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Rye" charset="1" panose="020E0803070500060000"/>
      <p:regular r:id="rId24"/>
    </p:embeddedFont>
    <p:embeddedFont>
      <p:font typeface="Barlow Condensed Heavy Italics" charset="1" panose="00000A06000000000000"/>
      <p:regular r:id="rId25"/>
    </p:embeddedFont>
    <p:embeddedFont>
      <p:font typeface="Canva Sans Bold" charset="1" panose="020B0803030501040103"/>
      <p:regular r:id="rId26"/>
    </p:embeddedFont>
    <p:embeddedFont>
      <p:font typeface="Canva Sans" charset="1" panose="020B0503030501040103"/>
      <p:regular r:id="rId27"/>
    </p:embeddedFont>
    <p:embeddedFont>
      <p:font typeface="DM Sans" charset="1" panose="00000000000000000000"/>
      <p:regular r:id="rId28"/>
    </p:embeddedFont>
    <p:embeddedFont>
      <p:font typeface="Oswald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1.png" Type="http://schemas.openxmlformats.org/officeDocument/2006/relationships/image"/><Relationship Id="rId3" Target="../media/image8.png" Type="http://schemas.openxmlformats.org/officeDocument/2006/relationships/image"/><Relationship Id="rId4" Target="../media/image9.jpe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0.pn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3573263" y="2404618"/>
            <a:ext cx="11141474" cy="5232525"/>
            <a:chOff x="0" y="0"/>
            <a:chExt cx="2151600" cy="1010486"/>
          </a:xfrm>
        </p:grpSpPr>
        <p:sp>
          <p:nvSpPr>
            <p:cNvPr name="Freeform 6" id="6"/>
            <p:cNvSpPr/>
            <p:nvPr/>
          </p:nvSpPr>
          <p:spPr>
            <a:xfrm flipH="false" flipV="false" rot="0">
              <a:off x="0" y="0"/>
              <a:ext cx="2151600" cy="1010486"/>
            </a:xfrm>
            <a:custGeom>
              <a:avLst/>
              <a:gdLst/>
              <a:ahLst/>
              <a:cxnLst/>
              <a:rect r="r" b="b" t="t" l="l"/>
              <a:pathLst>
                <a:path h="1010486" w="2151600">
                  <a:moveTo>
                    <a:pt x="0" y="0"/>
                  </a:moveTo>
                  <a:lnTo>
                    <a:pt x="2151600" y="0"/>
                  </a:lnTo>
                  <a:lnTo>
                    <a:pt x="2151600" y="1010486"/>
                  </a:lnTo>
                  <a:lnTo>
                    <a:pt x="0" y="1010486"/>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66675"/>
              <a:ext cx="2151600" cy="1077161"/>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573263" y="3434715"/>
            <a:ext cx="11141474" cy="2474595"/>
          </a:xfrm>
          <a:prstGeom prst="rect">
            <a:avLst/>
          </a:prstGeom>
        </p:spPr>
        <p:txBody>
          <a:bodyPr anchor="t" rtlCol="false" tIns="0" lIns="0" bIns="0" rIns="0">
            <a:spAutoFit/>
          </a:bodyPr>
          <a:lstStyle/>
          <a:p>
            <a:pPr algn="ctr">
              <a:lnSpc>
                <a:spcPts val="4800"/>
              </a:lnSpc>
            </a:pPr>
          </a:p>
          <a:p>
            <a:pPr algn="ctr">
              <a:lnSpc>
                <a:spcPts val="4800"/>
              </a:lnSpc>
            </a:pPr>
            <a:r>
              <a:rPr lang="en-US" sz="4800">
                <a:solidFill>
                  <a:srgbClr val="000000"/>
                </a:solidFill>
                <a:latin typeface="Rye"/>
                <a:ea typeface="Rye"/>
                <a:cs typeface="Rye"/>
                <a:sym typeface="Rye"/>
              </a:rPr>
              <a:t>Comprehensive SEO Audit &amp; Optimization for Organic Traffic Growth</a:t>
            </a:r>
          </a:p>
        </p:txBody>
      </p:sp>
      <p:sp>
        <p:nvSpPr>
          <p:cNvPr name="TextBox 9" id="9"/>
          <p:cNvSpPr txBox="true"/>
          <p:nvPr/>
        </p:nvSpPr>
        <p:spPr>
          <a:xfrm rot="0">
            <a:off x="10382366" y="6594475"/>
            <a:ext cx="4332370" cy="1042668"/>
          </a:xfrm>
          <a:prstGeom prst="rect">
            <a:avLst/>
          </a:prstGeom>
        </p:spPr>
        <p:txBody>
          <a:bodyPr anchor="t" rtlCol="false" tIns="0" lIns="0" bIns="0" rIns="0">
            <a:spAutoFit/>
          </a:bodyPr>
          <a:lstStyle/>
          <a:p>
            <a:pPr algn="ctr">
              <a:lnSpc>
                <a:spcPts val="1899"/>
              </a:lnSpc>
            </a:pPr>
            <a:r>
              <a:rPr lang="en-US" b="true" sz="3799" i="true" spc="83">
                <a:solidFill>
                  <a:srgbClr val="75C7FB"/>
                </a:solidFill>
                <a:latin typeface="Barlow Condensed Heavy Italics"/>
                <a:ea typeface="Barlow Condensed Heavy Italics"/>
                <a:cs typeface="Barlow Condensed Heavy Italics"/>
                <a:sym typeface="Barlow Condensed Heavy Italics"/>
              </a:rPr>
              <a:t>NAME: AJAY KUMAR G</a:t>
            </a:r>
          </a:p>
          <a:p>
            <a:pPr algn="ctr">
              <a:lnSpc>
                <a:spcPts val="1899"/>
              </a:lnSpc>
            </a:pPr>
          </a:p>
          <a:p>
            <a:pPr algn="ctr">
              <a:lnSpc>
                <a:spcPts val="1899"/>
              </a:lnSpc>
            </a:pPr>
            <a:r>
              <a:rPr lang="en-US" b="true" sz="3799" i="true" spc="83">
                <a:solidFill>
                  <a:srgbClr val="FF3847"/>
                </a:solidFill>
                <a:latin typeface="Barlow Condensed Heavy Italics"/>
                <a:ea typeface="Barlow Condensed Heavy Italics"/>
                <a:cs typeface="Barlow Condensed Heavy Italics"/>
                <a:sym typeface="Barlow Condensed Heavy Italics"/>
              </a:rPr>
              <a:t>BATCH CODE: MBT12</a:t>
            </a:r>
          </a:p>
          <a:p>
            <a:pPr algn="ctr">
              <a:lnSpc>
                <a:spcPts val="1899"/>
              </a:lnSpc>
            </a:pP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132662" y="2378002"/>
            <a:ext cx="14336762" cy="580390"/>
          </a:xfrm>
          <a:prstGeom prst="rect">
            <a:avLst/>
          </a:prstGeom>
        </p:spPr>
        <p:txBody>
          <a:bodyPr anchor="t" rtlCol="false" tIns="0" lIns="0" bIns="0" rIns="0">
            <a:spAutoFit/>
          </a:bodyPr>
          <a:lstStyle/>
          <a:p>
            <a:pPr algn="ctr">
              <a:lnSpc>
                <a:spcPts val="4759"/>
              </a:lnSpc>
            </a:pPr>
            <a:r>
              <a:rPr lang="en-US" sz="3399" b="true">
                <a:solidFill>
                  <a:srgbClr val="FFFFFF"/>
                </a:solidFill>
                <a:latin typeface="Canva Sans Bold"/>
                <a:ea typeface="Canva Sans Bold"/>
                <a:cs typeface="Canva Sans Bold"/>
                <a:sym typeface="Canva Sans Bold"/>
              </a:rPr>
              <a:t>Title Tag:</a:t>
            </a:r>
            <a:r>
              <a:rPr lang="en-US" sz="3399">
                <a:solidFill>
                  <a:srgbClr val="FFFFFF"/>
                </a:solidFill>
                <a:latin typeface="Canva Sans"/>
                <a:ea typeface="Canva Sans"/>
                <a:cs typeface="Canva Sans"/>
                <a:sym typeface="Canva Sans"/>
              </a:rPr>
              <a:t> Restaurant Management System | Restaurant ERP Software</a:t>
            </a:r>
          </a:p>
        </p:txBody>
      </p:sp>
      <p:sp>
        <p:nvSpPr>
          <p:cNvPr name="TextBox 3" id="3"/>
          <p:cNvSpPr txBox="true"/>
          <p:nvPr/>
        </p:nvSpPr>
        <p:spPr>
          <a:xfrm rot="0">
            <a:off x="1154093" y="457206"/>
            <a:ext cx="16133638"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Restaurant Management System ServeEasy</a:t>
            </a:r>
          </a:p>
        </p:txBody>
      </p:sp>
      <p:sp>
        <p:nvSpPr>
          <p:cNvPr name="TextBox 4" id="4"/>
          <p:cNvSpPr txBox="true"/>
          <p:nvPr/>
        </p:nvSpPr>
        <p:spPr>
          <a:xfrm rot="0">
            <a:off x="1028700" y="3661462"/>
            <a:ext cx="16076775" cy="178054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Description:</a:t>
            </a:r>
            <a:r>
              <a:rPr lang="en-US" sz="3399">
                <a:solidFill>
                  <a:srgbClr val="FFFFFF"/>
                </a:solidFill>
                <a:latin typeface="Canva Sans"/>
                <a:ea typeface="Canva Sans"/>
                <a:cs typeface="Canva Sans"/>
                <a:sym typeface="Canva Sans"/>
              </a:rPr>
              <a:t> A restaurant management system designed to manage all the restaurant operations from a single ERP software. Try Gofrugal's Online Restaurant ERP software for free!</a:t>
            </a:r>
          </a:p>
        </p:txBody>
      </p:sp>
      <p:sp>
        <p:nvSpPr>
          <p:cNvPr name="TextBox 5" id="5"/>
          <p:cNvSpPr txBox="true"/>
          <p:nvPr/>
        </p:nvSpPr>
        <p:spPr>
          <a:xfrm rot="0">
            <a:off x="1028700" y="6146852"/>
            <a:ext cx="16076775" cy="298069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Keywords: </a:t>
            </a:r>
            <a:r>
              <a:rPr lang="en-US" sz="3399">
                <a:solidFill>
                  <a:srgbClr val="FFFFFF"/>
                </a:solidFill>
                <a:latin typeface="Canva Sans"/>
                <a:ea typeface="Canva Sans"/>
                <a:cs typeface="Canva Sans"/>
                <a:sym typeface="Canva Sans"/>
              </a:rPr>
              <a:t>Restaurant Management Software, Restaurant ERP, Restaurant ERP System, Restaurant ERP Software, online restaurant management software, cloud based restaurant management software, online restaurant management system, restaurant delivery management software, restaurant operations software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610753" y="457206"/>
            <a:ext cx="17066493"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Distributor Management system ManageEasy:</a:t>
            </a:r>
          </a:p>
        </p:txBody>
      </p:sp>
      <p:sp>
        <p:nvSpPr>
          <p:cNvPr name="TextBox 3" id="3"/>
          <p:cNvSpPr txBox="true"/>
          <p:nvPr/>
        </p:nvSpPr>
        <p:spPr>
          <a:xfrm rot="0">
            <a:off x="1028700" y="2416458"/>
            <a:ext cx="16746736" cy="580390"/>
          </a:xfrm>
          <a:prstGeom prst="rect">
            <a:avLst/>
          </a:prstGeom>
        </p:spPr>
        <p:txBody>
          <a:bodyPr anchor="t" rtlCol="false" tIns="0" lIns="0" bIns="0" rIns="0">
            <a:spAutoFit/>
          </a:bodyPr>
          <a:lstStyle/>
          <a:p>
            <a:pPr algn="l">
              <a:lnSpc>
                <a:spcPts val="4759"/>
              </a:lnSpc>
            </a:pPr>
            <a:r>
              <a:rPr lang="en-US" sz="3399" b="true">
                <a:solidFill>
                  <a:srgbClr val="FFFFFF"/>
                </a:solidFill>
                <a:latin typeface="Canva Sans Bold"/>
                <a:ea typeface="Canva Sans Bold"/>
                <a:cs typeface="Canva Sans Bold"/>
                <a:sym typeface="Canva Sans Bold"/>
              </a:rPr>
              <a:t>Title Tag:</a:t>
            </a:r>
            <a:r>
              <a:rPr lang="en-US" sz="3399">
                <a:solidFill>
                  <a:srgbClr val="FFFFFF"/>
                </a:solidFill>
                <a:latin typeface="Canva Sans"/>
                <a:ea typeface="Canva Sans"/>
                <a:cs typeface="Canva Sans"/>
                <a:sym typeface="Canva Sans"/>
              </a:rPr>
              <a:t> Distribution Management System for Wholesale Distributors - Gofrugal</a:t>
            </a:r>
          </a:p>
        </p:txBody>
      </p:sp>
      <p:sp>
        <p:nvSpPr>
          <p:cNvPr name="TextBox 4" id="4"/>
          <p:cNvSpPr txBox="true"/>
          <p:nvPr/>
        </p:nvSpPr>
        <p:spPr>
          <a:xfrm rot="0">
            <a:off x="1028700" y="3661462"/>
            <a:ext cx="16076775" cy="178054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Description:</a:t>
            </a:r>
            <a:r>
              <a:rPr lang="en-US" sz="3399">
                <a:solidFill>
                  <a:srgbClr val="FFFFFF"/>
                </a:solidFill>
                <a:latin typeface="Canva Sans"/>
                <a:ea typeface="Canva Sans"/>
                <a:cs typeface="Canva Sans"/>
                <a:sym typeface="Canva Sans"/>
              </a:rPr>
              <a:t> Distributor management software is designed for distributors, stockists, suppliers, and dealers to manage wholesale distribution businesses. Try Gofrugal's wholesale distribution software for free.</a:t>
            </a:r>
          </a:p>
        </p:txBody>
      </p:sp>
      <p:sp>
        <p:nvSpPr>
          <p:cNvPr name="TextBox 5" id="5"/>
          <p:cNvSpPr txBox="true"/>
          <p:nvPr/>
        </p:nvSpPr>
        <p:spPr>
          <a:xfrm rot="0">
            <a:off x="1105612" y="6375452"/>
            <a:ext cx="16076775" cy="1780540"/>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Keywords: </a:t>
            </a:r>
            <a:r>
              <a:rPr lang="en-US" sz="3399">
                <a:solidFill>
                  <a:srgbClr val="FFFFFF"/>
                </a:solidFill>
                <a:latin typeface="Canva Sans"/>
                <a:ea typeface="Canva Sans"/>
                <a:cs typeface="Canva Sans"/>
                <a:sym typeface="Canva Sans"/>
              </a:rPr>
              <a:t>Distributor and management system, Distributor management system software, Advanced distribution management system, Distributor billing software, Sales and distribution management software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799999">
            <a:off x="-2633481" y="-6978099"/>
            <a:ext cx="7835077" cy="10939025"/>
          </a:xfrm>
          <a:custGeom>
            <a:avLst/>
            <a:gdLst/>
            <a:ahLst/>
            <a:cxnLst/>
            <a:rect r="r" b="b" t="t" l="l"/>
            <a:pathLst>
              <a:path h="10939025" w="7835077">
                <a:moveTo>
                  <a:pt x="0" y="0"/>
                </a:moveTo>
                <a:lnTo>
                  <a:pt x="7835077" y="0"/>
                </a:lnTo>
                <a:lnTo>
                  <a:pt x="7835077" y="10939025"/>
                </a:lnTo>
                <a:lnTo>
                  <a:pt x="0" y="109390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609444" y="268292"/>
            <a:ext cx="7069113" cy="1368417"/>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Technical SEO</a:t>
            </a:r>
          </a:p>
        </p:txBody>
      </p:sp>
      <p:sp>
        <p:nvSpPr>
          <p:cNvPr name="TextBox 6" id="6"/>
          <p:cNvSpPr txBox="true"/>
          <p:nvPr/>
        </p:nvSpPr>
        <p:spPr>
          <a:xfrm rot="0">
            <a:off x="10811827" y="1824816"/>
            <a:ext cx="193037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Requests</a:t>
            </a:r>
          </a:p>
          <a:p>
            <a:pPr algn="ctr">
              <a:lnSpc>
                <a:spcPts val="4759"/>
              </a:lnSpc>
            </a:pPr>
            <a:r>
              <a:rPr lang="en-US" sz="3399">
                <a:solidFill>
                  <a:srgbClr val="000000"/>
                </a:solidFill>
                <a:latin typeface="Canva Sans"/>
                <a:ea typeface="Canva Sans"/>
                <a:cs typeface="Canva Sans"/>
                <a:sym typeface="Canva Sans"/>
              </a:rPr>
              <a:t>60</a:t>
            </a:r>
          </a:p>
        </p:txBody>
      </p:sp>
      <p:sp>
        <p:nvSpPr>
          <p:cNvPr name="TextBox 7" id="7"/>
          <p:cNvSpPr txBox="true"/>
          <p:nvPr/>
        </p:nvSpPr>
        <p:spPr>
          <a:xfrm rot="0">
            <a:off x="15006099" y="1824816"/>
            <a:ext cx="2253201"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Page size</a:t>
            </a:r>
          </a:p>
          <a:p>
            <a:pPr algn="ctr">
              <a:lnSpc>
                <a:spcPts val="4759"/>
              </a:lnSpc>
            </a:pPr>
            <a:r>
              <a:rPr lang="en-US" sz="3399">
                <a:solidFill>
                  <a:srgbClr val="000000"/>
                </a:solidFill>
                <a:latin typeface="Canva Sans"/>
                <a:ea typeface="Canva Sans"/>
                <a:cs typeface="Canva Sans"/>
                <a:sym typeface="Canva Sans"/>
              </a:rPr>
              <a:t>1.8 MB</a:t>
            </a:r>
          </a:p>
        </p:txBody>
      </p:sp>
      <p:sp>
        <p:nvSpPr>
          <p:cNvPr name="TextBox 8" id="8"/>
          <p:cNvSpPr txBox="true"/>
          <p:nvPr/>
        </p:nvSpPr>
        <p:spPr>
          <a:xfrm rot="0">
            <a:off x="1028700" y="1824816"/>
            <a:ext cx="4167845"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Performance grade</a:t>
            </a:r>
          </a:p>
          <a:p>
            <a:pPr algn="ctr">
              <a:lnSpc>
                <a:spcPts val="4759"/>
              </a:lnSpc>
            </a:pPr>
            <a:r>
              <a:rPr lang="en-US" sz="3399">
                <a:solidFill>
                  <a:srgbClr val="000000"/>
                </a:solidFill>
                <a:latin typeface="Canva Sans"/>
                <a:ea typeface="Canva Sans"/>
                <a:cs typeface="Canva Sans"/>
                <a:sym typeface="Canva Sans"/>
              </a:rPr>
              <a:t>C 71</a:t>
            </a:r>
          </a:p>
        </p:txBody>
      </p:sp>
      <p:sp>
        <p:nvSpPr>
          <p:cNvPr name="TextBox 9" id="9"/>
          <p:cNvSpPr txBox="true"/>
          <p:nvPr/>
        </p:nvSpPr>
        <p:spPr>
          <a:xfrm rot="0">
            <a:off x="6091383" y="1824816"/>
            <a:ext cx="2456547"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Load time</a:t>
            </a:r>
          </a:p>
          <a:p>
            <a:pPr algn="ctr">
              <a:lnSpc>
                <a:spcPts val="4759"/>
              </a:lnSpc>
            </a:pPr>
            <a:r>
              <a:rPr lang="en-US" sz="3399">
                <a:solidFill>
                  <a:srgbClr val="000000"/>
                </a:solidFill>
                <a:latin typeface="Canva Sans"/>
                <a:ea typeface="Canva Sans"/>
                <a:cs typeface="Canva Sans"/>
                <a:sym typeface="Canva Sans"/>
              </a:rPr>
              <a:t>1.47 s</a:t>
            </a:r>
          </a:p>
        </p:txBody>
      </p:sp>
      <p:sp>
        <p:nvSpPr>
          <p:cNvPr name="TextBox 10" id="10"/>
          <p:cNvSpPr txBox="true"/>
          <p:nvPr/>
        </p:nvSpPr>
        <p:spPr>
          <a:xfrm rot="0">
            <a:off x="1284057" y="5076825"/>
            <a:ext cx="4325386"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Add Expires headers</a:t>
            </a:r>
          </a:p>
        </p:txBody>
      </p:sp>
      <p:sp>
        <p:nvSpPr>
          <p:cNvPr name="TextBox 11" id="11"/>
          <p:cNvSpPr txBox="true"/>
          <p:nvPr/>
        </p:nvSpPr>
        <p:spPr>
          <a:xfrm rot="0">
            <a:off x="1284057" y="6000115"/>
            <a:ext cx="4325386"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Add Expires headers</a:t>
            </a:r>
          </a:p>
        </p:txBody>
      </p:sp>
      <p:sp>
        <p:nvSpPr>
          <p:cNvPr name="TextBox 12" id="12"/>
          <p:cNvSpPr txBox="true"/>
          <p:nvPr/>
        </p:nvSpPr>
        <p:spPr>
          <a:xfrm rot="0">
            <a:off x="1284057" y="6923405"/>
            <a:ext cx="5256425"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Use cookie-free domains</a:t>
            </a:r>
          </a:p>
        </p:txBody>
      </p:sp>
      <p:sp>
        <p:nvSpPr>
          <p:cNvPr name="TextBox 13" id="13"/>
          <p:cNvSpPr txBox="true"/>
          <p:nvPr/>
        </p:nvSpPr>
        <p:spPr>
          <a:xfrm rot="0">
            <a:off x="1284057" y="7846695"/>
            <a:ext cx="5583302"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Make fewer HTTP requests</a:t>
            </a:r>
          </a:p>
        </p:txBody>
      </p:sp>
      <p:sp>
        <p:nvSpPr>
          <p:cNvPr name="TextBox 14" id="14"/>
          <p:cNvSpPr txBox="true"/>
          <p:nvPr/>
        </p:nvSpPr>
        <p:spPr>
          <a:xfrm rot="0">
            <a:off x="9144000" y="6923405"/>
            <a:ext cx="4429617"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Reduce DNS lookups</a:t>
            </a:r>
          </a:p>
        </p:txBody>
      </p:sp>
      <p:sp>
        <p:nvSpPr>
          <p:cNvPr name="TextBox 15" id="15"/>
          <p:cNvSpPr txBox="true"/>
          <p:nvPr/>
        </p:nvSpPr>
        <p:spPr>
          <a:xfrm rot="0">
            <a:off x="9144000" y="5076825"/>
            <a:ext cx="4218109"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Avoid URL redirects</a:t>
            </a:r>
          </a:p>
        </p:txBody>
      </p:sp>
      <p:sp>
        <p:nvSpPr>
          <p:cNvPr name="TextBox 16" id="16"/>
          <p:cNvSpPr txBox="true"/>
          <p:nvPr/>
        </p:nvSpPr>
        <p:spPr>
          <a:xfrm rot="0">
            <a:off x="9144000" y="6000115"/>
            <a:ext cx="4948775"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Avoid empty src or href</a:t>
            </a:r>
          </a:p>
        </p:txBody>
      </p:sp>
      <p:sp>
        <p:nvSpPr>
          <p:cNvPr name="TextBox 17" id="17"/>
          <p:cNvSpPr txBox="true"/>
          <p:nvPr/>
        </p:nvSpPr>
        <p:spPr>
          <a:xfrm rot="0">
            <a:off x="9144000" y="7846695"/>
            <a:ext cx="4948775"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Avoid empty src or href</a:t>
            </a:r>
          </a:p>
        </p:txBody>
      </p:sp>
      <p:sp>
        <p:nvSpPr>
          <p:cNvPr name="TextBox 18" id="18"/>
          <p:cNvSpPr txBox="true"/>
          <p:nvPr/>
        </p:nvSpPr>
        <p:spPr>
          <a:xfrm rot="0">
            <a:off x="4918918" y="3457401"/>
            <a:ext cx="8450163"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Improve page performance</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923925"/>
            <a:ext cx="16230600"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3 Best Practices to Improve Site and Web Page Speed:</a:t>
            </a:r>
          </a:p>
        </p:txBody>
      </p:sp>
      <p:sp>
        <p:nvSpPr>
          <p:cNvPr name="TextBox 3" id="3"/>
          <p:cNvSpPr txBox="true"/>
          <p:nvPr/>
        </p:nvSpPr>
        <p:spPr>
          <a:xfrm rot="0">
            <a:off x="1028700" y="3224037"/>
            <a:ext cx="16230600" cy="1180465"/>
          </a:xfrm>
          <a:prstGeom prst="rect">
            <a:avLst/>
          </a:prstGeom>
        </p:spPr>
        <p:txBody>
          <a:bodyPr anchor="t" rtlCol="false" tIns="0" lIns="0" bIns="0" rIns="0">
            <a:spAutoFit/>
          </a:bodyPr>
          <a:lstStyle/>
          <a:p>
            <a:pPr algn="l" marL="734059" indent="-367030" lvl="1">
              <a:lnSpc>
                <a:spcPts val="4759"/>
              </a:lnSpc>
              <a:buAutoNum type="arabicPeriod" startAt="1"/>
            </a:pPr>
            <a:r>
              <a:rPr lang="en-US" b="true" sz="3399">
                <a:solidFill>
                  <a:srgbClr val="000000"/>
                </a:solidFill>
                <a:latin typeface="Canva Sans Bold"/>
                <a:ea typeface="Canva Sans Bold"/>
                <a:cs typeface="Canva Sans Bold"/>
                <a:sym typeface="Canva Sans Bold"/>
              </a:rPr>
              <a:t>SEO Description: </a:t>
            </a:r>
            <a:r>
              <a:rPr lang="en-US" sz="3399">
                <a:solidFill>
                  <a:srgbClr val="000000"/>
                </a:solidFill>
                <a:latin typeface="Canva Sans"/>
                <a:ea typeface="Canva Sans"/>
                <a:cs typeface="Canva Sans"/>
                <a:sym typeface="Canva Sans"/>
              </a:rPr>
              <a:t>The description should stimulate reader interest and get them to click on the article. Think of it as a mini-advert for your content.  </a:t>
            </a:r>
          </a:p>
        </p:txBody>
      </p:sp>
      <p:sp>
        <p:nvSpPr>
          <p:cNvPr name="TextBox 4" id="4"/>
          <p:cNvSpPr txBox="true"/>
          <p:nvPr/>
        </p:nvSpPr>
        <p:spPr>
          <a:xfrm rot="0">
            <a:off x="1297893" y="4956953"/>
            <a:ext cx="15961407" cy="178054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2. </a:t>
            </a:r>
            <a:r>
              <a:rPr lang="en-US" sz="3399" b="true">
                <a:solidFill>
                  <a:srgbClr val="000000"/>
                </a:solidFill>
                <a:latin typeface="Canva Sans Bold"/>
                <a:ea typeface="Canva Sans Bold"/>
                <a:cs typeface="Canva Sans Bold"/>
                <a:sym typeface="Canva Sans Bold"/>
              </a:rPr>
              <a:t>Image ALT Attributes:</a:t>
            </a:r>
            <a:r>
              <a:rPr lang="en-US" sz="3399">
                <a:solidFill>
                  <a:srgbClr val="000000"/>
                </a:solidFill>
                <a:latin typeface="Canva Sans"/>
                <a:ea typeface="Canva Sans"/>
                <a:cs typeface="Canva Sans"/>
                <a:sym typeface="Canva Sans"/>
              </a:rPr>
              <a:t> Check your images for missing alt tags, and add useful descriptions to each image. Add your keywords or synonyms - but do it in a natural way.</a:t>
            </a:r>
          </a:p>
        </p:txBody>
      </p:sp>
      <p:sp>
        <p:nvSpPr>
          <p:cNvPr name="TextBox 5" id="5"/>
          <p:cNvSpPr txBox="true"/>
          <p:nvPr/>
        </p:nvSpPr>
        <p:spPr>
          <a:xfrm rot="0">
            <a:off x="1297893" y="7289943"/>
            <a:ext cx="15961407"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Canva Sans"/>
                <a:ea typeface="Canva Sans"/>
                <a:cs typeface="Canva Sans"/>
                <a:sym typeface="Canva Sans"/>
              </a:rPr>
              <a:t>3. </a:t>
            </a:r>
            <a:r>
              <a:rPr lang="en-US" sz="3399" b="true">
                <a:solidFill>
                  <a:srgbClr val="000000"/>
                </a:solidFill>
                <a:latin typeface="Canva Sans Bold"/>
                <a:ea typeface="Canva Sans Bold"/>
                <a:cs typeface="Canva Sans Bold"/>
                <a:sym typeface="Canva Sans Bold"/>
              </a:rPr>
              <a:t>Links Ratio:</a:t>
            </a:r>
            <a:r>
              <a:rPr lang="en-US" sz="3399">
                <a:solidFill>
                  <a:srgbClr val="000000"/>
                </a:solidFill>
                <a:latin typeface="Canva Sans"/>
                <a:ea typeface="Canva Sans"/>
                <a:cs typeface="Canva Sans"/>
                <a:sym typeface="Canva Sans"/>
              </a:rPr>
              <a:t> There is one or more issues with the number of links on your homepage: There are too few internal links (30) compared to the number of external links (16).</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5"/>
            <a:stretch>
              <a:fillRect l="-42054" t="0" r="-7905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648447" y="378526"/>
            <a:ext cx="11067392" cy="828675"/>
          </a:xfrm>
          <a:prstGeom prst="rect">
            <a:avLst/>
          </a:prstGeom>
        </p:spPr>
        <p:txBody>
          <a:bodyPr anchor="t" rtlCol="false" tIns="0" lIns="0" bIns="0" rIns="0">
            <a:spAutoFit/>
          </a:bodyPr>
          <a:lstStyle/>
          <a:p>
            <a:pPr algn="l" marL="0" indent="0" lvl="0">
              <a:lnSpc>
                <a:spcPts val="6300"/>
              </a:lnSpc>
            </a:pPr>
            <a:r>
              <a:rPr lang="en-US" b="true" sz="6000" spc="588">
                <a:solidFill>
                  <a:srgbClr val="231F20"/>
                </a:solidFill>
                <a:latin typeface="Oswald Bold"/>
                <a:ea typeface="Oswald Bold"/>
                <a:cs typeface="Oswald Bold"/>
                <a:sym typeface="Oswald Bold"/>
              </a:rPr>
              <a:t>TASK 5 - CONTENT STRATEGY</a:t>
            </a:r>
          </a:p>
        </p:txBody>
      </p:sp>
      <p:sp>
        <p:nvSpPr>
          <p:cNvPr name="TextBox 7" id="7"/>
          <p:cNvSpPr txBox="true"/>
          <p:nvPr/>
        </p:nvSpPr>
        <p:spPr>
          <a:xfrm rot="0">
            <a:off x="1028700" y="1381222"/>
            <a:ext cx="6703070"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Un</a:t>
            </a:r>
            <a:r>
              <a:rPr lang="en-US" b="true" sz="4000">
                <a:solidFill>
                  <a:srgbClr val="000000"/>
                </a:solidFill>
                <a:latin typeface="Canva Sans Bold"/>
                <a:ea typeface="Canva Sans Bold"/>
                <a:cs typeface="Canva Sans Bold"/>
                <a:sym typeface="Canva Sans Bold"/>
              </a:rPr>
              <a:t>derstand Your Audience</a:t>
            </a:r>
          </a:p>
        </p:txBody>
      </p:sp>
      <p:sp>
        <p:nvSpPr>
          <p:cNvPr name="TextBox 8" id="8"/>
          <p:cNvSpPr txBox="true"/>
          <p:nvPr/>
        </p:nvSpPr>
        <p:spPr>
          <a:xfrm rot="0">
            <a:off x="1028700" y="2339467"/>
            <a:ext cx="10460711" cy="327660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00000"/>
                </a:solidFill>
                <a:latin typeface="Canva Sans Bold"/>
                <a:ea typeface="Canva Sans Bold"/>
                <a:cs typeface="Canva Sans Bold"/>
                <a:sym typeface="Canva Sans Bold"/>
              </a:rPr>
              <a:t>Research User Personas:</a:t>
            </a:r>
            <a:r>
              <a:rPr lang="en-US" sz="3000">
                <a:solidFill>
                  <a:srgbClr val="000000"/>
                </a:solidFill>
                <a:latin typeface="Canva Sans"/>
                <a:ea typeface="Canva Sans"/>
                <a:cs typeface="Canva Sans"/>
                <a:sym typeface="Canva Sans"/>
              </a:rPr>
              <a:t> I</a:t>
            </a:r>
            <a:r>
              <a:rPr lang="en-US" sz="3000">
                <a:solidFill>
                  <a:srgbClr val="000000"/>
                </a:solidFill>
                <a:latin typeface="Canva Sans"/>
                <a:ea typeface="Canva Sans"/>
                <a:cs typeface="Canva Sans"/>
                <a:sym typeface="Canva Sans"/>
              </a:rPr>
              <a:t>dentify key demographics, pain points, and preferences of your target audience.</a:t>
            </a:r>
          </a:p>
          <a:p>
            <a:pPr algn="l">
              <a:lnSpc>
                <a:spcPts val="4200"/>
              </a:lnSpc>
            </a:pPr>
          </a:p>
          <a:p>
            <a:pPr algn="l" marL="647702" indent="-323851" lvl="1">
              <a:lnSpc>
                <a:spcPts val="4500"/>
              </a:lnSpc>
              <a:buFont typeface="Arial"/>
              <a:buChar char="•"/>
            </a:pPr>
            <a:r>
              <a:rPr lang="en-US" b="true" sz="3000">
                <a:solidFill>
                  <a:srgbClr val="000000"/>
                </a:solidFill>
                <a:latin typeface="Canva Sans Bold"/>
                <a:ea typeface="Canva Sans Bold"/>
                <a:cs typeface="Canva Sans Bold"/>
                <a:sym typeface="Canva Sans Bold"/>
              </a:rPr>
              <a:t>Conduct Surveys and Interviews:</a:t>
            </a:r>
            <a:r>
              <a:rPr lang="en-US" sz="3000">
                <a:solidFill>
                  <a:srgbClr val="000000"/>
                </a:solidFill>
                <a:latin typeface="Canva Sans"/>
                <a:ea typeface="Canva Sans"/>
                <a:cs typeface="Canva Sans"/>
                <a:sym typeface="Canva Sans"/>
              </a:rPr>
              <a:t> Gather direct feedback to understand what content they find valuable.</a:t>
            </a:r>
          </a:p>
        </p:txBody>
      </p:sp>
      <p:sp>
        <p:nvSpPr>
          <p:cNvPr name="TextBox 9" id="9"/>
          <p:cNvSpPr txBox="true"/>
          <p:nvPr/>
        </p:nvSpPr>
        <p:spPr>
          <a:xfrm rot="0">
            <a:off x="1028700" y="5663691"/>
            <a:ext cx="3514651"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Content Audit</a:t>
            </a:r>
          </a:p>
        </p:txBody>
      </p:sp>
      <p:sp>
        <p:nvSpPr>
          <p:cNvPr name="TextBox 10" id="10"/>
          <p:cNvSpPr txBox="true"/>
          <p:nvPr/>
        </p:nvSpPr>
        <p:spPr>
          <a:xfrm rot="0">
            <a:off x="1028700" y="6428866"/>
            <a:ext cx="10306886" cy="37147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00000"/>
                </a:solidFill>
                <a:latin typeface="Canva Sans Bold"/>
                <a:ea typeface="Canva Sans Bold"/>
                <a:cs typeface="Canva Sans Bold"/>
                <a:sym typeface="Canva Sans Bold"/>
              </a:rPr>
              <a:t>Evaluate Existing Content: </a:t>
            </a:r>
            <a:r>
              <a:rPr lang="en-US" sz="3000">
                <a:solidFill>
                  <a:srgbClr val="000000"/>
                </a:solidFill>
                <a:latin typeface="Canva Sans"/>
                <a:ea typeface="Canva Sans"/>
                <a:cs typeface="Canva Sans"/>
                <a:sym typeface="Canva Sans"/>
              </a:rPr>
              <a:t>Assess current content for relevance, engagement, and SEO performance. Identify gaps and opportunities for improvement.</a:t>
            </a:r>
          </a:p>
          <a:p>
            <a:pPr algn="l">
              <a:lnSpc>
                <a:spcPts val="4200"/>
              </a:lnSpc>
            </a:pPr>
          </a:p>
          <a:p>
            <a:pPr algn="l" marL="647702" indent="-323851" lvl="1">
              <a:lnSpc>
                <a:spcPts val="4200"/>
              </a:lnSpc>
              <a:buFont typeface="Arial"/>
              <a:buChar char="•"/>
            </a:pPr>
            <a:r>
              <a:rPr lang="en-US" b="true" sz="3000">
                <a:solidFill>
                  <a:srgbClr val="000000"/>
                </a:solidFill>
                <a:latin typeface="Canva Sans Bold"/>
                <a:ea typeface="Canva Sans Bold"/>
                <a:cs typeface="Canva Sans Bold"/>
                <a:sym typeface="Canva Sans Bold"/>
              </a:rPr>
              <a:t>Analyze Competitors:</a:t>
            </a:r>
            <a:r>
              <a:rPr lang="en-US" sz="3000">
                <a:solidFill>
                  <a:srgbClr val="000000"/>
                </a:solidFill>
                <a:latin typeface="Canva Sans"/>
                <a:ea typeface="Canva Sans"/>
                <a:cs typeface="Canva Sans"/>
                <a:sym typeface="Canva Sans"/>
              </a:rPr>
              <a:t> Look at what competitors are doing well and identify strategies that could work for you.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6988615" y="4328866"/>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149007" y="312986"/>
            <a:ext cx="7989987" cy="1028688"/>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Task 6 - Off-Page SEO</a:t>
            </a:r>
          </a:p>
        </p:txBody>
      </p:sp>
      <p:sp>
        <p:nvSpPr>
          <p:cNvPr name="TextBox 6" id="6"/>
          <p:cNvSpPr txBox="true"/>
          <p:nvPr/>
        </p:nvSpPr>
        <p:spPr>
          <a:xfrm rot="0">
            <a:off x="1028700" y="1884881"/>
            <a:ext cx="4275088"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Backlink Building</a:t>
            </a:r>
          </a:p>
        </p:txBody>
      </p:sp>
      <p:sp>
        <p:nvSpPr>
          <p:cNvPr name="TextBox 7" id="7"/>
          <p:cNvSpPr txBox="true"/>
          <p:nvPr/>
        </p:nvSpPr>
        <p:spPr>
          <a:xfrm rot="0">
            <a:off x="1028700" y="2724529"/>
            <a:ext cx="4736562" cy="2114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Guest Blogging</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Industry Partnerships</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Resource Pages</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Broken Link Building</a:t>
            </a:r>
          </a:p>
        </p:txBody>
      </p:sp>
      <p:sp>
        <p:nvSpPr>
          <p:cNvPr name="TextBox 8" id="8"/>
          <p:cNvSpPr txBox="true"/>
          <p:nvPr/>
        </p:nvSpPr>
        <p:spPr>
          <a:xfrm rot="0">
            <a:off x="1028700" y="5382004"/>
            <a:ext cx="6364039"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Social Media Engagement</a:t>
            </a:r>
          </a:p>
        </p:txBody>
      </p:sp>
      <p:sp>
        <p:nvSpPr>
          <p:cNvPr name="TextBox 9" id="9"/>
          <p:cNvSpPr txBox="true"/>
          <p:nvPr/>
        </p:nvSpPr>
        <p:spPr>
          <a:xfrm rot="0">
            <a:off x="1028700" y="6223378"/>
            <a:ext cx="5255720" cy="15811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Active Presence</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Content Sharing</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Social Media Advertising</a:t>
            </a:r>
          </a:p>
        </p:txBody>
      </p:sp>
      <p:sp>
        <p:nvSpPr>
          <p:cNvPr name="TextBox 10" id="10"/>
          <p:cNvSpPr txBox="true"/>
          <p:nvPr/>
        </p:nvSpPr>
        <p:spPr>
          <a:xfrm rot="0">
            <a:off x="8683260" y="1884881"/>
            <a:ext cx="5197301"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Influencer Marketing</a:t>
            </a:r>
          </a:p>
        </p:txBody>
      </p:sp>
      <p:sp>
        <p:nvSpPr>
          <p:cNvPr name="TextBox 11" id="11"/>
          <p:cNvSpPr txBox="true"/>
          <p:nvPr/>
        </p:nvSpPr>
        <p:spPr>
          <a:xfrm rot="0">
            <a:off x="9144000" y="2724529"/>
            <a:ext cx="5409544" cy="1047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Identify Influencers</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Testimonials and Reviews</a:t>
            </a:r>
          </a:p>
        </p:txBody>
      </p:sp>
      <p:sp>
        <p:nvSpPr>
          <p:cNvPr name="TextBox 12" id="12"/>
          <p:cNvSpPr txBox="true"/>
          <p:nvPr/>
        </p:nvSpPr>
        <p:spPr>
          <a:xfrm rot="0">
            <a:off x="8683260" y="5382004"/>
            <a:ext cx="8115895"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Canva Sans Bold"/>
                <a:ea typeface="Canva Sans Bold"/>
                <a:cs typeface="Canva Sans Bold"/>
                <a:sym typeface="Canva Sans Bold"/>
              </a:rPr>
              <a:t>Online Communities and Forums</a:t>
            </a:r>
          </a:p>
        </p:txBody>
      </p:sp>
      <p:sp>
        <p:nvSpPr>
          <p:cNvPr name="TextBox 13" id="13"/>
          <p:cNvSpPr txBox="true"/>
          <p:nvPr/>
        </p:nvSpPr>
        <p:spPr>
          <a:xfrm rot="0">
            <a:off x="9144000" y="6223378"/>
            <a:ext cx="5527391" cy="1047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Participate in Discussions</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Create Value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12076940" y="-3354783"/>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333169" y="8069439"/>
            <a:ext cx="2094695" cy="2377721"/>
            <a:chOff x="0" y="0"/>
            <a:chExt cx="551689" cy="626231"/>
          </a:xfrm>
        </p:grpSpPr>
        <p:sp>
          <p:nvSpPr>
            <p:cNvPr name="Freeform 4" id="4"/>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5" id="5"/>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6" id="6"/>
          <p:cNvGrpSpPr/>
          <p:nvPr/>
        </p:nvGrpSpPr>
        <p:grpSpPr>
          <a:xfrm rot="0">
            <a:off x="-224419" y="-1349021"/>
            <a:ext cx="2094695" cy="2377721"/>
            <a:chOff x="0" y="0"/>
            <a:chExt cx="551689" cy="626231"/>
          </a:xfrm>
        </p:grpSpPr>
        <p:sp>
          <p:nvSpPr>
            <p:cNvPr name="Freeform 7" id="7"/>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8" id="8"/>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4685928" y="457206"/>
            <a:ext cx="8916144" cy="1028688"/>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Outcome of the Project:</a:t>
            </a:r>
          </a:p>
        </p:txBody>
      </p:sp>
      <p:sp>
        <p:nvSpPr>
          <p:cNvPr name="TextBox 10" id="10"/>
          <p:cNvSpPr txBox="true"/>
          <p:nvPr/>
        </p:nvSpPr>
        <p:spPr>
          <a:xfrm rot="0">
            <a:off x="1028700" y="2739387"/>
            <a:ext cx="5752436"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Loc</a:t>
            </a:r>
            <a:r>
              <a:rPr lang="en-US" sz="3399">
                <a:solidFill>
                  <a:srgbClr val="000000"/>
                </a:solidFill>
                <a:latin typeface="Canva Sans"/>
                <a:ea typeface="Canva Sans"/>
                <a:cs typeface="Canva Sans"/>
                <a:sym typeface="Canva Sans"/>
              </a:rPr>
              <a:t>al SEO and Listings</a:t>
            </a:r>
          </a:p>
        </p:txBody>
      </p:sp>
      <p:sp>
        <p:nvSpPr>
          <p:cNvPr name="TextBox 11" id="11"/>
          <p:cNvSpPr txBox="true"/>
          <p:nvPr/>
        </p:nvSpPr>
        <p:spPr>
          <a:xfrm rot="0">
            <a:off x="1028700" y="3828817"/>
            <a:ext cx="5539250"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Local Partnerships</a:t>
            </a:r>
          </a:p>
        </p:txBody>
      </p:sp>
      <p:sp>
        <p:nvSpPr>
          <p:cNvPr name="TextBox 12" id="12"/>
          <p:cNvSpPr txBox="true"/>
          <p:nvPr/>
        </p:nvSpPr>
        <p:spPr>
          <a:xfrm rot="0">
            <a:off x="1028700" y="4573269"/>
            <a:ext cx="16124007"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Track Backlinks is Use tools like Ahrefs or SEMrush to monitor backlink growth and analyze the quality of links</a:t>
            </a:r>
          </a:p>
        </p:txBody>
      </p:sp>
      <p:sp>
        <p:nvSpPr>
          <p:cNvPr name="TextBox 13" id="13"/>
          <p:cNvSpPr txBox="true"/>
          <p:nvPr/>
        </p:nvSpPr>
        <p:spPr>
          <a:xfrm rot="0">
            <a:off x="1028700" y="6010909"/>
            <a:ext cx="16124007"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Submit to Aggregators Share your articles and resources on content aggregators like Medium, SlideShare, or Scoop.it, linking back to GoFrugal.</a:t>
            </a:r>
          </a:p>
        </p:txBody>
      </p:sp>
      <p:sp>
        <p:nvSpPr>
          <p:cNvPr name="TextBox 14" id="14"/>
          <p:cNvSpPr txBox="true"/>
          <p:nvPr/>
        </p:nvSpPr>
        <p:spPr>
          <a:xfrm rot="0">
            <a:off x="1028700" y="7448549"/>
            <a:ext cx="16124007" cy="11804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Assess Referral Traffic Regularly review referral traffic to identify which off-page efforts are driving the most visitors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1028700" y="3167869"/>
            <a:ext cx="16230600" cy="2223770"/>
          </a:xfrm>
          <a:prstGeom prst="rect">
            <a:avLst/>
          </a:prstGeom>
        </p:spPr>
        <p:txBody>
          <a:bodyPr anchor="t" rtlCol="false" tIns="0" lIns="0" bIns="0" rIns="0">
            <a:spAutoFit/>
          </a:bodyPr>
          <a:lstStyle/>
          <a:p>
            <a:pPr algn="just">
              <a:lnSpc>
                <a:spcPts val="4480"/>
              </a:lnSpc>
            </a:pPr>
            <a:r>
              <a:rPr lang="en-US" sz="3200">
                <a:solidFill>
                  <a:srgbClr val="000000"/>
                </a:solidFill>
                <a:latin typeface="Canva Sans"/>
                <a:ea typeface="Canva Sans"/>
                <a:cs typeface="Canva Sans"/>
                <a:sym typeface="Canva Sans"/>
              </a:rPr>
              <a:t>The comprehensive SEO audit and optimization strategy for GoFrugal lays a strong foundation for enhancing organic traffic growth and improving overall online visibility. By focusing on both on-page and off-page SEO elements, GoFrugal can effectively attract and engage its target audience while driving conversions.</a:t>
            </a:r>
          </a:p>
        </p:txBody>
      </p:sp>
      <p:sp>
        <p:nvSpPr>
          <p:cNvPr name="TextBox 3" id="3"/>
          <p:cNvSpPr txBox="true"/>
          <p:nvPr/>
        </p:nvSpPr>
        <p:spPr>
          <a:xfrm rot="0">
            <a:off x="5937758" y="857250"/>
            <a:ext cx="641248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Conclusion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13541176" y="-9117683"/>
            <a:ext cx="24036383" cy="24664199"/>
          </a:xfrm>
          <a:custGeom>
            <a:avLst/>
            <a:gdLst/>
            <a:ahLst/>
            <a:cxnLst/>
            <a:rect r="r" b="b" t="t" l="l"/>
            <a:pathLst>
              <a:path h="24664199" w="24036383">
                <a:moveTo>
                  <a:pt x="0" y="0"/>
                </a:moveTo>
                <a:lnTo>
                  <a:pt x="24036382" y="0"/>
                </a:lnTo>
                <a:lnTo>
                  <a:pt x="24036382"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4401503"/>
            <a:ext cx="12462460" cy="1350644"/>
          </a:xfrm>
          <a:prstGeom prst="rect">
            <a:avLst/>
          </a:prstGeom>
        </p:spPr>
        <p:txBody>
          <a:bodyPr anchor="t" rtlCol="false" tIns="0" lIns="0" bIns="0" rIns="0">
            <a:spAutoFit/>
          </a:bodyPr>
          <a:lstStyle/>
          <a:p>
            <a:pPr algn="l" marL="0" indent="0" lvl="0">
              <a:lnSpc>
                <a:spcPts val="11040"/>
              </a:lnSpc>
              <a:spcBef>
                <a:spcPct val="0"/>
              </a:spcBef>
            </a:pPr>
            <a:r>
              <a:rPr lang="en-US" b="true" sz="8000" spc="784">
                <a:solidFill>
                  <a:srgbClr val="231F20"/>
                </a:solidFill>
                <a:latin typeface="Oswald Bold"/>
                <a:ea typeface="Oswald Bold"/>
                <a:cs typeface="Oswald Bold"/>
                <a:sym typeface="Oswald Bold"/>
              </a:rPr>
              <a:t>THANK'S FOR WATCHING</a:t>
            </a:r>
          </a:p>
        </p:txBody>
      </p:sp>
      <p:sp>
        <p:nvSpPr>
          <p:cNvPr name="Freeform 5" id="5"/>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403661" y="3667201"/>
            <a:ext cx="5480677" cy="1348188"/>
          </a:xfrm>
          <a:custGeom>
            <a:avLst/>
            <a:gdLst/>
            <a:ahLst/>
            <a:cxnLst/>
            <a:rect r="r" b="b" t="t" l="l"/>
            <a:pathLst>
              <a:path h="1348188" w="5480677">
                <a:moveTo>
                  <a:pt x="0" y="0"/>
                </a:moveTo>
                <a:lnTo>
                  <a:pt x="5480678" y="0"/>
                </a:lnTo>
                <a:lnTo>
                  <a:pt x="5480678" y="1348188"/>
                </a:lnTo>
                <a:lnTo>
                  <a:pt x="0" y="13481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58391" y="268292"/>
            <a:ext cx="16200909" cy="1368417"/>
          </a:xfrm>
          <a:prstGeom prst="rect">
            <a:avLst/>
          </a:prstGeom>
        </p:spPr>
        <p:txBody>
          <a:bodyPr anchor="t" rtlCol="false" tIns="0" lIns="0" bIns="0" rIns="0">
            <a:spAutoFit/>
          </a:bodyPr>
          <a:lstStyle/>
          <a:p>
            <a:pPr algn="ctr">
              <a:lnSpc>
                <a:spcPts val="11200"/>
              </a:lnSpc>
            </a:pPr>
            <a:r>
              <a:rPr lang="en-US" sz="8000" b="true">
                <a:solidFill>
                  <a:srgbClr val="000000"/>
                </a:solidFill>
                <a:latin typeface="Canva Sans Bold"/>
                <a:ea typeface="Canva Sans Bold"/>
                <a:cs typeface="Canva Sans Bold"/>
                <a:sym typeface="Canva Sans Bold"/>
              </a:rPr>
              <a:t>Company selection</a:t>
            </a:r>
          </a:p>
        </p:txBody>
      </p:sp>
      <p:sp>
        <p:nvSpPr>
          <p:cNvPr name="TextBox 6" id="6"/>
          <p:cNvSpPr txBox="true"/>
          <p:nvPr/>
        </p:nvSpPr>
        <p:spPr>
          <a:xfrm rot="0">
            <a:off x="1028700" y="1976236"/>
            <a:ext cx="16230600" cy="1393824"/>
          </a:xfrm>
          <a:prstGeom prst="rect">
            <a:avLst/>
          </a:prstGeom>
        </p:spPr>
        <p:txBody>
          <a:bodyPr anchor="t" rtlCol="false" tIns="0" lIns="0" bIns="0" rIns="0">
            <a:spAutoFit/>
          </a:bodyPr>
          <a:lstStyle/>
          <a:p>
            <a:pPr algn="l">
              <a:lnSpc>
                <a:spcPts val="5600"/>
              </a:lnSpc>
            </a:pPr>
            <a:r>
              <a:rPr lang="en-US" sz="4000" b="true">
                <a:solidFill>
                  <a:srgbClr val="000000"/>
                </a:solidFill>
                <a:latin typeface="Canva Sans Bold"/>
                <a:ea typeface="Canva Sans Bold"/>
                <a:cs typeface="Canva Sans Bold"/>
                <a:sym typeface="Canva Sans Bold"/>
              </a:rPr>
              <a:t>I selected the company “Gofrugal (https://www.gofrugal.com/)” for this SEO project.</a:t>
            </a:r>
          </a:p>
        </p:txBody>
      </p:sp>
      <p:sp>
        <p:nvSpPr>
          <p:cNvPr name="TextBox 7" id="7"/>
          <p:cNvSpPr txBox="true"/>
          <p:nvPr/>
        </p:nvSpPr>
        <p:spPr>
          <a:xfrm rot="0">
            <a:off x="1028700" y="5521881"/>
            <a:ext cx="16230600" cy="1047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Gofurgal is a brand focused on sustainable and eco-friendly products, promoting a lifestyle that values environmental responsibility.</a:t>
            </a:r>
          </a:p>
        </p:txBody>
      </p:sp>
      <p:sp>
        <p:nvSpPr>
          <p:cNvPr name="TextBox 8" id="8"/>
          <p:cNvSpPr txBox="true"/>
          <p:nvPr/>
        </p:nvSpPr>
        <p:spPr>
          <a:xfrm rot="0">
            <a:off x="1058391" y="6988731"/>
            <a:ext cx="16230600" cy="1047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Their offerings often include reusable items and accessories designed to reduce waste.</a:t>
            </a:r>
          </a:p>
        </p:txBody>
      </p:sp>
      <p:sp>
        <p:nvSpPr>
          <p:cNvPr name="TextBox 9" id="9"/>
          <p:cNvSpPr txBox="true"/>
          <p:nvPr/>
        </p:nvSpPr>
        <p:spPr>
          <a:xfrm rot="0">
            <a:off x="1058391" y="8452247"/>
            <a:ext cx="16230600" cy="1047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By combining style with sustainability, Gofurgal aims to inspire consumers to make mindful choices.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482888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49746" t="0" r="-49746" b="0"/>
            </a:stretch>
          </a:blipFill>
        </p:spPr>
      </p:sp>
      <p:grpSp>
        <p:nvGrpSpPr>
          <p:cNvPr name="Group 8" id="8"/>
          <p:cNvGrpSpPr/>
          <p:nvPr/>
        </p:nvGrpSpPr>
        <p:grpSpPr>
          <a:xfrm rot="0">
            <a:off x="2142191" y="5212713"/>
            <a:ext cx="9610044" cy="1948998"/>
            <a:chOff x="0" y="0"/>
            <a:chExt cx="3682024" cy="746746"/>
          </a:xfrm>
        </p:grpSpPr>
        <p:sp>
          <p:nvSpPr>
            <p:cNvPr name="Freeform 9" id="9"/>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0" id="10"/>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2142191"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2" id="12"/>
          <p:cNvGrpSpPr/>
          <p:nvPr/>
        </p:nvGrpSpPr>
        <p:grpSpPr>
          <a:xfrm rot="0">
            <a:off x="2142191" y="7210022"/>
            <a:ext cx="9610044" cy="1948998"/>
            <a:chOff x="0" y="0"/>
            <a:chExt cx="3682024" cy="746746"/>
          </a:xfrm>
        </p:grpSpPr>
        <p:sp>
          <p:nvSpPr>
            <p:cNvPr name="Freeform 13" id="13"/>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4" id="14"/>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5" id="15"/>
          <p:cNvSpPr txBox="true"/>
          <p:nvPr/>
        </p:nvSpPr>
        <p:spPr>
          <a:xfrm rot="0">
            <a:off x="4025050" y="7289171"/>
            <a:ext cx="7132181" cy="1733550"/>
          </a:xfrm>
          <a:prstGeom prst="rect">
            <a:avLst/>
          </a:prstGeom>
        </p:spPr>
        <p:txBody>
          <a:bodyPr anchor="t" rtlCol="false" tIns="0" lIns="0" bIns="0" rIns="0">
            <a:spAutoFit/>
          </a:bodyPr>
          <a:lstStyle/>
          <a:p>
            <a:pPr algn="l" marL="0" indent="0" lvl="0">
              <a:lnSpc>
                <a:spcPts val="3479"/>
              </a:lnSpc>
            </a:pPr>
            <a:r>
              <a:rPr lang="en-US" sz="2400">
                <a:solidFill>
                  <a:srgbClr val="231F20"/>
                </a:solidFill>
                <a:latin typeface="DM Sans"/>
                <a:ea typeface="DM Sans"/>
                <a:cs typeface="DM Sans"/>
                <a:sym typeface="DM Sans"/>
              </a:rPr>
              <a:t>Workshops and Educational Programs: Conducting sessions on topics like waste reduction, sustainable living, and DIY eco-friendly projects.</a:t>
            </a:r>
          </a:p>
        </p:txBody>
      </p:sp>
      <p:sp>
        <p:nvSpPr>
          <p:cNvPr name="Freeform 16" id="16"/>
          <p:cNvSpPr/>
          <p:nvPr/>
        </p:nvSpPr>
        <p:spPr>
          <a:xfrm flipH="false" flipV="false" rot="0">
            <a:off x="-2971859" y="7346321"/>
            <a:ext cx="7616557" cy="7815497"/>
          </a:xfrm>
          <a:custGeom>
            <a:avLst/>
            <a:gdLst/>
            <a:ahLst/>
            <a:cxnLst/>
            <a:rect r="r" b="b" t="t" l="l"/>
            <a:pathLst>
              <a:path h="7815497" w="7616557">
                <a:moveTo>
                  <a:pt x="0" y="0"/>
                </a:moveTo>
                <a:lnTo>
                  <a:pt x="7616557" y="0"/>
                </a:lnTo>
                <a:lnTo>
                  <a:pt x="7616557" y="7815497"/>
                </a:lnTo>
                <a:lnTo>
                  <a:pt x="0" y="781549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2142191" y="3216090"/>
            <a:ext cx="9610044" cy="1948998"/>
            <a:chOff x="0" y="0"/>
            <a:chExt cx="3682024" cy="746746"/>
          </a:xfrm>
        </p:grpSpPr>
        <p:sp>
          <p:nvSpPr>
            <p:cNvPr name="Freeform 18" id="18"/>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9" id="19"/>
            <p:cNvSpPr txBox="true"/>
            <p:nvPr/>
          </p:nvSpPr>
          <p:spPr>
            <a:xfrm>
              <a:off x="0" y="-28575"/>
              <a:ext cx="3682024" cy="775321"/>
            </a:xfrm>
            <a:prstGeom prst="rect">
              <a:avLst/>
            </a:prstGeom>
          </p:spPr>
          <p:txBody>
            <a:bodyPr anchor="ctr" rtlCol="false" tIns="50800" lIns="50800" bIns="50800" rIns="50800"/>
            <a:lstStyle/>
            <a:p>
              <a:pPr algn="ctr">
                <a:lnSpc>
                  <a:spcPts val="2859"/>
                </a:lnSpc>
              </a:pPr>
            </a:p>
          </p:txBody>
        </p:sp>
      </p:grpSp>
      <p:sp>
        <p:nvSpPr>
          <p:cNvPr name="Freeform 20" id="20"/>
          <p:cNvSpPr/>
          <p:nvPr/>
        </p:nvSpPr>
        <p:spPr>
          <a:xfrm flipH="false" flipV="false" rot="0">
            <a:off x="2267272" y="3482523"/>
            <a:ext cx="1363611" cy="1347475"/>
          </a:xfrm>
          <a:custGeom>
            <a:avLst/>
            <a:gdLst/>
            <a:ahLst/>
            <a:cxnLst/>
            <a:rect r="r" b="b" t="t" l="l"/>
            <a:pathLst>
              <a:path h="1347475" w="1363611">
                <a:moveTo>
                  <a:pt x="0" y="0"/>
                </a:moveTo>
                <a:lnTo>
                  <a:pt x="1363612" y="0"/>
                </a:lnTo>
                <a:lnTo>
                  <a:pt x="1363612" y="1347475"/>
                </a:lnTo>
                <a:lnTo>
                  <a:pt x="0" y="1347475"/>
                </a:lnTo>
                <a:lnTo>
                  <a:pt x="0" y="0"/>
                </a:lnTo>
                <a:close/>
              </a:path>
            </a:pathLst>
          </a:custGeom>
          <a:blipFill>
            <a:blip r:embed="rId7"/>
            <a:stretch>
              <a:fillRect l="0" t="0" r="-1091" b="0"/>
            </a:stretch>
          </a:blipFill>
        </p:spPr>
      </p:sp>
      <p:sp>
        <p:nvSpPr>
          <p:cNvPr name="Freeform 21" id="21"/>
          <p:cNvSpPr/>
          <p:nvPr/>
        </p:nvSpPr>
        <p:spPr>
          <a:xfrm flipH="false" flipV="false" rot="0">
            <a:off x="2374100" y="5441196"/>
            <a:ext cx="1256783" cy="1473470"/>
          </a:xfrm>
          <a:custGeom>
            <a:avLst/>
            <a:gdLst/>
            <a:ahLst/>
            <a:cxnLst/>
            <a:rect r="r" b="b" t="t" l="l"/>
            <a:pathLst>
              <a:path h="1473470" w="1256783">
                <a:moveTo>
                  <a:pt x="0" y="0"/>
                </a:moveTo>
                <a:lnTo>
                  <a:pt x="1256784" y="0"/>
                </a:lnTo>
                <a:lnTo>
                  <a:pt x="1256784" y="1473470"/>
                </a:lnTo>
                <a:lnTo>
                  <a:pt x="0" y="14734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2374100" y="7681808"/>
            <a:ext cx="1256783" cy="1005427"/>
          </a:xfrm>
          <a:custGeom>
            <a:avLst/>
            <a:gdLst/>
            <a:ahLst/>
            <a:cxnLst/>
            <a:rect r="r" b="b" t="t" l="l"/>
            <a:pathLst>
              <a:path h="1005427" w="1256783">
                <a:moveTo>
                  <a:pt x="0" y="0"/>
                </a:moveTo>
                <a:lnTo>
                  <a:pt x="1256784" y="0"/>
                </a:lnTo>
                <a:lnTo>
                  <a:pt x="1256784" y="1005426"/>
                </a:lnTo>
                <a:lnTo>
                  <a:pt x="0" y="10054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3" id="23"/>
          <p:cNvSpPr txBox="true"/>
          <p:nvPr/>
        </p:nvSpPr>
        <p:spPr>
          <a:xfrm rot="0">
            <a:off x="2011819" y="629101"/>
            <a:ext cx="8493713" cy="1005840"/>
          </a:xfrm>
          <a:prstGeom prst="rect">
            <a:avLst/>
          </a:prstGeom>
        </p:spPr>
        <p:txBody>
          <a:bodyPr anchor="t" rtlCol="false" tIns="0" lIns="0" bIns="0" rIns="0">
            <a:spAutoFit/>
          </a:bodyPr>
          <a:lstStyle/>
          <a:p>
            <a:pPr algn="l">
              <a:lnSpc>
                <a:spcPts val="8280"/>
              </a:lnSpc>
            </a:pPr>
            <a:r>
              <a:rPr lang="en-US" b="true" sz="6000" spc="588">
                <a:solidFill>
                  <a:srgbClr val="231F20"/>
                </a:solidFill>
                <a:latin typeface="Oswald Bold"/>
                <a:ea typeface="Oswald Bold"/>
                <a:cs typeface="Oswald Bold"/>
                <a:sym typeface="Oswald Bold"/>
              </a:rPr>
              <a:t>ABOUT THE COMPANY</a:t>
            </a:r>
          </a:p>
        </p:txBody>
      </p:sp>
      <p:sp>
        <p:nvSpPr>
          <p:cNvPr name="TextBox 24" id="24"/>
          <p:cNvSpPr txBox="true"/>
          <p:nvPr/>
        </p:nvSpPr>
        <p:spPr>
          <a:xfrm rot="0">
            <a:off x="4025050" y="5501656"/>
            <a:ext cx="7132964" cy="1295400"/>
          </a:xfrm>
          <a:prstGeom prst="rect">
            <a:avLst/>
          </a:prstGeom>
        </p:spPr>
        <p:txBody>
          <a:bodyPr anchor="t" rtlCol="false" tIns="0" lIns="0" bIns="0" rIns="0">
            <a:spAutoFit/>
          </a:bodyPr>
          <a:lstStyle/>
          <a:p>
            <a:pPr algn="l" marL="0" indent="0" lvl="0">
              <a:lnSpc>
                <a:spcPts val="3479"/>
              </a:lnSpc>
            </a:pPr>
            <a:r>
              <a:rPr lang="en-US" sz="2400">
                <a:solidFill>
                  <a:srgbClr val="231F20"/>
                </a:solidFill>
                <a:latin typeface="DM Sans"/>
                <a:ea typeface="DM Sans"/>
                <a:cs typeface="DM Sans"/>
                <a:sym typeface="DM Sans"/>
              </a:rPr>
              <a:t>Sustainability Consulting: Offering advice and strategies for individuals and businesses looking to adopt more sustainable practices.</a:t>
            </a:r>
          </a:p>
        </p:txBody>
      </p:sp>
      <p:sp>
        <p:nvSpPr>
          <p:cNvPr name="TextBox 25" id="25"/>
          <p:cNvSpPr txBox="true"/>
          <p:nvPr/>
        </p:nvSpPr>
        <p:spPr>
          <a:xfrm rot="0">
            <a:off x="2011819" y="1758766"/>
            <a:ext cx="8624086" cy="448308"/>
          </a:xfrm>
          <a:prstGeom prst="rect">
            <a:avLst/>
          </a:prstGeom>
        </p:spPr>
        <p:txBody>
          <a:bodyPr anchor="t" rtlCol="false" tIns="0" lIns="0" bIns="0" rIns="0">
            <a:spAutoFit/>
          </a:bodyPr>
          <a:lstStyle/>
          <a:p>
            <a:pPr algn="l">
              <a:lnSpc>
                <a:spcPts val="3640"/>
              </a:lnSpc>
            </a:pPr>
            <a:r>
              <a:rPr lang="en-US" sz="2600">
                <a:solidFill>
                  <a:srgbClr val="231F20"/>
                </a:solidFill>
                <a:latin typeface="Canva Sans"/>
                <a:ea typeface="Canva Sans"/>
                <a:cs typeface="Canva Sans"/>
                <a:sym typeface="Canva Sans"/>
              </a:rPr>
              <a:t>THE SERVICE’S PROVIDED BY THE GOFRUGAL ARE :</a:t>
            </a:r>
          </a:p>
        </p:txBody>
      </p:sp>
      <p:sp>
        <p:nvSpPr>
          <p:cNvPr name="TextBox 26" id="26"/>
          <p:cNvSpPr txBox="true"/>
          <p:nvPr/>
        </p:nvSpPr>
        <p:spPr>
          <a:xfrm rot="0">
            <a:off x="4025050" y="3583139"/>
            <a:ext cx="7132181" cy="1295401"/>
          </a:xfrm>
          <a:prstGeom prst="rect">
            <a:avLst/>
          </a:prstGeom>
        </p:spPr>
        <p:txBody>
          <a:bodyPr anchor="t" rtlCol="false" tIns="0" lIns="0" bIns="0" rIns="0">
            <a:spAutoFit/>
          </a:bodyPr>
          <a:lstStyle/>
          <a:p>
            <a:pPr algn="l">
              <a:lnSpc>
                <a:spcPts val="3479"/>
              </a:lnSpc>
            </a:pPr>
            <a:r>
              <a:rPr lang="en-US" sz="2399">
                <a:solidFill>
                  <a:srgbClr val="231F20"/>
                </a:solidFill>
                <a:latin typeface="DM Sans"/>
                <a:ea typeface="DM Sans"/>
                <a:cs typeface="DM Sans"/>
                <a:sym typeface="DM Sans"/>
              </a:rPr>
              <a:t>Eco-Friendly Product Sales: Providing a variety of reusable and biodegradable products aimed at reducing environmental impact.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028700" y="914400"/>
            <a:ext cx="6924601" cy="1028700"/>
          </a:xfrm>
          <a:prstGeom prst="rect">
            <a:avLst/>
          </a:prstGeom>
        </p:spPr>
        <p:txBody>
          <a:bodyPr anchor="t" rtlCol="false" tIns="0" lIns="0" bIns="0" rIns="0">
            <a:spAutoFit/>
          </a:bodyPr>
          <a:lstStyle/>
          <a:p>
            <a:pPr algn="ctr">
              <a:lnSpc>
                <a:spcPts val="8400"/>
              </a:lnSpc>
            </a:pPr>
            <a:r>
              <a:rPr lang="en-US" sz="6000" b="true">
                <a:solidFill>
                  <a:srgbClr val="000000"/>
                </a:solidFill>
                <a:latin typeface="Canva Sans Bold"/>
                <a:ea typeface="Canva Sans Bold"/>
                <a:cs typeface="Canva Sans Bold"/>
                <a:sym typeface="Canva Sans Bold"/>
              </a:rPr>
              <a:t>Task-1 Initial Audit</a:t>
            </a:r>
          </a:p>
        </p:txBody>
      </p:sp>
      <p:sp>
        <p:nvSpPr>
          <p:cNvPr name="TextBox 4" id="4"/>
          <p:cNvSpPr txBox="true"/>
          <p:nvPr/>
        </p:nvSpPr>
        <p:spPr>
          <a:xfrm rot="0">
            <a:off x="1028700" y="990600"/>
            <a:ext cx="16230600" cy="372745"/>
          </a:xfrm>
          <a:prstGeom prst="rect">
            <a:avLst/>
          </a:prstGeom>
        </p:spPr>
        <p:txBody>
          <a:bodyPr anchor="t" rtlCol="false" tIns="0" lIns="0" bIns="0" rIns="0">
            <a:spAutoFit/>
          </a:bodyPr>
          <a:lstStyle/>
          <a:p>
            <a:pPr algn="l">
              <a:lnSpc>
                <a:spcPts val="3079"/>
              </a:lnSpc>
            </a:pPr>
          </a:p>
        </p:txBody>
      </p:sp>
      <p:sp>
        <p:nvSpPr>
          <p:cNvPr name="TextBox 5" id="5"/>
          <p:cNvSpPr txBox="true"/>
          <p:nvPr/>
        </p:nvSpPr>
        <p:spPr>
          <a:xfrm rot="0">
            <a:off x="1028700" y="2354135"/>
            <a:ext cx="16230600" cy="7127875"/>
          </a:xfrm>
          <a:prstGeom prst="rect">
            <a:avLst/>
          </a:prstGeom>
        </p:spPr>
        <p:txBody>
          <a:bodyPr anchor="t" rtlCol="false" tIns="0" lIns="0" bIns="0" rIns="0">
            <a:spAutoFit/>
          </a:bodyPr>
          <a:lstStyle/>
          <a:p>
            <a:pPr algn="l">
              <a:lnSpc>
                <a:spcPts val="3770"/>
              </a:lnSpc>
            </a:pPr>
            <a:r>
              <a:rPr lang="en-US" sz="2600" b="true">
                <a:solidFill>
                  <a:srgbClr val="000000"/>
                </a:solidFill>
                <a:latin typeface="Canva Sans Bold"/>
                <a:ea typeface="Canva Sans Bold"/>
                <a:cs typeface="Canva Sans Bold"/>
                <a:sym typeface="Canva Sans Bold"/>
              </a:rPr>
              <a:t>Current Performance:</a:t>
            </a:r>
          </a:p>
          <a:p>
            <a:pPr algn="l">
              <a:lnSpc>
                <a:spcPts val="3770"/>
              </a:lnSpc>
            </a:pPr>
          </a:p>
          <a:p>
            <a:pPr algn="l" marL="561341" indent="-280670" lvl="1">
              <a:lnSpc>
                <a:spcPts val="3770"/>
              </a:lnSpc>
              <a:buAutoNum type="arabicPeriod" startAt="1"/>
            </a:pPr>
            <a:r>
              <a:rPr lang="en-US" sz="2600">
                <a:solidFill>
                  <a:srgbClr val="000000"/>
                </a:solidFill>
                <a:latin typeface="Canva Sans"/>
                <a:ea typeface="Canva Sans"/>
                <a:cs typeface="Canva Sans"/>
                <a:sym typeface="Canva Sans"/>
              </a:rPr>
              <a:t>Website Traffic: </a:t>
            </a:r>
            <a:r>
              <a:rPr lang="en-US" sz="2600">
                <a:solidFill>
                  <a:srgbClr val="000000"/>
                </a:solidFill>
                <a:latin typeface="Canva Sans"/>
                <a:ea typeface="Canva Sans"/>
                <a:cs typeface="Canva Sans"/>
                <a:sym typeface="Canva Sans"/>
              </a:rPr>
              <a:t>Analyze organic traffic using tools like Google Analytics to assess visitor trends and sources.</a:t>
            </a:r>
          </a:p>
          <a:p>
            <a:pPr algn="l" marL="561341" indent="-280670" lvl="1">
              <a:lnSpc>
                <a:spcPts val="3770"/>
              </a:lnSpc>
              <a:buAutoNum type="arabicPeriod" startAt="1"/>
            </a:pPr>
            <a:r>
              <a:rPr lang="en-US" sz="2600">
                <a:solidFill>
                  <a:srgbClr val="000000"/>
                </a:solidFill>
                <a:latin typeface="Canva Sans"/>
                <a:ea typeface="Canva Sans"/>
                <a:cs typeface="Canva Sans"/>
                <a:sym typeface="Canva Sans"/>
              </a:rPr>
              <a:t>Keyword Rankings: Use SEO tools (e.g., SEMrush, Ahrefs) to identify current rankings for relevant keywords.</a:t>
            </a:r>
          </a:p>
          <a:p>
            <a:pPr algn="l" marL="561341" indent="-280670" lvl="1">
              <a:lnSpc>
                <a:spcPts val="3770"/>
              </a:lnSpc>
              <a:buAutoNum type="arabicPeriod" startAt="1"/>
            </a:pPr>
            <a:r>
              <a:rPr lang="en-US" sz="2600">
                <a:solidFill>
                  <a:srgbClr val="000000"/>
                </a:solidFill>
                <a:latin typeface="Canva Sans"/>
                <a:ea typeface="Canva Sans"/>
                <a:cs typeface="Canva Sans"/>
                <a:sym typeface="Canva Sans"/>
              </a:rPr>
              <a:t>Conversion Rates: Evaluate how well the site converts visitors into leads or customers.</a:t>
            </a:r>
          </a:p>
          <a:p>
            <a:pPr algn="ctr">
              <a:lnSpc>
                <a:spcPts val="3770"/>
              </a:lnSpc>
            </a:pPr>
            <a:r>
              <a:rPr lang="en-US" sz="2600">
                <a:solidFill>
                  <a:srgbClr val="000000"/>
                </a:solidFill>
                <a:latin typeface="Canva Sans"/>
                <a:ea typeface="Canva Sans"/>
                <a:cs typeface="Canva Sans"/>
                <a:sym typeface="Canva Sans"/>
              </a:rPr>
              <a:t> </a:t>
            </a:r>
          </a:p>
          <a:p>
            <a:pPr algn="l">
              <a:lnSpc>
                <a:spcPts val="3770"/>
              </a:lnSpc>
            </a:pPr>
            <a:r>
              <a:rPr lang="en-US" sz="2600" b="true">
                <a:solidFill>
                  <a:srgbClr val="000000"/>
                </a:solidFill>
                <a:latin typeface="Canva Sans Bold"/>
                <a:ea typeface="Canva Sans Bold"/>
                <a:cs typeface="Canva Sans Bold"/>
                <a:sym typeface="Canva Sans Bold"/>
              </a:rPr>
              <a:t>Strengths:</a:t>
            </a:r>
          </a:p>
          <a:p>
            <a:pPr algn="ctr">
              <a:lnSpc>
                <a:spcPts val="3770"/>
              </a:lnSpc>
            </a:pPr>
          </a:p>
          <a:p>
            <a:pPr algn="l" marL="561341" indent="-280670" lvl="1">
              <a:lnSpc>
                <a:spcPts val="3770"/>
              </a:lnSpc>
              <a:buAutoNum type="arabicPeriod" startAt="1"/>
            </a:pPr>
            <a:r>
              <a:rPr lang="en-US" sz="2600">
                <a:solidFill>
                  <a:srgbClr val="000000"/>
                </a:solidFill>
                <a:latin typeface="Canva Sans"/>
                <a:ea typeface="Canva Sans"/>
                <a:cs typeface="Canva Sans"/>
                <a:sym typeface="Canva Sans"/>
              </a:rPr>
              <a:t>Content Quality: Assess whether the content is informative, engaging, and relevant to the target audience.</a:t>
            </a:r>
          </a:p>
          <a:p>
            <a:pPr algn="l" marL="561341" indent="-280670" lvl="1">
              <a:lnSpc>
                <a:spcPts val="3770"/>
              </a:lnSpc>
              <a:buAutoNum type="arabicPeriod" startAt="1"/>
            </a:pPr>
            <a:r>
              <a:rPr lang="en-US" sz="2600">
                <a:solidFill>
                  <a:srgbClr val="000000"/>
                </a:solidFill>
                <a:latin typeface="Canva Sans"/>
                <a:ea typeface="Canva Sans"/>
                <a:cs typeface="Canva Sans"/>
                <a:sym typeface="Canva Sans"/>
              </a:rPr>
              <a:t>Brand Reputation: A strong brand presence can enhance trust and drive traffic.</a:t>
            </a:r>
          </a:p>
          <a:p>
            <a:pPr algn="l" marL="561341" indent="-280670" lvl="1">
              <a:lnSpc>
                <a:spcPts val="3770"/>
              </a:lnSpc>
              <a:buAutoNum type="arabicPeriod" startAt="1"/>
            </a:pPr>
            <a:r>
              <a:rPr lang="en-US" sz="2600">
                <a:solidFill>
                  <a:srgbClr val="000000"/>
                </a:solidFill>
                <a:latin typeface="Canva Sans"/>
                <a:ea typeface="Canva Sans"/>
                <a:cs typeface="Canva Sans"/>
                <a:sym typeface="Canva Sans"/>
              </a:rPr>
              <a:t>Mobile Optimization: Check if the website is mobile-friendly, which is crucial for user experience and SEO.</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2F4F5"/>
        </a:solidFill>
      </p:bgPr>
    </p:bg>
    <p:spTree>
      <p:nvGrpSpPr>
        <p:cNvPr id="1" name=""/>
        <p:cNvGrpSpPr/>
        <p:nvPr/>
      </p:nvGrpSpPr>
      <p:grpSpPr>
        <a:xfrm>
          <a:off x="0" y="0"/>
          <a:ext cx="0" cy="0"/>
          <a:chOff x="0" y="0"/>
          <a:chExt cx="0" cy="0"/>
        </a:xfrm>
      </p:grpSpPr>
      <p:sp>
        <p:nvSpPr>
          <p:cNvPr name="TextBox 2" id="2"/>
          <p:cNvSpPr txBox="true"/>
          <p:nvPr/>
        </p:nvSpPr>
        <p:spPr>
          <a:xfrm rot="0">
            <a:off x="9139238" y="3509645"/>
            <a:ext cx="9525" cy="353060"/>
          </a:xfrm>
          <a:prstGeom prst="rect">
            <a:avLst/>
          </a:prstGeom>
        </p:spPr>
        <p:txBody>
          <a:bodyPr anchor="t" rtlCol="false" tIns="0" lIns="0" bIns="0" rIns="0">
            <a:spAutoFit/>
          </a:bodyPr>
          <a:lstStyle/>
          <a:p>
            <a:pPr algn="ctr">
              <a:lnSpc>
                <a:spcPts val="2859"/>
              </a:lnSpc>
              <a:spcBef>
                <a:spcPct val="0"/>
              </a:spcBef>
            </a:pPr>
          </a:p>
        </p:txBody>
      </p:sp>
      <p:sp>
        <p:nvSpPr>
          <p:cNvPr name="TextBox 3" id="3"/>
          <p:cNvSpPr txBox="true"/>
          <p:nvPr/>
        </p:nvSpPr>
        <p:spPr>
          <a:xfrm rot="0">
            <a:off x="1033462" y="1159510"/>
            <a:ext cx="16230600" cy="7910830"/>
          </a:xfrm>
          <a:prstGeom prst="rect">
            <a:avLst/>
          </a:prstGeom>
        </p:spPr>
        <p:txBody>
          <a:bodyPr anchor="t" rtlCol="false" tIns="0" lIns="0" bIns="0" rIns="0">
            <a:spAutoFit/>
          </a:bodyPr>
          <a:lstStyle/>
          <a:p>
            <a:pPr algn="l">
              <a:lnSpc>
                <a:spcPts val="3919"/>
              </a:lnSpc>
            </a:pPr>
            <a:r>
              <a:rPr lang="en-US" sz="2799" b="true">
                <a:solidFill>
                  <a:srgbClr val="000000"/>
                </a:solidFill>
                <a:latin typeface="Canva Sans Bold"/>
                <a:ea typeface="Canva Sans Bold"/>
                <a:cs typeface="Canva Sans Bold"/>
                <a:sym typeface="Canva Sans Bold"/>
              </a:rPr>
              <a:t>Weaknesses:</a:t>
            </a:r>
          </a:p>
          <a:p>
            <a:pPr algn="l">
              <a:lnSpc>
                <a:spcPts val="3919"/>
              </a:lnSpc>
            </a:pPr>
          </a:p>
          <a:p>
            <a:pPr algn="just" marL="604519" indent="-302260" lvl="1">
              <a:lnSpc>
                <a:spcPts val="3919"/>
              </a:lnSpc>
              <a:buAutoNum type="arabicPeriod" startAt="1"/>
            </a:pPr>
            <a:r>
              <a:rPr lang="en-US" sz="2799">
                <a:solidFill>
                  <a:srgbClr val="000000"/>
                </a:solidFill>
                <a:latin typeface="Canva Sans"/>
                <a:ea typeface="Canva Sans"/>
                <a:cs typeface="Canva Sans"/>
                <a:sym typeface="Canva Sans"/>
              </a:rPr>
              <a:t>Technical SEO Issues: Look for slow loading times, broken links, or poor site structure.</a:t>
            </a:r>
          </a:p>
          <a:p>
            <a:pPr algn="just" marL="604519" indent="-302260" lvl="1">
              <a:lnSpc>
                <a:spcPts val="3919"/>
              </a:lnSpc>
              <a:buAutoNum type="arabicPeriod" startAt="1"/>
            </a:pPr>
            <a:r>
              <a:rPr lang="en-US" sz="2799">
                <a:solidFill>
                  <a:srgbClr val="000000"/>
                </a:solidFill>
                <a:latin typeface="Canva Sans"/>
                <a:ea typeface="Canva Sans"/>
                <a:cs typeface="Canva Sans"/>
                <a:sym typeface="Canva Sans"/>
              </a:rPr>
              <a:t>Keyword Gaps: Identify opportunities where the website could target additional relevant keywords.</a:t>
            </a:r>
          </a:p>
          <a:p>
            <a:pPr algn="just" marL="604519" indent="-302260" lvl="1">
              <a:lnSpc>
                <a:spcPts val="3919"/>
              </a:lnSpc>
              <a:buAutoNum type="arabicPeriod" startAt="1"/>
            </a:pPr>
            <a:r>
              <a:rPr lang="en-US" sz="2799">
                <a:solidFill>
                  <a:srgbClr val="000000"/>
                </a:solidFill>
                <a:latin typeface="Canva Sans"/>
                <a:ea typeface="Canva Sans"/>
                <a:cs typeface="Canva Sans"/>
                <a:sym typeface="Canva Sans"/>
              </a:rPr>
              <a:t>Backlink Profile: Analyze the quality and quantity of backlinks; a weak profile can impact authority and rankings.</a:t>
            </a:r>
          </a:p>
          <a:p>
            <a:pPr algn="l">
              <a:lnSpc>
                <a:spcPts val="3919"/>
              </a:lnSpc>
            </a:pPr>
            <a:r>
              <a:rPr lang="en-US" sz="2799">
                <a:solidFill>
                  <a:srgbClr val="000000"/>
                </a:solidFill>
                <a:latin typeface="Canva Sans"/>
                <a:ea typeface="Canva Sans"/>
                <a:cs typeface="Canva Sans"/>
                <a:sym typeface="Canva Sans"/>
              </a:rPr>
              <a:t> </a:t>
            </a:r>
          </a:p>
          <a:p>
            <a:pPr algn="l">
              <a:lnSpc>
                <a:spcPts val="3919"/>
              </a:lnSpc>
            </a:pPr>
            <a:r>
              <a:rPr lang="en-US" sz="2799" b="true">
                <a:solidFill>
                  <a:srgbClr val="000000"/>
                </a:solidFill>
                <a:latin typeface="Canva Sans Bold"/>
                <a:ea typeface="Canva Sans Bold"/>
                <a:cs typeface="Canva Sans Bold"/>
                <a:sym typeface="Canva Sans Bold"/>
              </a:rPr>
              <a:t>Recommendations:</a:t>
            </a:r>
          </a:p>
          <a:p>
            <a:pPr algn="l">
              <a:lnSpc>
                <a:spcPts val="3919"/>
              </a:lnSpc>
            </a:pP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Content Optimization: Enhance existing content with relevant keywords and improve user engagement.</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Technical Improvements: Address any technical issues identified during the audit.</a:t>
            </a:r>
          </a:p>
          <a:p>
            <a:pPr algn="l" marL="604519" indent="-302260" lvl="1">
              <a:lnSpc>
                <a:spcPts val="3919"/>
              </a:lnSpc>
              <a:buFont typeface="Arial"/>
              <a:buChar char="•"/>
            </a:pPr>
            <a:r>
              <a:rPr lang="en-US" sz="2799">
                <a:solidFill>
                  <a:srgbClr val="000000"/>
                </a:solidFill>
                <a:latin typeface="Canva Sans"/>
                <a:ea typeface="Canva Sans"/>
                <a:cs typeface="Canva Sans"/>
                <a:sym typeface="Canva Sans"/>
              </a:rPr>
              <a:t>Backlink Strategy: Develop a strategy to acquire high-quality backlinks from authoritative sites.</a:t>
            </a:r>
          </a:p>
          <a:p>
            <a:pPr algn="l">
              <a:lnSpc>
                <a:spcPts val="39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946275"/>
            <a:chOff x="0" y="0"/>
            <a:chExt cx="4816593" cy="512599"/>
          </a:xfrm>
        </p:grpSpPr>
        <p:sp>
          <p:nvSpPr>
            <p:cNvPr name="Freeform 4" id="4"/>
            <p:cNvSpPr/>
            <p:nvPr/>
          </p:nvSpPr>
          <p:spPr>
            <a:xfrm flipH="false" flipV="false" rot="0">
              <a:off x="0" y="0"/>
              <a:ext cx="4816592" cy="512599"/>
            </a:xfrm>
            <a:custGeom>
              <a:avLst/>
              <a:gdLst/>
              <a:ahLst/>
              <a:cxnLst/>
              <a:rect r="r" b="b" t="t" l="l"/>
              <a:pathLst>
                <a:path h="512599" w="4816592">
                  <a:moveTo>
                    <a:pt x="0" y="0"/>
                  </a:moveTo>
                  <a:lnTo>
                    <a:pt x="4816592" y="0"/>
                  </a:lnTo>
                  <a:lnTo>
                    <a:pt x="4816592" y="512599"/>
                  </a:lnTo>
                  <a:lnTo>
                    <a:pt x="0" y="512599"/>
                  </a:lnTo>
                  <a:close/>
                </a:path>
              </a:pathLst>
            </a:custGeom>
            <a:solidFill>
              <a:srgbClr val="1A1A1A"/>
            </a:solidFill>
          </p:spPr>
        </p:sp>
        <p:sp>
          <p:nvSpPr>
            <p:cNvPr name="TextBox 5" id="5"/>
            <p:cNvSpPr txBox="true"/>
            <p:nvPr/>
          </p:nvSpPr>
          <p:spPr>
            <a:xfrm>
              <a:off x="0" y="-19050"/>
              <a:ext cx="4816593" cy="53164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831009" y="212729"/>
            <a:ext cx="12625983" cy="1368417"/>
          </a:xfrm>
          <a:prstGeom prst="rect">
            <a:avLst/>
          </a:prstGeom>
        </p:spPr>
        <p:txBody>
          <a:bodyPr anchor="t" rtlCol="false" tIns="0" lIns="0" bIns="0" rIns="0">
            <a:spAutoFit/>
          </a:bodyPr>
          <a:lstStyle/>
          <a:p>
            <a:pPr algn="ctr">
              <a:lnSpc>
                <a:spcPts val="11200"/>
              </a:lnSpc>
            </a:pPr>
            <a:r>
              <a:rPr lang="en-US" sz="8000" b="true">
                <a:solidFill>
                  <a:srgbClr val="FDFBFB"/>
                </a:solidFill>
                <a:latin typeface="Canva Sans Bold"/>
                <a:ea typeface="Canva Sans Bold"/>
                <a:cs typeface="Canva Sans Bold"/>
                <a:sym typeface="Canva Sans Bold"/>
              </a:rPr>
              <a:t>Task-2 Keyword Research</a:t>
            </a:r>
          </a:p>
        </p:txBody>
      </p:sp>
      <p:sp>
        <p:nvSpPr>
          <p:cNvPr name="TextBox 9" id="9"/>
          <p:cNvSpPr txBox="true"/>
          <p:nvPr/>
        </p:nvSpPr>
        <p:spPr>
          <a:xfrm rot="0">
            <a:off x="1028700" y="3019425"/>
            <a:ext cx="16230600"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Canva Sans Bold"/>
                <a:ea typeface="Canva Sans Bold"/>
                <a:cs typeface="Canva Sans Bold"/>
                <a:sym typeface="Canva Sans Bold"/>
              </a:rPr>
              <a:t>Title: </a:t>
            </a:r>
            <a:r>
              <a:rPr lang="en-US" sz="3399">
                <a:solidFill>
                  <a:srgbClr val="000000"/>
                </a:solidFill>
                <a:latin typeface="Canva Sans"/>
                <a:ea typeface="Canva Sans"/>
                <a:cs typeface="Canva Sans"/>
                <a:sym typeface="Canva Sans"/>
              </a:rPr>
              <a:t>Gofrugal | ERP Software for Retail, Restaurant, &amp; Distribution Industries</a:t>
            </a:r>
          </a:p>
        </p:txBody>
      </p:sp>
      <p:sp>
        <p:nvSpPr>
          <p:cNvPr name="TextBox 10" id="10"/>
          <p:cNvSpPr txBox="true"/>
          <p:nvPr/>
        </p:nvSpPr>
        <p:spPr>
          <a:xfrm rot="0">
            <a:off x="1182525" y="4262353"/>
            <a:ext cx="16076775" cy="238061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Description:</a:t>
            </a:r>
            <a:r>
              <a:rPr lang="en-US" sz="3399">
                <a:solidFill>
                  <a:srgbClr val="000000"/>
                </a:solidFill>
                <a:latin typeface="Canva Sans"/>
                <a:ea typeface="Canva Sans"/>
                <a:cs typeface="Canva Sans"/>
                <a:sym typeface="Canva Sans"/>
              </a:rPr>
              <a:t> A Gofrugal ERP system is a comprehensive billing-to-balance sheet solution scalable to meet the needs of any business. Our growing customers in 70+ countries and more than 1000+ partners worldwide enjoy the lowest total cost of ownership with our ERP software.</a:t>
            </a:r>
          </a:p>
        </p:txBody>
      </p:sp>
      <p:sp>
        <p:nvSpPr>
          <p:cNvPr name="TextBox 11" id="11"/>
          <p:cNvSpPr txBox="true"/>
          <p:nvPr/>
        </p:nvSpPr>
        <p:spPr>
          <a:xfrm rot="0">
            <a:off x="1182525" y="7309718"/>
            <a:ext cx="16076775" cy="1180465"/>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Keywords: </a:t>
            </a:r>
            <a:r>
              <a:rPr lang="en-US" sz="3399">
                <a:solidFill>
                  <a:srgbClr val="000000"/>
                </a:solidFill>
                <a:latin typeface="Canva Sans"/>
                <a:ea typeface="Canva Sans"/>
                <a:cs typeface="Canva Sans"/>
                <a:sym typeface="Canva Sans"/>
              </a:rPr>
              <a:t>Pos software, Point of sale software, Pos system, Pos solutions, Gofrugal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1946275"/>
            <a:chOff x="0" y="0"/>
            <a:chExt cx="4816593" cy="512599"/>
          </a:xfrm>
        </p:grpSpPr>
        <p:sp>
          <p:nvSpPr>
            <p:cNvPr name="Freeform 4" id="4"/>
            <p:cNvSpPr/>
            <p:nvPr/>
          </p:nvSpPr>
          <p:spPr>
            <a:xfrm flipH="false" flipV="false" rot="0">
              <a:off x="0" y="0"/>
              <a:ext cx="4816592" cy="512599"/>
            </a:xfrm>
            <a:custGeom>
              <a:avLst/>
              <a:gdLst/>
              <a:ahLst/>
              <a:cxnLst/>
              <a:rect r="r" b="b" t="t" l="l"/>
              <a:pathLst>
                <a:path h="512599" w="4816592">
                  <a:moveTo>
                    <a:pt x="0" y="0"/>
                  </a:moveTo>
                  <a:lnTo>
                    <a:pt x="4816592" y="0"/>
                  </a:lnTo>
                  <a:lnTo>
                    <a:pt x="4816592" y="512599"/>
                  </a:lnTo>
                  <a:lnTo>
                    <a:pt x="0" y="512599"/>
                  </a:lnTo>
                  <a:close/>
                </a:path>
              </a:pathLst>
            </a:custGeom>
            <a:solidFill>
              <a:srgbClr val="1A1A1A"/>
            </a:solidFill>
          </p:spPr>
        </p:sp>
        <p:sp>
          <p:nvSpPr>
            <p:cNvPr name="TextBox 5" id="5"/>
            <p:cNvSpPr txBox="true"/>
            <p:nvPr/>
          </p:nvSpPr>
          <p:spPr>
            <a:xfrm>
              <a:off x="0" y="-19050"/>
              <a:ext cx="4816593" cy="53164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774456"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233363"/>
            <a:ext cx="16230600" cy="1393824"/>
          </a:xfrm>
          <a:prstGeom prst="rect">
            <a:avLst/>
          </a:prstGeom>
        </p:spPr>
        <p:txBody>
          <a:bodyPr anchor="t" rtlCol="false" tIns="0" lIns="0" bIns="0" rIns="0">
            <a:spAutoFit/>
          </a:bodyPr>
          <a:lstStyle/>
          <a:p>
            <a:pPr algn="ctr">
              <a:lnSpc>
                <a:spcPts val="5600"/>
              </a:lnSpc>
            </a:pPr>
            <a:r>
              <a:rPr lang="en-US" sz="4000" b="true">
                <a:solidFill>
                  <a:srgbClr val="FFFFFF"/>
                </a:solidFill>
                <a:latin typeface="Canva Sans Bold"/>
                <a:ea typeface="Canva Sans Bold"/>
                <a:cs typeface="Canva Sans Bold"/>
                <a:sym typeface="Canva Sans Bold"/>
              </a:rPr>
              <a:t>Analyze competitor keywords and strategies for the selected company website</a:t>
            </a:r>
          </a:p>
        </p:txBody>
      </p:sp>
      <p:sp>
        <p:nvSpPr>
          <p:cNvPr name="TextBox 9" id="9"/>
          <p:cNvSpPr txBox="true"/>
          <p:nvPr/>
        </p:nvSpPr>
        <p:spPr>
          <a:xfrm rot="0">
            <a:off x="1028700" y="3385446"/>
            <a:ext cx="16230600" cy="10477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00000"/>
                </a:solidFill>
                <a:latin typeface="Canva Sans Bold"/>
                <a:ea typeface="Canva Sans Bold"/>
                <a:cs typeface="Canva Sans Bold"/>
                <a:sym typeface="Canva Sans Bold"/>
              </a:rPr>
              <a:t>SAP </a:t>
            </a:r>
            <a:r>
              <a:rPr lang="en-US" sz="3000">
                <a:solidFill>
                  <a:srgbClr val="000000"/>
                </a:solidFill>
                <a:latin typeface="Canva Sans"/>
                <a:ea typeface="Canva Sans"/>
                <a:cs typeface="Canva Sans"/>
                <a:sym typeface="Canva Sans"/>
              </a:rPr>
              <a:t>- SAP, Software Solutions, Business Software, digital transformation, cloud provider.</a:t>
            </a:r>
          </a:p>
        </p:txBody>
      </p:sp>
      <p:sp>
        <p:nvSpPr>
          <p:cNvPr name="TextBox 10" id="10"/>
          <p:cNvSpPr txBox="true"/>
          <p:nvPr/>
        </p:nvSpPr>
        <p:spPr>
          <a:xfrm rot="0">
            <a:off x="1028700" y="5086350"/>
            <a:ext cx="16230600" cy="1047750"/>
          </a:xfrm>
          <a:prstGeom prst="rect">
            <a:avLst/>
          </a:prstGeom>
        </p:spPr>
        <p:txBody>
          <a:bodyPr anchor="t" rtlCol="false" tIns="0" lIns="0" bIns="0" rIns="0">
            <a:spAutoFit/>
          </a:bodyPr>
          <a:lstStyle/>
          <a:p>
            <a:pPr algn="l" marL="647702" indent="-323851" lvl="1">
              <a:lnSpc>
                <a:spcPts val="4200"/>
              </a:lnSpc>
              <a:buFont typeface="Arial"/>
              <a:buChar char="•"/>
            </a:pPr>
            <a:r>
              <a:rPr lang="en-US" b="true" sz="3000">
                <a:solidFill>
                  <a:srgbClr val="000000"/>
                </a:solidFill>
                <a:latin typeface="Canva Sans Bold"/>
                <a:ea typeface="Canva Sans Bold"/>
                <a:cs typeface="Canva Sans Bold"/>
                <a:sym typeface="Canva Sans Bold"/>
              </a:rPr>
              <a:t>Oracle</a:t>
            </a:r>
            <a:r>
              <a:rPr lang="en-US" sz="3000">
                <a:solidFill>
                  <a:srgbClr val="000000"/>
                </a:solidFill>
                <a:latin typeface="Canva Sans"/>
                <a:ea typeface="Canva Sans"/>
                <a:cs typeface="Canva Sans"/>
                <a:sym typeface="Canva Sans"/>
              </a:rPr>
              <a:t> - Enterprise, Applications, Software, Database, Middleware, Fusions, Business, Hardware, Oracle.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9649929" y="-10883533"/>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16487" y="-3920111"/>
            <a:ext cx="15841853" cy="16255633"/>
          </a:xfrm>
          <a:custGeom>
            <a:avLst/>
            <a:gdLst/>
            <a:ahLst/>
            <a:cxnLst/>
            <a:rect r="r" b="b" t="t" l="l"/>
            <a:pathLst>
              <a:path h="16255633" w="15841853">
                <a:moveTo>
                  <a:pt x="0" y="0"/>
                </a:moveTo>
                <a:lnTo>
                  <a:pt x="15841853" y="0"/>
                </a:lnTo>
                <a:lnTo>
                  <a:pt x="15841853" y="16255633"/>
                </a:lnTo>
                <a:lnTo>
                  <a:pt x="0" y="16255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004183" y="544519"/>
            <a:ext cx="10279633" cy="863587"/>
          </a:xfrm>
          <a:prstGeom prst="rect">
            <a:avLst/>
          </a:prstGeom>
        </p:spPr>
        <p:txBody>
          <a:bodyPr anchor="t" rtlCol="false" tIns="0" lIns="0" bIns="0" rIns="0">
            <a:spAutoFit/>
          </a:bodyPr>
          <a:lstStyle/>
          <a:p>
            <a:pPr algn="ctr">
              <a:lnSpc>
                <a:spcPts val="7000"/>
              </a:lnSpc>
            </a:pPr>
            <a:r>
              <a:rPr lang="en-US" sz="5000" b="true">
                <a:solidFill>
                  <a:srgbClr val="FFFFFF"/>
                </a:solidFill>
                <a:latin typeface="Canva Sans Bold"/>
                <a:ea typeface="Canva Sans Bold"/>
                <a:cs typeface="Canva Sans Bold"/>
                <a:sym typeface="Canva Sans Bold"/>
              </a:rPr>
              <a:t>On-Page SEO Optimization Audit:</a:t>
            </a:r>
          </a:p>
        </p:txBody>
      </p:sp>
      <p:sp>
        <p:nvSpPr>
          <p:cNvPr name="TextBox 5" id="5"/>
          <p:cNvSpPr txBox="true"/>
          <p:nvPr/>
        </p:nvSpPr>
        <p:spPr>
          <a:xfrm rot="0">
            <a:off x="1028700" y="2193925"/>
            <a:ext cx="16230600" cy="1581149"/>
          </a:xfrm>
          <a:prstGeom prst="rect">
            <a:avLst/>
          </a:prstGeom>
        </p:spPr>
        <p:txBody>
          <a:bodyPr anchor="t" rtlCol="false" tIns="0" lIns="0" bIns="0" rIns="0">
            <a:spAutoFit/>
          </a:bodyPr>
          <a:lstStyle/>
          <a:p>
            <a:pPr algn="just">
              <a:lnSpc>
                <a:spcPts val="4200"/>
              </a:lnSpc>
            </a:pPr>
            <a:r>
              <a:rPr lang="en-US" sz="3000" b="true">
                <a:solidFill>
                  <a:srgbClr val="FFFFFF"/>
                </a:solidFill>
                <a:latin typeface="Canva Sans Bold"/>
                <a:ea typeface="Canva Sans Bold"/>
                <a:cs typeface="Canva Sans Bold"/>
                <a:sym typeface="Canva Sans Bold"/>
              </a:rPr>
              <a:t>Retail Management system RetailEasy: </a:t>
            </a:r>
            <a:r>
              <a:rPr lang="en-US" sz="3000">
                <a:solidFill>
                  <a:srgbClr val="FFFFFF"/>
                </a:solidFill>
                <a:latin typeface="Canva Sans"/>
                <a:ea typeface="Canva Sans"/>
                <a:cs typeface="Canva Sans"/>
                <a:sym typeface="Canva Sans"/>
              </a:rPr>
              <a:t>Retail pos system, Retail pos software, Retail point of sale solutions, Retail billing software, Billing software for retail shops, Pos billing software </a:t>
            </a:r>
          </a:p>
        </p:txBody>
      </p:sp>
      <p:sp>
        <p:nvSpPr>
          <p:cNvPr name="TextBox 6" id="6"/>
          <p:cNvSpPr txBox="true"/>
          <p:nvPr/>
        </p:nvSpPr>
        <p:spPr>
          <a:xfrm rot="0">
            <a:off x="1028700" y="4552950"/>
            <a:ext cx="16230600" cy="1581149"/>
          </a:xfrm>
          <a:prstGeom prst="rect">
            <a:avLst/>
          </a:prstGeom>
        </p:spPr>
        <p:txBody>
          <a:bodyPr anchor="t" rtlCol="false" tIns="0" lIns="0" bIns="0" rIns="0">
            <a:spAutoFit/>
          </a:bodyPr>
          <a:lstStyle/>
          <a:p>
            <a:pPr algn="just">
              <a:lnSpc>
                <a:spcPts val="4200"/>
              </a:lnSpc>
            </a:pPr>
            <a:r>
              <a:rPr lang="en-US" sz="3000" b="true">
                <a:solidFill>
                  <a:srgbClr val="FFFFFF"/>
                </a:solidFill>
                <a:latin typeface="Canva Sans Bold"/>
                <a:ea typeface="Canva Sans Bold"/>
                <a:cs typeface="Canva Sans Bold"/>
                <a:sym typeface="Canva Sans Bold"/>
              </a:rPr>
              <a:t>Restaurant Management System ServeEasy: </a:t>
            </a:r>
            <a:r>
              <a:rPr lang="en-US" sz="3000">
                <a:solidFill>
                  <a:srgbClr val="FFFFFF"/>
                </a:solidFill>
                <a:latin typeface="Canva Sans"/>
                <a:ea typeface="Canva Sans"/>
                <a:cs typeface="Canva Sans"/>
                <a:sym typeface="Canva Sans"/>
              </a:rPr>
              <a:t>Restaurant Management Software, Restaurant ERP, Restaurant ERP System, Restaurant ERP Software, online restaurant management software,</a:t>
            </a:r>
          </a:p>
        </p:txBody>
      </p:sp>
      <p:sp>
        <p:nvSpPr>
          <p:cNvPr name="TextBox 7" id="7"/>
          <p:cNvSpPr txBox="true"/>
          <p:nvPr/>
        </p:nvSpPr>
        <p:spPr>
          <a:xfrm rot="0">
            <a:off x="1028700" y="7143751"/>
            <a:ext cx="16230600" cy="2114549"/>
          </a:xfrm>
          <a:prstGeom prst="rect">
            <a:avLst/>
          </a:prstGeom>
        </p:spPr>
        <p:txBody>
          <a:bodyPr anchor="t" rtlCol="false" tIns="0" lIns="0" bIns="0" rIns="0">
            <a:spAutoFit/>
          </a:bodyPr>
          <a:lstStyle/>
          <a:p>
            <a:pPr algn="just">
              <a:lnSpc>
                <a:spcPts val="4200"/>
              </a:lnSpc>
            </a:pPr>
            <a:r>
              <a:rPr lang="en-US" sz="3000" b="true">
                <a:solidFill>
                  <a:srgbClr val="FFFFFF"/>
                </a:solidFill>
                <a:latin typeface="Canva Sans Bold"/>
                <a:ea typeface="Canva Sans Bold"/>
                <a:cs typeface="Canva Sans Bold"/>
                <a:sym typeface="Canva Sans Bold"/>
              </a:rPr>
              <a:t>Distributor Management system ManageEasy: </a:t>
            </a:r>
            <a:r>
              <a:rPr lang="en-US" sz="3000">
                <a:solidFill>
                  <a:srgbClr val="FFFFFF"/>
                </a:solidFill>
                <a:latin typeface="Canva Sans"/>
                <a:ea typeface="Canva Sans"/>
                <a:cs typeface="Canva Sans"/>
                <a:sym typeface="Canva Sans"/>
              </a:rPr>
              <a:t>Distributor and management system, Distributor management system software, Advanced distribution management system, distributor billing software</a:t>
            </a:r>
          </a:p>
          <a:p>
            <a:pPr algn="just">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105612" y="2396480"/>
            <a:ext cx="16230600" cy="1180465"/>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Title Tag: </a:t>
            </a:r>
            <a:r>
              <a:rPr lang="en-US" sz="3399">
                <a:solidFill>
                  <a:srgbClr val="FFFFFF"/>
                </a:solidFill>
                <a:latin typeface="Canva Sans"/>
                <a:ea typeface="Canva Sans"/>
                <a:cs typeface="Canva Sans"/>
                <a:sym typeface="Canva Sans"/>
              </a:rPr>
              <a:t>Gofrugal | ERP Software for Retail, Restaurant, &amp; Distribution Industries</a:t>
            </a:r>
          </a:p>
        </p:txBody>
      </p:sp>
      <p:sp>
        <p:nvSpPr>
          <p:cNvPr name="TextBox 3" id="3"/>
          <p:cNvSpPr txBox="true"/>
          <p:nvPr/>
        </p:nvSpPr>
        <p:spPr>
          <a:xfrm rot="0">
            <a:off x="1028700" y="4079468"/>
            <a:ext cx="16076775" cy="2380615"/>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Description:</a:t>
            </a:r>
            <a:r>
              <a:rPr lang="en-US" sz="3399">
                <a:solidFill>
                  <a:srgbClr val="FFFFFF"/>
                </a:solidFill>
                <a:latin typeface="Canva Sans"/>
                <a:ea typeface="Canva Sans"/>
                <a:cs typeface="Canva Sans"/>
                <a:sym typeface="Canva Sans"/>
              </a:rPr>
              <a:t> A Gofrugal ERP system is a comprehensive billing-to-balance sheet solution scalable to meet the needs of any business. Our growing customers in 70+ countries and more than 1000+ partners worldwide enjoy the lowest total cost of ownership with our ERP software.</a:t>
            </a:r>
          </a:p>
        </p:txBody>
      </p:sp>
      <p:sp>
        <p:nvSpPr>
          <p:cNvPr name="TextBox 4" id="4"/>
          <p:cNvSpPr txBox="true"/>
          <p:nvPr/>
        </p:nvSpPr>
        <p:spPr>
          <a:xfrm rot="0">
            <a:off x="1028700" y="7193344"/>
            <a:ext cx="16076775" cy="1180465"/>
          </a:xfrm>
          <a:prstGeom prst="rect">
            <a:avLst/>
          </a:prstGeom>
        </p:spPr>
        <p:txBody>
          <a:bodyPr anchor="t" rtlCol="false" tIns="0" lIns="0" bIns="0" rIns="0">
            <a:spAutoFit/>
          </a:bodyPr>
          <a:lstStyle/>
          <a:p>
            <a:pPr algn="just">
              <a:lnSpc>
                <a:spcPts val="4759"/>
              </a:lnSpc>
            </a:pPr>
            <a:r>
              <a:rPr lang="en-US" sz="3399" b="true">
                <a:solidFill>
                  <a:srgbClr val="FFFFFF"/>
                </a:solidFill>
                <a:latin typeface="Canva Sans Bold"/>
                <a:ea typeface="Canva Sans Bold"/>
                <a:cs typeface="Canva Sans Bold"/>
                <a:sym typeface="Canva Sans Bold"/>
              </a:rPr>
              <a:t>Keywords: </a:t>
            </a:r>
            <a:r>
              <a:rPr lang="en-US" sz="3399">
                <a:solidFill>
                  <a:srgbClr val="FFFFFF"/>
                </a:solidFill>
                <a:latin typeface="Canva Sans"/>
                <a:ea typeface="Canva Sans"/>
                <a:cs typeface="Canva Sans"/>
                <a:sym typeface="Canva Sans"/>
              </a:rPr>
              <a:t>Pos software, Point of sale software, Pos system, Pos solutions, Gofrugal</a:t>
            </a:r>
          </a:p>
        </p:txBody>
      </p:sp>
      <p:sp>
        <p:nvSpPr>
          <p:cNvPr name="TextBox 5" id="5"/>
          <p:cNvSpPr txBox="true"/>
          <p:nvPr/>
        </p:nvSpPr>
        <p:spPr>
          <a:xfrm rot="0">
            <a:off x="2153548" y="457206"/>
            <a:ext cx="14134728" cy="1028688"/>
          </a:xfrm>
          <a:prstGeom prst="rect">
            <a:avLst/>
          </a:prstGeom>
        </p:spPr>
        <p:txBody>
          <a:bodyPr anchor="t" rtlCol="false" tIns="0" lIns="0" bIns="0" rIns="0">
            <a:spAutoFit/>
          </a:bodyPr>
          <a:lstStyle/>
          <a:p>
            <a:pPr algn="ctr">
              <a:lnSpc>
                <a:spcPts val="8400"/>
              </a:lnSpc>
            </a:pPr>
            <a:r>
              <a:rPr lang="en-US" sz="6000" b="true">
                <a:solidFill>
                  <a:srgbClr val="FFFFFF"/>
                </a:solidFill>
                <a:latin typeface="Canva Sans Bold"/>
                <a:ea typeface="Canva Sans Bold"/>
                <a:cs typeface="Canva Sans Bold"/>
                <a:sym typeface="Canva Sans Bold"/>
              </a:rPr>
              <a:t>Retail Management system RetailEasy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DAGTPouW5GQ</dc:identifier>
  <dcterms:modified xsi:type="dcterms:W3CDTF">2011-08-01T06:04:30Z</dcterms:modified>
  <cp:revision>1</cp:revision>
  <dc:title>Comprehensive SEO Audit &amp; Optimization for Organic Traffic Growth</dc:title>
</cp:coreProperties>
</file>