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" charset="1" panose="02030502070405020303"/>
      <p:regular r:id="rId15"/>
    </p:embeddedFont>
    <p:embeddedFont>
      <p:font typeface="Times New Roman Bold" charset="1" panose="02030802070405020303"/>
      <p:regular r:id="rId16"/>
    </p:embeddedFont>
    <p:embeddedFont>
      <p:font typeface="Cy Grotesk Key" charset="1" panose="00000500000000000000"/>
      <p:regular r:id="rId17"/>
    </p:embeddedFont>
    <p:embeddedFont>
      <p:font typeface="Cy Grotesk Key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2.jpeg" Type="http://schemas.openxmlformats.org/officeDocument/2006/relationships/image"/><Relationship Id="rId7" Target="https://zoho-47504409.hubspotpagebuilder.com/en-in/mbt12-project-2-crafting-compelling-web-presences?hs_preview=QOdIHokj-179408867750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84059" y="4125903"/>
            <a:ext cx="8374476" cy="8466842"/>
          </a:xfrm>
          <a:custGeom>
            <a:avLst/>
            <a:gdLst/>
            <a:ahLst/>
            <a:cxnLst/>
            <a:rect r="r" b="b" t="t" l="l"/>
            <a:pathLst>
              <a:path h="8466842" w="8374476">
                <a:moveTo>
                  <a:pt x="0" y="0"/>
                </a:moveTo>
                <a:lnTo>
                  <a:pt x="8374476" y="0"/>
                </a:lnTo>
                <a:lnTo>
                  <a:pt x="8374476" y="8466842"/>
                </a:lnTo>
                <a:lnTo>
                  <a:pt x="0" y="84668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3060834">
            <a:off x="9748801" y="-2819775"/>
            <a:ext cx="9664524" cy="9807174"/>
          </a:xfrm>
          <a:custGeom>
            <a:avLst/>
            <a:gdLst/>
            <a:ahLst/>
            <a:cxnLst/>
            <a:rect r="r" b="b" t="t" l="l"/>
            <a:pathLst>
              <a:path h="9807174" w="9664524">
                <a:moveTo>
                  <a:pt x="9664524" y="0"/>
                </a:moveTo>
                <a:lnTo>
                  <a:pt x="0" y="0"/>
                </a:lnTo>
                <a:lnTo>
                  <a:pt x="0" y="9807174"/>
                </a:lnTo>
                <a:lnTo>
                  <a:pt x="9664524" y="9807174"/>
                </a:lnTo>
                <a:lnTo>
                  <a:pt x="9664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219559"/>
            <a:ext cx="6695441" cy="92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Presence Project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50123">
            <a:off x="4504343" y="-2255763"/>
            <a:ext cx="4222276" cy="4114800"/>
          </a:xfrm>
          <a:custGeom>
            <a:avLst/>
            <a:gdLst/>
            <a:ahLst/>
            <a:cxnLst/>
            <a:rect r="r" b="b" t="t" l="l"/>
            <a:pathLst>
              <a:path h="4114800" w="4222276">
                <a:moveTo>
                  <a:pt x="0" y="0"/>
                </a:moveTo>
                <a:lnTo>
                  <a:pt x="4222276" y="0"/>
                </a:lnTo>
                <a:lnTo>
                  <a:pt x="4222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16230600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b="true" sz="5999" spc="-47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CRAFTING &amp; COMPELLING WEBSITE ANALYSIS, AUDIT AND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924800"/>
            <a:ext cx="722696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36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Ajay Kumar.G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534400"/>
            <a:ext cx="722696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4000" spc="-36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code : MBT12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0272">
            <a:off x="4908345" y="-1396404"/>
            <a:ext cx="7349524" cy="6521032"/>
          </a:xfrm>
          <a:custGeom>
            <a:avLst/>
            <a:gdLst/>
            <a:ahLst/>
            <a:cxnLst/>
            <a:rect r="r" b="b" t="t" l="l"/>
            <a:pathLst>
              <a:path h="6521032" w="7349524">
                <a:moveTo>
                  <a:pt x="0" y="0"/>
                </a:moveTo>
                <a:lnTo>
                  <a:pt x="7349524" y="0"/>
                </a:lnTo>
                <a:lnTo>
                  <a:pt x="7349524" y="6521032"/>
                </a:lnTo>
                <a:lnTo>
                  <a:pt x="0" y="6521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76509" y="3277595"/>
            <a:ext cx="2979422" cy="5246370"/>
            <a:chOff x="0" y="0"/>
            <a:chExt cx="46159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1590" cy="812800"/>
            </a:xfrm>
            <a:custGeom>
              <a:avLst/>
              <a:gdLst/>
              <a:ahLst/>
              <a:cxnLst/>
              <a:rect r="r" b="b" t="t" l="l"/>
              <a:pathLst>
                <a:path h="812800" w="461590">
                  <a:moveTo>
                    <a:pt x="0" y="0"/>
                  </a:moveTo>
                  <a:lnTo>
                    <a:pt x="461590" y="0"/>
                  </a:lnTo>
                  <a:lnTo>
                    <a:pt x="46159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26545" t="0" r="-13774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9878" y="3277595"/>
            <a:ext cx="2979422" cy="5246370"/>
            <a:chOff x="0" y="0"/>
            <a:chExt cx="46159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1590" cy="812800"/>
            </a:xfrm>
            <a:custGeom>
              <a:avLst/>
              <a:gdLst/>
              <a:ahLst/>
              <a:cxnLst/>
              <a:rect r="r" b="b" t="t" l="l"/>
              <a:pathLst>
                <a:path h="812800" w="461590">
                  <a:moveTo>
                    <a:pt x="0" y="0"/>
                  </a:moveTo>
                  <a:lnTo>
                    <a:pt x="461590" y="0"/>
                  </a:lnTo>
                  <a:lnTo>
                    <a:pt x="46159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34091" t="0" r="-3020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460583" y="241851"/>
            <a:ext cx="965050" cy="965050"/>
          </a:xfrm>
          <a:custGeom>
            <a:avLst/>
            <a:gdLst/>
            <a:ahLst/>
            <a:cxnLst/>
            <a:rect r="r" b="b" t="t" l="l"/>
            <a:pathLst>
              <a:path h="965050" w="965050">
                <a:moveTo>
                  <a:pt x="0" y="0"/>
                </a:moveTo>
                <a:lnTo>
                  <a:pt x="965049" y="0"/>
                </a:lnTo>
                <a:lnTo>
                  <a:pt x="965049" y="965050"/>
                </a:lnTo>
                <a:lnTo>
                  <a:pt x="0" y="965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2248" y="4660703"/>
            <a:ext cx="9833905" cy="519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Comprehensive Suite: Zoho offers a wide range of cloud-based applications for businesses, including CRM, project management, accounting, and email, all designed to streamline operations.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Customization and Integration: Zoho products are highly customizable and can integrate seamlessly with each other and third-party applications, allowing businesses to tailor solutions to their specific needs.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Affordability and Accessibility: Zoho is known for its cost-effective pricing model, making it accessible for startups and small businesses, while also providing robust features comparable to larger enterprise solutions.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2287"/>
            <a:ext cx="16230600" cy="130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8799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Company Selection</a:t>
            </a:r>
          </a:p>
          <a:p>
            <a:pPr algn="ctr">
              <a:lnSpc>
                <a:spcPts val="43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26678" y="3101466"/>
            <a:ext cx="9545043" cy="113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4200" spc="-378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 selected the company “Zoho” for this Web Presence Project.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397342">
            <a:off x="7056685" y="-2352135"/>
            <a:ext cx="6913773" cy="7243000"/>
          </a:xfrm>
          <a:custGeom>
            <a:avLst/>
            <a:gdLst/>
            <a:ahLst/>
            <a:cxnLst/>
            <a:rect r="r" b="b" t="t" l="l"/>
            <a:pathLst>
              <a:path h="7243000" w="6913773">
                <a:moveTo>
                  <a:pt x="0" y="0"/>
                </a:moveTo>
                <a:lnTo>
                  <a:pt x="6913773" y="0"/>
                </a:lnTo>
                <a:lnTo>
                  <a:pt x="6913773" y="7243000"/>
                </a:lnTo>
                <a:lnTo>
                  <a:pt x="0" y="724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29889" y="2201050"/>
            <a:ext cx="3582013" cy="6307455"/>
            <a:chOff x="0" y="0"/>
            <a:chExt cx="46159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1590" cy="812800"/>
            </a:xfrm>
            <a:custGeom>
              <a:avLst/>
              <a:gdLst/>
              <a:ahLst/>
              <a:cxnLst/>
              <a:rect r="r" b="b" t="t" l="l"/>
              <a:pathLst>
                <a:path h="812800" w="461590">
                  <a:moveTo>
                    <a:pt x="0" y="0"/>
                  </a:moveTo>
                  <a:lnTo>
                    <a:pt x="461590" y="0"/>
                  </a:lnTo>
                  <a:lnTo>
                    <a:pt x="46159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11965" t="0" r="-52329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61952" y="6944272"/>
            <a:ext cx="5314181" cy="4114800"/>
          </a:xfrm>
          <a:custGeom>
            <a:avLst/>
            <a:gdLst/>
            <a:ahLst/>
            <a:cxnLst/>
            <a:rect r="r" b="b" t="t" l="l"/>
            <a:pathLst>
              <a:path h="4114800" w="5314181">
                <a:moveTo>
                  <a:pt x="0" y="0"/>
                </a:moveTo>
                <a:lnTo>
                  <a:pt x="5314181" y="0"/>
                </a:lnTo>
                <a:lnTo>
                  <a:pt x="53141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7463" y="479755"/>
            <a:ext cx="8146537" cy="45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 spc="-791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Product and Service Descriptions</a:t>
            </a:r>
          </a:p>
          <a:p>
            <a:pPr algn="l">
              <a:lnSpc>
                <a:spcPts val="87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7463" y="4340379"/>
            <a:ext cx="11672715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Zoho CRM: Zoho CRM is a powerful customer relationship management tool that helps businesses manage their sales pipeline, track customer interactions, and automate marketing campaigns, all in a user-friendly interface.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Zoho Books: Zoho Books is an intuitive accounting software designed for small businesses, enabling users to manage their finances, automate invoicing, and generate insightful financial reports effortlessly.</a:t>
            </a:r>
          </a:p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Zoho Projects: Zoho Projects is a robust project management solution that allows teams to plan, track, and collaborate on projects in real-time, featuring tools for task management, time tracking, and reporting to enhance productivity.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29385">
            <a:off x="5310185" y="-3092583"/>
            <a:ext cx="10572339" cy="6804742"/>
          </a:xfrm>
          <a:custGeom>
            <a:avLst/>
            <a:gdLst/>
            <a:ahLst/>
            <a:cxnLst/>
            <a:rect r="r" b="b" t="t" l="l"/>
            <a:pathLst>
              <a:path h="6804742" w="10572339">
                <a:moveTo>
                  <a:pt x="0" y="0"/>
                </a:moveTo>
                <a:lnTo>
                  <a:pt x="10572339" y="0"/>
                </a:lnTo>
                <a:lnTo>
                  <a:pt x="10572339" y="6804741"/>
                </a:lnTo>
                <a:lnTo>
                  <a:pt x="0" y="680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21207" y="5427092"/>
            <a:ext cx="6550914" cy="3277591"/>
            <a:chOff x="0" y="0"/>
            <a:chExt cx="844173" cy="4223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4173" cy="422362"/>
            </a:xfrm>
            <a:custGeom>
              <a:avLst/>
              <a:gdLst/>
              <a:ahLst/>
              <a:cxnLst/>
              <a:rect r="r" b="b" t="t" l="l"/>
              <a:pathLst>
                <a:path h="422362" w="844173">
                  <a:moveTo>
                    <a:pt x="0" y="0"/>
                  </a:moveTo>
                  <a:lnTo>
                    <a:pt x="844173" y="0"/>
                  </a:lnTo>
                  <a:lnTo>
                    <a:pt x="844173" y="422362"/>
                  </a:lnTo>
                  <a:lnTo>
                    <a:pt x="0" y="422362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3341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127929" y="2693701"/>
            <a:ext cx="3455657" cy="3386579"/>
            <a:chOff x="0" y="0"/>
            <a:chExt cx="445308" cy="436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308" cy="436406"/>
            </a:xfrm>
            <a:custGeom>
              <a:avLst/>
              <a:gdLst/>
              <a:ahLst/>
              <a:cxnLst/>
              <a:rect r="r" b="b" t="t" l="l"/>
              <a:pathLst>
                <a:path h="436406" w="445308">
                  <a:moveTo>
                    <a:pt x="0" y="0"/>
                  </a:moveTo>
                  <a:lnTo>
                    <a:pt x="445308" y="0"/>
                  </a:lnTo>
                  <a:lnTo>
                    <a:pt x="445308" y="436406"/>
                  </a:lnTo>
                  <a:lnTo>
                    <a:pt x="0" y="436406"/>
                  </a:lnTo>
                  <a:close/>
                </a:path>
              </a:pathLst>
            </a:custGeom>
            <a:blipFill>
              <a:blip r:embed="rId5"/>
              <a:stretch>
                <a:fillRect l="-55857" t="0" r="-63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59787" y="656509"/>
            <a:ext cx="12231923" cy="340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 spc="-791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Website Platform Identification:</a:t>
            </a:r>
          </a:p>
          <a:p>
            <a:pPr algn="l">
              <a:lnSpc>
                <a:spcPts val="87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59787" y="3056736"/>
            <a:ext cx="10136568" cy="7052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The Zoho website and its various applications are primarily developed using a combination of technologies, including: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1. Java: Many backend services are built using Java, providing a robust and scalable framework for their applications.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2. JavaScript: For frontend development, JavaScript frameworks         and libraries are employed to create interactive user interfaces.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3. HTML/CSS: Standard web technologies like HTML and CSS are used for structuring and styling the web pages.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4. Zoho's Own Technologies: Zoho has developed its own proprietary technologies and tools that enhance functionality and performance across its platform.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This combination allows Zoho to deliver a seamless user experience while ensuring security and scalability.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9642589">
            <a:off x="6640505" y="8229600"/>
            <a:ext cx="4222276" cy="4114800"/>
          </a:xfrm>
          <a:custGeom>
            <a:avLst/>
            <a:gdLst/>
            <a:ahLst/>
            <a:cxnLst/>
            <a:rect r="r" b="b" t="t" l="l"/>
            <a:pathLst>
              <a:path h="4114800" w="4222276">
                <a:moveTo>
                  <a:pt x="0" y="0"/>
                </a:moveTo>
                <a:lnTo>
                  <a:pt x="4222277" y="0"/>
                </a:lnTo>
                <a:lnTo>
                  <a:pt x="42222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00103">
            <a:off x="4783381" y="-4584197"/>
            <a:ext cx="8939614" cy="10054781"/>
          </a:xfrm>
          <a:custGeom>
            <a:avLst/>
            <a:gdLst/>
            <a:ahLst/>
            <a:cxnLst/>
            <a:rect r="r" b="b" t="t" l="l"/>
            <a:pathLst>
              <a:path h="10054781" w="8939614">
                <a:moveTo>
                  <a:pt x="0" y="0"/>
                </a:moveTo>
                <a:lnTo>
                  <a:pt x="8939615" y="0"/>
                </a:lnTo>
                <a:lnTo>
                  <a:pt x="8939615" y="10054781"/>
                </a:lnTo>
                <a:lnTo>
                  <a:pt x="0" y="10054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64935" y="5261235"/>
            <a:ext cx="8374476" cy="8466842"/>
          </a:xfrm>
          <a:custGeom>
            <a:avLst/>
            <a:gdLst/>
            <a:ahLst/>
            <a:cxnLst/>
            <a:rect r="r" b="b" t="t" l="l"/>
            <a:pathLst>
              <a:path h="8466842" w="8374476">
                <a:moveTo>
                  <a:pt x="0" y="0"/>
                </a:moveTo>
                <a:lnTo>
                  <a:pt x="8374476" y="0"/>
                </a:lnTo>
                <a:lnTo>
                  <a:pt x="8374476" y="8466842"/>
                </a:lnTo>
                <a:lnTo>
                  <a:pt x="0" y="8466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97655" y="1359767"/>
            <a:ext cx="8374476" cy="8466842"/>
          </a:xfrm>
          <a:custGeom>
            <a:avLst/>
            <a:gdLst/>
            <a:ahLst/>
            <a:cxnLst/>
            <a:rect r="r" b="b" t="t" l="l"/>
            <a:pathLst>
              <a:path h="8466842" w="8374476">
                <a:moveTo>
                  <a:pt x="0" y="0"/>
                </a:moveTo>
                <a:lnTo>
                  <a:pt x="8374476" y="0"/>
                </a:lnTo>
                <a:lnTo>
                  <a:pt x="8374476" y="8466842"/>
                </a:lnTo>
                <a:lnTo>
                  <a:pt x="0" y="8466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462600"/>
            <a:ext cx="16230600" cy="7143674"/>
            <a:chOff x="0" y="0"/>
            <a:chExt cx="4274726" cy="18814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81461"/>
            </a:xfrm>
            <a:custGeom>
              <a:avLst/>
              <a:gdLst/>
              <a:ahLst/>
              <a:cxnLst/>
              <a:rect r="r" b="b" t="t" l="l"/>
              <a:pathLst>
                <a:path h="188146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81461"/>
                  </a:lnTo>
                  <a:lnTo>
                    <a:pt x="0" y="18814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74726" cy="1938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1. Importance of Mobile Responsiveness: With the increasing number of users accessing websites via mobile devices, ensuring a responsive design is crucial for delivering a quality user experience.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2. </a:t>
              </a: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Impact on SEO Rankings: Google incorporates mobile-friendliness into its ranking criteria, meaning that websites optimized for mobile use are more likely to rank higher in search results.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3. </a:t>
              </a: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User Experience Matters: A website that provides a seamless experience across all devices—desktop, tablet, and mobile—can significantly enhance user satisfaction and engagement.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4. </a:t>
              </a: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Testing Tools Availability: Various mobile site test tools are readily available online, allowing webmasters to assess their website’s responsiveness and identify areas for improvement.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5. </a:t>
              </a:r>
              <a:r>
                <a:rPr lang="en-US" sz="24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Continuous Improvement: If a website scores poorly in mobile responsiveness, it's important to take action; enhancing mobile design can lead to better user experiences and improved search engine visibility.</a:t>
              </a:r>
            </a:p>
            <a:p>
              <a:pPr algn="l">
                <a:lnSpc>
                  <a:spcPts val="29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70039" y="800793"/>
            <a:ext cx="13566300" cy="229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8799" spc="-791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Responsive Design Testing</a:t>
            </a:r>
          </a:p>
          <a:p>
            <a:pPr algn="ctr">
              <a:lnSpc>
                <a:spcPts val="879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623558">
            <a:off x="4458559" y="-2503561"/>
            <a:ext cx="8367447" cy="6100629"/>
          </a:xfrm>
          <a:custGeom>
            <a:avLst/>
            <a:gdLst/>
            <a:ahLst/>
            <a:cxnLst/>
            <a:rect r="r" b="b" t="t" l="l"/>
            <a:pathLst>
              <a:path h="6100629" w="8367447">
                <a:moveTo>
                  <a:pt x="0" y="0"/>
                </a:moveTo>
                <a:lnTo>
                  <a:pt x="8367447" y="0"/>
                </a:lnTo>
                <a:lnTo>
                  <a:pt x="8367447" y="6100630"/>
                </a:lnTo>
                <a:lnTo>
                  <a:pt x="0" y="6100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55825"/>
            <a:ext cx="16230600" cy="710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3999"/>
              </a:lnSpc>
              <a:buFont typeface="Arial"/>
              <a:buChar char="•"/>
            </a:pPr>
            <a:r>
              <a:rPr lang="en-US" sz="3999" spc="-35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Mobile Responsiveness: Ensure the site is fully responsive on all devices. Check for elements that don’t scale well or are difficult to navigate on smaller screens.</a:t>
            </a:r>
          </a:p>
          <a:p>
            <a:pPr algn="l">
              <a:lnSpc>
                <a:spcPts val="3999"/>
              </a:lnSpc>
            </a:pPr>
          </a:p>
          <a:p>
            <a:pPr algn="l" marL="863599" indent="-431800" lvl="1">
              <a:lnSpc>
                <a:spcPts val="3999"/>
              </a:lnSpc>
              <a:buFont typeface="Arial"/>
              <a:buChar char="•"/>
            </a:pPr>
            <a:r>
              <a:rPr lang="en-US" sz="3999" spc="-35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Loading Speed: Analyze if the website loads quickly. Slow loading times can lead to higher bounce rates.</a:t>
            </a:r>
          </a:p>
          <a:p>
            <a:pPr algn="l">
              <a:lnSpc>
                <a:spcPts val="3999"/>
              </a:lnSpc>
            </a:pPr>
          </a:p>
          <a:p>
            <a:pPr algn="l" marL="863599" indent="-431800" lvl="1">
              <a:lnSpc>
                <a:spcPts val="3999"/>
              </a:lnSpc>
              <a:buFont typeface="Arial"/>
              <a:buChar char="•"/>
            </a:pPr>
            <a:r>
              <a:rPr lang="en-US" sz="3999" spc="-35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Navigation Issues: Look for any confusing navigation paths or broken links that could frustrate users.</a:t>
            </a:r>
          </a:p>
          <a:p>
            <a:pPr algn="l">
              <a:lnSpc>
                <a:spcPts val="3999"/>
              </a:lnSpc>
            </a:pPr>
          </a:p>
          <a:p>
            <a:pPr algn="l" marL="863599" indent="-431800" lvl="1">
              <a:lnSpc>
                <a:spcPts val="3999"/>
              </a:lnSpc>
              <a:buFont typeface="Arial"/>
              <a:buChar char="•"/>
            </a:pPr>
            <a:r>
              <a:rPr lang="en-US" sz="3999" spc="-35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SEO Optimization: Check if key pages are optimized for search engines, including proper use of meta tags, alt text for images, and a clear URL structure.</a:t>
            </a:r>
          </a:p>
          <a:p>
            <a:pPr algn="l">
              <a:lnSpc>
                <a:spcPts val="39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1979"/>
            <a:ext cx="16230600" cy="174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Website Mistakes Identification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397342">
            <a:off x="-613656" y="2891356"/>
            <a:ext cx="8518551" cy="8924196"/>
          </a:xfrm>
          <a:custGeom>
            <a:avLst/>
            <a:gdLst/>
            <a:ahLst/>
            <a:cxnLst/>
            <a:rect r="r" b="b" t="t" l="l"/>
            <a:pathLst>
              <a:path h="8924196" w="8518551">
                <a:moveTo>
                  <a:pt x="0" y="0"/>
                </a:moveTo>
                <a:lnTo>
                  <a:pt x="8518551" y="0"/>
                </a:lnTo>
                <a:lnTo>
                  <a:pt x="8518551" y="8924196"/>
                </a:lnTo>
                <a:lnTo>
                  <a:pt x="0" y="892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20272">
            <a:off x="4755762" y="-2139514"/>
            <a:ext cx="7349524" cy="6521032"/>
          </a:xfrm>
          <a:custGeom>
            <a:avLst/>
            <a:gdLst/>
            <a:ahLst/>
            <a:cxnLst/>
            <a:rect r="r" b="b" t="t" l="l"/>
            <a:pathLst>
              <a:path h="6521032" w="7349524">
                <a:moveTo>
                  <a:pt x="0" y="0"/>
                </a:moveTo>
                <a:lnTo>
                  <a:pt x="7349524" y="0"/>
                </a:lnTo>
                <a:lnTo>
                  <a:pt x="7349524" y="6521032"/>
                </a:lnTo>
                <a:lnTo>
                  <a:pt x="0" y="65210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05531" y="2728606"/>
            <a:ext cx="6782684" cy="5820187"/>
            <a:chOff x="0" y="0"/>
            <a:chExt cx="1050815" cy="9016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0815" cy="901699"/>
            </a:xfrm>
            <a:custGeom>
              <a:avLst/>
              <a:gdLst/>
              <a:ahLst/>
              <a:cxnLst/>
              <a:rect r="r" b="b" t="t" l="l"/>
              <a:pathLst>
                <a:path h="901699" w="1050815">
                  <a:moveTo>
                    <a:pt x="0" y="0"/>
                  </a:moveTo>
                  <a:lnTo>
                    <a:pt x="1050815" y="0"/>
                  </a:lnTo>
                  <a:lnTo>
                    <a:pt x="1050815" y="901699"/>
                  </a:lnTo>
                  <a:lnTo>
                    <a:pt x="0" y="901699"/>
                  </a:lnTo>
                  <a:close/>
                </a:path>
              </a:pathLst>
            </a:custGeom>
            <a:blipFill>
              <a:blip r:embed="rId6"/>
              <a:stretch>
                <a:fillRect l="-14276" t="0" r="-1427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0" y="776606"/>
            <a:ext cx="18288000" cy="229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8799" spc="-791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Website Best Practices List</a:t>
            </a:r>
          </a:p>
          <a:p>
            <a:pPr algn="r">
              <a:lnSpc>
                <a:spcPts val="87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7835864"/>
            <a:ext cx="776186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24100"/>
            <a:ext cx="16230600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User-Friendly Design: Employ a clean, modern design with appropriate use of whitespace, consistent fonts, and color schemes that enhance readability.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Strong Calls to Action: Use clear and compelling calls to action (CTAs) that guide users towards desired actions, such as signing up for a trial or contacting support.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Accessibility Compliance: Ensure the website meets accessibility standards, allowing all users, including those with disabilities, to navigate effectively.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Security Measures: Implement robust security features, such as HTTPS, to protect user data and build trust.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8186" y="-2863144"/>
            <a:ext cx="8235143" cy="7471521"/>
          </a:xfrm>
          <a:custGeom>
            <a:avLst/>
            <a:gdLst/>
            <a:ahLst/>
            <a:cxnLst/>
            <a:rect r="r" b="b" t="t" l="l"/>
            <a:pathLst>
              <a:path h="7471521" w="8235143">
                <a:moveTo>
                  <a:pt x="0" y="0"/>
                </a:moveTo>
                <a:lnTo>
                  <a:pt x="8235143" y="0"/>
                </a:lnTo>
                <a:lnTo>
                  <a:pt x="8235143" y="7471521"/>
                </a:lnTo>
                <a:lnTo>
                  <a:pt x="0" y="7471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024008">
            <a:off x="-2965477" y="4953018"/>
            <a:ext cx="8374476" cy="8466842"/>
          </a:xfrm>
          <a:custGeom>
            <a:avLst/>
            <a:gdLst/>
            <a:ahLst/>
            <a:cxnLst/>
            <a:rect r="r" b="b" t="t" l="l"/>
            <a:pathLst>
              <a:path h="8466842" w="8374476">
                <a:moveTo>
                  <a:pt x="0" y="0"/>
                </a:moveTo>
                <a:lnTo>
                  <a:pt x="8374476" y="0"/>
                </a:lnTo>
                <a:lnTo>
                  <a:pt x="8374476" y="8466842"/>
                </a:lnTo>
                <a:lnTo>
                  <a:pt x="0" y="8466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224506"/>
            <a:ext cx="7430226" cy="3033794"/>
            <a:chOff x="0" y="0"/>
            <a:chExt cx="1151136" cy="4700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51136" cy="470014"/>
            </a:xfrm>
            <a:custGeom>
              <a:avLst/>
              <a:gdLst/>
              <a:ahLst/>
              <a:cxnLst/>
              <a:rect r="r" b="b" t="t" l="l"/>
              <a:pathLst>
                <a:path h="470014" w="1151136">
                  <a:moveTo>
                    <a:pt x="0" y="0"/>
                  </a:moveTo>
                  <a:lnTo>
                    <a:pt x="1151136" y="0"/>
                  </a:lnTo>
                  <a:lnTo>
                    <a:pt x="1151136" y="470014"/>
                  </a:lnTo>
                  <a:lnTo>
                    <a:pt x="0" y="470014"/>
                  </a:lnTo>
                  <a:close/>
                </a:path>
              </a:pathLst>
            </a:custGeom>
            <a:blipFill>
              <a:blip r:embed="rId6"/>
              <a:stretch>
                <a:fillRect l="0" t="-31663" r="0" b="-31663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25671" y="566478"/>
            <a:ext cx="11036658" cy="235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1"/>
              </a:lnSpc>
            </a:pPr>
            <a:r>
              <a:rPr lang="en-US" sz="9001" spc="-81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Landing Page Design</a:t>
            </a:r>
          </a:p>
          <a:p>
            <a:pPr algn="l">
              <a:lnSpc>
                <a:spcPts val="90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78249"/>
            <a:ext cx="16230600" cy="19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b="true" sz="5000" spc="-450" u="sng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  <a:hlinkClick r:id="rId7" tooltip="https://zoho-47504409.hubspotpagebuilder.com/en-in/mbt12-project-2-crafting-compelling-web-presences?hs_preview=QOdIHokj-179408867750"/>
              </a:rPr>
              <a:t>https://zoho-47504409.hubspotpagebuilder.com/en-in/mbt12-project-2-crafting-compelling-web-presences?hs_preview=QOdIHokj-179408867750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2847">
            <a:off x="-6033970" y="-676293"/>
            <a:ext cx="13211001" cy="13530820"/>
          </a:xfrm>
          <a:custGeom>
            <a:avLst/>
            <a:gdLst/>
            <a:ahLst/>
            <a:cxnLst/>
            <a:rect r="r" b="b" t="t" l="l"/>
            <a:pathLst>
              <a:path h="13530820" w="13211001">
                <a:moveTo>
                  <a:pt x="0" y="0"/>
                </a:moveTo>
                <a:lnTo>
                  <a:pt x="13211001" y="0"/>
                </a:lnTo>
                <a:lnTo>
                  <a:pt x="13211001" y="13530820"/>
                </a:lnTo>
                <a:lnTo>
                  <a:pt x="0" y="13530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78089" y="4016756"/>
            <a:ext cx="12437404" cy="207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9"/>
              </a:lnSpc>
            </a:pPr>
            <a:r>
              <a:rPr lang="en-US" sz="15589" spc="-1403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3060834">
            <a:off x="13092982" y="-4242472"/>
            <a:ext cx="9664524" cy="9807174"/>
          </a:xfrm>
          <a:custGeom>
            <a:avLst/>
            <a:gdLst/>
            <a:ahLst/>
            <a:cxnLst/>
            <a:rect r="r" b="b" t="t" l="l"/>
            <a:pathLst>
              <a:path h="9807174" w="9664524">
                <a:moveTo>
                  <a:pt x="9664524" y="0"/>
                </a:moveTo>
                <a:lnTo>
                  <a:pt x="0" y="0"/>
                </a:lnTo>
                <a:lnTo>
                  <a:pt x="0" y="9807174"/>
                </a:lnTo>
                <a:lnTo>
                  <a:pt x="9664524" y="9807174"/>
                </a:lnTo>
                <a:lnTo>
                  <a:pt x="9664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750123">
            <a:off x="11505110" y="7491760"/>
            <a:ext cx="6925619" cy="6749330"/>
          </a:xfrm>
          <a:custGeom>
            <a:avLst/>
            <a:gdLst/>
            <a:ahLst/>
            <a:cxnLst/>
            <a:rect r="r" b="b" t="t" l="l"/>
            <a:pathLst>
              <a:path h="6749330" w="6925619">
                <a:moveTo>
                  <a:pt x="0" y="0"/>
                </a:moveTo>
                <a:lnTo>
                  <a:pt x="6925618" y="0"/>
                </a:lnTo>
                <a:lnTo>
                  <a:pt x="6925618" y="6749330"/>
                </a:lnTo>
                <a:lnTo>
                  <a:pt x="0" y="67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DAGRmdHjNCs</dc:identifier>
  <dcterms:modified xsi:type="dcterms:W3CDTF">2011-08-01T06:04:30Z</dcterms:modified>
  <cp:revision>1</cp:revision>
  <dc:title>Crafting &amp; Compelling Website Analysis, Audit and Recommendations</dc:title>
</cp:coreProperties>
</file>