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18"/>
  </p:notesMasterIdLst>
  <p:sldIdLst>
    <p:sldId id="256" r:id="rId2"/>
    <p:sldId id="257" r:id="rId3"/>
    <p:sldId id="335" r:id="rId4"/>
    <p:sldId id="336" r:id="rId5"/>
    <p:sldId id="337" r:id="rId6"/>
    <p:sldId id="338" r:id="rId7"/>
    <p:sldId id="288" r:id="rId8"/>
    <p:sldId id="289" r:id="rId9"/>
    <p:sldId id="290" r:id="rId10"/>
    <p:sldId id="291" r:id="rId11"/>
    <p:sldId id="292" r:id="rId12"/>
    <p:sldId id="293" r:id="rId13"/>
    <p:sldId id="303" r:id="rId14"/>
    <p:sldId id="304" r:id="rId15"/>
    <p:sldId id="300" r:id="rId16"/>
    <p:sldId id="319" r:id="rId1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31" autoAdjust="0"/>
    <p:restoredTop sz="94660"/>
  </p:normalViewPr>
  <p:slideViewPr>
    <p:cSldViewPr>
      <p:cViewPr varScale="1">
        <p:scale>
          <a:sx n="87" d="100"/>
          <a:sy n="87" d="100"/>
        </p:scale>
        <p:origin x="159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en-US"/>
          </a:p>
        </p:txBody>
      </p:sp>
      <p:sp>
        <p:nvSpPr>
          <p:cNvPr id="1126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p>
        </p:txBody>
      </p:sp>
      <p:sp>
        <p:nvSpPr>
          <p:cNvPr id="266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7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US"/>
          </a:p>
        </p:txBody>
      </p:sp>
      <p:sp>
        <p:nvSpPr>
          <p:cNvPr id="1127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itchFamily="34" charset="0"/>
              </a:defRPr>
            </a:lvl1pPr>
          </a:lstStyle>
          <a:p>
            <a:pPr>
              <a:defRPr/>
            </a:pPr>
            <a:fld id="{5A25F603-1610-4A0D-B48B-448ECE93E0EC}" type="slidenum">
              <a:rPr lang="en-US"/>
              <a:pPr>
                <a:defRPr/>
              </a:pPr>
              <a:t>‹#›</a:t>
            </a:fld>
            <a:endParaRPr lang="en-US"/>
          </a:p>
        </p:txBody>
      </p:sp>
    </p:spTree>
    <p:extLst>
      <p:ext uri="{BB962C8B-B14F-4D97-AF65-F5344CB8AC3E}">
        <p14:creationId xmlns:p14="http://schemas.microsoft.com/office/powerpoint/2010/main" val="17908880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42" name="Rectangle 2"/>
          <p:cNvSpPr>
            <a:spLocks noGrp="1" noChangeArrowheads="1"/>
          </p:cNvSpPr>
          <p:nvPr>
            <p:ph type="ctrTitle"/>
          </p:nvPr>
        </p:nvSpPr>
        <p:spPr>
          <a:xfrm>
            <a:off x="914400" y="1524000"/>
            <a:ext cx="7623175" cy="1752600"/>
          </a:xfrm>
        </p:spPr>
        <p:txBody>
          <a:bodyPr/>
          <a:lstStyle>
            <a:lvl1pPr>
              <a:defRPr sz="5000"/>
            </a:lvl1pPr>
          </a:lstStyle>
          <a:p>
            <a:pPr lvl="0"/>
            <a:r>
              <a:rPr lang="en-US" altLang="en-US" noProof="0" smtClean="0"/>
              <a:t>Click to edit Master title style</a:t>
            </a:r>
          </a:p>
        </p:txBody>
      </p:sp>
      <p:sp>
        <p:nvSpPr>
          <p:cNvPr id="35843"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pPr lvl="0"/>
            <a:r>
              <a:rPr lang="en-US" altLang="en-US" noProof="0" smtClean="0"/>
              <a:t>Click to edit Master subtitle style</a:t>
            </a:r>
          </a:p>
        </p:txBody>
      </p:sp>
      <p:sp>
        <p:nvSpPr>
          <p:cNvPr id="6" name="Rectangle 4"/>
          <p:cNvSpPr>
            <a:spLocks noGrp="1" noChangeArrowheads="1"/>
          </p:cNvSpPr>
          <p:nvPr>
            <p:ph type="dt" sz="half" idx="10"/>
          </p:nvPr>
        </p:nvSpPr>
        <p:spPr/>
        <p:txBody>
          <a:bodyPr/>
          <a:lstStyle>
            <a:lvl1pPr>
              <a:defRPr/>
            </a:lvl1pPr>
          </a:lstStyle>
          <a:p>
            <a:pPr>
              <a:defRPr/>
            </a:pPr>
            <a:fld id="{70E8900A-48D7-4A7E-8B25-9DB9F80FADB2}" type="datetimeFigureOut">
              <a:rPr lang="en-US"/>
              <a:pPr>
                <a:defRPr/>
              </a:pPr>
              <a:t>09-Jan-18</a:t>
            </a:fld>
            <a:endParaRPr lang="en-US" altLang="en-US"/>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en-US"/>
          </a:p>
        </p:txBody>
      </p:sp>
      <p:sp>
        <p:nvSpPr>
          <p:cNvPr id="8" name="Rectangle 6"/>
          <p:cNvSpPr>
            <a:spLocks noGrp="1" noChangeArrowheads="1"/>
          </p:cNvSpPr>
          <p:nvPr>
            <p:ph type="sldNum" sz="quarter" idx="12"/>
          </p:nvPr>
        </p:nvSpPr>
        <p:spPr/>
        <p:txBody>
          <a:bodyPr/>
          <a:lstStyle>
            <a:lvl1pPr>
              <a:defRPr/>
            </a:lvl1pPr>
          </a:lstStyle>
          <a:p>
            <a:pPr>
              <a:defRPr/>
            </a:pPr>
            <a:fld id="{F29102BE-F395-467F-B245-860762449F45}" type="slidenum">
              <a:rPr lang="en-US" altLang="en-US"/>
              <a:pPr>
                <a:defRPr/>
              </a:pPr>
              <a:t>‹#›</a:t>
            </a:fld>
            <a:endParaRPr lang="en-US" altLang="en-US"/>
          </a:p>
        </p:txBody>
      </p:sp>
    </p:spTree>
    <p:extLst>
      <p:ext uri="{BB962C8B-B14F-4D97-AF65-F5344CB8AC3E}">
        <p14:creationId xmlns:p14="http://schemas.microsoft.com/office/powerpoint/2010/main" val="1582856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E658B18E-EAA0-4BFC-865F-391B3D074B1D}" type="datetimeFigureOut">
              <a:rPr lang="en-US"/>
              <a:pPr>
                <a:defRPr/>
              </a:pPr>
              <a:t>09-Jan-18</a:t>
            </a:fld>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865523A3-5888-46B7-AD33-20ECE5D7EF74}" type="slidenum">
              <a:rPr lang="en-US" altLang="en-US"/>
              <a:pPr>
                <a:defRPr/>
              </a:pPr>
              <a:t>‹#›</a:t>
            </a:fld>
            <a:endParaRPr lang="en-US" altLang="en-US"/>
          </a:p>
        </p:txBody>
      </p:sp>
    </p:spTree>
    <p:extLst>
      <p:ext uri="{BB962C8B-B14F-4D97-AF65-F5344CB8AC3E}">
        <p14:creationId xmlns:p14="http://schemas.microsoft.com/office/powerpoint/2010/main" val="3062549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7EDC85B2-F330-46B5-8106-99FB72144610}" type="datetimeFigureOut">
              <a:rPr lang="en-US"/>
              <a:pPr>
                <a:defRPr/>
              </a:pPr>
              <a:t>09-Jan-18</a:t>
            </a:fld>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9CB628B6-3C79-460F-8263-B034BCFC13D7}" type="slidenum">
              <a:rPr lang="en-US" altLang="en-US"/>
              <a:pPr>
                <a:defRPr/>
              </a:pPr>
              <a:t>‹#›</a:t>
            </a:fld>
            <a:endParaRPr lang="en-US" altLang="en-US"/>
          </a:p>
        </p:txBody>
      </p:sp>
    </p:spTree>
    <p:extLst>
      <p:ext uri="{BB962C8B-B14F-4D97-AF65-F5344CB8AC3E}">
        <p14:creationId xmlns:p14="http://schemas.microsoft.com/office/powerpoint/2010/main" val="2556039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23F32A44-12DB-4D7E-B06B-23B4F138CAD4}" type="datetimeFigureOut">
              <a:rPr lang="en-US"/>
              <a:pPr>
                <a:defRPr/>
              </a:pPr>
              <a:t>09-Jan-18</a:t>
            </a:fld>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A4EC3830-9B79-481F-BC49-64606864750D}" type="slidenum">
              <a:rPr lang="en-US" altLang="en-US"/>
              <a:pPr>
                <a:defRPr/>
              </a:pPr>
              <a:t>‹#›</a:t>
            </a:fld>
            <a:endParaRPr lang="en-US" altLang="en-US"/>
          </a:p>
        </p:txBody>
      </p:sp>
    </p:spTree>
    <p:extLst>
      <p:ext uri="{BB962C8B-B14F-4D97-AF65-F5344CB8AC3E}">
        <p14:creationId xmlns:p14="http://schemas.microsoft.com/office/powerpoint/2010/main" val="1734947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9D438873-06A9-4B3A-A913-F8168EF0CA34}" type="datetimeFigureOut">
              <a:rPr lang="en-US"/>
              <a:pPr>
                <a:defRPr/>
              </a:pPr>
              <a:t>09-Jan-18</a:t>
            </a:fld>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7558D5EC-29BF-43DD-B831-1BC0359D7DD3}" type="slidenum">
              <a:rPr lang="en-US" altLang="en-US"/>
              <a:pPr>
                <a:defRPr/>
              </a:pPr>
              <a:t>‹#›</a:t>
            </a:fld>
            <a:endParaRPr lang="en-US" altLang="en-US"/>
          </a:p>
        </p:txBody>
      </p:sp>
    </p:spTree>
    <p:extLst>
      <p:ext uri="{BB962C8B-B14F-4D97-AF65-F5344CB8AC3E}">
        <p14:creationId xmlns:p14="http://schemas.microsoft.com/office/powerpoint/2010/main" val="2260907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57922B9E-D561-411A-A533-F502538C061D}" type="datetimeFigureOut">
              <a:rPr lang="en-US"/>
              <a:pPr>
                <a:defRPr/>
              </a:pPr>
              <a:t>09-Jan-18</a:t>
            </a:fld>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7CAFDAC3-E552-46CF-86CA-A3B8EBB5C106}" type="slidenum">
              <a:rPr lang="en-US" altLang="en-US"/>
              <a:pPr>
                <a:defRPr/>
              </a:pPr>
              <a:t>‹#›</a:t>
            </a:fld>
            <a:endParaRPr lang="en-US" altLang="en-US"/>
          </a:p>
        </p:txBody>
      </p:sp>
    </p:spTree>
    <p:extLst>
      <p:ext uri="{BB962C8B-B14F-4D97-AF65-F5344CB8AC3E}">
        <p14:creationId xmlns:p14="http://schemas.microsoft.com/office/powerpoint/2010/main" val="1442291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F4BE0740-FF7A-4AAB-9407-92731D21E2AE}" type="datetimeFigureOut">
              <a:rPr lang="en-US"/>
              <a:pPr>
                <a:defRPr/>
              </a:pPr>
              <a:t>09-Jan-18</a:t>
            </a:fld>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E34F9675-E262-4F00-928A-2DF0CF2A815D}" type="slidenum">
              <a:rPr lang="en-US" altLang="en-US"/>
              <a:pPr>
                <a:defRPr/>
              </a:pPr>
              <a:t>‹#›</a:t>
            </a:fld>
            <a:endParaRPr lang="en-US" altLang="en-US"/>
          </a:p>
        </p:txBody>
      </p:sp>
    </p:spTree>
    <p:extLst>
      <p:ext uri="{BB962C8B-B14F-4D97-AF65-F5344CB8AC3E}">
        <p14:creationId xmlns:p14="http://schemas.microsoft.com/office/powerpoint/2010/main" val="1035504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9B7CC71B-D0FB-4E1D-BC7D-4E5CBCE200B6}" type="datetimeFigureOut">
              <a:rPr lang="en-US"/>
              <a:pPr>
                <a:defRPr/>
              </a:pPr>
              <a:t>09-Jan-18</a:t>
            </a:fld>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342BBBE4-AFF2-47A6-A6B7-A9BAEC474ADA}" type="slidenum">
              <a:rPr lang="en-US" altLang="en-US"/>
              <a:pPr>
                <a:defRPr/>
              </a:pPr>
              <a:t>‹#›</a:t>
            </a:fld>
            <a:endParaRPr lang="en-US" altLang="en-US"/>
          </a:p>
        </p:txBody>
      </p:sp>
    </p:spTree>
    <p:extLst>
      <p:ext uri="{BB962C8B-B14F-4D97-AF65-F5344CB8AC3E}">
        <p14:creationId xmlns:p14="http://schemas.microsoft.com/office/powerpoint/2010/main" val="3376359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39C99A1F-1B1A-4096-9A08-56508300E75B}" type="datetimeFigureOut">
              <a:rPr lang="en-US"/>
              <a:pPr>
                <a:defRPr/>
              </a:pPr>
              <a:t>09-Jan-18</a:t>
            </a:fld>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08DF3954-EFE9-4670-8878-3478BBFE75F2}" type="slidenum">
              <a:rPr lang="en-US" altLang="en-US"/>
              <a:pPr>
                <a:defRPr/>
              </a:pPr>
              <a:t>‹#›</a:t>
            </a:fld>
            <a:endParaRPr lang="en-US" altLang="en-US"/>
          </a:p>
        </p:txBody>
      </p:sp>
    </p:spTree>
    <p:extLst>
      <p:ext uri="{BB962C8B-B14F-4D97-AF65-F5344CB8AC3E}">
        <p14:creationId xmlns:p14="http://schemas.microsoft.com/office/powerpoint/2010/main" val="3809357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2B0CA09B-E270-451E-8780-D72B9C88D1A8}" type="datetimeFigureOut">
              <a:rPr lang="en-US"/>
              <a:pPr>
                <a:defRPr/>
              </a:pPr>
              <a:t>09-Jan-18</a:t>
            </a:fld>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2E41C8BE-A55B-4B22-962A-D11531A304A6}" type="slidenum">
              <a:rPr lang="en-US" altLang="en-US"/>
              <a:pPr>
                <a:defRPr/>
              </a:pPr>
              <a:t>‹#›</a:t>
            </a:fld>
            <a:endParaRPr lang="en-US" altLang="en-US"/>
          </a:p>
        </p:txBody>
      </p:sp>
    </p:spTree>
    <p:extLst>
      <p:ext uri="{BB962C8B-B14F-4D97-AF65-F5344CB8AC3E}">
        <p14:creationId xmlns:p14="http://schemas.microsoft.com/office/powerpoint/2010/main" val="3596834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85D5592C-5C22-4F57-8683-9D7BD90AC2A3}" type="datetimeFigureOut">
              <a:rPr lang="en-US"/>
              <a:pPr>
                <a:defRPr/>
              </a:pPr>
              <a:t>09-Jan-18</a:t>
            </a:fld>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0B734807-C355-47A2-A02C-50898BFAF73D}" type="slidenum">
              <a:rPr lang="en-US" altLang="en-US"/>
              <a:pPr>
                <a:defRPr/>
              </a:pPr>
              <a:t>‹#›</a:t>
            </a:fld>
            <a:endParaRPr lang="en-US" altLang="en-US"/>
          </a:p>
        </p:txBody>
      </p:sp>
    </p:spTree>
    <p:extLst>
      <p:ext uri="{BB962C8B-B14F-4D97-AF65-F5344CB8AC3E}">
        <p14:creationId xmlns:p14="http://schemas.microsoft.com/office/powerpoint/2010/main" val="256193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4820" name="Rectangle 4"/>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mj-lt"/>
              </a:defRPr>
            </a:lvl1pPr>
          </a:lstStyle>
          <a:p>
            <a:pPr>
              <a:defRPr/>
            </a:pPr>
            <a:fld id="{EAE09BE1-059F-440C-A495-8E70C04C416C}" type="datetimeFigureOut">
              <a:rPr lang="en-US"/>
              <a:pPr>
                <a:defRPr/>
              </a:pPr>
              <a:t>09-Jan-18</a:t>
            </a:fld>
            <a:endParaRPr lang="en-US" altLang="en-US"/>
          </a:p>
        </p:txBody>
      </p:sp>
      <p:sp>
        <p:nvSpPr>
          <p:cNvPr id="34821"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200">
                <a:latin typeface="+mj-lt"/>
              </a:defRPr>
            </a:lvl1pPr>
          </a:lstStyle>
          <a:p>
            <a:pPr>
              <a:defRPr/>
            </a:pPr>
            <a:endParaRPr lang="en-US" altLang="en-US"/>
          </a:p>
        </p:txBody>
      </p:sp>
      <p:sp>
        <p:nvSpPr>
          <p:cNvPr id="34822" name="Rectangle 6"/>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mj-lt"/>
              </a:defRPr>
            </a:lvl1pPr>
          </a:lstStyle>
          <a:p>
            <a:pPr>
              <a:defRPr/>
            </a:pPr>
            <a:fld id="{AB708746-4D97-4508-AA85-02242B0D270E}" type="slidenum">
              <a:rPr lang="en-US" altLang="en-US"/>
              <a:pPr>
                <a:defRPr/>
              </a:pPr>
              <a:t>‹#›</a:t>
            </a:fld>
            <a:endParaRPr lang="en-US" altLang="en-US"/>
          </a:p>
        </p:txBody>
      </p:sp>
      <p:sp>
        <p:nvSpPr>
          <p:cNvPr id="1031" name="Freeform 7"/>
          <p:cNvSpPr>
            <a:spLocks noChangeArrowheads="1"/>
          </p:cNvSpPr>
          <p:nvPr/>
        </p:nvSpPr>
        <p:spPr bwMode="auto">
          <a:xfrm>
            <a:off x="381000" y="228600"/>
            <a:ext cx="8229600" cy="6096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27"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Lst>
  <p:timing>
    <p:tnLst>
      <p:par>
        <p:cTn id="1" dur="indefinite" restart="never" nodeType="tmRoot"/>
      </p:par>
    </p:tnLst>
  </p:timing>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defRPr>
      </a:lvl2pPr>
      <a:lvl3pPr algn="l" rtl="0" eaLnBrk="0" fontAlgn="base" hangingPunct="0">
        <a:spcBef>
          <a:spcPct val="0"/>
        </a:spcBef>
        <a:spcAft>
          <a:spcPct val="0"/>
        </a:spcAft>
        <a:defRPr sz="4200">
          <a:solidFill>
            <a:schemeClr val="tx2"/>
          </a:solidFill>
          <a:latin typeface="Garamond" pitchFamily="18" charset="0"/>
        </a:defRPr>
      </a:lvl3pPr>
      <a:lvl4pPr algn="l" rtl="0" eaLnBrk="0" fontAlgn="base" hangingPunct="0">
        <a:spcBef>
          <a:spcPct val="0"/>
        </a:spcBef>
        <a:spcAft>
          <a:spcPct val="0"/>
        </a:spcAft>
        <a:defRPr sz="4200">
          <a:solidFill>
            <a:schemeClr val="tx2"/>
          </a:solidFill>
          <a:latin typeface="Garamond" pitchFamily="18" charset="0"/>
        </a:defRPr>
      </a:lvl4pPr>
      <a:lvl5pPr algn="l" rtl="0" eaLnBrk="0" fontAlgn="base" hangingPunct="0">
        <a:spcBef>
          <a:spcPct val="0"/>
        </a:spcBef>
        <a:spcAft>
          <a:spcPct val="0"/>
        </a:spcAft>
        <a:defRPr sz="4200">
          <a:solidFill>
            <a:schemeClr val="tx2"/>
          </a:solidFill>
          <a:latin typeface="Garamond" pitchFamily="18" charset="0"/>
        </a:defRPr>
      </a:lvl5pPr>
      <a:lvl6pPr marL="457200" algn="l" rtl="0" fontAlgn="base">
        <a:spcBef>
          <a:spcPct val="0"/>
        </a:spcBef>
        <a:spcAft>
          <a:spcPct val="0"/>
        </a:spcAft>
        <a:defRPr sz="4200">
          <a:solidFill>
            <a:schemeClr val="tx2"/>
          </a:solidFill>
          <a:latin typeface="Garamond" pitchFamily="18" charset="0"/>
        </a:defRPr>
      </a:lvl6pPr>
      <a:lvl7pPr marL="914400" algn="l" rtl="0" fontAlgn="base">
        <a:spcBef>
          <a:spcPct val="0"/>
        </a:spcBef>
        <a:spcAft>
          <a:spcPct val="0"/>
        </a:spcAft>
        <a:defRPr sz="4200">
          <a:solidFill>
            <a:schemeClr val="tx2"/>
          </a:solidFill>
          <a:latin typeface="Garamond" pitchFamily="18" charset="0"/>
        </a:defRPr>
      </a:lvl7pPr>
      <a:lvl8pPr marL="1371600" algn="l" rtl="0" fontAlgn="base">
        <a:spcBef>
          <a:spcPct val="0"/>
        </a:spcBef>
        <a:spcAft>
          <a:spcPct val="0"/>
        </a:spcAft>
        <a:defRPr sz="4200">
          <a:solidFill>
            <a:schemeClr val="tx2"/>
          </a:solidFill>
          <a:latin typeface="Garamond" pitchFamily="18" charset="0"/>
        </a:defRPr>
      </a:lvl8pPr>
      <a:lvl9pPr marL="1828800" algn="l" rtl="0" fontAlgn="base">
        <a:spcBef>
          <a:spcPct val="0"/>
        </a:spcBef>
        <a:spcAft>
          <a:spcPct val="0"/>
        </a:spcAft>
        <a:defRPr sz="42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developer.android.com/index.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vogella.com/tutorials/Android/article.html#configuration-via-the-manifest-fil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vogella.com/tutorials/Android/article.html#using-the-android-emulator-and-android-virtual-device" TargetMode="External"/><Relationship Id="rId2" Type="http://schemas.openxmlformats.org/officeDocument/2006/relationships/hyperlink" Target="http://www.vogella.com/tutorials/Android/article.html#using-a-real-android-device-for-testi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sldNum" sz="quarter" idx="12"/>
          </p:nvPr>
        </p:nvSpPr>
        <p:spPr>
          <a:xfrm>
            <a:off x="6553200" y="6248400"/>
            <a:ext cx="2133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sz="1000" dirty="0" smtClean="0">
              <a:latin typeface="Verdana" pitchFamily="34" charset="0"/>
            </a:endParaRPr>
          </a:p>
        </p:txBody>
      </p:sp>
      <p:sp>
        <p:nvSpPr>
          <p:cNvPr id="3075" name="Rectangle 2"/>
          <p:cNvSpPr>
            <a:spLocks noGrp="1" noChangeArrowheads="1"/>
          </p:cNvSpPr>
          <p:nvPr>
            <p:ph type="ctrTitle" idx="4294967295"/>
          </p:nvPr>
        </p:nvSpPr>
        <p:spPr>
          <a:xfrm>
            <a:off x="685800" y="685800"/>
            <a:ext cx="7772400" cy="2127250"/>
          </a:xfrm>
        </p:spPr>
        <p:txBody>
          <a:bodyPr anchor="b"/>
          <a:lstStyle/>
          <a:p>
            <a:pPr algn="ctr" eaLnBrk="1" hangingPunct="1"/>
            <a:r>
              <a:rPr lang="en-US" sz="6700" smtClean="0"/>
              <a:t>Android Introduction</a:t>
            </a:r>
          </a:p>
        </p:txBody>
      </p:sp>
      <p:sp>
        <p:nvSpPr>
          <p:cNvPr id="3076" name="Rectangle 3"/>
          <p:cNvSpPr>
            <a:spLocks noGrp="1" noChangeArrowheads="1"/>
          </p:cNvSpPr>
          <p:nvPr>
            <p:ph type="subTitle" idx="4294967295"/>
          </p:nvPr>
        </p:nvSpPr>
        <p:spPr>
          <a:xfrm>
            <a:off x="1447800" y="3352800"/>
            <a:ext cx="6400800" cy="1371600"/>
          </a:xfrm>
        </p:spPr>
        <p:txBody>
          <a:bodyPr/>
          <a:lstStyle/>
          <a:p>
            <a:pPr marL="0" indent="0" eaLnBrk="1" hangingPunct="1">
              <a:buFont typeface="Wingdings" pitchFamily="2" charset="2"/>
              <a:buNone/>
            </a:pPr>
            <a:endParaRPr lang="en-US" dirty="0" smtClean="0"/>
          </a:p>
        </p:txBody>
      </p:sp>
      <p:pic>
        <p:nvPicPr>
          <p:cNvPr id="307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4876800"/>
            <a:ext cx="2514600" cy="104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4" descr="http://www.proxware.com/images/androids.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4695031"/>
            <a:ext cx="3879850"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endParaRPr lang="en-US" smtClean="0"/>
          </a:p>
        </p:txBody>
      </p:sp>
      <p:sp>
        <p:nvSpPr>
          <p:cNvPr id="20483" name="Rectangle 3"/>
          <p:cNvSpPr>
            <a:spLocks noGrp="1" noChangeArrowheads="1"/>
          </p:cNvSpPr>
          <p:nvPr>
            <p:ph type="body" idx="1"/>
          </p:nvPr>
        </p:nvSpPr>
        <p:spPr/>
        <p:txBody>
          <a:bodyPr/>
          <a:lstStyle/>
          <a:p>
            <a:pPr eaLnBrk="1" hangingPunct="1"/>
            <a:r>
              <a:rPr lang="en-US" smtClean="0"/>
              <a:t>Grid View</a:t>
            </a:r>
          </a:p>
        </p:txBody>
      </p:sp>
      <p:pic>
        <p:nvPicPr>
          <p:cNvPr id="20484"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2286000"/>
            <a:ext cx="21336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endParaRPr lang="en-US" smtClean="0"/>
          </a:p>
        </p:txBody>
      </p:sp>
      <p:sp>
        <p:nvSpPr>
          <p:cNvPr id="21507" name="Rectangle 3"/>
          <p:cNvSpPr>
            <a:spLocks noGrp="1" noChangeArrowheads="1"/>
          </p:cNvSpPr>
          <p:nvPr>
            <p:ph type="body" idx="1"/>
          </p:nvPr>
        </p:nvSpPr>
        <p:spPr/>
        <p:txBody>
          <a:bodyPr/>
          <a:lstStyle/>
          <a:p>
            <a:pPr eaLnBrk="1" hangingPunct="1"/>
            <a:r>
              <a:rPr lang="en-US" smtClean="0"/>
              <a:t>Tab Layout</a:t>
            </a:r>
          </a:p>
        </p:txBody>
      </p:sp>
      <p:pic>
        <p:nvPicPr>
          <p:cNvPr id="21508"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2438400"/>
            <a:ext cx="20574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endParaRPr lang="en-US" smtClean="0"/>
          </a:p>
        </p:txBody>
      </p:sp>
      <p:sp>
        <p:nvSpPr>
          <p:cNvPr id="22531" name="Rectangle 3"/>
          <p:cNvSpPr>
            <a:spLocks noGrp="1" noChangeArrowheads="1"/>
          </p:cNvSpPr>
          <p:nvPr>
            <p:ph type="body" idx="1"/>
          </p:nvPr>
        </p:nvSpPr>
        <p:spPr/>
        <p:txBody>
          <a:bodyPr/>
          <a:lstStyle/>
          <a:p>
            <a:pPr eaLnBrk="1" hangingPunct="1"/>
            <a:r>
              <a:rPr lang="en-US" smtClean="0"/>
              <a:t>List View</a:t>
            </a:r>
          </a:p>
        </p:txBody>
      </p:sp>
      <p:pic>
        <p:nvPicPr>
          <p:cNvPr id="22532"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2362200"/>
            <a:ext cx="21336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endParaRPr lang="en-US" smtClean="0"/>
          </a:p>
        </p:txBody>
      </p:sp>
      <p:sp>
        <p:nvSpPr>
          <p:cNvPr id="23555" name="Content Placeholder 2"/>
          <p:cNvSpPr>
            <a:spLocks noGrp="1"/>
          </p:cNvSpPr>
          <p:nvPr>
            <p:ph idx="1"/>
          </p:nvPr>
        </p:nvSpPr>
        <p:spPr/>
        <p:txBody>
          <a:bodyPr/>
          <a:lstStyle/>
          <a:p>
            <a:r>
              <a:rPr lang="en-US" smtClean="0"/>
              <a:t>Web View</a:t>
            </a:r>
          </a:p>
        </p:txBody>
      </p:sp>
      <p:pic>
        <p:nvPicPr>
          <p:cNvPr id="23556" name="Picture 3" descr="webview.jpg"/>
          <p:cNvPicPr>
            <a:picLocks noChangeAspect="1"/>
          </p:cNvPicPr>
          <p:nvPr/>
        </p:nvPicPr>
        <p:blipFill>
          <a:blip r:embed="rId2">
            <a:extLst>
              <a:ext uri="{28A0092B-C50C-407E-A947-70E740481C1C}">
                <a14:useLocalDpi xmlns:a14="http://schemas.microsoft.com/office/drawing/2010/main" val="0"/>
              </a:ext>
            </a:extLst>
          </a:blip>
          <a:srcRect t="3957" r="52023"/>
          <a:stretch>
            <a:fillRect/>
          </a:stretch>
        </p:blipFill>
        <p:spPr bwMode="auto">
          <a:xfrm>
            <a:off x="3429000" y="2057400"/>
            <a:ext cx="25908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endParaRPr lang="en-US" smtClean="0"/>
          </a:p>
        </p:txBody>
      </p:sp>
      <p:sp>
        <p:nvSpPr>
          <p:cNvPr id="24579" name="Content Placeholder 2"/>
          <p:cNvSpPr>
            <a:spLocks noGrp="1"/>
          </p:cNvSpPr>
          <p:nvPr>
            <p:ph idx="1"/>
          </p:nvPr>
        </p:nvSpPr>
        <p:spPr>
          <a:xfrm>
            <a:off x="457200" y="1219200"/>
            <a:ext cx="4800600" cy="4911725"/>
          </a:xfrm>
        </p:spPr>
        <p:txBody>
          <a:bodyPr/>
          <a:lstStyle/>
          <a:p>
            <a:r>
              <a:rPr lang="en-US" smtClean="0"/>
              <a:t>Map View</a:t>
            </a:r>
          </a:p>
          <a:p>
            <a:r>
              <a:rPr lang="en-US" sz="2400" smtClean="0"/>
              <a:t>One of the most exciting features of android is that it can directly integrate Google maps in an app with Google map library that comes with the API, map activities like zooming, finding, tagging etc. can be easily accomplished and with GPS many location based services can be created.</a:t>
            </a:r>
          </a:p>
          <a:p>
            <a:endParaRPr lang="en-US" smtClean="0"/>
          </a:p>
        </p:txBody>
      </p:sp>
      <p:pic>
        <p:nvPicPr>
          <p:cNvPr id="4" name="Picture 3" descr="Google-Map-for-Android.jpg"/>
          <p:cNvPicPr>
            <a:picLocks noChangeAspect="1"/>
          </p:cNvPicPr>
          <p:nvPr/>
        </p:nvPicPr>
        <p:blipFill>
          <a:blip r:embed="rId2"/>
          <a:stretch>
            <a:fillRect/>
          </a:stretch>
        </p:blipFill>
        <p:spPr>
          <a:xfrm>
            <a:off x="5715000" y="1447800"/>
            <a:ext cx="2895600" cy="4343400"/>
          </a:xfrm>
          <a:prstGeom prst="rect">
            <a:avLst/>
          </a:prstGeom>
          <a:ln w="762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smtClean="0"/>
              <a:t>Example of GUI</a:t>
            </a:r>
          </a:p>
        </p:txBody>
      </p:sp>
      <p:sp>
        <p:nvSpPr>
          <p:cNvPr id="25603" name="Content Placeholder 2"/>
          <p:cNvSpPr>
            <a:spLocks noGrp="1"/>
          </p:cNvSpPr>
          <p:nvPr>
            <p:ph idx="1"/>
          </p:nvPr>
        </p:nvSpPr>
        <p:spPr/>
        <p:txBody>
          <a:bodyPr/>
          <a:lstStyle/>
          <a:p>
            <a:pPr marL="0" indent="0">
              <a:buFont typeface="Wingdings" pitchFamily="2" charset="2"/>
              <a:buNone/>
            </a:pPr>
            <a:endParaRPr lang="en-US" smtClean="0"/>
          </a:p>
        </p:txBody>
      </p:sp>
      <p:pic>
        <p:nvPicPr>
          <p:cNvPr id="25604" name="Picture 2" descr="C:\Users\acer\Downloads\An_example_android_layou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514600"/>
            <a:ext cx="2305050" cy="306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5" name="Picture 3" descr="C:\Users\acer\Downloads\Android_view_layout_ma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1981200"/>
            <a:ext cx="4181475"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smtClean="0"/>
              <a:t>The Android Developer Website</a:t>
            </a:r>
          </a:p>
        </p:txBody>
      </p:sp>
      <p:sp>
        <p:nvSpPr>
          <p:cNvPr id="18435" name="Content Placeholder 2"/>
          <p:cNvSpPr>
            <a:spLocks noGrp="1"/>
          </p:cNvSpPr>
          <p:nvPr>
            <p:ph idx="1"/>
          </p:nvPr>
        </p:nvSpPr>
        <p:spPr/>
        <p:txBody>
          <a:bodyPr/>
          <a:lstStyle/>
          <a:p>
            <a:r>
              <a:rPr lang="en-US" dirty="0" smtClean="0">
                <a:hlinkClick r:id="rId2"/>
              </a:rPr>
              <a:t>http://developer.android.com/index.html</a:t>
            </a:r>
            <a:r>
              <a:rPr lang="en-US" dirty="0" smtClean="0"/>
              <a:t> </a:t>
            </a:r>
          </a:p>
          <a:p>
            <a:endParaRPr lang="en-US" dirty="0" smtClean="0"/>
          </a:p>
          <a:p>
            <a:r>
              <a:rPr lang="en-US" dirty="0" smtClean="0"/>
              <a:t>This should be your homepage for </a:t>
            </a:r>
            <a:r>
              <a:rPr lang="en-US" dirty="0" smtClean="0"/>
              <a:t>this </a:t>
            </a:r>
            <a:r>
              <a:rPr lang="en-US" smtClean="0"/>
              <a:t>semester for AT lab! </a:t>
            </a:r>
            <a:endParaRPr lang="en-US" dirty="0" smtClean="0"/>
          </a:p>
        </p:txBody>
      </p:sp>
    </p:spTree>
    <p:extLst>
      <p:ext uri="{BB962C8B-B14F-4D97-AF65-F5344CB8AC3E}">
        <p14:creationId xmlns:p14="http://schemas.microsoft.com/office/powerpoint/2010/main" val="40446965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xfrm>
            <a:off x="7010400" y="6553200"/>
            <a:ext cx="2133600" cy="30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sz="1000" dirty="0" smtClean="0">
              <a:latin typeface="Verdana" pitchFamily="34" charset="0"/>
            </a:endParaRPr>
          </a:p>
        </p:txBody>
      </p:sp>
      <p:pic>
        <p:nvPicPr>
          <p:cNvPr id="409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050" y="2133600"/>
            <a:ext cx="8743950" cy="326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 name="Rectangle 2"/>
          <p:cNvSpPr>
            <a:spLocks noGrp="1" noChangeArrowheads="1"/>
          </p:cNvSpPr>
          <p:nvPr>
            <p:ph type="title" idx="4294967295"/>
          </p:nvPr>
        </p:nvSpPr>
        <p:spPr/>
        <p:txBody>
          <a:bodyPr anchor="b"/>
          <a:lstStyle/>
          <a:p>
            <a:pPr eaLnBrk="1" hangingPunct="1"/>
            <a:r>
              <a:rPr lang="en-US" smtClean="0"/>
              <a:t>What is Android?</a:t>
            </a:r>
          </a:p>
        </p:txBody>
      </p:sp>
      <p:sp>
        <p:nvSpPr>
          <p:cNvPr id="4101" name="Rectangle 3"/>
          <p:cNvSpPr>
            <a:spLocks noGrp="1" noChangeArrowheads="1"/>
          </p:cNvSpPr>
          <p:nvPr>
            <p:ph type="body" idx="4294967295"/>
          </p:nvPr>
        </p:nvSpPr>
        <p:spPr>
          <a:xfrm>
            <a:off x="3657600" y="2286000"/>
            <a:ext cx="5181600" cy="2895600"/>
          </a:xfrm>
        </p:spPr>
        <p:txBody>
          <a:bodyPr/>
          <a:lstStyle/>
          <a:p>
            <a:pPr eaLnBrk="1" hangingPunct="1"/>
            <a:r>
              <a:rPr lang="en-US" sz="2400" i="1" dirty="0"/>
              <a:t>Android</a:t>
            </a:r>
            <a:r>
              <a:rPr lang="en-US" sz="2400" dirty="0"/>
              <a:t> is an operating system based on the Linux kernel. </a:t>
            </a:r>
            <a:endParaRPr lang="en-US" sz="2400" dirty="0" smtClean="0"/>
          </a:p>
          <a:p>
            <a:pPr eaLnBrk="1" hangingPunct="1"/>
            <a:r>
              <a:rPr lang="en-US" sz="2400" dirty="0" smtClean="0"/>
              <a:t>Android </a:t>
            </a:r>
            <a:r>
              <a:rPr lang="en-US" sz="2400" dirty="0"/>
              <a:t>is developed in the </a:t>
            </a:r>
            <a:r>
              <a:rPr lang="en-US" sz="2400" i="1" dirty="0"/>
              <a:t>Android Open Source Project</a:t>
            </a:r>
            <a:r>
              <a:rPr lang="en-US" sz="2400" dirty="0"/>
              <a:t> (AOSP). </a:t>
            </a:r>
            <a:endParaRPr lang="en-US" sz="2400" dirty="0" smtClean="0"/>
          </a:p>
          <a:p>
            <a:pPr eaLnBrk="1" hangingPunct="1"/>
            <a:r>
              <a:rPr lang="en-US" sz="2400" dirty="0" smtClean="0"/>
              <a:t>This </a:t>
            </a:r>
            <a:r>
              <a:rPr lang="en-US" sz="2400" dirty="0"/>
              <a:t>project is lead by Google.</a:t>
            </a:r>
            <a:endParaRPr lang="en-US" sz="2400" dirty="0" smtClean="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0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0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0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712787"/>
          </a:xfrm>
        </p:spPr>
        <p:txBody>
          <a:bodyPr/>
          <a:lstStyle/>
          <a:p>
            <a:r>
              <a:rPr lang="en-US" dirty="0"/>
              <a:t>Versions of Android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62541918"/>
              </p:ext>
            </p:extLst>
          </p:nvPr>
        </p:nvGraphicFramePr>
        <p:xfrm>
          <a:off x="990599" y="1066809"/>
          <a:ext cx="6934200" cy="4933200"/>
        </p:xfrm>
        <a:graphic>
          <a:graphicData uri="http://schemas.openxmlformats.org/drawingml/2006/table">
            <a:tbl>
              <a:tblPr/>
              <a:tblGrid>
                <a:gridCol w="2311400"/>
                <a:gridCol w="2311400"/>
                <a:gridCol w="2311400"/>
              </a:tblGrid>
              <a:tr h="175772">
                <a:tc gridSpan="3">
                  <a:txBody>
                    <a:bodyPr/>
                    <a:lstStyle/>
                    <a:p>
                      <a:r>
                        <a:rPr lang="en-US" sz="800" dirty="0"/>
                        <a:t>Table 1. Android versions</a:t>
                      </a:r>
                    </a:p>
                  </a:txBody>
                  <a:tcPr marL="40095" marR="40095" marT="20047" marB="20047" anchor="ctr">
                    <a:solidFill>
                      <a:srgbClr val="FFFFFF"/>
                    </a:solidFill>
                  </a:tcPr>
                </a:tc>
                <a:tc hMerge="1">
                  <a:txBody>
                    <a:bodyPr/>
                    <a:lstStyle/>
                    <a:p>
                      <a:endParaRPr lang="en-US"/>
                    </a:p>
                  </a:txBody>
                  <a:tcPr/>
                </a:tc>
                <a:tc hMerge="1">
                  <a:txBody>
                    <a:bodyPr/>
                    <a:lstStyle/>
                    <a:p>
                      <a:endParaRPr lang="en-US"/>
                    </a:p>
                  </a:txBody>
                  <a:tcPr/>
                </a:tc>
              </a:tr>
              <a:tr h="304498">
                <a:tc>
                  <a:txBody>
                    <a:bodyPr/>
                    <a:lstStyle/>
                    <a:p>
                      <a:pPr algn="l" rtl="0" fontAlgn="t"/>
                      <a:r>
                        <a:rPr lang="en-US" sz="800" b="1">
                          <a:effectLst/>
                        </a:rPr>
                        <a:t>Code name</a:t>
                      </a:r>
                    </a:p>
                  </a:txBody>
                  <a:tcPr marL="40095" marR="40095" marT="20047" marB="2004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800" b="1">
                          <a:effectLst/>
                        </a:rPr>
                        <a:t>Version</a:t>
                      </a:r>
                    </a:p>
                  </a:txBody>
                  <a:tcPr marL="40095" marR="40095" marT="20047" marB="2004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800" b="1">
                          <a:effectLst/>
                        </a:rPr>
                        <a:t>API level</a:t>
                      </a:r>
                    </a:p>
                  </a:txBody>
                  <a:tcPr marL="40095" marR="40095" marT="20047" marB="2004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r>
              <a:tr h="175772">
                <a:tc>
                  <a:txBody>
                    <a:bodyPr/>
                    <a:lstStyle/>
                    <a:p>
                      <a:pPr algn="l" rtl="0" fontAlgn="t"/>
                      <a:r>
                        <a:rPr lang="en-US" sz="800" b="0" i="0">
                          <a:effectLst/>
                          <a:latin typeface="inherit"/>
                        </a:rPr>
                        <a:t>Oreo</a:t>
                      </a:r>
                    </a:p>
                  </a:txBody>
                  <a:tcPr marL="40095" marR="40095" marT="20047" marB="2004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800" b="0" i="0">
                          <a:effectLst/>
                          <a:latin typeface="inherit"/>
                        </a:rPr>
                        <a:t>8.0</a:t>
                      </a:r>
                    </a:p>
                  </a:txBody>
                  <a:tcPr marL="40095" marR="40095" marT="20047" marB="2004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800" b="0" i="0">
                          <a:effectLst/>
                          <a:latin typeface="inherit"/>
                        </a:rPr>
                        <a:t>26</a:t>
                      </a:r>
                    </a:p>
                  </a:txBody>
                  <a:tcPr marL="40095" marR="40095" marT="20047" marB="2004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r>
              <a:tr h="304498">
                <a:tc>
                  <a:txBody>
                    <a:bodyPr/>
                    <a:lstStyle/>
                    <a:p>
                      <a:pPr algn="l" rtl="0" fontAlgn="t"/>
                      <a:r>
                        <a:rPr lang="en-US" sz="800" b="0" i="0">
                          <a:effectLst/>
                          <a:latin typeface="inherit"/>
                        </a:rPr>
                        <a:t>Nougat</a:t>
                      </a:r>
                    </a:p>
                  </a:txBody>
                  <a:tcPr marL="40095" marR="40095" marT="20047" marB="2004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8F8F7"/>
                    </a:solidFill>
                  </a:tcPr>
                </a:tc>
                <a:tc>
                  <a:txBody>
                    <a:bodyPr/>
                    <a:lstStyle/>
                    <a:p>
                      <a:pPr algn="l" rtl="0" fontAlgn="t"/>
                      <a:r>
                        <a:rPr lang="en-US" sz="800" b="0" i="0">
                          <a:effectLst/>
                          <a:latin typeface="inherit"/>
                        </a:rPr>
                        <a:t>7.0 – 7.1.1</a:t>
                      </a:r>
                    </a:p>
                  </a:txBody>
                  <a:tcPr marL="40095" marR="40095" marT="20047" marB="2004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8F8F7"/>
                    </a:solidFill>
                  </a:tcPr>
                </a:tc>
                <a:tc>
                  <a:txBody>
                    <a:bodyPr/>
                    <a:lstStyle/>
                    <a:p>
                      <a:pPr algn="l" rtl="0" fontAlgn="t"/>
                      <a:r>
                        <a:rPr lang="en-US" sz="800" b="0" i="0">
                          <a:effectLst/>
                          <a:latin typeface="inherit"/>
                        </a:rPr>
                        <a:t>24 -25</a:t>
                      </a:r>
                    </a:p>
                  </a:txBody>
                  <a:tcPr marL="40095" marR="40095" marT="20047" marB="2004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8F8F7"/>
                    </a:solidFill>
                  </a:tcPr>
                </a:tc>
              </a:tr>
              <a:tr h="304498">
                <a:tc>
                  <a:txBody>
                    <a:bodyPr/>
                    <a:lstStyle/>
                    <a:p>
                      <a:pPr algn="l" rtl="0" fontAlgn="t"/>
                      <a:r>
                        <a:rPr lang="en-US" sz="800" b="0" i="0">
                          <a:effectLst/>
                          <a:latin typeface="inherit"/>
                        </a:rPr>
                        <a:t>Marshmallow</a:t>
                      </a:r>
                    </a:p>
                  </a:txBody>
                  <a:tcPr marL="40095" marR="40095" marT="20047" marB="2004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800" b="0" i="0">
                          <a:effectLst/>
                          <a:latin typeface="inherit"/>
                        </a:rPr>
                        <a:t>6.0</a:t>
                      </a:r>
                    </a:p>
                  </a:txBody>
                  <a:tcPr marL="40095" marR="40095" marT="20047" marB="2004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800" b="0" i="0">
                          <a:effectLst/>
                          <a:latin typeface="inherit"/>
                        </a:rPr>
                        <a:t>23</a:t>
                      </a:r>
                    </a:p>
                  </a:txBody>
                  <a:tcPr marL="40095" marR="40095" marT="20047" marB="2004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r>
              <a:tr h="175772">
                <a:tc>
                  <a:txBody>
                    <a:bodyPr/>
                    <a:lstStyle/>
                    <a:p>
                      <a:pPr algn="l" rtl="0" fontAlgn="t"/>
                      <a:r>
                        <a:rPr lang="en-US" sz="800" b="0" i="0" dirty="0">
                          <a:effectLst/>
                          <a:latin typeface="inherit"/>
                        </a:rPr>
                        <a:t>Lollipop</a:t>
                      </a:r>
                    </a:p>
                  </a:txBody>
                  <a:tcPr marL="40095" marR="40095" marT="20047" marB="2004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8F8F7"/>
                    </a:solidFill>
                  </a:tcPr>
                </a:tc>
                <a:tc>
                  <a:txBody>
                    <a:bodyPr/>
                    <a:lstStyle/>
                    <a:p>
                      <a:pPr algn="l" rtl="0" fontAlgn="t"/>
                      <a:r>
                        <a:rPr lang="en-US" sz="800" b="0" i="0">
                          <a:effectLst/>
                          <a:latin typeface="inherit"/>
                        </a:rPr>
                        <a:t>5.1</a:t>
                      </a:r>
                    </a:p>
                  </a:txBody>
                  <a:tcPr marL="40095" marR="40095" marT="20047" marB="2004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8F8F7"/>
                    </a:solidFill>
                  </a:tcPr>
                </a:tc>
                <a:tc>
                  <a:txBody>
                    <a:bodyPr/>
                    <a:lstStyle/>
                    <a:p>
                      <a:pPr algn="l" rtl="0" fontAlgn="t"/>
                      <a:r>
                        <a:rPr lang="en-US" sz="800" b="0" i="0">
                          <a:effectLst/>
                          <a:latin typeface="inherit"/>
                        </a:rPr>
                        <a:t>22</a:t>
                      </a:r>
                    </a:p>
                  </a:txBody>
                  <a:tcPr marL="40095" marR="40095" marT="20047" marB="2004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8F8F7"/>
                    </a:solidFill>
                  </a:tcPr>
                </a:tc>
              </a:tr>
              <a:tr h="175772">
                <a:tc>
                  <a:txBody>
                    <a:bodyPr/>
                    <a:lstStyle/>
                    <a:p>
                      <a:pPr algn="l" rtl="0" fontAlgn="t"/>
                      <a:r>
                        <a:rPr lang="en-US" sz="800" b="0" i="0">
                          <a:effectLst/>
                          <a:latin typeface="inherit"/>
                        </a:rPr>
                        <a:t>Lollipop</a:t>
                      </a:r>
                    </a:p>
                  </a:txBody>
                  <a:tcPr marL="40095" marR="40095" marT="20047" marB="2004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800" b="0" i="0">
                          <a:effectLst/>
                          <a:latin typeface="inherit"/>
                        </a:rPr>
                        <a:t>5.0</a:t>
                      </a:r>
                    </a:p>
                  </a:txBody>
                  <a:tcPr marL="40095" marR="40095" marT="20047" marB="2004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800" b="0" i="0">
                          <a:effectLst/>
                          <a:latin typeface="inherit"/>
                        </a:rPr>
                        <a:t>21</a:t>
                      </a:r>
                    </a:p>
                  </a:txBody>
                  <a:tcPr marL="40095" marR="40095" marT="20047" marB="2004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r>
              <a:tr h="175772">
                <a:tc>
                  <a:txBody>
                    <a:bodyPr/>
                    <a:lstStyle/>
                    <a:p>
                      <a:pPr algn="l" rtl="0" fontAlgn="t"/>
                      <a:r>
                        <a:rPr lang="en-US" sz="800" b="0" i="0">
                          <a:effectLst/>
                          <a:latin typeface="inherit"/>
                        </a:rPr>
                        <a:t>KitKat</a:t>
                      </a:r>
                    </a:p>
                  </a:txBody>
                  <a:tcPr marL="40095" marR="40095" marT="20047" marB="2004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8F8F7"/>
                    </a:solidFill>
                  </a:tcPr>
                </a:tc>
                <a:tc>
                  <a:txBody>
                    <a:bodyPr/>
                    <a:lstStyle/>
                    <a:p>
                      <a:pPr algn="l" rtl="0" fontAlgn="t"/>
                      <a:r>
                        <a:rPr lang="en-US" sz="800" b="0" i="0">
                          <a:effectLst/>
                          <a:latin typeface="inherit"/>
                        </a:rPr>
                        <a:t>4.4 - 4.4.4</a:t>
                      </a:r>
                    </a:p>
                  </a:txBody>
                  <a:tcPr marL="40095" marR="40095" marT="20047" marB="2004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8F8F7"/>
                    </a:solidFill>
                  </a:tcPr>
                </a:tc>
                <a:tc>
                  <a:txBody>
                    <a:bodyPr/>
                    <a:lstStyle/>
                    <a:p>
                      <a:pPr algn="l" rtl="0" fontAlgn="t"/>
                      <a:r>
                        <a:rPr lang="en-US" sz="800" b="0" i="0">
                          <a:effectLst/>
                          <a:latin typeface="inherit"/>
                        </a:rPr>
                        <a:t>19</a:t>
                      </a:r>
                    </a:p>
                  </a:txBody>
                  <a:tcPr marL="40095" marR="40095" marT="20047" marB="2004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8F8F7"/>
                    </a:solidFill>
                  </a:tcPr>
                </a:tc>
              </a:tr>
              <a:tr h="304498">
                <a:tc>
                  <a:txBody>
                    <a:bodyPr/>
                    <a:lstStyle/>
                    <a:p>
                      <a:pPr algn="l" rtl="0" fontAlgn="t"/>
                      <a:r>
                        <a:rPr lang="en-US" sz="800" b="0" i="0">
                          <a:effectLst/>
                          <a:latin typeface="inherit"/>
                        </a:rPr>
                        <a:t>Jelly Bean</a:t>
                      </a:r>
                    </a:p>
                  </a:txBody>
                  <a:tcPr marL="40095" marR="40095" marT="20047" marB="2004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800" b="0" i="0">
                          <a:effectLst/>
                          <a:latin typeface="inherit"/>
                        </a:rPr>
                        <a:t>4.1.x - 4.3.x</a:t>
                      </a:r>
                    </a:p>
                  </a:txBody>
                  <a:tcPr marL="40095" marR="40095" marT="20047" marB="2004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800" b="0" i="0">
                          <a:effectLst/>
                          <a:latin typeface="inherit"/>
                        </a:rPr>
                        <a:t>16 - 18</a:t>
                      </a:r>
                    </a:p>
                  </a:txBody>
                  <a:tcPr marL="40095" marR="40095" marT="20047" marB="2004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r>
              <a:tr h="434998">
                <a:tc>
                  <a:txBody>
                    <a:bodyPr/>
                    <a:lstStyle/>
                    <a:p>
                      <a:pPr algn="l" rtl="0" fontAlgn="t"/>
                      <a:r>
                        <a:rPr lang="en-US" sz="800" b="0" i="0">
                          <a:effectLst/>
                          <a:latin typeface="inherit"/>
                        </a:rPr>
                        <a:t>Ice Cream Sandwich</a:t>
                      </a:r>
                    </a:p>
                  </a:txBody>
                  <a:tcPr marL="40095" marR="40095" marT="20047" marB="2004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8F8F7"/>
                    </a:solidFill>
                  </a:tcPr>
                </a:tc>
                <a:tc>
                  <a:txBody>
                    <a:bodyPr/>
                    <a:lstStyle/>
                    <a:p>
                      <a:pPr algn="l" rtl="0" fontAlgn="t"/>
                      <a:r>
                        <a:rPr lang="en-US" sz="800" b="0" i="0">
                          <a:effectLst/>
                          <a:latin typeface="inherit"/>
                        </a:rPr>
                        <a:t>4.0.1 - 4.0.4</a:t>
                      </a:r>
                    </a:p>
                  </a:txBody>
                  <a:tcPr marL="40095" marR="40095" marT="20047" marB="2004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8F8F7"/>
                    </a:solidFill>
                  </a:tcPr>
                </a:tc>
                <a:tc>
                  <a:txBody>
                    <a:bodyPr/>
                    <a:lstStyle/>
                    <a:p>
                      <a:pPr algn="l" rtl="0" fontAlgn="t"/>
                      <a:r>
                        <a:rPr lang="en-US" sz="800" b="0" i="0">
                          <a:effectLst/>
                          <a:latin typeface="inherit"/>
                        </a:rPr>
                        <a:t>14 - 15</a:t>
                      </a:r>
                    </a:p>
                  </a:txBody>
                  <a:tcPr marL="40095" marR="40095" marT="20047" marB="2004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8F8F7"/>
                    </a:solidFill>
                  </a:tcPr>
                </a:tc>
              </a:tr>
              <a:tr h="304498">
                <a:tc>
                  <a:txBody>
                    <a:bodyPr/>
                    <a:lstStyle/>
                    <a:p>
                      <a:pPr algn="l" rtl="0" fontAlgn="t"/>
                      <a:r>
                        <a:rPr lang="en-US" sz="800" b="0" i="0">
                          <a:effectLst/>
                          <a:latin typeface="inherit"/>
                        </a:rPr>
                        <a:t>Honeycomb</a:t>
                      </a:r>
                    </a:p>
                  </a:txBody>
                  <a:tcPr marL="40095" marR="40095" marT="20047" marB="2004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800" b="0" i="0">
                          <a:effectLst/>
                          <a:latin typeface="inherit"/>
                        </a:rPr>
                        <a:t>3.2.x</a:t>
                      </a:r>
                    </a:p>
                  </a:txBody>
                  <a:tcPr marL="40095" marR="40095" marT="20047" marB="2004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800" b="0" i="0">
                          <a:effectLst/>
                          <a:latin typeface="inherit"/>
                        </a:rPr>
                        <a:t>13</a:t>
                      </a:r>
                    </a:p>
                  </a:txBody>
                  <a:tcPr marL="40095" marR="40095" marT="20047" marB="2004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r>
              <a:tr h="304498">
                <a:tc>
                  <a:txBody>
                    <a:bodyPr/>
                    <a:lstStyle/>
                    <a:p>
                      <a:pPr algn="l" rtl="0" fontAlgn="t"/>
                      <a:r>
                        <a:rPr lang="en-US" sz="800" b="0" i="0">
                          <a:effectLst/>
                          <a:latin typeface="inherit"/>
                        </a:rPr>
                        <a:t>Honeycomb</a:t>
                      </a:r>
                    </a:p>
                  </a:txBody>
                  <a:tcPr marL="40095" marR="40095" marT="20047" marB="2004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8F8F7"/>
                    </a:solidFill>
                  </a:tcPr>
                </a:tc>
                <a:tc>
                  <a:txBody>
                    <a:bodyPr/>
                    <a:lstStyle/>
                    <a:p>
                      <a:pPr algn="l" rtl="0" fontAlgn="t"/>
                      <a:r>
                        <a:rPr lang="en-US" sz="800" b="0" i="0">
                          <a:effectLst/>
                          <a:latin typeface="inherit"/>
                        </a:rPr>
                        <a:t>3.0 - 3.1</a:t>
                      </a:r>
                    </a:p>
                  </a:txBody>
                  <a:tcPr marL="40095" marR="40095" marT="20047" marB="2004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8F8F7"/>
                    </a:solidFill>
                  </a:tcPr>
                </a:tc>
                <a:tc>
                  <a:txBody>
                    <a:bodyPr/>
                    <a:lstStyle/>
                    <a:p>
                      <a:pPr algn="l" rtl="0" fontAlgn="t"/>
                      <a:r>
                        <a:rPr lang="en-US" sz="800" b="0" i="0">
                          <a:effectLst/>
                          <a:latin typeface="inherit"/>
                        </a:rPr>
                        <a:t>11 - 12</a:t>
                      </a:r>
                    </a:p>
                  </a:txBody>
                  <a:tcPr marL="40095" marR="40095" marT="20047" marB="2004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8F8F7"/>
                    </a:solidFill>
                  </a:tcPr>
                </a:tc>
              </a:tr>
              <a:tr h="304498">
                <a:tc>
                  <a:txBody>
                    <a:bodyPr/>
                    <a:lstStyle/>
                    <a:p>
                      <a:pPr algn="l" rtl="0" fontAlgn="t"/>
                      <a:r>
                        <a:rPr lang="en-US" sz="800" b="0" i="0">
                          <a:effectLst/>
                          <a:latin typeface="inherit"/>
                        </a:rPr>
                        <a:t>Gingerbread</a:t>
                      </a:r>
                    </a:p>
                  </a:txBody>
                  <a:tcPr marL="40095" marR="40095" marT="20047" marB="2004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800" b="0" i="0">
                          <a:effectLst/>
                          <a:latin typeface="inherit"/>
                        </a:rPr>
                        <a:t>2.3 - 2.3.7</a:t>
                      </a:r>
                    </a:p>
                  </a:txBody>
                  <a:tcPr marL="40095" marR="40095" marT="20047" marB="2004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800" b="0" i="0">
                          <a:effectLst/>
                          <a:latin typeface="inherit"/>
                        </a:rPr>
                        <a:t>9-10</a:t>
                      </a:r>
                    </a:p>
                  </a:txBody>
                  <a:tcPr marL="40095" marR="40095" marT="20047" marB="2004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r>
              <a:tr h="175772">
                <a:tc>
                  <a:txBody>
                    <a:bodyPr/>
                    <a:lstStyle/>
                    <a:p>
                      <a:pPr algn="l" rtl="0" fontAlgn="t"/>
                      <a:r>
                        <a:rPr lang="en-US" sz="800" b="0" i="0">
                          <a:effectLst/>
                          <a:latin typeface="inherit"/>
                        </a:rPr>
                        <a:t>Froyo</a:t>
                      </a:r>
                    </a:p>
                  </a:txBody>
                  <a:tcPr marL="40095" marR="40095" marT="20047" marB="2004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8F8F7"/>
                    </a:solidFill>
                  </a:tcPr>
                </a:tc>
                <a:tc>
                  <a:txBody>
                    <a:bodyPr/>
                    <a:lstStyle/>
                    <a:p>
                      <a:pPr algn="l" rtl="0" fontAlgn="t"/>
                      <a:r>
                        <a:rPr lang="en-US" sz="800" b="0" i="0">
                          <a:effectLst/>
                          <a:latin typeface="inherit"/>
                        </a:rPr>
                        <a:t>2.2.x</a:t>
                      </a:r>
                    </a:p>
                  </a:txBody>
                  <a:tcPr marL="40095" marR="40095" marT="20047" marB="2004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8F8F7"/>
                    </a:solidFill>
                  </a:tcPr>
                </a:tc>
                <a:tc>
                  <a:txBody>
                    <a:bodyPr/>
                    <a:lstStyle/>
                    <a:p>
                      <a:pPr algn="l" rtl="0" fontAlgn="t"/>
                      <a:r>
                        <a:rPr lang="en-US" sz="800" b="0" i="0">
                          <a:effectLst/>
                          <a:latin typeface="inherit"/>
                        </a:rPr>
                        <a:t>8</a:t>
                      </a:r>
                    </a:p>
                  </a:txBody>
                  <a:tcPr marL="40095" marR="40095" marT="20047" marB="2004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8F8F7"/>
                    </a:solidFill>
                  </a:tcPr>
                </a:tc>
              </a:tr>
              <a:tr h="175772">
                <a:tc>
                  <a:txBody>
                    <a:bodyPr/>
                    <a:lstStyle/>
                    <a:p>
                      <a:pPr algn="l" rtl="0" fontAlgn="t"/>
                      <a:r>
                        <a:rPr lang="en-US" sz="800" b="0" i="0">
                          <a:effectLst/>
                          <a:latin typeface="inherit"/>
                        </a:rPr>
                        <a:t>Eclair</a:t>
                      </a:r>
                    </a:p>
                  </a:txBody>
                  <a:tcPr marL="40095" marR="40095" marT="20047" marB="2004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800" b="0" i="0">
                          <a:effectLst/>
                          <a:latin typeface="inherit"/>
                        </a:rPr>
                        <a:t>2.1</a:t>
                      </a:r>
                    </a:p>
                  </a:txBody>
                  <a:tcPr marL="40095" marR="40095" marT="20047" marB="2004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800" b="0" i="0">
                          <a:effectLst/>
                          <a:latin typeface="inherit"/>
                        </a:rPr>
                        <a:t>7</a:t>
                      </a:r>
                    </a:p>
                  </a:txBody>
                  <a:tcPr marL="40095" marR="40095" marT="20047" marB="2004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r>
              <a:tr h="175772">
                <a:tc>
                  <a:txBody>
                    <a:bodyPr/>
                    <a:lstStyle/>
                    <a:p>
                      <a:pPr algn="l" rtl="0" fontAlgn="t"/>
                      <a:r>
                        <a:rPr lang="en-US" sz="800" b="0" i="0">
                          <a:effectLst/>
                          <a:latin typeface="inherit"/>
                        </a:rPr>
                        <a:t>Eclair</a:t>
                      </a:r>
                    </a:p>
                  </a:txBody>
                  <a:tcPr marL="40095" marR="40095" marT="20047" marB="2004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8F8F7"/>
                    </a:solidFill>
                  </a:tcPr>
                </a:tc>
                <a:tc>
                  <a:txBody>
                    <a:bodyPr/>
                    <a:lstStyle/>
                    <a:p>
                      <a:pPr algn="l" rtl="0" fontAlgn="t"/>
                      <a:r>
                        <a:rPr lang="en-US" sz="800" b="0" i="0">
                          <a:effectLst/>
                          <a:latin typeface="inherit"/>
                        </a:rPr>
                        <a:t>2.0 - 2.0.1</a:t>
                      </a:r>
                    </a:p>
                  </a:txBody>
                  <a:tcPr marL="40095" marR="40095" marT="20047" marB="2004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8F8F7"/>
                    </a:solidFill>
                  </a:tcPr>
                </a:tc>
                <a:tc>
                  <a:txBody>
                    <a:bodyPr/>
                    <a:lstStyle/>
                    <a:p>
                      <a:pPr algn="l" rtl="0" fontAlgn="t"/>
                      <a:r>
                        <a:rPr lang="en-US" sz="800" b="0" i="0">
                          <a:effectLst/>
                          <a:latin typeface="inherit"/>
                        </a:rPr>
                        <a:t>5 -6</a:t>
                      </a:r>
                    </a:p>
                  </a:txBody>
                  <a:tcPr marL="40095" marR="40095" marT="20047" marB="2004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8F8F7"/>
                    </a:solidFill>
                  </a:tcPr>
                </a:tc>
              </a:tr>
              <a:tr h="175772">
                <a:tc>
                  <a:txBody>
                    <a:bodyPr/>
                    <a:lstStyle/>
                    <a:p>
                      <a:pPr algn="l" rtl="0" fontAlgn="t"/>
                      <a:r>
                        <a:rPr lang="en-US" sz="800" b="0" i="0">
                          <a:effectLst/>
                          <a:latin typeface="inherit"/>
                        </a:rPr>
                        <a:t>Donut</a:t>
                      </a:r>
                    </a:p>
                  </a:txBody>
                  <a:tcPr marL="40095" marR="40095" marT="20047" marB="2004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800" b="0" i="0">
                          <a:effectLst/>
                          <a:latin typeface="inherit"/>
                        </a:rPr>
                        <a:t>1.6</a:t>
                      </a:r>
                    </a:p>
                  </a:txBody>
                  <a:tcPr marL="40095" marR="40095" marT="20047" marB="2004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800" b="0" i="0">
                          <a:effectLst/>
                          <a:latin typeface="inherit"/>
                        </a:rPr>
                        <a:t>4</a:t>
                      </a:r>
                    </a:p>
                  </a:txBody>
                  <a:tcPr marL="40095" marR="40095" marT="20047" marB="2004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r>
              <a:tr h="175772">
                <a:tc>
                  <a:txBody>
                    <a:bodyPr/>
                    <a:lstStyle/>
                    <a:p>
                      <a:pPr algn="l" rtl="0" fontAlgn="t"/>
                      <a:r>
                        <a:rPr lang="en-US" sz="800" b="0" i="0">
                          <a:effectLst/>
                          <a:latin typeface="inherit"/>
                        </a:rPr>
                        <a:t>Cupcake</a:t>
                      </a:r>
                    </a:p>
                  </a:txBody>
                  <a:tcPr marL="40095" marR="40095" marT="20047" marB="2004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8F8F7"/>
                    </a:solidFill>
                  </a:tcPr>
                </a:tc>
                <a:tc>
                  <a:txBody>
                    <a:bodyPr/>
                    <a:lstStyle/>
                    <a:p>
                      <a:pPr algn="l" rtl="0" fontAlgn="t"/>
                      <a:r>
                        <a:rPr lang="en-US" sz="800" b="0" i="0">
                          <a:effectLst/>
                          <a:latin typeface="inherit"/>
                        </a:rPr>
                        <a:t>1.5</a:t>
                      </a:r>
                    </a:p>
                  </a:txBody>
                  <a:tcPr marL="40095" marR="40095" marT="20047" marB="2004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8F8F7"/>
                    </a:solidFill>
                  </a:tcPr>
                </a:tc>
                <a:tc>
                  <a:txBody>
                    <a:bodyPr/>
                    <a:lstStyle/>
                    <a:p>
                      <a:pPr algn="l" rtl="0" fontAlgn="t"/>
                      <a:r>
                        <a:rPr lang="en-US" sz="800" b="0" i="0">
                          <a:effectLst/>
                          <a:latin typeface="inherit"/>
                        </a:rPr>
                        <a:t>3</a:t>
                      </a:r>
                    </a:p>
                  </a:txBody>
                  <a:tcPr marL="40095" marR="40095" marT="20047" marB="2004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8F8F7"/>
                    </a:solidFill>
                  </a:tcPr>
                </a:tc>
              </a:tr>
              <a:tr h="304498">
                <a:tc>
                  <a:txBody>
                    <a:bodyPr/>
                    <a:lstStyle/>
                    <a:p>
                      <a:pPr algn="l" rtl="0" fontAlgn="t"/>
                      <a:r>
                        <a:rPr lang="en-US" sz="800" b="0" i="0">
                          <a:effectLst/>
                          <a:latin typeface="inherit"/>
                        </a:rPr>
                        <a:t>(no code name)</a:t>
                      </a:r>
                    </a:p>
                  </a:txBody>
                  <a:tcPr marL="40095" marR="40095" marT="20047" marB="2004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800" b="0" i="0">
                          <a:effectLst/>
                          <a:latin typeface="inherit"/>
                        </a:rPr>
                        <a:t>1.1</a:t>
                      </a:r>
                    </a:p>
                  </a:txBody>
                  <a:tcPr marL="40095" marR="40095" marT="20047" marB="2004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800" b="0" i="0">
                          <a:effectLst/>
                          <a:latin typeface="inherit"/>
                        </a:rPr>
                        <a:t>2</a:t>
                      </a:r>
                    </a:p>
                  </a:txBody>
                  <a:tcPr marL="40095" marR="40095" marT="20047" marB="2004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r>
              <a:tr h="304498">
                <a:tc>
                  <a:txBody>
                    <a:bodyPr/>
                    <a:lstStyle/>
                    <a:p>
                      <a:pPr algn="l" rtl="0" fontAlgn="t"/>
                      <a:r>
                        <a:rPr lang="en-US" sz="800" b="0" i="0">
                          <a:effectLst/>
                          <a:latin typeface="inherit"/>
                        </a:rPr>
                        <a:t>(no code name)</a:t>
                      </a:r>
                    </a:p>
                  </a:txBody>
                  <a:tcPr marL="40095" marR="40095" marT="20047" marB="2004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8F8F7"/>
                    </a:solidFill>
                  </a:tcPr>
                </a:tc>
                <a:tc>
                  <a:txBody>
                    <a:bodyPr/>
                    <a:lstStyle/>
                    <a:p>
                      <a:pPr algn="l" rtl="0" fontAlgn="t"/>
                      <a:r>
                        <a:rPr lang="en-US" sz="800" b="0" i="0">
                          <a:effectLst/>
                          <a:latin typeface="inherit"/>
                        </a:rPr>
                        <a:t>1.0</a:t>
                      </a:r>
                    </a:p>
                  </a:txBody>
                  <a:tcPr marL="40095" marR="40095" marT="20047" marB="2004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8F8F7"/>
                    </a:solidFill>
                  </a:tcPr>
                </a:tc>
                <a:tc>
                  <a:txBody>
                    <a:bodyPr/>
                    <a:lstStyle/>
                    <a:p>
                      <a:pPr algn="l" rtl="0" fontAlgn="t"/>
                      <a:r>
                        <a:rPr lang="en-US" sz="800" b="0" i="0" dirty="0">
                          <a:effectLst/>
                          <a:latin typeface="inherit"/>
                        </a:rPr>
                        <a:t>1</a:t>
                      </a:r>
                    </a:p>
                  </a:txBody>
                  <a:tcPr marL="40095" marR="40095" marT="20047" marB="2004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8F8F7"/>
                    </a:solidFill>
                  </a:tcPr>
                </a:tc>
              </a:tr>
            </a:tbl>
          </a:graphicData>
        </a:graphic>
      </p:graphicFrame>
    </p:spTree>
    <p:extLst>
      <p:ext uri="{BB962C8B-B14F-4D97-AF65-F5344CB8AC3E}">
        <p14:creationId xmlns:p14="http://schemas.microsoft.com/office/powerpoint/2010/main" val="25632140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03187"/>
          </a:xfrm>
        </p:spPr>
        <p:txBody>
          <a:bodyPr/>
          <a:lstStyle/>
          <a:p>
            <a:r>
              <a:rPr lang="en-US" dirty="0"/>
              <a:t/>
            </a:r>
            <a:br>
              <a:rPr lang="en-US" dirty="0"/>
            </a:br>
            <a:endParaRPr lang="en-US" dirty="0"/>
          </a:p>
        </p:txBody>
      </p:sp>
      <p:sp>
        <p:nvSpPr>
          <p:cNvPr id="3" name="Content Placeholder 2"/>
          <p:cNvSpPr>
            <a:spLocks noGrp="1"/>
          </p:cNvSpPr>
          <p:nvPr>
            <p:ph idx="1"/>
          </p:nvPr>
        </p:nvSpPr>
        <p:spPr>
          <a:xfrm>
            <a:off x="457200" y="609600"/>
            <a:ext cx="8229600" cy="5521325"/>
          </a:xfrm>
        </p:spPr>
        <p:txBody>
          <a:bodyPr/>
          <a:lstStyle/>
          <a:p>
            <a:r>
              <a:rPr lang="en-US" dirty="0"/>
              <a:t>An </a:t>
            </a:r>
            <a:r>
              <a:rPr lang="en-US" b="1" i="1" dirty="0"/>
              <a:t>Android application</a:t>
            </a:r>
            <a:r>
              <a:rPr lang="en-US" dirty="0"/>
              <a:t> (app) is a single installable unit which can be started and used independently. An Android application consists of configuration files, Java source and resource files</a:t>
            </a:r>
            <a:r>
              <a:rPr lang="en-US" dirty="0" smtClean="0"/>
              <a:t>.</a:t>
            </a:r>
          </a:p>
          <a:p>
            <a:r>
              <a:rPr lang="en-US" b="1" dirty="0" smtClean="0"/>
              <a:t>An activity </a:t>
            </a:r>
            <a:r>
              <a:rPr lang="en-US" dirty="0" smtClean="0"/>
              <a:t>is the visual representation of an Android application. An Android application can have several activities.</a:t>
            </a:r>
          </a:p>
          <a:p>
            <a:r>
              <a:rPr lang="en-US" dirty="0" smtClean="0"/>
              <a:t>Activities </a:t>
            </a:r>
            <a:r>
              <a:rPr lang="en-US" dirty="0"/>
              <a:t>use views and fragments to create their user interface and to interact with the user.</a:t>
            </a:r>
          </a:p>
          <a:p>
            <a:endParaRPr lang="en-US" dirty="0" smtClean="0"/>
          </a:p>
          <a:p>
            <a:endParaRPr lang="en-US" dirty="0"/>
          </a:p>
        </p:txBody>
      </p:sp>
    </p:spTree>
    <p:extLst>
      <p:ext uri="{BB962C8B-B14F-4D97-AF65-F5344CB8AC3E}">
        <p14:creationId xmlns:p14="http://schemas.microsoft.com/office/powerpoint/2010/main" val="5482960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hlinkClick r:id="rId2"/>
              </a:rPr>
              <a:t>manifest file</a:t>
            </a:r>
            <a:endParaRPr lang="en-US" dirty="0"/>
          </a:p>
          <a:p>
            <a:r>
              <a:rPr lang="en-US" dirty="0"/>
              <a:t>The components, settings and metadata of an Android application are described in the </a:t>
            </a:r>
            <a:r>
              <a:rPr lang="en-US" i="1" dirty="0"/>
              <a:t>AndroidManifest.xml</a:t>
            </a:r>
            <a:r>
              <a:rPr lang="en-US" dirty="0"/>
              <a:t> </a:t>
            </a:r>
            <a:r>
              <a:rPr lang="en-US" dirty="0" smtClean="0"/>
              <a:t>file</a:t>
            </a:r>
          </a:p>
          <a:p>
            <a:r>
              <a:rPr lang="en-US" dirty="0"/>
              <a:t>The manifest is read by the Android system during installation of the </a:t>
            </a:r>
            <a:r>
              <a:rPr lang="en-US" dirty="0" smtClean="0"/>
              <a:t>application</a:t>
            </a:r>
          </a:p>
          <a:p>
            <a:r>
              <a:rPr lang="en-IN" dirty="0" smtClean="0"/>
              <a:t>This file </a:t>
            </a:r>
            <a:r>
              <a:rPr lang="en-IN" dirty="0"/>
              <a:t>is important to define access rights and external libraries, like Google Maps API.</a:t>
            </a:r>
            <a:endParaRPr lang="en-US" dirty="0"/>
          </a:p>
        </p:txBody>
      </p:sp>
    </p:spTree>
    <p:extLst>
      <p:ext uri="{BB962C8B-B14F-4D97-AF65-F5344CB8AC3E}">
        <p14:creationId xmlns:p14="http://schemas.microsoft.com/office/powerpoint/2010/main" val="34810160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Testing</a:t>
            </a:r>
            <a:endParaRPr lang="en-US" b="1" dirty="0"/>
          </a:p>
        </p:txBody>
      </p:sp>
      <p:sp>
        <p:nvSpPr>
          <p:cNvPr id="3" name="Content Placeholder 2"/>
          <p:cNvSpPr>
            <a:spLocks noGrp="1"/>
          </p:cNvSpPr>
          <p:nvPr>
            <p:ph idx="1"/>
          </p:nvPr>
        </p:nvSpPr>
        <p:spPr>
          <a:xfrm>
            <a:off x="479946" y="1409677"/>
            <a:ext cx="8229600" cy="5791200"/>
          </a:xfrm>
        </p:spPr>
        <p:txBody>
          <a:bodyPr/>
          <a:lstStyle/>
          <a:p>
            <a:pPr marL="0" indent="0">
              <a:buNone/>
            </a:pPr>
            <a:r>
              <a:rPr lang="en-US" sz="2400" b="1" dirty="0">
                <a:hlinkClick r:id="rId2"/>
              </a:rPr>
              <a:t>Using a real Android device for testing</a:t>
            </a:r>
            <a:endParaRPr lang="en-US" sz="2400" dirty="0"/>
          </a:p>
          <a:p>
            <a:r>
              <a:rPr lang="en-US" sz="2000" dirty="0"/>
              <a:t>To use a normal Android device, connect your device to your development machine (via USB</a:t>
            </a:r>
            <a:r>
              <a:rPr lang="en-US" sz="2000" dirty="0" smtClean="0"/>
              <a:t>).</a:t>
            </a:r>
          </a:p>
          <a:p>
            <a:r>
              <a:rPr lang="en-US" sz="2000" dirty="0" smtClean="0"/>
              <a:t> </a:t>
            </a:r>
            <a:r>
              <a:rPr lang="en-US" sz="2000" dirty="0"/>
              <a:t>On your Android device turn on </a:t>
            </a:r>
            <a:r>
              <a:rPr lang="en-US" sz="2000" i="1" dirty="0"/>
              <a:t>USB Debugging</a:t>
            </a:r>
            <a:r>
              <a:rPr lang="en-US" sz="2000" dirty="0"/>
              <a:t>. Select Settings ▸ Development Options, then enable the </a:t>
            </a:r>
            <a:r>
              <a:rPr lang="en-US" sz="2000" i="1" dirty="0"/>
              <a:t>USB-Debugging</a:t>
            </a:r>
            <a:r>
              <a:rPr lang="en-US" sz="2000" dirty="0"/>
              <a:t> option</a:t>
            </a:r>
            <a:r>
              <a:rPr lang="en-US" sz="2000" dirty="0" smtClean="0"/>
              <a:t>.</a:t>
            </a:r>
          </a:p>
          <a:p>
            <a:pPr marL="0" indent="0">
              <a:buNone/>
            </a:pPr>
            <a:r>
              <a:rPr lang="en-US" sz="2400" b="1" dirty="0" smtClean="0">
                <a:hlinkClick r:id="rId3"/>
              </a:rPr>
              <a:t>Using </a:t>
            </a:r>
            <a:r>
              <a:rPr lang="en-US" sz="2400" b="1" dirty="0">
                <a:hlinkClick r:id="rId3"/>
              </a:rPr>
              <a:t>the Android emulator and Android Virtual Device</a:t>
            </a:r>
            <a:endParaRPr lang="en-US" sz="2400" dirty="0"/>
          </a:p>
          <a:p>
            <a:r>
              <a:rPr lang="en-US" sz="2000" dirty="0"/>
              <a:t>The Android tooling contains an Android device emulator. This emulator can be used to run an Android Virtual Device (AVD</a:t>
            </a:r>
            <a:r>
              <a:rPr lang="en-US" sz="2000" dirty="0" smtClean="0"/>
              <a:t>)</a:t>
            </a:r>
          </a:p>
          <a:p>
            <a:r>
              <a:rPr lang="en-US" sz="2000" dirty="0"/>
              <a:t>Virtual devices give you the possibility to test your application for selected Android versions and a specific configurations</a:t>
            </a:r>
          </a:p>
        </p:txBody>
      </p:sp>
    </p:spTree>
    <p:extLst>
      <p:ext uri="{BB962C8B-B14F-4D97-AF65-F5344CB8AC3E}">
        <p14:creationId xmlns:p14="http://schemas.microsoft.com/office/powerpoint/2010/main" val="10990752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Different Layouts</a:t>
            </a:r>
          </a:p>
        </p:txBody>
      </p:sp>
      <p:sp>
        <p:nvSpPr>
          <p:cNvPr id="17411" name="Rectangle 7"/>
          <p:cNvSpPr>
            <a:spLocks noGrp="1" noChangeArrowheads="1"/>
          </p:cNvSpPr>
          <p:nvPr>
            <p:ph type="body" idx="1"/>
          </p:nvPr>
        </p:nvSpPr>
        <p:spPr/>
        <p:txBody>
          <a:bodyPr/>
          <a:lstStyle/>
          <a:p>
            <a:pPr eaLnBrk="1" hangingPunct="1"/>
            <a:r>
              <a:rPr lang="en-US" smtClean="0"/>
              <a:t>Linear Layout</a:t>
            </a:r>
          </a:p>
        </p:txBody>
      </p:sp>
      <p:pic>
        <p:nvPicPr>
          <p:cNvPr id="17412" name="Picture 10" descr="LinearLayou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362200"/>
            <a:ext cx="23622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Picture 12" descr="LinearLayout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2286000"/>
            <a:ext cx="24384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endParaRPr lang="en-US" smtClean="0"/>
          </a:p>
        </p:txBody>
      </p:sp>
      <p:sp>
        <p:nvSpPr>
          <p:cNvPr id="18435" name="Rectangle 3"/>
          <p:cNvSpPr>
            <a:spLocks noGrp="1" noChangeArrowheads="1"/>
          </p:cNvSpPr>
          <p:nvPr>
            <p:ph type="body" idx="1"/>
          </p:nvPr>
        </p:nvSpPr>
        <p:spPr/>
        <p:txBody>
          <a:bodyPr/>
          <a:lstStyle/>
          <a:p>
            <a:pPr eaLnBrk="1" hangingPunct="1"/>
            <a:r>
              <a:rPr lang="en-US" smtClean="0"/>
              <a:t>Relative Layout</a:t>
            </a:r>
          </a:p>
        </p:txBody>
      </p:sp>
      <p:pic>
        <p:nvPicPr>
          <p:cNvPr id="18436"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2590800"/>
            <a:ext cx="22098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endParaRPr lang="en-US" smtClean="0"/>
          </a:p>
        </p:txBody>
      </p:sp>
      <p:sp>
        <p:nvSpPr>
          <p:cNvPr id="19459" name="Rectangle 3"/>
          <p:cNvSpPr>
            <a:spLocks noGrp="1" noChangeArrowheads="1"/>
          </p:cNvSpPr>
          <p:nvPr>
            <p:ph type="body" idx="1"/>
          </p:nvPr>
        </p:nvSpPr>
        <p:spPr/>
        <p:txBody>
          <a:bodyPr/>
          <a:lstStyle/>
          <a:p>
            <a:pPr eaLnBrk="1" hangingPunct="1"/>
            <a:r>
              <a:rPr lang="en-US" smtClean="0"/>
              <a:t>Table Layout</a:t>
            </a:r>
          </a:p>
        </p:txBody>
      </p:sp>
      <p:pic>
        <p:nvPicPr>
          <p:cNvPr id="19460"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514600"/>
            <a:ext cx="22860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6" descr="https://d339vfjsz5zott.cloudfront.net/155_Android-SDK_Table-Layouts/fig2-por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2514600"/>
            <a:ext cx="22860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1_Edge">
  <a:themeElements>
    <a:clrScheme name="1_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1_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1_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1_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1_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1_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1_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1_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1_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1_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3992</TotalTime>
  <Words>253</Words>
  <Application>Microsoft Office PowerPoint</Application>
  <PresentationFormat>On-screen Show (4:3)</PresentationFormat>
  <Paragraphs>94</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Garamond</vt:lpstr>
      <vt:lpstr>inherit</vt:lpstr>
      <vt:lpstr>Verdana</vt:lpstr>
      <vt:lpstr>Wingdings</vt:lpstr>
      <vt:lpstr>1_Edge</vt:lpstr>
      <vt:lpstr>Android Introduction</vt:lpstr>
      <vt:lpstr>What is Android?</vt:lpstr>
      <vt:lpstr>Versions of Android</vt:lpstr>
      <vt:lpstr> </vt:lpstr>
      <vt:lpstr>PowerPoint Presentation</vt:lpstr>
      <vt:lpstr>Testing</vt:lpstr>
      <vt:lpstr>Different Layouts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of GUI</vt:lpstr>
      <vt:lpstr>The Android Developer Website</vt:lpstr>
    </vt:vector>
  </TitlesOfParts>
  <Company>WolfTech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Introduction</dc:title>
  <dc:creator>mlsichit</dc:creator>
  <cp:lastModifiedBy>student</cp:lastModifiedBy>
  <cp:revision>84</cp:revision>
  <dcterms:created xsi:type="dcterms:W3CDTF">2010-07-16T15:17:20Z</dcterms:created>
  <dcterms:modified xsi:type="dcterms:W3CDTF">2018-01-09T06:56:03Z</dcterms:modified>
</cp:coreProperties>
</file>