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e00f32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e00f32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6c8b565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6c8b565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6c8b565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6c8b565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e00f32f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e00f32f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d1897c5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d1897c5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d1897c5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d1897c5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e00f32f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e00f32f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e00f32f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e00f32f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e00f32f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e00f32f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e00f32fd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e00f32f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e00f32f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e00f32f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c8b565c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c8b565c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6c8b565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6c8b56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6c8b565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6c8b565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116150" y="74720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136051" y="1333125"/>
            <a:ext cx="4350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Market Analysis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224750"/>
            <a:ext cx="41952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Team mates: Ajay Mishra,Shipon Nath,Michel Ngoye, Ilona Inchenko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2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233400" y="510550"/>
            <a:ext cx="7209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RFM Analysis: Questions could be answered</a:t>
            </a:r>
            <a:endParaRPr b="1" sz="2200">
              <a:solidFill>
                <a:srgbClr val="CC4125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7150"/>
            <a:ext cx="7017046" cy="38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3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233400" y="510550"/>
            <a:ext cx="7209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RFM Analysis: Questions could be answered</a:t>
            </a:r>
            <a:endParaRPr b="1" sz="2200">
              <a:solidFill>
                <a:srgbClr val="CC4125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7150"/>
            <a:ext cx="6898778" cy="38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4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400"/>
            <a:ext cx="5660826" cy="377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686150" y="510550"/>
            <a:ext cx="28140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Marketing Strategy</a:t>
            </a:r>
            <a:endParaRPr b="1" sz="2200">
              <a:solidFill>
                <a:srgbClr val="CC4125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101" y="1364396"/>
            <a:ext cx="2419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101" y="2669321"/>
            <a:ext cx="14954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8101" y="3937996"/>
            <a:ext cx="2145674" cy="112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5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93550" y="492000"/>
            <a:ext cx="20097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Key Learning</a:t>
            </a:r>
            <a:endParaRPr b="1" sz="2200">
              <a:solidFill>
                <a:srgbClr val="CC4125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0999"/>
            <a:ext cx="8839199" cy="274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952500" y="2279900"/>
            <a:ext cx="5352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700">
                <a:solidFill>
                  <a:srgbClr val="CC4125"/>
                </a:solidFill>
              </a:rPr>
              <a:t>Thank you for your Attention!!</a:t>
            </a:r>
            <a:endParaRPr b="1" sz="2700">
              <a:solidFill>
                <a:srgbClr val="CC4125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050" y="21887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163450" y="588450"/>
            <a:ext cx="7312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 u="sng"/>
              <a:t>About data-</a:t>
            </a:r>
            <a:r>
              <a:rPr b="1" lang="ru" u="sng"/>
              <a:t>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 </a:t>
            </a:r>
            <a:endParaRPr b="1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Investigated about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Used isna(). sum() returns the number of missing values in each column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Identified missing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Cleaned the data by removing null values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Checked the data and prepared for an analysis </a:t>
            </a:r>
            <a:endParaRPr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974" y="2822250"/>
            <a:ext cx="3705026" cy="2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550" y="2822250"/>
            <a:ext cx="4908949" cy="20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98075" y="533975"/>
            <a:ext cx="4064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Cluster Analysis-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In our analysis we used k-means and implement Elbow Method to Determine Optimal Clusters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3 optimal clusters are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transaction_amt -how </a:t>
            </a:r>
            <a:r>
              <a:rPr lang="ru"/>
              <a:t>translation</a:t>
            </a:r>
            <a:r>
              <a:rPr lang="ru"/>
              <a:t> amount is </a:t>
            </a:r>
            <a:r>
              <a:rPr lang="ru"/>
              <a:t>different</a:t>
            </a:r>
            <a:r>
              <a:rPr lang="ru"/>
              <a:t> in different </a:t>
            </a:r>
            <a:r>
              <a:rPr lang="ru"/>
              <a:t>different</a:t>
            </a:r>
            <a:r>
              <a:rPr lang="ru"/>
              <a:t> city transaction_qty -what are the quantity being purchased on the amount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Customer Age - How it is determining its </a:t>
            </a:r>
            <a:r>
              <a:rPr lang="ru"/>
              <a:t>transaction</a:t>
            </a:r>
            <a:r>
              <a:rPr lang="ru"/>
              <a:t>-Amount and </a:t>
            </a:r>
            <a:r>
              <a:rPr lang="ru"/>
              <a:t>Quantity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based on above we decided to have our hypothesis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00" y="1981175"/>
            <a:ext cx="5029646" cy="30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119875" y="588450"/>
            <a:ext cx="7148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/>
              <a:t>Hypothesis </a:t>
            </a:r>
            <a:r>
              <a:rPr lang="ru" sz="1700"/>
              <a:t>-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-We used t-test to </a:t>
            </a:r>
            <a:r>
              <a:rPr lang="ru" sz="1600"/>
              <a:t>analyze</a:t>
            </a:r>
            <a:r>
              <a:rPr lang="ru" sz="1600"/>
              <a:t> our hypothesis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H1: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Amount of transaction in Moscow is Higher than Saint Petersburg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proved statically significant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H2: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-Transaction amount of customers less than age 30 is less than transaction amount of customers between 30 to 50 age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proved statically significant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H3: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-Transaction amount of customers who have mobile app is higher than transaction amount without mobile app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did not prove statically significant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7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130775" y="599350"/>
            <a:ext cx="7290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Some Important KPIs-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1-</a:t>
            </a:r>
            <a:r>
              <a:rPr b="1" lang="ru"/>
              <a:t> </a:t>
            </a:r>
            <a:r>
              <a:rPr b="1" lang="ru"/>
              <a:t>Amount of </a:t>
            </a:r>
            <a:r>
              <a:rPr b="1" lang="ru"/>
              <a:t>Transaction</a:t>
            </a:r>
            <a:r>
              <a:rPr lang="ru"/>
              <a:t>-Particular location </a:t>
            </a:r>
            <a:r>
              <a:rPr lang="ru"/>
              <a:t> we can identify which location is better </a:t>
            </a:r>
            <a:r>
              <a:rPr lang="ru"/>
              <a:t>in terms</a:t>
            </a:r>
            <a:r>
              <a:rPr lang="ru"/>
              <a:t> of flow of </a:t>
            </a:r>
            <a:r>
              <a:rPr lang="ru"/>
              <a:t>transaction</a:t>
            </a:r>
            <a:r>
              <a:rPr lang="ru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2- </a:t>
            </a:r>
            <a:r>
              <a:rPr b="1" lang="ru"/>
              <a:t>TargetGroup</a:t>
            </a:r>
            <a:r>
              <a:rPr lang="ru"/>
              <a:t>- Can </a:t>
            </a:r>
            <a:r>
              <a:rPr lang="ru"/>
              <a:t>understand</a:t>
            </a:r>
            <a:r>
              <a:rPr lang="ru"/>
              <a:t> which age group needs to be targeted for </a:t>
            </a:r>
            <a:r>
              <a:rPr lang="ru"/>
              <a:t>maximize</a:t>
            </a:r>
            <a:r>
              <a:rPr lang="ru"/>
              <a:t> the profit or make an marketing strategy </a:t>
            </a:r>
            <a:r>
              <a:rPr lang="ru"/>
              <a:t>accordingly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3-</a:t>
            </a:r>
            <a:r>
              <a:rPr b="1" lang="ru"/>
              <a:t>Communication Channel</a:t>
            </a:r>
            <a:r>
              <a:rPr lang="ru"/>
              <a:t>- How profits </a:t>
            </a:r>
            <a:r>
              <a:rPr lang="ru"/>
              <a:t>affects in different communication channels for example if someone has mobile phone or app how they are affecting overall growth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2686150" y="510550"/>
            <a:ext cx="28140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Cohort </a:t>
            </a:r>
            <a:r>
              <a:rPr b="1" lang="ru" sz="2200">
                <a:solidFill>
                  <a:srgbClr val="CC4125"/>
                </a:solidFill>
              </a:rPr>
              <a:t>Analysis</a:t>
            </a:r>
            <a:endParaRPr b="1" sz="2200">
              <a:solidFill>
                <a:srgbClr val="CC4125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30450" y="1522925"/>
            <a:ext cx="331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clients for cohort analysis based on their transactions were chosen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507 users did purchase at the same day as they registered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575" y="2126821"/>
            <a:ext cx="4880432" cy="30166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534338" y="1522925"/>
            <a:ext cx="433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Dynamics of C</a:t>
            </a:r>
            <a:r>
              <a:rPr lang="ru"/>
              <a:t>lients who made purchase in the same day after registration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5048" l="20221" r="12973" t="22208"/>
          <a:stretch/>
        </p:blipFill>
        <p:spPr>
          <a:xfrm>
            <a:off x="0" y="1239725"/>
            <a:ext cx="6060676" cy="3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2686150" y="510550"/>
            <a:ext cx="28140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Cohort Analysis</a:t>
            </a:r>
            <a:endParaRPr b="1" sz="2200">
              <a:solidFill>
                <a:srgbClr val="CC4125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060675" y="2043475"/>
            <a:ext cx="296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checked whether our clients made purchases for first 31 days after registration or not. And this pivot table represents the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0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2686150" y="510550"/>
            <a:ext cx="28140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RFM Analysis</a:t>
            </a:r>
            <a:endParaRPr b="1" sz="2200">
              <a:solidFill>
                <a:srgbClr val="CC4125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63450" y="836275"/>
            <a:ext cx="7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In the dataset the latest date is 2021/10/12, we use the date as “NOW” to calculate recency.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We convert date of purchase to datetime format and then group the data by user ID. </a:t>
            </a:r>
            <a:endParaRPr sz="10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99" y="1327275"/>
            <a:ext cx="6853862" cy="38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1"/>
          <p:cNvCxnSpPr/>
          <p:nvPr/>
        </p:nvCxnSpPr>
        <p:spPr>
          <a:xfrm flipH="1" rot="10800000">
            <a:off x="136050" y="428850"/>
            <a:ext cx="7481400" cy="192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2686150" y="434350"/>
            <a:ext cx="28140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200">
                <a:solidFill>
                  <a:srgbClr val="CC4125"/>
                </a:solidFill>
              </a:rPr>
              <a:t>RFM Analysis</a:t>
            </a:r>
            <a:endParaRPr b="1" sz="2200">
              <a:solidFill>
                <a:srgbClr val="CC4125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63450" y="836275"/>
            <a:ext cx="73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The we work on the RFM score. We have used Quintiles to make four equal parts based on available values, and we use those parts to calculate the RFM score. </a:t>
            </a:r>
            <a:endParaRPr sz="11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00" y="129324"/>
            <a:ext cx="939200" cy="1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50" y="2440625"/>
            <a:ext cx="7263876" cy="27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00" y="1359475"/>
            <a:ext cx="8111199" cy="10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