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9857B6-9C77-4D73-9161-0B2F76826234}">
  <a:tblStyle styleId="{A19857B6-9C77-4D73-9161-0B2F7682623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Robo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79" name="Google Shape;2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f04ec0d60_0_71: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89" name="Google Shape;289;g23f04ec0d6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98" name="Google Shape;2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306" name="Google Shape;3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f04ec0d60_0_129: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314" name="Google Shape;314;g23f04ec0d60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640"/>
            <a:ext cx="5485320" cy="35992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73" name="Google Shape;1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81" name="Google Shape;1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400640"/>
            <a:ext cx="54852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2"/>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2"/>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3"/>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54" name="Google Shape;54;p13"/>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7" name="Shape 67"/>
        <p:cNvGrpSpPr/>
        <p:nvPr/>
      </p:nvGrpSpPr>
      <p:grpSpPr>
        <a:xfrm>
          <a:off x="0" y="0"/>
          <a:ext cx="0" cy="0"/>
          <a:chOff x="0" y="0"/>
          <a:chExt cx="0" cy="0"/>
        </a:xfrm>
      </p:grpSpPr>
      <p:sp>
        <p:nvSpPr>
          <p:cNvPr id="68" name="Google Shape;68;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0" name="Google Shape;70;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3" name="Shape 73"/>
        <p:cNvGrpSpPr/>
        <p:nvPr/>
      </p:nvGrpSpPr>
      <p:grpSpPr>
        <a:xfrm>
          <a:off x="0" y="0"/>
          <a:ext cx="0" cy="0"/>
          <a:chOff x="0" y="0"/>
          <a:chExt cx="0" cy="0"/>
        </a:xfrm>
      </p:grpSpPr>
      <p:sp>
        <p:nvSpPr>
          <p:cNvPr id="74" name="Google Shape;74;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20"/>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20"/>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8" name="Shape 78"/>
        <p:cNvGrpSpPr/>
        <p:nvPr/>
      </p:nvGrpSpPr>
      <p:grpSpPr>
        <a:xfrm>
          <a:off x="0" y="0"/>
          <a:ext cx="0" cy="0"/>
          <a:chOff x="0" y="0"/>
          <a:chExt cx="0" cy="0"/>
        </a:xfrm>
      </p:grpSpPr>
      <p:sp>
        <p:nvSpPr>
          <p:cNvPr id="79" name="Google Shape;7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2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21"/>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3" name="Shape 83"/>
        <p:cNvGrpSpPr/>
        <p:nvPr/>
      </p:nvGrpSpPr>
      <p:grpSpPr>
        <a:xfrm>
          <a:off x="0" y="0"/>
          <a:ext cx="0" cy="0"/>
          <a:chOff x="0" y="0"/>
          <a:chExt cx="0" cy="0"/>
        </a:xfrm>
      </p:grpSpPr>
      <p:sp>
        <p:nvSpPr>
          <p:cNvPr id="84" name="Google Shape;84;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6" name="Google Shape;86;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22"/>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23"/>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2" name="Shape 92"/>
        <p:cNvGrpSpPr/>
        <p:nvPr/>
      </p:nvGrpSpPr>
      <p:grpSpPr>
        <a:xfrm>
          <a:off x="0" y="0"/>
          <a:ext cx="0" cy="0"/>
          <a:chOff x="0" y="0"/>
          <a:chExt cx="0" cy="0"/>
        </a:xfrm>
      </p:grpSpPr>
      <p:sp>
        <p:nvSpPr>
          <p:cNvPr id="93" name="Google Shape;9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5" name="Google Shape;95;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24"/>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8" name="Shape 98"/>
        <p:cNvGrpSpPr/>
        <p:nvPr/>
      </p:nvGrpSpPr>
      <p:grpSpPr>
        <a:xfrm>
          <a:off x="0" y="0"/>
          <a:ext cx="0" cy="0"/>
          <a:chOff x="0" y="0"/>
          <a:chExt cx="0" cy="0"/>
        </a:xfrm>
      </p:grpSpPr>
      <p:sp>
        <p:nvSpPr>
          <p:cNvPr id="99" name="Google Shape;99;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25"/>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02" name="Google Shape;102;p25"/>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03" name="Google Shape;103;p25"/>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9" name="Shape 109"/>
        <p:cNvGrpSpPr/>
        <p:nvPr/>
      </p:nvGrpSpPr>
      <p:grpSpPr>
        <a:xfrm>
          <a:off x="0" y="0"/>
          <a:ext cx="0" cy="0"/>
          <a:chOff x="0" y="0"/>
          <a:chExt cx="0" cy="0"/>
        </a:xfrm>
      </p:grpSpPr>
      <p:sp>
        <p:nvSpPr>
          <p:cNvPr id="110" name="Google Shape;110;p2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p28"/>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2" name="Shape 112"/>
        <p:cNvGrpSpPr/>
        <p:nvPr/>
      </p:nvGrpSpPr>
      <p:grpSpPr>
        <a:xfrm>
          <a:off x="0" y="0"/>
          <a:ext cx="0" cy="0"/>
          <a:chOff x="0" y="0"/>
          <a:chExt cx="0" cy="0"/>
        </a:xfrm>
      </p:grpSpPr>
      <p:sp>
        <p:nvSpPr>
          <p:cNvPr id="113" name="Google Shape;113;p2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29"/>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5" name="Shape 115"/>
        <p:cNvGrpSpPr/>
        <p:nvPr/>
      </p:nvGrpSpPr>
      <p:grpSpPr>
        <a:xfrm>
          <a:off x="0" y="0"/>
          <a:ext cx="0" cy="0"/>
          <a:chOff x="0" y="0"/>
          <a:chExt cx="0" cy="0"/>
        </a:xfrm>
      </p:grpSpPr>
      <p:sp>
        <p:nvSpPr>
          <p:cNvPr id="116" name="Google Shape;116;p30"/>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30"/>
          <p:cNvSpPr txBox="1"/>
          <p:nvPr>
            <p:ph idx="1" type="body"/>
          </p:nvPr>
        </p:nvSpPr>
        <p:spPr>
          <a:xfrm>
            <a:off x="609480" y="1604520"/>
            <a:ext cx="53544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8" name="Google Shape;118;p30"/>
          <p:cNvSpPr txBox="1"/>
          <p:nvPr>
            <p:ph idx="2" type="body"/>
          </p:nvPr>
        </p:nvSpPr>
        <p:spPr>
          <a:xfrm>
            <a:off x="6231960" y="1604520"/>
            <a:ext cx="53544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3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1" name="Shape 121"/>
        <p:cNvGrpSpPr/>
        <p:nvPr/>
      </p:nvGrpSpPr>
      <p:grpSpPr>
        <a:xfrm>
          <a:off x="0" y="0"/>
          <a:ext cx="0" cy="0"/>
          <a:chOff x="0" y="0"/>
          <a:chExt cx="0" cy="0"/>
        </a:xfrm>
      </p:grpSpPr>
      <p:sp>
        <p:nvSpPr>
          <p:cNvPr id="122" name="Google Shape;122;p32"/>
          <p:cNvSpPr txBox="1"/>
          <p:nvPr>
            <p:ph idx="1" type="subTitle"/>
          </p:nvPr>
        </p:nvSpPr>
        <p:spPr>
          <a:xfrm>
            <a:off x="609480" y="273600"/>
            <a:ext cx="10972500" cy="53079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3" name="Shape 123"/>
        <p:cNvGrpSpPr/>
        <p:nvPr/>
      </p:nvGrpSpPr>
      <p:grpSpPr>
        <a:xfrm>
          <a:off x="0" y="0"/>
          <a:ext cx="0" cy="0"/>
          <a:chOff x="0" y="0"/>
          <a:chExt cx="0" cy="0"/>
        </a:xfrm>
      </p:grpSpPr>
      <p:sp>
        <p:nvSpPr>
          <p:cNvPr id="124" name="Google Shape;124;p33"/>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33"/>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26" name="Google Shape;126;p33"/>
          <p:cNvSpPr txBox="1"/>
          <p:nvPr>
            <p:ph idx="2" type="body"/>
          </p:nvPr>
        </p:nvSpPr>
        <p:spPr>
          <a:xfrm>
            <a:off x="609480" y="368208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27" name="Google Shape;127;p33"/>
          <p:cNvSpPr txBox="1"/>
          <p:nvPr>
            <p:ph idx="3" type="body"/>
          </p:nvPr>
        </p:nvSpPr>
        <p:spPr>
          <a:xfrm>
            <a:off x="6231960" y="1604520"/>
            <a:ext cx="53544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8" name="Shape 128"/>
        <p:cNvGrpSpPr/>
        <p:nvPr/>
      </p:nvGrpSpPr>
      <p:grpSpPr>
        <a:xfrm>
          <a:off x="0" y="0"/>
          <a:ext cx="0" cy="0"/>
          <a:chOff x="0" y="0"/>
          <a:chExt cx="0" cy="0"/>
        </a:xfrm>
      </p:grpSpPr>
      <p:sp>
        <p:nvSpPr>
          <p:cNvPr id="129" name="Google Shape;129;p3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34"/>
          <p:cNvSpPr txBox="1"/>
          <p:nvPr>
            <p:ph idx="1" type="body"/>
          </p:nvPr>
        </p:nvSpPr>
        <p:spPr>
          <a:xfrm>
            <a:off x="609480" y="1604520"/>
            <a:ext cx="53544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31" name="Google Shape;131;p34"/>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32" name="Google Shape;132;p34"/>
          <p:cNvSpPr txBox="1"/>
          <p:nvPr>
            <p:ph idx="3" type="body"/>
          </p:nvPr>
        </p:nvSpPr>
        <p:spPr>
          <a:xfrm>
            <a:off x="6231960" y="368208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3" name="Shape 133"/>
        <p:cNvGrpSpPr/>
        <p:nvPr/>
      </p:nvGrpSpPr>
      <p:grpSpPr>
        <a:xfrm>
          <a:off x="0" y="0"/>
          <a:ext cx="0" cy="0"/>
          <a:chOff x="0" y="0"/>
          <a:chExt cx="0" cy="0"/>
        </a:xfrm>
      </p:grpSpPr>
      <p:sp>
        <p:nvSpPr>
          <p:cNvPr id="134" name="Google Shape;134;p3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35"/>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36" name="Google Shape;136;p35"/>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37" name="Google Shape;137;p35"/>
          <p:cNvSpPr txBox="1"/>
          <p:nvPr>
            <p:ph idx="3" type="body"/>
          </p:nvPr>
        </p:nvSpPr>
        <p:spPr>
          <a:xfrm>
            <a:off x="609480" y="3682080"/>
            <a:ext cx="109725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8" name="Shape 138"/>
        <p:cNvGrpSpPr/>
        <p:nvPr/>
      </p:nvGrpSpPr>
      <p:grpSpPr>
        <a:xfrm>
          <a:off x="0" y="0"/>
          <a:ext cx="0" cy="0"/>
          <a:chOff x="0" y="0"/>
          <a:chExt cx="0" cy="0"/>
        </a:xfrm>
      </p:grpSpPr>
      <p:sp>
        <p:nvSpPr>
          <p:cNvPr id="139" name="Google Shape;139;p36"/>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36"/>
          <p:cNvSpPr txBox="1"/>
          <p:nvPr>
            <p:ph idx="1" type="body"/>
          </p:nvPr>
        </p:nvSpPr>
        <p:spPr>
          <a:xfrm>
            <a:off x="609480" y="1604520"/>
            <a:ext cx="109725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41" name="Google Shape;141;p36"/>
          <p:cNvSpPr txBox="1"/>
          <p:nvPr>
            <p:ph idx="2" type="body"/>
          </p:nvPr>
        </p:nvSpPr>
        <p:spPr>
          <a:xfrm>
            <a:off x="609480" y="3682080"/>
            <a:ext cx="109725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2" name="Shape 142"/>
        <p:cNvGrpSpPr/>
        <p:nvPr/>
      </p:nvGrpSpPr>
      <p:grpSpPr>
        <a:xfrm>
          <a:off x="0" y="0"/>
          <a:ext cx="0" cy="0"/>
          <a:chOff x="0" y="0"/>
          <a:chExt cx="0" cy="0"/>
        </a:xfrm>
      </p:grpSpPr>
      <p:sp>
        <p:nvSpPr>
          <p:cNvPr id="143" name="Google Shape;143;p37"/>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37"/>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45" name="Google Shape;145;p37"/>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46" name="Google Shape;146;p37"/>
          <p:cNvSpPr txBox="1"/>
          <p:nvPr>
            <p:ph idx="3" type="body"/>
          </p:nvPr>
        </p:nvSpPr>
        <p:spPr>
          <a:xfrm>
            <a:off x="6231960" y="368208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47" name="Google Shape;147;p37"/>
          <p:cNvSpPr txBox="1"/>
          <p:nvPr>
            <p:ph idx="4" type="body"/>
          </p:nvPr>
        </p:nvSpPr>
        <p:spPr>
          <a:xfrm>
            <a:off x="609480" y="3682080"/>
            <a:ext cx="5354400" cy="18969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8" name="Shape 148"/>
        <p:cNvGrpSpPr/>
        <p:nvPr/>
      </p:nvGrpSpPr>
      <p:grpSpPr>
        <a:xfrm>
          <a:off x="0" y="0"/>
          <a:ext cx="0" cy="0"/>
          <a:chOff x="0" y="0"/>
          <a:chExt cx="0" cy="0"/>
        </a:xfrm>
      </p:grpSpPr>
      <p:sp>
        <p:nvSpPr>
          <p:cNvPr id="149" name="Google Shape;149;p3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38"/>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51" name="Google Shape;151;p38"/>
          <p:cNvSpPr txBox="1"/>
          <p:nvPr>
            <p:ph idx="2"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pic>
        <p:nvPicPr>
          <p:cNvPr id="152" name="Google Shape;152;p38"/>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53" name="Google Shape;153;p38"/>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8"/>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8"/>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3.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207960" cy="685692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12207960" cy="6856920"/>
          </a:xfrm>
          <a:prstGeom prst="rect">
            <a:avLst/>
          </a:prstGeom>
          <a:noFill/>
          <a:ln>
            <a:noFill/>
          </a:ln>
        </p:spPr>
      </p:pic>
      <p:sp>
        <p:nvSpPr>
          <p:cNvPr id="8" name="Google Shape;8;p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609480" y="1604520"/>
            <a:ext cx="10972080" cy="3976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0" y="0"/>
            <a:ext cx="12207960" cy="6856920"/>
          </a:xfrm>
          <a:prstGeom prst="rect">
            <a:avLst/>
          </a:prstGeom>
          <a:noFill/>
          <a:ln>
            <a:noFill/>
          </a:ln>
        </p:spPr>
      </p:pic>
      <p:sp>
        <p:nvSpPr>
          <p:cNvPr id="58" name="Google Shape;58;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1">
            <a:alphaModFix/>
          </a:blip>
          <a:srcRect b="0" l="0" r="0" t="0"/>
          <a:stretch/>
        </p:blipFill>
        <p:spPr>
          <a:xfrm>
            <a:off x="0" y="0"/>
            <a:ext cx="12207959" cy="6856919"/>
          </a:xfrm>
          <a:prstGeom prst="rect">
            <a:avLst/>
          </a:prstGeom>
          <a:noFill/>
          <a:ln>
            <a:noFill/>
          </a:ln>
        </p:spPr>
      </p:pic>
      <p:sp>
        <p:nvSpPr>
          <p:cNvPr id="106" name="Google Shape;106;p26"/>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sz="1800"/>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26"/>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public.tableau.com/app/profile/ajay.hoke/viz/BoxofficeFinalproject11/Dashboard2?publish=yes" TargetMode="External"/><Relationship Id="rId5" Type="http://schemas.openxmlformats.org/officeDocument/2006/relationships/hyperlink" Target="https://www.kaggle.com/competitions/tmdb-box-office-prediction/rules" TargetMode="External"/><Relationship Id="rId6" Type="http://schemas.openxmlformats.org/officeDocument/2006/relationships/hyperlink" Target="https://www.tableau.com/blog/beginners-guide-tableau-publi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9"/>
          <p:cNvSpPr/>
          <p:nvPr/>
        </p:nvSpPr>
        <p:spPr>
          <a:xfrm>
            <a:off x="445770" y="476885"/>
            <a:ext cx="11536045" cy="124587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500"/>
              <a:buFont typeface="Arial"/>
              <a:buNone/>
            </a:pPr>
            <a:r>
              <a:rPr b="1" i="0" lang="en-US" sz="3500" u="none" cap="none" strike="noStrike">
                <a:solidFill>
                  <a:schemeClr val="dk1"/>
                </a:solidFill>
                <a:latin typeface="Times New Roman"/>
                <a:ea typeface="Times New Roman"/>
                <a:cs typeface="Times New Roman"/>
                <a:sym typeface="Times New Roman"/>
              </a:rPr>
              <a:t>Box Office Performance Prediction</a:t>
            </a:r>
            <a:endParaRPr b="1" i="0" sz="3500" u="none" cap="none" strike="noStrike">
              <a:solidFill>
                <a:schemeClr val="dk1"/>
              </a:solidFill>
              <a:latin typeface="Times New Roman"/>
              <a:ea typeface="Times New Roman"/>
              <a:cs typeface="Times New Roman"/>
              <a:sym typeface="Times New Roman"/>
            </a:endParaRPr>
          </a:p>
        </p:txBody>
      </p:sp>
      <p:sp>
        <p:nvSpPr>
          <p:cNvPr id="159" name="Google Shape;159;p39"/>
          <p:cNvSpPr/>
          <p:nvPr/>
        </p:nvSpPr>
        <p:spPr>
          <a:xfrm>
            <a:off x="8737560" y="6245280"/>
            <a:ext cx="284364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160" name="Google Shape;160;p39"/>
          <p:cNvSpPr/>
          <p:nvPr/>
        </p:nvSpPr>
        <p:spPr>
          <a:xfrm>
            <a:off x="7682225" y="5085075"/>
            <a:ext cx="4107000" cy="1635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Submitted By:</a:t>
            </a:r>
            <a:r>
              <a:rPr b="0" i="0"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3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Ajay Hoke (230343025019)</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Amisha Kotkar (230343025027)</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Sakshi Patil (230343025037)</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Anjali Sul (230343025050)</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1" name="Google Shape;161;p39"/>
          <p:cNvPicPr preferRelativeResize="0"/>
          <p:nvPr/>
        </p:nvPicPr>
        <p:blipFill rotWithShape="1">
          <a:blip r:embed="rId3">
            <a:alphaModFix/>
          </a:blip>
          <a:srcRect b="0" l="0" r="0" t="0"/>
          <a:stretch/>
        </p:blipFill>
        <p:spPr>
          <a:xfrm>
            <a:off x="4745355" y="2637155"/>
            <a:ext cx="2936875" cy="1099185"/>
          </a:xfrm>
          <a:prstGeom prst="rect">
            <a:avLst/>
          </a:prstGeom>
          <a:noFill/>
          <a:ln>
            <a:noFill/>
          </a:ln>
        </p:spPr>
      </p:pic>
      <p:sp>
        <p:nvSpPr>
          <p:cNvPr id="162" name="Google Shape;162;p39"/>
          <p:cNvSpPr/>
          <p:nvPr/>
        </p:nvSpPr>
        <p:spPr>
          <a:xfrm>
            <a:off x="571625" y="5157325"/>
            <a:ext cx="2823600" cy="10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Guided By:</a:t>
            </a:r>
            <a:endParaRPr b="0" i="0" sz="1400" u="none" cap="none" strike="noStrike">
              <a:solidFill>
                <a:srgbClr val="000000"/>
              </a:solidFill>
              <a:latin typeface="Arial"/>
              <a:ea typeface="Arial"/>
              <a:cs typeface="Arial"/>
              <a:sym typeface="Arial"/>
            </a:endParaRPr>
          </a:p>
          <a:p>
            <a:pPr indent="0" lvl="0" marL="0" marR="0" rtl="0" algn="l">
              <a:lnSpc>
                <a:spcPct val="3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Mr. Anay Tamhankar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Mr. Prasad Deshmukh</a:t>
            </a:r>
            <a:endParaRPr b="0" i="0" sz="1800" u="none" cap="none"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p:nvPr/>
        </p:nvSpPr>
        <p:spPr>
          <a:xfrm>
            <a:off x="610150" y="89274"/>
            <a:ext cx="10971600" cy="761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C00000"/>
                </a:solidFill>
                <a:latin typeface="Arial"/>
                <a:ea typeface="Arial"/>
                <a:cs typeface="Arial"/>
                <a:sym typeface="Arial"/>
              </a:rPr>
              <a:t>Evaluation Metrics </a:t>
            </a:r>
            <a:endParaRPr b="0" i="0" sz="3400" u="none" cap="none" strike="noStrike">
              <a:solidFill>
                <a:srgbClr val="000000"/>
              </a:solidFill>
              <a:latin typeface="Arial"/>
              <a:ea typeface="Arial"/>
              <a:cs typeface="Arial"/>
              <a:sym typeface="Arial"/>
            </a:endParaRPr>
          </a:p>
        </p:txBody>
      </p:sp>
      <p:pic>
        <p:nvPicPr>
          <p:cNvPr id="247" name="Google Shape;247;p48"/>
          <p:cNvPicPr preferRelativeResize="0"/>
          <p:nvPr/>
        </p:nvPicPr>
        <p:blipFill rotWithShape="1">
          <a:blip r:embed="rId3">
            <a:alphaModFix/>
          </a:blip>
          <a:srcRect b="0" l="0" r="0" t="0"/>
          <a:stretch/>
        </p:blipFill>
        <p:spPr>
          <a:xfrm>
            <a:off x="9950400" y="-720"/>
            <a:ext cx="2248200" cy="761400"/>
          </a:xfrm>
          <a:prstGeom prst="rect">
            <a:avLst/>
          </a:prstGeom>
          <a:noFill/>
          <a:ln>
            <a:noFill/>
          </a:ln>
        </p:spPr>
      </p:pic>
      <p:sp>
        <p:nvSpPr>
          <p:cNvPr id="248" name="Google Shape;248;p48"/>
          <p:cNvSpPr/>
          <p:nvPr/>
        </p:nvSpPr>
        <p:spPr>
          <a:xfrm>
            <a:off x="609475" y="1254400"/>
            <a:ext cx="11331600" cy="5466000"/>
          </a:xfrm>
          <a:prstGeom prst="rect">
            <a:avLst/>
          </a:pr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Clr>
                <a:srgbClr val="000000"/>
              </a:buClr>
              <a:buSzPts val="2500"/>
              <a:buFont typeface="Arial"/>
              <a:buNone/>
            </a:pPr>
            <a:r>
              <a:rPr b="1" i="0" lang="en-US" sz="2500" u="none" cap="none" strike="noStrike">
                <a:solidFill>
                  <a:schemeClr val="dk1"/>
                </a:solidFill>
                <a:highlight>
                  <a:srgbClr val="F7F7F8"/>
                </a:highlight>
                <a:latin typeface="Arial"/>
                <a:ea typeface="Arial"/>
                <a:cs typeface="Arial"/>
                <a:sym typeface="Arial"/>
              </a:rPr>
              <a:t>In the machine learning models, we have used following evaluation metrics before and after the hyperparameter tuning  :</a:t>
            </a:r>
            <a:endParaRPr b="1" i="0" sz="2500" u="none" cap="none" strike="noStrike">
              <a:solidFill>
                <a:schemeClr val="dk1"/>
              </a:solidFill>
              <a:highlight>
                <a:srgbClr val="F7F7F8"/>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2500"/>
              <a:buFont typeface="Arial"/>
              <a:buNone/>
            </a:pPr>
            <a:r>
              <a:t/>
            </a:r>
            <a:endParaRPr b="1" i="0" sz="2500" u="none" cap="none" strike="noStrike">
              <a:solidFill>
                <a:schemeClr val="dk1"/>
              </a:solidFill>
              <a:highlight>
                <a:srgbClr val="F7F7F8"/>
              </a:highlight>
              <a:latin typeface="Arial"/>
              <a:ea typeface="Arial"/>
              <a:cs typeface="Arial"/>
              <a:sym typeface="Arial"/>
            </a:endParaRPr>
          </a:p>
          <a:p>
            <a:pPr indent="-387350" lvl="0" marL="914400" marR="0" rtl="0" algn="l">
              <a:lnSpc>
                <a:spcPct val="150000"/>
              </a:lnSpc>
              <a:spcBef>
                <a:spcPts val="0"/>
              </a:spcBef>
              <a:spcAft>
                <a:spcPts val="0"/>
              </a:spcAft>
              <a:buClr>
                <a:srgbClr val="000000"/>
              </a:buClr>
              <a:buSzPts val="2500"/>
              <a:buFont typeface="Arial"/>
              <a:buChar char="●"/>
            </a:pPr>
            <a:r>
              <a:rPr b="0" i="0" lang="en-US" sz="2500" u="none" cap="none" strike="noStrike">
                <a:solidFill>
                  <a:schemeClr val="dk1"/>
                </a:solidFill>
                <a:highlight>
                  <a:srgbClr val="F3F3F3"/>
                </a:highlight>
                <a:latin typeface="Arial"/>
                <a:ea typeface="Arial"/>
                <a:cs typeface="Arial"/>
                <a:sym typeface="Arial"/>
              </a:rPr>
              <a:t>Mean Squared Error</a:t>
            </a:r>
            <a:endParaRPr b="0" i="0" sz="2500" u="none" cap="none" strike="noStrike">
              <a:solidFill>
                <a:schemeClr val="dk1"/>
              </a:solidFill>
              <a:highlight>
                <a:srgbClr val="F3F3F3"/>
              </a:highlight>
              <a:latin typeface="Arial"/>
              <a:ea typeface="Arial"/>
              <a:cs typeface="Arial"/>
              <a:sym typeface="Arial"/>
            </a:endParaRPr>
          </a:p>
          <a:p>
            <a:pPr indent="-387350" lvl="0" marL="914400" marR="0" rtl="0" algn="l">
              <a:lnSpc>
                <a:spcPct val="150000"/>
              </a:lnSpc>
              <a:spcBef>
                <a:spcPts val="0"/>
              </a:spcBef>
              <a:spcAft>
                <a:spcPts val="0"/>
              </a:spcAft>
              <a:buClr>
                <a:srgbClr val="000000"/>
              </a:buClr>
              <a:buSzPts val="2500"/>
              <a:buFont typeface="Arial"/>
              <a:buChar char="●"/>
            </a:pPr>
            <a:r>
              <a:rPr b="0" i="0" lang="en-US" sz="2500" u="none" cap="none" strike="noStrike">
                <a:solidFill>
                  <a:schemeClr val="dk1"/>
                </a:solidFill>
                <a:highlight>
                  <a:srgbClr val="F3F3F3"/>
                </a:highlight>
                <a:latin typeface="Arial"/>
                <a:ea typeface="Arial"/>
                <a:cs typeface="Arial"/>
                <a:sym typeface="Arial"/>
              </a:rPr>
              <a:t>Root Mean Squared Error</a:t>
            </a:r>
            <a:endParaRPr b="0" i="0" sz="2500" u="none" cap="none" strike="noStrike">
              <a:solidFill>
                <a:schemeClr val="dk1"/>
              </a:solidFill>
              <a:highlight>
                <a:srgbClr val="F3F3F3"/>
              </a:highlight>
              <a:latin typeface="Arial"/>
              <a:ea typeface="Arial"/>
              <a:cs typeface="Arial"/>
              <a:sym typeface="Arial"/>
            </a:endParaRPr>
          </a:p>
          <a:p>
            <a:pPr indent="-387350" lvl="0" marL="914400" marR="0" rtl="0" algn="l">
              <a:lnSpc>
                <a:spcPct val="150000"/>
              </a:lnSpc>
              <a:spcBef>
                <a:spcPts val="0"/>
              </a:spcBef>
              <a:spcAft>
                <a:spcPts val="0"/>
              </a:spcAft>
              <a:buClr>
                <a:srgbClr val="000000"/>
              </a:buClr>
              <a:buSzPts val="2500"/>
              <a:buFont typeface="Arial"/>
              <a:buChar char="●"/>
            </a:pPr>
            <a:r>
              <a:rPr b="0" i="0" lang="en-US" sz="2500" u="none" cap="none" strike="noStrike">
                <a:solidFill>
                  <a:schemeClr val="dk1"/>
                </a:solidFill>
                <a:highlight>
                  <a:srgbClr val="F3F3F3"/>
                </a:highlight>
                <a:latin typeface="Arial"/>
                <a:ea typeface="Arial"/>
                <a:cs typeface="Arial"/>
                <a:sym typeface="Arial"/>
              </a:rPr>
              <a:t>Mean Absolute Error</a:t>
            </a:r>
            <a:endParaRPr b="0" i="0" sz="2500" u="none" cap="none" strike="noStrike">
              <a:solidFill>
                <a:schemeClr val="dk1"/>
              </a:solidFill>
              <a:highlight>
                <a:srgbClr val="F3F3F3"/>
              </a:highlight>
              <a:latin typeface="Arial"/>
              <a:ea typeface="Arial"/>
              <a:cs typeface="Arial"/>
              <a:sym typeface="Arial"/>
            </a:endParaRPr>
          </a:p>
          <a:p>
            <a:pPr indent="-387350" lvl="0" marL="914400" marR="0" rtl="0" algn="l">
              <a:lnSpc>
                <a:spcPct val="150000"/>
              </a:lnSpc>
              <a:spcBef>
                <a:spcPts val="0"/>
              </a:spcBef>
              <a:spcAft>
                <a:spcPts val="0"/>
              </a:spcAft>
              <a:buClr>
                <a:srgbClr val="000000"/>
              </a:buClr>
              <a:buSzPts val="2500"/>
              <a:buFont typeface="Arial"/>
              <a:buChar char="●"/>
            </a:pPr>
            <a:r>
              <a:rPr b="0" i="0" lang="en-US" sz="2500" u="none" cap="none" strike="noStrike">
                <a:solidFill>
                  <a:schemeClr val="dk1"/>
                </a:solidFill>
                <a:highlight>
                  <a:srgbClr val="F3F3F3"/>
                </a:highlight>
                <a:latin typeface="Arial"/>
                <a:ea typeface="Arial"/>
                <a:cs typeface="Arial"/>
                <a:sym typeface="Arial"/>
              </a:rPr>
              <a:t>Test Set Accuracy (from Mean Absolute Percentage Error)</a:t>
            </a:r>
            <a:endParaRPr b="0" i="0" sz="2500" u="none" cap="none" strike="noStrike">
              <a:solidFill>
                <a:schemeClr val="dk1"/>
              </a:solidFill>
              <a:highlight>
                <a:srgbClr val="F3F3F3"/>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lt1"/>
              </a:highlight>
              <a:latin typeface="Arial"/>
              <a:ea typeface="Arial"/>
              <a:cs typeface="Arial"/>
              <a:sym typeface="Arial"/>
            </a:endParaRPr>
          </a:p>
        </p:txBody>
      </p:sp>
      <p:sp>
        <p:nvSpPr>
          <p:cNvPr id="249" name="Google Shape;249;p48"/>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p:nvPr/>
        </p:nvSpPr>
        <p:spPr>
          <a:xfrm>
            <a:off x="610140" y="89280"/>
            <a:ext cx="10971720" cy="581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5" name="Google Shape;255;p49"/>
          <p:cNvPicPr preferRelativeResize="0"/>
          <p:nvPr/>
        </p:nvPicPr>
        <p:blipFill rotWithShape="1">
          <a:blip r:embed="rId3">
            <a:alphaModFix/>
          </a:blip>
          <a:srcRect b="0" l="0" r="0" t="0"/>
          <a:stretch/>
        </p:blipFill>
        <p:spPr>
          <a:xfrm>
            <a:off x="9950400" y="-720"/>
            <a:ext cx="2248200" cy="761400"/>
          </a:xfrm>
          <a:prstGeom prst="rect">
            <a:avLst/>
          </a:prstGeom>
          <a:noFill/>
          <a:ln>
            <a:noFill/>
          </a:ln>
        </p:spPr>
      </p:pic>
      <p:sp>
        <p:nvSpPr>
          <p:cNvPr id="256" name="Google Shape;256;p49"/>
          <p:cNvSpPr/>
          <p:nvPr/>
        </p:nvSpPr>
        <p:spPr>
          <a:xfrm>
            <a:off x="609475" y="850675"/>
            <a:ext cx="11331600" cy="5869800"/>
          </a:xfrm>
          <a:prstGeom prst="rect">
            <a:avLst/>
          </a:prstGeom>
          <a:noFill/>
          <a:ln>
            <a:noFill/>
          </a:ln>
        </p:spPr>
        <p:txBody>
          <a:bodyPr anchorCtr="0" anchor="t" bIns="45000" lIns="90000" spcFirstLastPara="1" rIns="90000" wrap="square" tIns="45000">
            <a:noAutofit/>
          </a:bodyPr>
          <a:lstStyle/>
          <a:p>
            <a:pPr indent="-381000" lvl="0" marL="457200" marR="0" rtl="0" algn="l">
              <a:lnSpc>
                <a:spcPct val="115000"/>
              </a:lnSpc>
              <a:spcBef>
                <a:spcPts val="0"/>
              </a:spcBef>
              <a:spcAft>
                <a:spcPts val="0"/>
              </a:spcAft>
              <a:buClr>
                <a:schemeClr val="dk1"/>
              </a:buClr>
              <a:buSzPts val="2400"/>
              <a:buFont typeface="Arial"/>
              <a:buAutoNum type="arabicPeriod"/>
            </a:pPr>
            <a:r>
              <a:rPr b="1" i="0" lang="en-US" sz="2400" u="none" cap="none" strike="noStrike">
                <a:solidFill>
                  <a:schemeClr val="dk1"/>
                </a:solidFill>
                <a:highlight>
                  <a:srgbClr val="F7F7F8"/>
                </a:highlight>
                <a:latin typeface="Arial"/>
                <a:ea typeface="Arial"/>
                <a:cs typeface="Arial"/>
                <a:sym typeface="Arial"/>
              </a:rPr>
              <a:t>Decision Tree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It's a simple yet powerful model that makes decisions based on a sequence of rules applied to input features.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The algorithm constructs a tree-like structure where each internal node represents a decision based on a particular feature, and each leaf node represents an outcome.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1" i="0" sz="1800" u="none" cap="none" strike="noStrike">
              <a:solidFill>
                <a:schemeClr val="dk1"/>
              </a:solidFill>
              <a:highlight>
                <a:srgbClr val="F7F7F8"/>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57" name="Google Shape;257;p49"/>
          <p:cNvSpPr/>
          <p:nvPr/>
        </p:nvSpPr>
        <p:spPr>
          <a:xfrm>
            <a:off x="609480" y="6245280"/>
            <a:ext cx="2843640" cy="47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49"/>
          <p:cNvSpPr/>
          <p:nvPr/>
        </p:nvSpPr>
        <p:spPr>
          <a:xfrm>
            <a:off x="8737560" y="6245280"/>
            <a:ext cx="284364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259" name="Google Shape;259;p49"/>
          <p:cNvGraphicFramePr/>
          <p:nvPr/>
        </p:nvGraphicFramePr>
        <p:xfrm>
          <a:off x="1322138" y="3785575"/>
          <a:ext cx="3000000" cy="3000000"/>
        </p:xfrm>
        <a:graphic>
          <a:graphicData uri="http://schemas.openxmlformats.org/drawingml/2006/table">
            <a:tbl>
              <a:tblPr bandRow="1" firstRow="1">
                <a:noFill/>
                <a:tableStyleId>{A19857B6-9C77-4D73-9161-0B2F76826234}</a:tableStyleId>
              </a:tblPr>
              <a:tblGrid>
                <a:gridCol w="4064000"/>
                <a:gridCol w="4064000"/>
              </a:tblGrid>
              <a:tr h="188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Before Tuning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After Tuning</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89.24%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89.87%</a:t>
                      </a:r>
                      <a:endParaRPr sz="1400" u="none" cap="none" strike="noStrike"/>
                    </a:p>
                  </a:txBody>
                  <a:tcPr marT="45725" marB="45725" marR="91450" marL="91450"/>
                </a:tc>
              </a:tr>
            </a:tbl>
          </a:graphicData>
        </a:graphic>
      </p:graphicFrame>
      <p:graphicFrame>
        <p:nvGraphicFramePr>
          <p:cNvPr id="260" name="Google Shape;260;p49"/>
          <p:cNvGraphicFramePr/>
          <p:nvPr/>
        </p:nvGraphicFramePr>
        <p:xfrm>
          <a:off x="1322138" y="5089087"/>
          <a:ext cx="3000000" cy="3000000"/>
        </p:xfrm>
        <a:graphic>
          <a:graphicData uri="http://schemas.openxmlformats.org/drawingml/2006/table">
            <a:tbl>
              <a:tblPr bandRow="1" firstRow="1">
                <a:noFill/>
                <a:tableStyleId>{A19857B6-9C77-4D73-9161-0B2F76826234}</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Before Tuning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After Tuning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2.1553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1.9080</a:t>
                      </a:r>
                      <a:endParaRPr sz="14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type="title"/>
          </p:nvPr>
        </p:nvSpPr>
        <p:spPr>
          <a:xfrm>
            <a:off x="1045410" y="1509062"/>
            <a:ext cx="1097250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US" sz="2400"/>
              <a:t>2 .Random Forest Tree</a:t>
            </a:r>
            <a:endParaRPr b="1" sz="2400"/>
          </a:p>
        </p:txBody>
      </p:sp>
      <p:sp>
        <p:nvSpPr>
          <p:cNvPr id="266" name="Google Shape;266;p50"/>
          <p:cNvSpPr txBox="1"/>
          <p:nvPr>
            <p:ph idx="1" type="subTitle"/>
          </p:nvPr>
        </p:nvSpPr>
        <p:spPr>
          <a:xfrm>
            <a:off x="609475" y="1509050"/>
            <a:ext cx="10972500" cy="5045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US"/>
              <a:t>The random forest algorithm works by constructing a number of individual decision trees and making a prediction based on the average across them all, tending to be more accurate and reducing the error that may be seen in just a single decision tree.</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t/>
            </a:r>
            <a:endParaRPr/>
          </a:p>
        </p:txBody>
      </p:sp>
      <p:graphicFrame>
        <p:nvGraphicFramePr>
          <p:cNvPr id="267" name="Google Shape;267;p50"/>
          <p:cNvGraphicFramePr/>
          <p:nvPr/>
        </p:nvGraphicFramePr>
        <p:xfrm>
          <a:off x="1045410" y="5090187"/>
          <a:ext cx="3000000" cy="3000000"/>
        </p:xfrm>
        <a:graphic>
          <a:graphicData uri="http://schemas.openxmlformats.org/drawingml/2006/table">
            <a:tbl>
              <a:tblPr bandRow="1" firstRow="1">
                <a:noFill/>
                <a:tableStyleId>{A19857B6-9C77-4D73-9161-0B2F76826234}</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Before Tuning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After Tuning </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1.058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1.0619</a:t>
                      </a:r>
                      <a:endParaRPr sz="1400" u="none" cap="none" strike="noStrike"/>
                    </a:p>
                  </a:txBody>
                  <a:tcPr marT="45725" marB="45725" marR="91450" marL="91450"/>
                </a:tc>
              </a:tr>
            </a:tbl>
          </a:graphicData>
        </a:graphic>
      </p:graphicFrame>
      <p:graphicFrame>
        <p:nvGraphicFramePr>
          <p:cNvPr id="268" name="Google Shape;268;p50"/>
          <p:cNvGraphicFramePr/>
          <p:nvPr/>
        </p:nvGraphicFramePr>
        <p:xfrm>
          <a:off x="1045410" y="4062307"/>
          <a:ext cx="3000000" cy="3000000"/>
        </p:xfrm>
        <a:graphic>
          <a:graphicData uri="http://schemas.openxmlformats.org/drawingml/2006/table">
            <a:tbl>
              <a:tblPr bandRow="1" firstRow="1">
                <a:noFill/>
                <a:tableStyleId>{A19857B6-9C77-4D73-9161-0B2F76826234}</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Before Tuning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After Tuning</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91.914%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91.833%</a:t>
                      </a:r>
                      <a:endParaRPr sz="1400" u="none" cap="none" strike="noStrike"/>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525259" y="1400025"/>
            <a:ext cx="1097244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US" sz="2400"/>
              <a:t>3.XG Boosting</a:t>
            </a:r>
            <a:endParaRPr b="1" sz="2400"/>
          </a:p>
        </p:txBody>
      </p:sp>
      <p:sp>
        <p:nvSpPr>
          <p:cNvPr id="274" name="Google Shape;274;p51"/>
          <p:cNvSpPr txBox="1"/>
          <p:nvPr>
            <p:ph idx="1" type="subTitle"/>
          </p:nvPr>
        </p:nvSpPr>
        <p:spPr>
          <a:xfrm>
            <a:off x="320722" y="1023489"/>
            <a:ext cx="10972500" cy="3977400"/>
          </a:xfrm>
          <a:prstGeom prst="rect">
            <a:avLst/>
          </a:prstGeom>
          <a:noFill/>
          <a:ln>
            <a:noFill/>
          </a:ln>
        </p:spPr>
        <p:txBody>
          <a:bodyPr anchorCtr="0" anchor="ctr" bIns="0" lIns="0" spcFirstLastPara="1" rIns="0" wrap="square" tIns="0">
            <a:noAutofit/>
          </a:bodyPr>
          <a:lstStyle/>
          <a:p>
            <a:pPr indent="-228600" lvl="0" marL="457200" rtl="0" algn="l">
              <a:lnSpc>
                <a:spcPct val="100000"/>
              </a:lnSpc>
              <a:spcBef>
                <a:spcPts val="0"/>
              </a:spcBef>
              <a:spcAft>
                <a:spcPts val="0"/>
              </a:spcAft>
              <a:buSzPts val="1400"/>
              <a:buNone/>
            </a:pPr>
            <a:r>
              <a:rPr lang="en-US"/>
              <a:t>                                This is a library designed for efficiency and meant to be great for working with large amounts of data as it can supposedly run quickly and accurately</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rPr lang="en-US"/>
              <a:t>            XGBoost implements algorithms under the gradient boosting framework and provides a parallel tree boosting to solve problems.</a:t>
            </a:r>
            <a:endParaRPr/>
          </a:p>
        </p:txBody>
      </p:sp>
      <p:graphicFrame>
        <p:nvGraphicFramePr>
          <p:cNvPr id="275" name="Google Shape;275;p51"/>
          <p:cNvGraphicFramePr/>
          <p:nvPr/>
        </p:nvGraphicFramePr>
        <p:xfrm>
          <a:off x="1346200" y="5767920"/>
          <a:ext cx="3000000" cy="3000000"/>
        </p:xfrm>
        <a:graphic>
          <a:graphicData uri="http://schemas.openxmlformats.org/drawingml/2006/table">
            <a:tbl>
              <a:tblPr bandRow="1" firstRow="1">
                <a:noFill/>
                <a:tableStyleId>{A19857B6-9C77-4D73-9161-0B2F76826234}</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Before Tuning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Root Mean Squared Error After Tuning </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1.0811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1.161</a:t>
                      </a:r>
                      <a:endParaRPr sz="1400" u="none" cap="none" strike="noStrike"/>
                    </a:p>
                  </a:txBody>
                  <a:tcPr marT="45725" marB="45725" marR="91450" marL="91450"/>
                </a:tc>
              </a:tr>
            </a:tbl>
          </a:graphicData>
        </a:graphic>
      </p:graphicFrame>
      <p:graphicFrame>
        <p:nvGraphicFramePr>
          <p:cNvPr id="276" name="Google Shape;276;p51"/>
          <p:cNvGraphicFramePr/>
          <p:nvPr/>
        </p:nvGraphicFramePr>
        <p:xfrm>
          <a:off x="1346200" y="4629929"/>
          <a:ext cx="3000000" cy="3000000"/>
        </p:xfrm>
        <a:graphic>
          <a:graphicData uri="http://schemas.openxmlformats.org/drawingml/2006/table">
            <a:tbl>
              <a:tblPr bandRow="1" firstRow="1">
                <a:noFill/>
                <a:tableStyleId>{A19857B6-9C77-4D73-9161-0B2F76826234}</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Before Tuning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Accuracy After Tuning</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91.18%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91.71%</a:t>
                      </a:r>
                      <a:endParaRPr sz="14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2"/>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Data Visualization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82" name="Google Shape;282;p52"/>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283" name="Google Shape;283;p52"/>
          <p:cNvSpPr/>
          <p:nvPr/>
        </p:nvSpPr>
        <p:spPr>
          <a:xfrm>
            <a:off x="167450" y="986200"/>
            <a:ext cx="11685300" cy="57345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Clr>
                <a:schemeClr val="dk1"/>
              </a:buClr>
              <a:buSzPts val="1800"/>
              <a:buFont typeface="Roboto"/>
              <a:buChar char="●"/>
            </a:pPr>
            <a:r>
              <a:rPr b="1" i="0" lang="en-US" sz="1800" u="none" cap="none" strike="noStrike">
                <a:solidFill>
                  <a:schemeClr val="dk1"/>
                </a:solidFill>
                <a:highlight>
                  <a:srgbClr val="F7F7F8"/>
                </a:highlight>
                <a:latin typeface="Roboto"/>
                <a:ea typeface="Roboto"/>
                <a:cs typeface="Roboto"/>
                <a:sym typeface="Roboto"/>
              </a:rPr>
              <a:t>Using Matplotlib in Python :</a:t>
            </a:r>
            <a:endParaRPr b="1" i="0" sz="1800" u="none" cap="none" strike="noStrike">
              <a:solidFill>
                <a:schemeClr val="dk1"/>
              </a:solidFill>
              <a:highlight>
                <a:srgbClr val="F7F7F8"/>
              </a:highlight>
              <a:latin typeface="Roboto"/>
              <a:ea typeface="Roboto"/>
              <a:cs typeface="Roboto"/>
              <a:sym typeface="Roboto"/>
            </a:endParaRPr>
          </a:p>
          <a:p>
            <a:pPr indent="0" lvl="0" marL="45720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highlight>
                  <a:srgbClr val="F7F7F8"/>
                </a:highlight>
                <a:latin typeface="Arial"/>
                <a:ea typeface="Arial"/>
                <a:cs typeface="Arial"/>
                <a:sym typeface="Arial"/>
              </a:rPr>
              <a:t>Within our Python code, we've employed Matplotlib for generating customized and programmatic visualizations.Matplotlib enhances our data exploration and model evaluation processes, offering flexibility and control.</a:t>
            </a:r>
            <a:endParaRPr b="0" i="0" sz="1800" u="none" cap="none" strike="noStrike">
              <a:solidFill>
                <a:schemeClr val="dk1"/>
              </a:solidFill>
              <a:highlight>
                <a:srgbClr val="F7F7F8"/>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highlight>
                  <a:srgbClr val="F7F7F8"/>
                </a:highlight>
                <a:latin typeface="Arial"/>
                <a:ea typeface="Arial"/>
                <a:cs typeface="Arial"/>
                <a:sym typeface="Arial"/>
              </a:rPr>
              <a:t>Using Tableau For Interactive Dashboards : </a:t>
            </a:r>
            <a:endParaRPr b="1" i="0" sz="1800" u="none" cap="none" strike="noStrike">
              <a:solidFill>
                <a:schemeClr val="dk1"/>
              </a:solidFill>
              <a:highlight>
                <a:srgbClr val="F7F7F8"/>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rgbClr val="F7F7F8"/>
                </a:highlight>
                <a:latin typeface="Arial"/>
                <a:ea typeface="Arial"/>
                <a:cs typeface="Arial"/>
                <a:sym typeface="Arial"/>
              </a:rPr>
              <a:t>We have harnessed the power of Tableau to create interactive and insightful dashboards.Tableau enables us to visualize complex movie data, aiding in understanding trends and patterns.</a:t>
            </a:r>
            <a:endParaRPr b="0" i="0" sz="1800" u="none" cap="none" strike="noStrike">
              <a:solidFill>
                <a:schemeClr val="dk1"/>
              </a:solidFill>
              <a:highlight>
                <a:srgbClr val="F7F7F8"/>
              </a:highlight>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52"/>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85" name="Google Shape;285;p52"/>
          <p:cNvPicPr preferRelativeResize="0"/>
          <p:nvPr/>
        </p:nvPicPr>
        <p:blipFill rotWithShape="1">
          <a:blip r:embed="rId4">
            <a:alphaModFix/>
          </a:blip>
          <a:srcRect b="0" l="0" r="0" t="0"/>
          <a:stretch/>
        </p:blipFill>
        <p:spPr>
          <a:xfrm>
            <a:off x="375725" y="3908975"/>
            <a:ext cx="4274324" cy="2811500"/>
          </a:xfrm>
          <a:prstGeom prst="rect">
            <a:avLst/>
          </a:prstGeom>
          <a:noFill/>
          <a:ln>
            <a:noFill/>
          </a:ln>
        </p:spPr>
      </p:pic>
      <p:pic>
        <p:nvPicPr>
          <p:cNvPr id="286" name="Google Shape;286;p52"/>
          <p:cNvPicPr preferRelativeResize="0"/>
          <p:nvPr/>
        </p:nvPicPr>
        <p:blipFill rotWithShape="1">
          <a:blip r:embed="rId5">
            <a:alphaModFix/>
          </a:blip>
          <a:srcRect b="0" l="0" r="0" t="0"/>
          <a:stretch/>
        </p:blipFill>
        <p:spPr>
          <a:xfrm>
            <a:off x="5122575" y="3908975"/>
            <a:ext cx="6458675" cy="281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p:nvPr/>
        </p:nvSpPr>
        <p:spPr>
          <a:xfrm>
            <a:off x="609475" y="167050"/>
            <a:ext cx="10971600" cy="81930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spcBef>
                <a:spcPts val="0"/>
              </a:spcBef>
              <a:spcAft>
                <a:spcPts val="0"/>
              </a:spcAft>
              <a:buNone/>
            </a:pPr>
            <a:r>
              <a:rPr b="1" lang="en-US" sz="3000">
                <a:solidFill>
                  <a:srgbClr val="C00000"/>
                </a:solidFill>
              </a:rPr>
              <a:t>Feature Importances </a:t>
            </a:r>
            <a:endParaRPr b="0" sz="20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92" name="Google Shape;292;p53"/>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293" name="Google Shape;293;p53"/>
          <p:cNvSpPr/>
          <p:nvPr/>
        </p:nvSpPr>
        <p:spPr>
          <a:xfrm>
            <a:off x="167450" y="986200"/>
            <a:ext cx="11685300" cy="5938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Clr>
                <a:srgbClr val="000000"/>
              </a:buClr>
              <a:buSzPts val="2400"/>
              <a:buFont typeface="Arial"/>
              <a:buNone/>
            </a:pPr>
            <a:r>
              <a:rPr b="1" lang="en-US" sz="1500">
                <a:solidFill>
                  <a:schemeClr val="dk1"/>
                </a:solidFill>
                <a:highlight>
                  <a:srgbClr val="EFEFEF"/>
                </a:highlight>
              </a:rPr>
              <a:t>Feature ranking:</a:t>
            </a:r>
            <a:endParaRPr b="1" sz="15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 log_budget_processed (138.000000)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2. log_genre_rank (106.000000)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3. log_budget_to_year_ratio (100.000000)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4. log_actorRanks (94.000000)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5. log_studioRank (90.000000)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6. log_runtime_to_year_ratio (83.000000)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7. log_runtime_processed (73.000000)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8. log_num_cast (71.000000)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9. log_num_crew (71.000000)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10. log_num_male_crew (65.000000)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11. log_num_studios (64.000000)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12. log_producersRank (58.000000)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13. log_title_len (55.000000)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14. log_editorsRank (47.000000)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15. belongs_to_collection (43.000000)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16. log_topActorRank (41.000000)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17. log_execProdRank (36.000000)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18. log_composersRank (34.000000)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rPr lang="en-US" sz="1200">
                <a:solidFill>
                  <a:schemeClr val="dk1"/>
                </a:solidFill>
                <a:highlight>
                  <a:srgbClr val="EFEFEF"/>
                </a:highlight>
              </a:rPr>
              <a:t>19. log_directorsRank (29.000000)</a:t>
            </a:r>
            <a:endParaRPr sz="1200">
              <a:solidFill>
                <a:schemeClr val="dk1"/>
              </a:solidFill>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EFEFEF"/>
                </a:highlight>
              </a:rPr>
              <a:t>20. log_num_female_crew (28.000000)</a:t>
            </a:r>
            <a:endParaRPr sz="1200">
              <a:solidFill>
                <a:schemeClr val="dk1"/>
              </a:solidFill>
              <a:highlight>
                <a:srgbClr val="EFEFEF"/>
              </a:highlight>
            </a:endParaRPr>
          </a:p>
          <a:p>
            <a:pPr indent="0" lvl="0" marL="0" marR="0" rtl="0" algn="just">
              <a:lnSpc>
                <a:spcPct val="150000"/>
              </a:lnSpc>
              <a:spcBef>
                <a:spcPts val="0"/>
              </a:spcBef>
              <a:spcAft>
                <a:spcPts val="0"/>
              </a:spcAft>
              <a:buClr>
                <a:srgbClr val="000000"/>
              </a:buClr>
              <a:buSzPts val="2400"/>
              <a:buFont typeface="Arial"/>
              <a:buNone/>
            </a:pPr>
            <a:r>
              <a:t/>
            </a:r>
            <a:endParaRPr sz="1800">
              <a:solidFill>
                <a:schemeClr val="dk1"/>
              </a:solidFill>
            </a:endParaRPr>
          </a:p>
        </p:txBody>
      </p:sp>
      <p:sp>
        <p:nvSpPr>
          <p:cNvPr id="294" name="Google Shape;294;p53"/>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95" name="Google Shape;295;p53"/>
          <p:cNvPicPr preferRelativeResize="0"/>
          <p:nvPr/>
        </p:nvPicPr>
        <p:blipFill>
          <a:blip r:embed="rId4">
            <a:alphaModFix/>
          </a:blip>
          <a:stretch>
            <a:fillRect/>
          </a:stretch>
        </p:blipFill>
        <p:spPr>
          <a:xfrm>
            <a:off x="3245250" y="986350"/>
            <a:ext cx="8888576" cy="5817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Future Extensions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01" name="Google Shape;301;p54"/>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302" name="Google Shape;302;p54"/>
          <p:cNvSpPr/>
          <p:nvPr/>
        </p:nvSpPr>
        <p:spPr>
          <a:xfrm>
            <a:off x="609600" y="1088350"/>
            <a:ext cx="10888500" cy="54150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Clr>
                <a:schemeClr val="dk1"/>
              </a:buClr>
              <a:buSzPts val="1800"/>
              <a:buFont typeface="Roboto"/>
              <a:buChar char="●"/>
            </a:pPr>
            <a:r>
              <a:rPr b="1" i="0" lang="en-US" sz="1800" u="none" cap="none" strike="noStrike">
                <a:solidFill>
                  <a:schemeClr val="dk1"/>
                </a:solidFill>
                <a:highlight>
                  <a:srgbClr val="F7F7F8"/>
                </a:highlight>
                <a:latin typeface="Roboto"/>
                <a:ea typeface="Roboto"/>
                <a:cs typeface="Roboto"/>
                <a:sym typeface="Roboto"/>
              </a:rPr>
              <a:t>Enhancing Predictive Accuracy with Spark</a:t>
            </a:r>
            <a:endParaRPr b="1" i="0" sz="1800" u="none" cap="none" strike="noStrike">
              <a:solidFill>
                <a:schemeClr val="dk1"/>
              </a:solidFill>
              <a:highlight>
                <a:srgbClr val="F7F7F8"/>
              </a:highlight>
              <a:latin typeface="Roboto"/>
              <a:ea typeface="Roboto"/>
              <a:cs typeface="Roboto"/>
              <a:sym typeface="Roboto"/>
            </a:endParaRPr>
          </a:p>
          <a:p>
            <a:pPr indent="0" lvl="0" marL="0" marR="0" rtl="0" algn="l">
              <a:lnSpc>
                <a:spcPct val="100000"/>
              </a:lnSpc>
              <a:spcBef>
                <a:spcPts val="1000"/>
              </a:spcBef>
              <a:spcAft>
                <a:spcPts val="0"/>
              </a:spcAft>
              <a:buClr>
                <a:srgbClr val="000000"/>
              </a:buClr>
              <a:buSzPts val="1800"/>
              <a:buFont typeface="Arial"/>
              <a:buNone/>
            </a:pPr>
            <a:r>
              <a:rPr b="0" i="0" lang="en-US" sz="1800" u="none" cap="none" strike="noStrike">
                <a:solidFill>
                  <a:schemeClr val="dk1"/>
                </a:solidFill>
                <a:highlight>
                  <a:srgbClr val="F7F7F8"/>
                </a:highlight>
                <a:latin typeface="Roboto"/>
                <a:ea typeface="Roboto"/>
                <a:cs typeface="Roboto"/>
                <a:sym typeface="Roboto"/>
              </a:rPr>
              <a:t>	We currently leverage Apache Spark for efficient data preprocessing,  We plan to extend Spark's capabilities for better predictive modeling in the future. </a:t>
            </a:r>
            <a:endParaRPr b="0" i="0" sz="1800" u="none" cap="none" strike="noStrike">
              <a:solidFill>
                <a:schemeClr val="dk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1" i="0" lang="en-US" sz="1800" u="none" cap="none" strike="noStrike">
                <a:solidFill>
                  <a:schemeClr val="dk1"/>
                </a:solidFill>
                <a:latin typeface="Roboto"/>
                <a:ea typeface="Roboto"/>
                <a:cs typeface="Roboto"/>
                <a:sym typeface="Roboto"/>
              </a:rPr>
              <a:t>Natural Language Processing (NLP) for Reviews (2-3 months)</a:t>
            </a:r>
            <a:endParaRPr b="0" i="0" sz="1800" u="none" cap="none" strike="noStrike">
              <a:solidFill>
                <a:schemeClr val="dk1"/>
              </a:solidFill>
              <a:latin typeface="Roboto"/>
              <a:ea typeface="Roboto"/>
              <a:cs typeface="Roboto"/>
              <a:sym typeface="Roboto"/>
            </a:endParaRPr>
          </a:p>
          <a:p>
            <a:pPr indent="457200" lvl="0" marL="0" marR="0" rtl="0" algn="l">
              <a:lnSpc>
                <a:spcPct val="100000"/>
              </a:lnSpc>
              <a:spcBef>
                <a:spcPts val="1000"/>
              </a:spcBef>
              <a:spcAft>
                <a:spcPts val="0"/>
              </a:spcAft>
              <a:buClr>
                <a:srgbClr val="000000"/>
              </a:buClr>
              <a:buSzPts val="1800"/>
              <a:buFont typeface="Arial"/>
              <a:buNone/>
            </a:pPr>
            <a:r>
              <a:rPr b="0" i="0" lang="en-US" sz="1800" u="none" cap="none" strike="noStrike">
                <a:solidFill>
                  <a:schemeClr val="dk1"/>
                </a:solidFill>
                <a:highlight>
                  <a:srgbClr val="F7F7F8"/>
                </a:highlight>
                <a:latin typeface="Roboto"/>
                <a:ea typeface="Roboto"/>
                <a:cs typeface="Roboto"/>
                <a:sym typeface="Roboto"/>
              </a:rPr>
              <a:t>Enhancing predictions by analyzing movie reviews to capture audience sentiment. Audience sentiment is a key driver of box office success.</a:t>
            </a:r>
            <a:endParaRPr b="0" i="0" sz="1800" u="none" cap="none" strike="noStrike">
              <a:solidFill>
                <a:schemeClr val="dk1"/>
              </a:solidFill>
              <a:highlight>
                <a:srgbClr val="F7F7F8"/>
              </a:highlight>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highlight>
                  <a:srgbClr val="F7F7F8"/>
                </a:highlight>
                <a:latin typeface="Arial"/>
                <a:ea typeface="Arial"/>
                <a:cs typeface="Arial"/>
                <a:sym typeface="Arial"/>
              </a:rPr>
              <a:t>User Behavior Analysis (3-4 months)</a:t>
            </a:r>
            <a:endParaRPr b="1" i="0" sz="1800" u="none" cap="none" strike="noStrike">
              <a:solidFill>
                <a:schemeClr val="dk1"/>
              </a:solidFill>
              <a:highlight>
                <a:srgbClr val="F7F7F8"/>
              </a:highlight>
              <a:latin typeface="Arial"/>
              <a:ea typeface="Arial"/>
              <a:cs typeface="Arial"/>
              <a:sym typeface="Arial"/>
            </a:endParaRPr>
          </a:p>
          <a:p>
            <a:pPr indent="45720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highlight>
                  <a:srgbClr val="F7F7F8"/>
                </a:highlight>
                <a:latin typeface="Arial"/>
                <a:ea typeface="Arial"/>
                <a:cs typeface="Arial"/>
                <a:sym typeface="Arial"/>
              </a:rPr>
              <a:t>Predicting success by analyzing user behavior on online platforms.Understanding user preferences is crucial.</a:t>
            </a:r>
            <a:endParaRPr b="0" i="0" sz="1800" u="none" cap="none" strike="noStrike">
              <a:solidFill>
                <a:schemeClr val="dk1"/>
              </a:solidFill>
              <a:highlight>
                <a:srgbClr val="F7F7F8"/>
              </a:highlight>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Arial"/>
              <a:ea typeface="Arial"/>
              <a:cs typeface="Arial"/>
              <a:sym typeface="Arial"/>
            </a:endParaRPr>
          </a:p>
          <a:p>
            <a:pPr indent="0" lvl="0" marL="1270" marR="0" rtl="0" algn="just">
              <a:lnSpc>
                <a:spcPct val="150000"/>
              </a:lnSpc>
              <a:spcBef>
                <a:spcPts val="100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54"/>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Conclusion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09" name="Google Shape;309;p55"/>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310" name="Google Shape;310;p55"/>
          <p:cNvSpPr/>
          <p:nvPr/>
        </p:nvSpPr>
        <p:spPr>
          <a:xfrm>
            <a:off x="609600" y="1305475"/>
            <a:ext cx="10888500" cy="5197800"/>
          </a:xfrm>
          <a:prstGeom prst="rect">
            <a:avLst/>
          </a:prstGeom>
          <a:noFill/>
          <a:ln>
            <a:noFill/>
          </a:ln>
        </p:spPr>
        <p:txBody>
          <a:bodyPr anchorCtr="0" anchor="t" bIns="45000" lIns="90000" spcFirstLastPara="1" rIns="90000" wrap="square" tIns="45000">
            <a:noAutofit/>
          </a:bodyPr>
          <a:lstStyle/>
          <a:p>
            <a:pPr indent="0" lvl="0" marL="1270" marR="0" rtl="0" algn="just">
              <a:lnSpc>
                <a:spcPct val="150000"/>
              </a:lnSpc>
              <a:spcBef>
                <a:spcPts val="0"/>
              </a:spcBef>
              <a:spcAft>
                <a:spcPts val="0"/>
              </a:spcAft>
              <a:buClr>
                <a:srgbClr val="000000"/>
              </a:buClr>
              <a:buSzPts val="2400"/>
              <a:buFont typeface="Arial"/>
              <a:buNone/>
            </a:pPr>
            <a:r>
              <a:rPr b="0" i="0" lang="en-US" sz="1800" u="none" cap="none" strike="noStrike">
                <a:solidFill>
                  <a:schemeClr val="dk1"/>
                </a:solidFill>
                <a:highlight>
                  <a:srgbClr val="F7F7F8"/>
                </a:highlight>
                <a:latin typeface="Arial"/>
                <a:ea typeface="Arial"/>
                <a:cs typeface="Arial"/>
                <a:sym typeface="Arial"/>
              </a:rPr>
              <a:t>In conclusion, our Box Office Performance Prediction project successfully tackled the complexities of the movie industry. We overcame challenges in data management, model optimization, and real-time integration, which, in turn, fostered our professional growth. </a:t>
            </a:r>
            <a:endParaRPr b="0" i="0" sz="1800" u="none" cap="none" strike="noStrike">
              <a:solidFill>
                <a:schemeClr val="dk1"/>
              </a:solidFill>
              <a:highlight>
                <a:srgbClr val="F7F7F8"/>
              </a:highlight>
              <a:latin typeface="Arial"/>
              <a:ea typeface="Arial"/>
              <a:cs typeface="Arial"/>
              <a:sym typeface="Arial"/>
            </a:endParaRPr>
          </a:p>
          <a:p>
            <a:pPr indent="0" lvl="0" marL="1270" marR="0" rtl="0" algn="just">
              <a:lnSpc>
                <a:spcPct val="150000"/>
              </a:lnSpc>
              <a:spcBef>
                <a:spcPts val="0"/>
              </a:spcBef>
              <a:spcAft>
                <a:spcPts val="0"/>
              </a:spcAft>
              <a:buClr>
                <a:srgbClr val="000000"/>
              </a:buClr>
              <a:buSzPts val="2400"/>
              <a:buFont typeface="Arial"/>
              <a:buNone/>
            </a:pPr>
            <a:r>
              <a:t/>
            </a:r>
            <a:endParaRPr b="0" i="0" sz="1800" u="none" cap="none" strike="noStrike">
              <a:solidFill>
                <a:schemeClr val="dk1"/>
              </a:solidFill>
              <a:highlight>
                <a:srgbClr val="F7F7F8"/>
              </a:highlight>
              <a:latin typeface="Arial"/>
              <a:ea typeface="Arial"/>
              <a:cs typeface="Arial"/>
              <a:sym typeface="Arial"/>
            </a:endParaRPr>
          </a:p>
        </p:txBody>
      </p:sp>
      <p:sp>
        <p:nvSpPr>
          <p:cNvPr id="311" name="Google Shape;311;p55"/>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6"/>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lang="en-US" sz="3000">
                <a:solidFill>
                  <a:srgbClr val="C00000"/>
                </a:solidFill>
              </a:rPr>
              <a:t>References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17" name="Google Shape;317;p56"/>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318" name="Google Shape;318;p56"/>
          <p:cNvSpPr/>
          <p:nvPr/>
        </p:nvSpPr>
        <p:spPr>
          <a:xfrm>
            <a:off x="609600" y="1139450"/>
            <a:ext cx="10888500" cy="5363700"/>
          </a:xfrm>
          <a:prstGeom prst="rect">
            <a:avLst/>
          </a:prstGeom>
          <a:noFill/>
          <a:ln>
            <a:noFill/>
          </a:ln>
        </p:spPr>
        <p:txBody>
          <a:bodyPr anchorCtr="0" anchor="t" bIns="45000" lIns="90000" spcFirstLastPara="1" rIns="90000" wrap="square" tIns="45000">
            <a:noAutofit/>
          </a:bodyPr>
          <a:lstStyle/>
          <a:p>
            <a:pPr indent="0" lvl="0" marL="1270" marR="0" rtl="0" algn="just">
              <a:lnSpc>
                <a:spcPct val="150000"/>
              </a:lnSpc>
              <a:spcBef>
                <a:spcPts val="0"/>
              </a:spcBef>
              <a:spcAft>
                <a:spcPts val="0"/>
              </a:spcAft>
              <a:buClr>
                <a:srgbClr val="000000"/>
              </a:buClr>
              <a:buSzPts val="2400"/>
              <a:buFont typeface="Arial"/>
              <a:buNone/>
            </a:pPr>
            <a:r>
              <a:rPr b="1" lang="en-US" sz="2400">
                <a:solidFill>
                  <a:schemeClr val="dk1"/>
                </a:solidFill>
                <a:highlight>
                  <a:srgbClr val="F7F7F8"/>
                </a:highlight>
              </a:rPr>
              <a:t>Tableau Repository : </a:t>
            </a:r>
            <a:endParaRPr b="1" sz="2400">
              <a:solidFill>
                <a:schemeClr val="dk1"/>
              </a:solidFill>
              <a:highlight>
                <a:srgbClr val="F7F7F8"/>
              </a:highlight>
            </a:endParaRPr>
          </a:p>
          <a:p>
            <a:pPr indent="0" lvl="0" marL="1270" marR="0" rtl="0" algn="just">
              <a:lnSpc>
                <a:spcPct val="150000"/>
              </a:lnSpc>
              <a:spcBef>
                <a:spcPts val="0"/>
              </a:spcBef>
              <a:spcAft>
                <a:spcPts val="0"/>
              </a:spcAft>
              <a:buClr>
                <a:srgbClr val="000000"/>
              </a:buClr>
              <a:buSzPts val="2400"/>
              <a:buFont typeface="Arial"/>
              <a:buNone/>
            </a:pPr>
            <a:r>
              <a:rPr lang="en-US" sz="2000" u="sng">
                <a:solidFill>
                  <a:schemeClr val="hlink"/>
                </a:solidFill>
                <a:highlight>
                  <a:srgbClr val="F7F7F8"/>
                </a:highlight>
                <a:hlinkClick r:id="rId4"/>
              </a:rPr>
              <a:t>https://public.tableau.com/app/profile/ajay.hoke/viz/BoxofficeFinalproject11/Dashboard2?publish=yes</a:t>
            </a:r>
            <a:endParaRPr sz="2000">
              <a:solidFill>
                <a:schemeClr val="dk1"/>
              </a:solidFill>
              <a:highlight>
                <a:srgbClr val="F7F7F8"/>
              </a:highlight>
            </a:endParaRPr>
          </a:p>
          <a:p>
            <a:pPr indent="0" lvl="0" marL="0" marR="0" rtl="0" algn="just">
              <a:lnSpc>
                <a:spcPct val="150000"/>
              </a:lnSpc>
              <a:spcBef>
                <a:spcPts val="0"/>
              </a:spcBef>
              <a:spcAft>
                <a:spcPts val="0"/>
              </a:spcAft>
              <a:buClr>
                <a:srgbClr val="000000"/>
              </a:buClr>
              <a:buSzPts val="2400"/>
              <a:buFont typeface="Arial"/>
              <a:buNone/>
            </a:pPr>
            <a:r>
              <a:t/>
            </a:r>
            <a:endParaRPr sz="1800">
              <a:solidFill>
                <a:schemeClr val="dk1"/>
              </a:solidFill>
              <a:highlight>
                <a:srgbClr val="F7F7F8"/>
              </a:highlight>
            </a:endParaRPr>
          </a:p>
          <a:p>
            <a:pPr indent="0" lvl="0" marL="0" marR="0" rtl="0" algn="just">
              <a:lnSpc>
                <a:spcPct val="150000"/>
              </a:lnSpc>
              <a:spcBef>
                <a:spcPts val="0"/>
              </a:spcBef>
              <a:spcAft>
                <a:spcPts val="0"/>
              </a:spcAft>
              <a:buClr>
                <a:srgbClr val="000000"/>
              </a:buClr>
              <a:buSzPts val="2400"/>
              <a:buFont typeface="Arial"/>
              <a:buNone/>
            </a:pPr>
            <a:r>
              <a:rPr b="1" lang="en-US" sz="2300">
                <a:solidFill>
                  <a:schemeClr val="dk1"/>
                </a:solidFill>
                <a:highlight>
                  <a:srgbClr val="F7F7F8"/>
                </a:highlight>
              </a:rPr>
              <a:t>Other References : </a:t>
            </a:r>
            <a:endParaRPr b="1" sz="2300">
              <a:solidFill>
                <a:schemeClr val="dk1"/>
              </a:solidFill>
              <a:highlight>
                <a:srgbClr val="F7F7F8"/>
              </a:highlight>
            </a:endParaRPr>
          </a:p>
          <a:p>
            <a:pPr indent="-355600" lvl="0" marL="457200" marR="0" rtl="0" algn="just">
              <a:lnSpc>
                <a:spcPct val="150000"/>
              </a:lnSpc>
              <a:spcBef>
                <a:spcPts val="0"/>
              </a:spcBef>
              <a:spcAft>
                <a:spcPts val="0"/>
              </a:spcAft>
              <a:buClr>
                <a:schemeClr val="dk1"/>
              </a:buClr>
              <a:buSzPts val="2000"/>
              <a:buChar char="●"/>
            </a:pPr>
            <a:r>
              <a:rPr lang="en-US" sz="2000" u="sng">
                <a:solidFill>
                  <a:schemeClr val="hlink"/>
                </a:solidFill>
                <a:highlight>
                  <a:srgbClr val="F7F7F8"/>
                </a:highlight>
                <a:hlinkClick r:id="rId5"/>
              </a:rPr>
              <a:t>https://www.kaggle.com/competitions/tmdb-box-office-prediction/rules</a:t>
            </a:r>
            <a:endParaRPr sz="2000">
              <a:solidFill>
                <a:schemeClr val="dk1"/>
              </a:solidFill>
              <a:highlight>
                <a:srgbClr val="F7F7F8"/>
              </a:highlight>
            </a:endParaRPr>
          </a:p>
          <a:p>
            <a:pPr indent="-355600" lvl="0" marL="457200" marR="0" rtl="0" algn="just">
              <a:lnSpc>
                <a:spcPct val="150000"/>
              </a:lnSpc>
              <a:spcBef>
                <a:spcPts val="1000"/>
              </a:spcBef>
              <a:spcAft>
                <a:spcPts val="0"/>
              </a:spcAft>
              <a:buClr>
                <a:schemeClr val="dk1"/>
              </a:buClr>
              <a:buSzPts val="2000"/>
              <a:buChar char="●"/>
            </a:pPr>
            <a:r>
              <a:rPr lang="en-US" sz="2000" u="sng">
                <a:solidFill>
                  <a:schemeClr val="hlink"/>
                </a:solidFill>
                <a:highlight>
                  <a:srgbClr val="F7F7F8"/>
                </a:highlight>
                <a:hlinkClick r:id="rId6"/>
              </a:rPr>
              <a:t>https://www.tableau.com/blog/beginners-guide-tableau-public</a:t>
            </a:r>
            <a:endParaRPr sz="2000">
              <a:solidFill>
                <a:schemeClr val="dk1"/>
              </a:solidFill>
              <a:highlight>
                <a:srgbClr val="F7F7F8"/>
              </a:highlight>
            </a:endParaRPr>
          </a:p>
          <a:p>
            <a:pPr indent="0" lvl="0" marL="457200" marR="0" rtl="0" algn="just">
              <a:lnSpc>
                <a:spcPct val="150000"/>
              </a:lnSpc>
              <a:spcBef>
                <a:spcPts val="0"/>
              </a:spcBef>
              <a:spcAft>
                <a:spcPts val="0"/>
              </a:spcAft>
              <a:buNone/>
            </a:pPr>
            <a:r>
              <a:t/>
            </a:r>
            <a:endParaRPr sz="2000">
              <a:solidFill>
                <a:schemeClr val="dk1"/>
              </a:solidFill>
              <a:highlight>
                <a:srgbClr val="F7F7F8"/>
              </a:highlight>
            </a:endParaRPr>
          </a:p>
          <a:p>
            <a:pPr indent="0" lvl="0" marL="1270" marR="0" rtl="0" algn="just">
              <a:lnSpc>
                <a:spcPct val="150000"/>
              </a:lnSpc>
              <a:spcBef>
                <a:spcPts val="0"/>
              </a:spcBef>
              <a:spcAft>
                <a:spcPts val="0"/>
              </a:spcAft>
              <a:buClr>
                <a:srgbClr val="000000"/>
              </a:buClr>
              <a:buSzPts val="2400"/>
              <a:buFont typeface="Arial"/>
              <a:buNone/>
            </a:pPr>
            <a:r>
              <a:t/>
            </a:r>
            <a:endParaRPr b="0" i="0" sz="1800" u="none" cap="none" strike="noStrike">
              <a:solidFill>
                <a:schemeClr val="dk1"/>
              </a:solidFill>
              <a:highlight>
                <a:srgbClr val="F7F7F8"/>
              </a:highlight>
              <a:latin typeface="Arial"/>
              <a:ea typeface="Arial"/>
              <a:cs typeface="Arial"/>
              <a:sym typeface="Arial"/>
            </a:endParaRPr>
          </a:p>
        </p:txBody>
      </p:sp>
      <p:sp>
        <p:nvSpPr>
          <p:cNvPr id="319" name="Google Shape;319;p56"/>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7"/>
          <p:cNvSpPr/>
          <p:nvPr/>
        </p:nvSpPr>
        <p:spPr>
          <a:xfrm>
            <a:off x="609480" y="2475360"/>
            <a:ext cx="10971720" cy="1248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57"/>
          <p:cNvSpPr/>
          <p:nvPr/>
        </p:nvSpPr>
        <p:spPr>
          <a:xfrm>
            <a:off x="8737560" y="6245280"/>
            <a:ext cx="284364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pic>
        <p:nvPicPr>
          <p:cNvPr id="326" name="Google Shape;326;p57"/>
          <p:cNvPicPr preferRelativeResize="0"/>
          <p:nvPr/>
        </p:nvPicPr>
        <p:blipFill rotWithShape="1">
          <a:blip r:embed="rId3">
            <a:alphaModFix/>
          </a:blip>
          <a:srcRect b="0" l="0" r="0" t="0"/>
          <a:stretch/>
        </p:blipFill>
        <p:spPr>
          <a:xfrm>
            <a:off x="9905400" y="-1440"/>
            <a:ext cx="2281680" cy="773640"/>
          </a:xfrm>
          <a:prstGeom prst="rect">
            <a:avLst/>
          </a:prstGeom>
          <a:noFill/>
          <a:ln>
            <a:noFill/>
          </a:ln>
        </p:spPr>
      </p:pic>
      <p:sp>
        <p:nvSpPr>
          <p:cNvPr id="327" name="Google Shape;327;p57"/>
          <p:cNvSpPr txBox="1"/>
          <p:nvPr/>
        </p:nvSpPr>
        <p:spPr>
          <a:xfrm>
            <a:off x="3791585" y="2492375"/>
            <a:ext cx="4147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0"/>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Introduction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68" name="Google Shape;168;p40"/>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169" name="Google Shape;169;p40"/>
          <p:cNvSpPr/>
          <p:nvPr/>
        </p:nvSpPr>
        <p:spPr>
          <a:xfrm>
            <a:off x="609600" y="1088375"/>
            <a:ext cx="10888500" cy="5415000"/>
          </a:xfrm>
          <a:prstGeom prst="rect">
            <a:avLst/>
          </a:prstGeom>
          <a:noFill/>
          <a:ln>
            <a:noFill/>
          </a:ln>
        </p:spPr>
        <p:txBody>
          <a:bodyPr anchorCtr="0" anchor="t" bIns="45000" lIns="90000" spcFirstLastPara="1" rIns="90000" wrap="square" tIns="45000">
            <a:noAutofit/>
          </a:bodyPr>
          <a:lstStyle/>
          <a:p>
            <a:pPr indent="-284480" lvl="0" marL="2857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highlight>
                  <a:srgbClr val="F7F7F8"/>
                </a:highlight>
                <a:latin typeface="Arial"/>
                <a:ea typeface="Arial"/>
                <a:cs typeface="Arial"/>
                <a:sym typeface="Arial"/>
              </a:rPr>
              <a:t>The purpose of our project is to develop a robust and accurate predictive model for forecasting the box office performance of movies. We aim to provide valuable insights to the film industry, investors, and studios to make informed decisions regarding cast, budget allocation, genre selection, and marketing strategies.</a:t>
            </a:r>
            <a:endParaRPr b="0" i="0" sz="1800" u="none" cap="none" strike="noStrike">
              <a:solidFill>
                <a:schemeClr val="dk1"/>
              </a:solidFill>
              <a:highlight>
                <a:srgbClr val="F7F7F8"/>
              </a:highlight>
              <a:latin typeface="Arial"/>
              <a:ea typeface="Arial"/>
              <a:cs typeface="Arial"/>
              <a:sym typeface="Arial"/>
            </a:endParaRPr>
          </a:p>
          <a:p>
            <a:pPr indent="-284480" lvl="0" marL="285750" marR="0" rtl="0" algn="just">
              <a:lnSpc>
                <a:spcPct val="150000"/>
              </a:lnSpc>
              <a:spcBef>
                <a:spcPts val="1000"/>
              </a:spcBef>
              <a:spcAft>
                <a:spcPts val="0"/>
              </a:spcAft>
              <a:buClr>
                <a:schemeClr val="dk1"/>
              </a:buClr>
              <a:buSzPts val="1800"/>
              <a:buFont typeface="Arial"/>
              <a:buChar char="•"/>
            </a:pPr>
            <a:r>
              <a:rPr b="0" i="0" lang="en-US" sz="1800" u="none" cap="none" strike="noStrike">
                <a:solidFill>
                  <a:schemeClr val="dk1"/>
                </a:solidFill>
                <a:highlight>
                  <a:srgbClr val="F7F7F8"/>
                </a:highlight>
                <a:latin typeface="Arial"/>
                <a:ea typeface="Arial"/>
                <a:cs typeface="Arial"/>
                <a:sym typeface="Arial"/>
              </a:rPr>
              <a:t>In today's competitive film industry, the need for precise box office revenue prediction is paramount. Studios and investors require reliable forecasts to optimize their investments, while moviegoers seek diverse and high-quality entertainment options.</a:t>
            </a:r>
            <a:endParaRPr b="0" i="0" sz="1800" u="none" cap="none" strike="noStrike">
              <a:solidFill>
                <a:schemeClr val="dk1"/>
              </a:solidFill>
              <a:highlight>
                <a:srgbClr val="F7F7F8"/>
              </a:highlight>
              <a:latin typeface="Arial"/>
              <a:ea typeface="Arial"/>
              <a:cs typeface="Arial"/>
              <a:sym typeface="Arial"/>
            </a:endParaRPr>
          </a:p>
          <a:p>
            <a:pPr indent="-284480" lvl="0" marL="285750" marR="0" rtl="0" algn="just">
              <a:lnSpc>
                <a:spcPct val="150000"/>
              </a:lnSpc>
              <a:spcBef>
                <a:spcPts val="1000"/>
              </a:spcBef>
              <a:spcAft>
                <a:spcPts val="0"/>
              </a:spcAft>
              <a:buClr>
                <a:schemeClr val="dk1"/>
              </a:buClr>
              <a:buSzPts val="1800"/>
              <a:buFont typeface="Arial"/>
              <a:buChar char="•"/>
            </a:pPr>
            <a:r>
              <a:rPr b="0" i="0" lang="en-US" sz="1800" u="none" cap="none" strike="noStrike">
                <a:solidFill>
                  <a:schemeClr val="dk1"/>
                </a:solidFill>
                <a:highlight>
                  <a:srgbClr val="F7F7F8"/>
                </a:highlight>
                <a:latin typeface="Arial"/>
                <a:ea typeface="Arial"/>
                <a:cs typeface="Arial"/>
                <a:sym typeface="Arial"/>
              </a:rPr>
              <a:t>Studios and producers can optimize decisions for casting, budgets, and marketing, enhancing profitability. Investors reduce financial risks with ROI insights. Audiences enjoy a wider film selection, while critics gain tools for more objective assessments.</a:t>
            </a:r>
            <a:endParaRPr b="0" i="0" sz="1800" u="none" cap="none" strike="noStrike">
              <a:solidFill>
                <a:schemeClr val="dk1"/>
              </a:solidFill>
              <a:highlight>
                <a:srgbClr val="F7F7F8"/>
              </a:highlight>
              <a:latin typeface="Arial"/>
              <a:ea typeface="Arial"/>
              <a:cs typeface="Arial"/>
              <a:sym typeface="Arial"/>
            </a:endParaRPr>
          </a:p>
          <a:p>
            <a:pPr indent="0" lvl="0" marL="1270" marR="0" rtl="0" algn="just">
              <a:lnSpc>
                <a:spcPct val="150000"/>
              </a:lnSpc>
              <a:spcBef>
                <a:spcPts val="100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40"/>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1"/>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Problem Statement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41"/>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177" name="Google Shape;177;p41"/>
          <p:cNvSpPr/>
          <p:nvPr/>
        </p:nvSpPr>
        <p:spPr>
          <a:xfrm>
            <a:off x="609600" y="1088375"/>
            <a:ext cx="10888500" cy="5415000"/>
          </a:xfrm>
          <a:prstGeom prst="rect">
            <a:avLst/>
          </a:prstGeom>
          <a:noFill/>
          <a:ln>
            <a:noFill/>
          </a:ln>
        </p:spPr>
        <p:txBody>
          <a:bodyPr anchorCtr="0" anchor="t" bIns="45000" lIns="90000" spcFirstLastPara="1" rIns="90000" wrap="square" tIns="45000">
            <a:noAutofit/>
          </a:bodyPr>
          <a:lstStyle/>
          <a:p>
            <a:pPr indent="-285750" lvl="0" marL="285750" marR="0" rtl="0" algn="just">
              <a:lnSpc>
                <a:spcPct val="15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We aim to leverage advanced data analytics and machine learning techniques to predict the box office performance of upcoming movies. By analyzing various factors such as genre, cast, budget and release date, our model aims to provide valuable insights to the film industry, assisting stakeholders in making informed decisions for maximizing their movie's success at the box office.</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1000"/>
              </a:spcBef>
              <a:spcAft>
                <a:spcPts val="0"/>
              </a:spcAft>
              <a:buClr>
                <a:srgbClr val="000000"/>
              </a:buClr>
              <a:buSzPts val="2000"/>
              <a:buFont typeface="Arial"/>
              <a:buChar char="•"/>
            </a:pPr>
            <a:r>
              <a:rPr b="0" i="0" lang="en-US" sz="1800" u="none" cap="none" strike="noStrike">
                <a:solidFill>
                  <a:schemeClr val="dk1"/>
                </a:solidFill>
                <a:highlight>
                  <a:srgbClr val="F7F7F8"/>
                </a:highlight>
                <a:latin typeface="Arial"/>
                <a:ea typeface="Arial"/>
                <a:cs typeface="Arial"/>
                <a:sym typeface="Arial"/>
              </a:rPr>
              <a:t>The film industry relies heavily on box office performance predictions to make informed decisions regarding production budgets, marketing strategies, and distribution plans. Accurate revenue predictions can significantly impact the success and profitability of movie projects.</a:t>
            </a:r>
            <a:endParaRPr b="0" i="0" sz="1800" u="none" cap="none" strike="noStrike">
              <a:solidFill>
                <a:schemeClr val="dk1"/>
              </a:solidFill>
              <a:highlight>
                <a:srgbClr val="F7F7F8"/>
              </a:highlight>
              <a:latin typeface="Arial"/>
              <a:ea typeface="Arial"/>
              <a:cs typeface="Arial"/>
              <a:sym typeface="Arial"/>
            </a:endParaRPr>
          </a:p>
          <a:p>
            <a:pPr indent="-285750" lvl="0" marL="285750" marR="0" rtl="0" algn="just">
              <a:lnSpc>
                <a:spcPct val="150000"/>
              </a:lnSpc>
              <a:spcBef>
                <a:spcPts val="1000"/>
              </a:spcBef>
              <a:spcAft>
                <a:spcPts val="0"/>
              </a:spcAft>
              <a:buClr>
                <a:srgbClr val="000000"/>
              </a:buClr>
              <a:buSzPts val="2000"/>
              <a:buFont typeface="Arial"/>
              <a:buChar char="•"/>
            </a:pPr>
            <a:r>
              <a:rPr b="0" i="0" lang="en-US" sz="1800" u="none" cap="none" strike="noStrike">
                <a:solidFill>
                  <a:schemeClr val="dk1"/>
                </a:solidFill>
                <a:highlight>
                  <a:srgbClr val="F7F7F8"/>
                </a:highlight>
                <a:latin typeface="Arial"/>
                <a:ea typeface="Arial"/>
                <a:cs typeface="Arial"/>
                <a:sym typeface="Arial"/>
              </a:rPr>
              <a:t>Our model will focus on predicting box office revenue based on historical data and movie attributes such as cast, budget, genre and so on.</a:t>
            </a:r>
            <a:endParaRPr b="0" i="0" sz="1800" u="none" cap="none" strike="noStrike">
              <a:solidFill>
                <a:schemeClr val="dk1"/>
              </a:solidFill>
              <a:highlight>
                <a:srgbClr val="F7F7F8"/>
              </a:highlight>
              <a:latin typeface="Arial"/>
              <a:ea typeface="Arial"/>
              <a:cs typeface="Arial"/>
              <a:sym typeface="Arial"/>
            </a:endParaRPr>
          </a:p>
          <a:p>
            <a:pPr indent="-285750" lvl="0" marL="285750" marR="0" rtl="0" algn="just">
              <a:lnSpc>
                <a:spcPct val="150000"/>
              </a:lnSpc>
              <a:spcBef>
                <a:spcPts val="1000"/>
              </a:spcBef>
              <a:spcAft>
                <a:spcPts val="0"/>
              </a:spcAft>
              <a:buClr>
                <a:srgbClr val="000000"/>
              </a:buClr>
              <a:buSzPts val="2000"/>
              <a:buFont typeface="Arial"/>
              <a:buChar char="•"/>
            </a:pPr>
            <a:r>
              <a:rPr b="0" i="0" lang="en-US" sz="1800" u="none" cap="none" strike="noStrike">
                <a:solidFill>
                  <a:schemeClr val="dk1"/>
                </a:solidFill>
                <a:highlight>
                  <a:srgbClr val="F7F7F8"/>
                </a:highlight>
                <a:latin typeface="Arial"/>
                <a:ea typeface="Arial"/>
                <a:cs typeface="Arial"/>
                <a:sym typeface="Arial"/>
              </a:rPr>
              <a:t>Success will be measured by the model's ability to provide accurate revenue predictions, reducing forecasting errors. Efficiency and timeliness of predictions will also be considered to support real-time decision-making.</a:t>
            </a:r>
            <a:endParaRPr b="0" i="0" sz="1800" u="none" cap="none" strike="noStrike">
              <a:solidFill>
                <a:schemeClr val="dk1"/>
              </a:solidFill>
              <a:highlight>
                <a:srgbClr val="F7F7F8"/>
              </a:highlight>
              <a:latin typeface="Arial"/>
              <a:ea typeface="Arial"/>
              <a:cs typeface="Arial"/>
              <a:sym typeface="Arial"/>
            </a:endParaRPr>
          </a:p>
          <a:p>
            <a:pPr indent="0" lvl="0" marL="1270" marR="0" rtl="0" algn="just">
              <a:lnSpc>
                <a:spcPct val="150000"/>
              </a:lnSpc>
              <a:spcBef>
                <a:spcPts val="100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41"/>
          <p:cNvSpPr/>
          <p:nvPr/>
        </p:nvSpPr>
        <p:spPr>
          <a:xfrm>
            <a:off x="8737560" y="6245280"/>
            <a:ext cx="284364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Flowchart to Build Model</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4" name="Google Shape;184;p42"/>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185" name="Google Shape;185;p42"/>
          <p:cNvSpPr/>
          <p:nvPr/>
        </p:nvSpPr>
        <p:spPr>
          <a:xfrm>
            <a:off x="609600" y="1088375"/>
            <a:ext cx="10888500" cy="55371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42"/>
          <p:cNvSpPr/>
          <p:nvPr/>
        </p:nvSpPr>
        <p:spPr>
          <a:xfrm>
            <a:off x="60948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42"/>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88" name="Google Shape;188;p42"/>
          <p:cNvGrpSpPr/>
          <p:nvPr/>
        </p:nvGrpSpPr>
        <p:grpSpPr>
          <a:xfrm>
            <a:off x="1074119" y="1081100"/>
            <a:ext cx="9258454" cy="5537097"/>
            <a:chOff x="1520946" y="30974"/>
            <a:chExt cx="6031173" cy="5290052"/>
          </a:xfrm>
        </p:grpSpPr>
        <p:sp>
          <p:nvSpPr>
            <p:cNvPr id="189" name="Google Shape;189;p42"/>
            <p:cNvSpPr/>
            <p:nvPr/>
          </p:nvSpPr>
          <p:spPr>
            <a:xfrm rot="5400000">
              <a:off x="1793149" y="1169681"/>
              <a:ext cx="1027200" cy="1169700"/>
            </a:xfrm>
            <a:prstGeom prst="bentUpArrow">
              <a:avLst>
                <a:gd fmla="val 32840" name="adj1"/>
                <a:gd fmla="val 25000" name="adj2"/>
                <a:gd fmla="val 35780" name="adj3"/>
              </a:avLst>
            </a:prstGeom>
            <a:gradFill>
              <a:gsLst>
                <a:gs pos="0">
                  <a:srgbClr val="878B96"/>
                </a:gs>
                <a:gs pos="80000">
                  <a:srgbClr val="B1B6C6"/>
                </a:gs>
                <a:gs pos="100000">
                  <a:srgbClr val="B2B7C7"/>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2"/>
            <p:cNvSpPr/>
            <p:nvPr/>
          </p:nvSpPr>
          <p:spPr>
            <a:xfrm>
              <a:off x="1520946" y="30974"/>
              <a:ext cx="1729500" cy="1210500"/>
            </a:xfrm>
            <a:prstGeom prst="roundRect">
              <a:avLst>
                <a:gd fmla="val 16670" name="adj"/>
              </a:avLst>
            </a:prstGeom>
            <a:gradFill>
              <a:gsLst>
                <a:gs pos="0">
                  <a:srgbClr val="0A3366"/>
                </a:gs>
                <a:gs pos="80000">
                  <a:srgbClr val="0E4485"/>
                </a:gs>
                <a:gs pos="100000">
                  <a:srgbClr val="0B4489"/>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2"/>
            <p:cNvSpPr txBox="1"/>
            <p:nvPr/>
          </p:nvSpPr>
          <p:spPr>
            <a:xfrm>
              <a:off x="1580051" y="90079"/>
              <a:ext cx="1611300" cy="10923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Arial"/>
                <a:buNone/>
              </a:pPr>
              <a:r>
                <a:rPr b="0" i="0" lang="en-US" sz="1700" u="none" cap="none" strike="noStrike">
                  <a:solidFill>
                    <a:schemeClr val="lt1"/>
                  </a:solidFill>
                  <a:latin typeface="Arial"/>
                  <a:ea typeface="Arial"/>
                  <a:cs typeface="Arial"/>
                  <a:sym typeface="Arial"/>
                </a:rPr>
                <a:t>Data Study and Data Cleaning</a:t>
              </a:r>
              <a:endParaRPr b="0" i="0" sz="1400" u="none" cap="none" strike="noStrike">
                <a:solidFill>
                  <a:srgbClr val="000000"/>
                </a:solidFill>
                <a:latin typeface="Arial"/>
                <a:ea typeface="Arial"/>
                <a:cs typeface="Arial"/>
                <a:sym typeface="Arial"/>
              </a:endParaRPr>
            </a:p>
          </p:txBody>
        </p:sp>
        <p:sp>
          <p:nvSpPr>
            <p:cNvPr id="192" name="Google Shape;192;p42"/>
            <p:cNvSpPr/>
            <p:nvPr/>
          </p:nvSpPr>
          <p:spPr>
            <a:xfrm>
              <a:off x="3250388" y="146428"/>
              <a:ext cx="1257900" cy="97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2"/>
            <p:cNvSpPr txBox="1"/>
            <p:nvPr/>
          </p:nvSpPr>
          <p:spPr>
            <a:xfrm>
              <a:off x="3250388" y="146428"/>
              <a:ext cx="1257900" cy="978300"/>
            </a:xfrm>
            <a:prstGeom prst="rect">
              <a:avLst/>
            </a:prstGeom>
            <a:noFill/>
            <a:ln>
              <a:noFill/>
            </a:ln>
          </p:spPr>
          <p:txBody>
            <a:bodyPr anchorCtr="0" anchor="ctr" bIns="64750" lIns="64750" spcFirstLastPara="1" rIns="64750" wrap="square" tIns="64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TMDB Dataset</a:t>
              </a:r>
              <a:endParaRPr b="0" i="0" sz="1300" u="none" cap="none" strike="noStrike">
                <a:solidFill>
                  <a:schemeClr val="dk1"/>
                </a:solidFill>
                <a:latin typeface="Arial"/>
                <a:ea typeface="Arial"/>
                <a:cs typeface="Arial"/>
                <a:sym typeface="Arial"/>
              </a:endParaRPr>
            </a:p>
          </p:txBody>
        </p:sp>
        <p:sp>
          <p:nvSpPr>
            <p:cNvPr id="194" name="Google Shape;194;p42"/>
            <p:cNvSpPr/>
            <p:nvPr/>
          </p:nvSpPr>
          <p:spPr>
            <a:xfrm rot="5400000">
              <a:off x="3227039" y="2529532"/>
              <a:ext cx="1027200" cy="1169700"/>
            </a:xfrm>
            <a:prstGeom prst="bentUpArrow">
              <a:avLst>
                <a:gd fmla="val 32840" name="adj1"/>
                <a:gd fmla="val 25000" name="adj2"/>
                <a:gd fmla="val 35780" name="adj3"/>
              </a:avLst>
            </a:prstGeom>
            <a:gradFill>
              <a:gsLst>
                <a:gs pos="0">
                  <a:srgbClr val="878B96"/>
                </a:gs>
                <a:gs pos="80000">
                  <a:srgbClr val="B1B6C6"/>
                </a:gs>
                <a:gs pos="100000">
                  <a:srgbClr val="B2B7C7"/>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2"/>
            <p:cNvSpPr/>
            <p:nvPr/>
          </p:nvSpPr>
          <p:spPr>
            <a:xfrm>
              <a:off x="2954837" y="1390825"/>
              <a:ext cx="1729500" cy="1210500"/>
            </a:xfrm>
            <a:prstGeom prst="roundRect">
              <a:avLst>
                <a:gd fmla="val 16670" name="adj"/>
              </a:avLst>
            </a:prstGeom>
            <a:gradFill>
              <a:gsLst>
                <a:gs pos="0">
                  <a:srgbClr val="0A3366"/>
                </a:gs>
                <a:gs pos="80000">
                  <a:srgbClr val="0E4485"/>
                </a:gs>
                <a:gs pos="100000">
                  <a:srgbClr val="0B4489"/>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2"/>
            <p:cNvSpPr txBox="1"/>
            <p:nvPr/>
          </p:nvSpPr>
          <p:spPr>
            <a:xfrm>
              <a:off x="3013942" y="1449930"/>
              <a:ext cx="1611300" cy="10923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Arial"/>
                <a:buNone/>
              </a:pPr>
              <a:r>
                <a:rPr b="0" i="0" lang="en-US" sz="1700" u="none" cap="none" strike="noStrike">
                  <a:solidFill>
                    <a:schemeClr val="lt1"/>
                  </a:solidFill>
                  <a:latin typeface="Arial"/>
                  <a:ea typeface="Arial"/>
                  <a:cs typeface="Arial"/>
                  <a:sym typeface="Arial"/>
                </a:rPr>
                <a:t>Data Transformation</a:t>
              </a:r>
              <a:endParaRPr b="0" i="0" sz="1400" u="none" cap="none" strike="noStrike">
                <a:solidFill>
                  <a:srgbClr val="000000"/>
                </a:solidFill>
                <a:latin typeface="Arial"/>
                <a:ea typeface="Arial"/>
                <a:cs typeface="Arial"/>
                <a:sym typeface="Arial"/>
              </a:endParaRPr>
            </a:p>
          </p:txBody>
        </p:sp>
        <p:sp>
          <p:nvSpPr>
            <p:cNvPr id="197" name="Google Shape;197;p42"/>
            <p:cNvSpPr/>
            <p:nvPr/>
          </p:nvSpPr>
          <p:spPr>
            <a:xfrm>
              <a:off x="4684279" y="1506279"/>
              <a:ext cx="1257900" cy="97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2"/>
            <p:cNvSpPr txBox="1"/>
            <p:nvPr/>
          </p:nvSpPr>
          <p:spPr>
            <a:xfrm>
              <a:off x="4684279" y="1506279"/>
              <a:ext cx="1257900" cy="978300"/>
            </a:xfrm>
            <a:prstGeom prst="rect">
              <a:avLst/>
            </a:prstGeom>
            <a:noFill/>
            <a:ln>
              <a:noFill/>
            </a:ln>
          </p:spPr>
          <p:txBody>
            <a:bodyPr anchorCtr="0" anchor="ctr" bIns="64750" lIns="64750" spcFirstLastPara="1" rIns="64750" wrap="square" tIns="64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Log Transformation</a:t>
              </a:r>
              <a:endParaRPr b="0" i="0" sz="1300" u="none" cap="none" strike="noStrike">
                <a:solidFill>
                  <a:schemeClr val="dk1"/>
                </a:solidFill>
                <a:latin typeface="Arial"/>
                <a:ea typeface="Arial"/>
                <a:cs typeface="Arial"/>
                <a:sym typeface="Arial"/>
              </a:endParaRPr>
            </a:p>
            <a:p>
              <a:pPr indent="0" lvl="0" marL="914400" marR="0" rtl="0" algn="l">
                <a:lnSpc>
                  <a:spcPct val="9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sp>
          <p:nvSpPr>
            <p:cNvPr id="199" name="Google Shape;199;p42"/>
            <p:cNvSpPr/>
            <p:nvPr/>
          </p:nvSpPr>
          <p:spPr>
            <a:xfrm rot="5400000">
              <a:off x="4660931" y="3889382"/>
              <a:ext cx="1027200" cy="1169700"/>
            </a:xfrm>
            <a:prstGeom prst="bentUpArrow">
              <a:avLst>
                <a:gd fmla="val 32840" name="adj1"/>
                <a:gd fmla="val 25000" name="adj2"/>
                <a:gd fmla="val 35780" name="adj3"/>
              </a:avLst>
            </a:prstGeom>
            <a:gradFill>
              <a:gsLst>
                <a:gs pos="0">
                  <a:srgbClr val="878B96"/>
                </a:gs>
                <a:gs pos="80000">
                  <a:srgbClr val="B1B6C6"/>
                </a:gs>
                <a:gs pos="100000">
                  <a:srgbClr val="B2B7C7"/>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2"/>
            <p:cNvSpPr/>
            <p:nvPr/>
          </p:nvSpPr>
          <p:spPr>
            <a:xfrm>
              <a:off x="4388728" y="2750675"/>
              <a:ext cx="1729500" cy="1210500"/>
            </a:xfrm>
            <a:prstGeom prst="roundRect">
              <a:avLst>
                <a:gd fmla="val 16670" name="adj"/>
              </a:avLst>
            </a:prstGeom>
            <a:gradFill>
              <a:gsLst>
                <a:gs pos="0">
                  <a:srgbClr val="0A3366"/>
                </a:gs>
                <a:gs pos="80000">
                  <a:srgbClr val="0E4485"/>
                </a:gs>
                <a:gs pos="100000">
                  <a:srgbClr val="0B4489"/>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2"/>
            <p:cNvSpPr txBox="1"/>
            <p:nvPr/>
          </p:nvSpPr>
          <p:spPr>
            <a:xfrm>
              <a:off x="4447833" y="2809780"/>
              <a:ext cx="1611300" cy="10923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Arial"/>
                <a:buNone/>
              </a:pPr>
              <a:r>
                <a:rPr b="0" i="0" lang="en-US" sz="1700" u="none" cap="none" strike="noStrike">
                  <a:solidFill>
                    <a:schemeClr val="lt1"/>
                  </a:solidFill>
                  <a:latin typeface="Arial"/>
                  <a:ea typeface="Arial"/>
                  <a:cs typeface="Arial"/>
                  <a:sym typeface="Arial"/>
                </a:rPr>
                <a:t>Machine Learning Algorithm</a:t>
              </a:r>
              <a:endParaRPr b="0" i="0" sz="1400" u="none" cap="none" strike="noStrike">
                <a:solidFill>
                  <a:srgbClr val="000000"/>
                </a:solidFill>
                <a:latin typeface="Arial"/>
                <a:ea typeface="Arial"/>
                <a:cs typeface="Arial"/>
                <a:sym typeface="Arial"/>
              </a:endParaRPr>
            </a:p>
          </p:txBody>
        </p:sp>
        <p:sp>
          <p:nvSpPr>
            <p:cNvPr id="202" name="Google Shape;202;p42"/>
            <p:cNvSpPr/>
            <p:nvPr/>
          </p:nvSpPr>
          <p:spPr>
            <a:xfrm>
              <a:off x="6118170" y="2866129"/>
              <a:ext cx="1257900" cy="97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2"/>
            <p:cNvSpPr txBox="1"/>
            <p:nvPr/>
          </p:nvSpPr>
          <p:spPr>
            <a:xfrm>
              <a:off x="6118170" y="2866129"/>
              <a:ext cx="1257900" cy="978300"/>
            </a:xfrm>
            <a:prstGeom prst="rect">
              <a:avLst/>
            </a:prstGeom>
            <a:noFill/>
            <a:ln>
              <a:noFill/>
            </a:ln>
          </p:spPr>
          <p:txBody>
            <a:bodyPr anchorCtr="0" anchor="ctr" bIns="64750" lIns="64750" spcFirstLastPara="1" rIns="64750" wrap="square" tIns="64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Random Forest</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Arial"/>
                <a:buChar char="•"/>
              </a:pPr>
              <a:r>
                <a:rPr lang="en-US" sz="1300">
                  <a:solidFill>
                    <a:schemeClr val="dk1"/>
                  </a:solidFill>
                </a:rPr>
                <a:t>Decision Tree</a:t>
              </a:r>
              <a:endParaRPr sz="1300">
                <a:solidFill>
                  <a:schemeClr val="dk1"/>
                </a:solidFill>
              </a:endParaRPr>
            </a:p>
            <a:p>
              <a:pPr indent="-114300" lvl="1" marL="114300" marR="0" rtl="0" algn="l">
                <a:lnSpc>
                  <a:spcPct val="90000"/>
                </a:lnSpc>
                <a:spcBef>
                  <a:spcPts val="195"/>
                </a:spcBef>
                <a:spcAft>
                  <a:spcPts val="0"/>
                </a:spcAft>
                <a:buClr>
                  <a:schemeClr val="dk1"/>
                </a:buClr>
                <a:buSzPts val="1300"/>
                <a:buChar char="•"/>
              </a:pPr>
              <a:r>
                <a:rPr lang="en-US" sz="1300">
                  <a:solidFill>
                    <a:schemeClr val="dk1"/>
                  </a:solidFill>
                </a:rPr>
                <a:t>XG Boosting</a:t>
              </a:r>
              <a:endParaRPr sz="1300">
                <a:solidFill>
                  <a:schemeClr val="dk1"/>
                </a:solidFill>
              </a:endParaRPr>
            </a:p>
          </p:txBody>
        </p:sp>
        <p:sp>
          <p:nvSpPr>
            <p:cNvPr id="204" name="Google Shape;204;p42"/>
            <p:cNvSpPr/>
            <p:nvPr/>
          </p:nvSpPr>
          <p:spPr>
            <a:xfrm>
              <a:off x="5822619" y="4110526"/>
              <a:ext cx="1729500" cy="1210500"/>
            </a:xfrm>
            <a:prstGeom prst="roundRect">
              <a:avLst>
                <a:gd fmla="val 16670" name="adj"/>
              </a:avLst>
            </a:prstGeom>
            <a:gradFill>
              <a:gsLst>
                <a:gs pos="0">
                  <a:srgbClr val="0A3366"/>
                </a:gs>
                <a:gs pos="80000">
                  <a:srgbClr val="0E4485"/>
                </a:gs>
                <a:gs pos="100000">
                  <a:srgbClr val="0B4489"/>
                </a:gs>
              </a:gsLst>
              <a:lin ang="16200038"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2"/>
            <p:cNvSpPr txBox="1"/>
            <p:nvPr/>
          </p:nvSpPr>
          <p:spPr>
            <a:xfrm>
              <a:off x="5881724" y="4169631"/>
              <a:ext cx="1611300" cy="10923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Arial"/>
                <a:buNone/>
              </a:pPr>
              <a:r>
                <a:rPr b="0" i="0" lang="en-US" sz="1700" u="none" cap="none" strike="noStrike">
                  <a:solidFill>
                    <a:schemeClr val="lt1"/>
                  </a:solidFill>
                  <a:latin typeface="Arial"/>
                  <a:ea typeface="Arial"/>
                  <a:cs typeface="Arial"/>
                  <a:sym typeface="Arial"/>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p:nvPr/>
        </p:nvSpPr>
        <p:spPr>
          <a:xfrm>
            <a:off x="609475" y="167048"/>
            <a:ext cx="10971600" cy="9213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C00000"/>
                </a:solidFill>
                <a:latin typeface="Arial"/>
                <a:ea typeface="Arial"/>
                <a:cs typeface="Arial"/>
                <a:sym typeface="Arial"/>
              </a:rPr>
              <a:t>Technology Platforms Used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11" name="Google Shape;211;p43"/>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
        <p:nvSpPr>
          <p:cNvPr id="212" name="Google Shape;212;p43"/>
          <p:cNvSpPr/>
          <p:nvPr/>
        </p:nvSpPr>
        <p:spPr>
          <a:xfrm>
            <a:off x="414475" y="1157280"/>
            <a:ext cx="11166600" cy="5325600"/>
          </a:xfrm>
          <a:prstGeom prst="rect">
            <a:avLst/>
          </a:prstGeom>
          <a:noFill/>
          <a:ln>
            <a:noFill/>
          </a:ln>
        </p:spPr>
        <p:txBody>
          <a:bodyPr anchorCtr="0" anchor="t" bIns="45000" lIns="90000" spcFirstLastPara="1" rIns="90000" wrap="square" tIns="45000">
            <a:noAutofit/>
          </a:bodyPr>
          <a:lstStyle/>
          <a:p>
            <a:pPr indent="-336550" lvl="0" marL="457200" marR="0" rtl="0" algn="just">
              <a:lnSpc>
                <a:spcPct val="150000"/>
              </a:lnSpc>
              <a:spcBef>
                <a:spcPts val="1500"/>
              </a:spcBef>
              <a:spcAft>
                <a:spcPts val="0"/>
              </a:spcAft>
              <a:buClr>
                <a:schemeClr val="dk1"/>
              </a:buClr>
              <a:buSzPts val="1700"/>
              <a:buFont typeface="Arial"/>
              <a:buChar char="•"/>
            </a:pPr>
            <a:r>
              <a:rPr b="1" i="0" lang="en-US" sz="1700" u="none" cap="none" strike="noStrike">
                <a:solidFill>
                  <a:schemeClr val="dk1"/>
                </a:solidFill>
                <a:highlight>
                  <a:srgbClr val="F7F7F8"/>
                </a:highlight>
                <a:latin typeface="Arial"/>
                <a:ea typeface="Arial"/>
                <a:cs typeface="Arial"/>
                <a:sym typeface="Arial"/>
              </a:rPr>
              <a:t>Python : </a:t>
            </a:r>
            <a:r>
              <a:rPr b="0" i="0" lang="en-US" sz="1700" u="none" cap="none" strike="noStrike">
                <a:solidFill>
                  <a:schemeClr val="dk1"/>
                </a:solidFill>
                <a:highlight>
                  <a:srgbClr val="F7F7F8"/>
                </a:highlight>
                <a:latin typeface="Arial"/>
                <a:ea typeface="Arial"/>
                <a:cs typeface="Arial"/>
                <a:sym typeface="Arial"/>
              </a:rPr>
              <a:t>Our primary programming language for data preprocessing, machine learning model development, and analysis.</a:t>
            </a:r>
            <a:endParaRPr b="0" i="0" sz="1700" u="none" cap="none" strike="noStrike">
              <a:solidFill>
                <a:schemeClr val="dk1"/>
              </a:solidFill>
              <a:highlight>
                <a:srgbClr val="F7F7F8"/>
              </a:highlight>
              <a:latin typeface="Arial"/>
              <a:ea typeface="Arial"/>
              <a:cs typeface="Arial"/>
              <a:sym typeface="Arial"/>
            </a:endParaRPr>
          </a:p>
          <a:p>
            <a:pPr indent="-336550" lvl="0" marL="457200" marR="0" rtl="0" algn="just">
              <a:lnSpc>
                <a:spcPct val="150000"/>
              </a:lnSpc>
              <a:spcBef>
                <a:spcPts val="1000"/>
              </a:spcBef>
              <a:spcAft>
                <a:spcPts val="0"/>
              </a:spcAft>
              <a:buClr>
                <a:schemeClr val="dk1"/>
              </a:buClr>
              <a:buSzPts val="1700"/>
              <a:buFont typeface="Arial"/>
              <a:buChar char="•"/>
            </a:pPr>
            <a:r>
              <a:rPr b="1" i="0" lang="en-US" sz="1700" u="none" cap="none" strike="noStrike">
                <a:solidFill>
                  <a:schemeClr val="dk1"/>
                </a:solidFill>
                <a:highlight>
                  <a:srgbClr val="F7F7F8"/>
                </a:highlight>
                <a:latin typeface="Arial"/>
                <a:ea typeface="Arial"/>
                <a:cs typeface="Arial"/>
                <a:sym typeface="Arial"/>
              </a:rPr>
              <a:t>Machine Learning (ML) :</a:t>
            </a:r>
            <a:r>
              <a:rPr b="0" i="0" lang="en-US" sz="1700" u="none" cap="none" strike="noStrike">
                <a:solidFill>
                  <a:schemeClr val="dk1"/>
                </a:solidFill>
                <a:highlight>
                  <a:srgbClr val="F7F7F8"/>
                </a:highlight>
                <a:latin typeface="Arial"/>
                <a:ea typeface="Arial"/>
                <a:cs typeface="Arial"/>
                <a:sym typeface="Arial"/>
              </a:rPr>
              <a:t> Utilized for predictive modeling and generating revenue forecasts based on various movie attributes.</a:t>
            </a:r>
            <a:endParaRPr b="0" i="0" sz="1700" u="none" cap="none" strike="noStrike">
              <a:solidFill>
                <a:schemeClr val="dk1"/>
              </a:solidFill>
              <a:highlight>
                <a:srgbClr val="F7F7F8"/>
              </a:highlight>
              <a:latin typeface="Arial"/>
              <a:ea typeface="Arial"/>
              <a:cs typeface="Arial"/>
              <a:sym typeface="Arial"/>
            </a:endParaRPr>
          </a:p>
          <a:p>
            <a:pPr indent="-336550" lvl="0" marL="457200" marR="0" rtl="0" algn="just">
              <a:lnSpc>
                <a:spcPct val="150000"/>
              </a:lnSpc>
              <a:spcBef>
                <a:spcPts val="1000"/>
              </a:spcBef>
              <a:spcAft>
                <a:spcPts val="0"/>
              </a:spcAft>
              <a:buClr>
                <a:schemeClr val="dk1"/>
              </a:buClr>
              <a:buSzPts val="1700"/>
              <a:buFont typeface="Arial"/>
              <a:buChar char="•"/>
            </a:pPr>
            <a:r>
              <a:rPr b="1" i="0" lang="en-US" sz="1700" u="none" cap="none" strike="noStrike">
                <a:solidFill>
                  <a:schemeClr val="dk1"/>
                </a:solidFill>
                <a:highlight>
                  <a:srgbClr val="F7F7F8"/>
                </a:highlight>
                <a:latin typeface="Arial"/>
                <a:ea typeface="Arial"/>
                <a:cs typeface="Arial"/>
                <a:sym typeface="Arial"/>
              </a:rPr>
              <a:t>MongoDB :</a:t>
            </a:r>
            <a:r>
              <a:rPr b="0" i="0" lang="en-US" sz="1700" u="none" cap="none" strike="noStrike">
                <a:solidFill>
                  <a:schemeClr val="dk1"/>
                </a:solidFill>
                <a:highlight>
                  <a:srgbClr val="F7F7F8"/>
                </a:highlight>
                <a:latin typeface="Arial"/>
                <a:ea typeface="Arial"/>
                <a:cs typeface="Arial"/>
                <a:sym typeface="Arial"/>
              </a:rPr>
              <a:t> MongoDB serves as our database system, offering flexibility and scalability for handling large volumes of movie-related data.</a:t>
            </a:r>
            <a:endParaRPr b="0" i="0" sz="1700" u="none" cap="none" strike="noStrike">
              <a:solidFill>
                <a:schemeClr val="dk1"/>
              </a:solidFill>
              <a:highlight>
                <a:srgbClr val="F7F7F8"/>
              </a:highlight>
              <a:latin typeface="Arial"/>
              <a:ea typeface="Arial"/>
              <a:cs typeface="Arial"/>
              <a:sym typeface="Arial"/>
            </a:endParaRPr>
          </a:p>
          <a:p>
            <a:pPr indent="-336550" lvl="0" marL="457200" marR="0" rtl="0" algn="just">
              <a:lnSpc>
                <a:spcPct val="150000"/>
              </a:lnSpc>
              <a:spcBef>
                <a:spcPts val="1000"/>
              </a:spcBef>
              <a:spcAft>
                <a:spcPts val="0"/>
              </a:spcAft>
              <a:buClr>
                <a:schemeClr val="dk1"/>
              </a:buClr>
              <a:buSzPts val="1700"/>
              <a:buFont typeface="Arial"/>
              <a:buChar char="•"/>
            </a:pPr>
            <a:r>
              <a:rPr b="1" i="0" lang="en-US" sz="1700" u="none" cap="none" strike="noStrike">
                <a:solidFill>
                  <a:schemeClr val="dk1"/>
                </a:solidFill>
                <a:highlight>
                  <a:srgbClr val="F7F7F8"/>
                </a:highlight>
                <a:latin typeface="Arial"/>
                <a:ea typeface="Arial"/>
                <a:cs typeface="Arial"/>
                <a:sym typeface="Arial"/>
              </a:rPr>
              <a:t>Tableau : </a:t>
            </a:r>
            <a:r>
              <a:rPr b="0" i="0" lang="en-US" sz="1700" u="none" cap="none" strike="noStrike">
                <a:solidFill>
                  <a:schemeClr val="dk1"/>
                </a:solidFill>
                <a:highlight>
                  <a:srgbClr val="F7F7F8"/>
                </a:highlight>
                <a:latin typeface="Arial"/>
                <a:ea typeface="Arial"/>
                <a:cs typeface="Arial"/>
                <a:sym typeface="Arial"/>
              </a:rPr>
              <a:t>Our data visualization tool, enabling the creation of interactive dashboards and insightful visual representations of our predictions and analysis results.</a:t>
            </a:r>
            <a:endParaRPr b="0" i="0" sz="1700" u="none" cap="none" strike="noStrike">
              <a:solidFill>
                <a:schemeClr val="dk1"/>
              </a:solidFill>
              <a:highlight>
                <a:srgbClr val="F7F7F8"/>
              </a:highlight>
              <a:latin typeface="Arial"/>
              <a:ea typeface="Arial"/>
              <a:cs typeface="Arial"/>
              <a:sym typeface="Arial"/>
            </a:endParaRPr>
          </a:p>
          <a:p>
            <a:pPr indent="0" lvl="0" marL="457200" marR="0" rtl="0" algn="l">
              <a:lnSpc>
                <a:spcPct val="115000"/>
              </a:lnSpc>
              <a:spcBef>
                <a:spcPts val="150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Arial"/>
              <a:ea typeface="Arial"/>
              <a:cs typeface="Arial"/>
              <a:sym typeface="Arial"/>
            </a:endParaRPr>
          </a:p>
          <a:p>
            <a:pPr indent="0" lvl="0" marL="0" marR="0" rtl="0" algn="l">
              <a:lnSpc>
                <a:spcPct val="150000"/>
              </a:lnSpc>
              <a:spcBef>
                <a:spcPts val="150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Arial"/>
              <a:ea typeface="Arial"/>
              <a:cs typeface="Arial"/>
              <a:sym typeface="Arial"/>
            </a:endParaRPr>
          </a:p>
          <a:p>
            <a:pPr indent="0" lvl="0" marL="0" marR="0" rtl="0" algn="just">
              <a:lnSpc>
                <a:spcPct val="150000"/>
              </a:lnSpc>
              <a:spcBef>
                <a:spcPts val="1500"/>
              </a:spcBef>
              <a:spcAft>
                <a:spcPts val="0"/>
              </a:spcAft>
              <a:buClr>
                <a:srgbClr val="000000"/>
              </a:buClr>
              <a:buSzPts val="1800"/>
              <a:buFont typeface="Arial"/>
              <a:buNone/>
            </a:pPr>
            <a:r>
              <a:t/>
            </a:r>
            <a:endParaRPr b="0" i="0" sz="1800" u="none" cap="none" strike="noStrike">
              <a:solidFill>
                <a:schemeClr val="dk1"/>
              </a:solidFill>
              <a:highlight>
                <a:srgbClr val="F7F7F8"/>
              </a:highlight>
              <a:latin typeface="Arial"/>
              <a:ea typeface="Arial"/>
              <a:cs typeface="Arial"/>
              <a:sym typeface="Arial"/>
            </a:endParaRPr>
          </a:p>
          <a:p>
            <a:pPr indent="0" lvl="0" marL="1270" marR="0" rtl="0" algn="just">
              <a:lnSpc>
                <a:spcPct val="150000"/>
              </a:lnSpc>
              <a:spcBef>
                <a:spcPts val="1000"/>
              </a:spcBef>
              <a:spcAft>
                <a:spcPts val="0"/>
              </a:spcAft>
              <a:buClr>
                <a:srgbClr val="000000"/>
              </a:buClr>
              <a:buSzPts val="24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43"/>
          <p:cNvSpPr/>
          <p:nvPr/>
        </p:nvSpPr>
        <p:spPr>
          <a:xfrm>
            <a:off x="8737560" y="6245280"/>
            <a:ext cx="2843700" cy="475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p:nvPr/>
        </p:nvSpPr>
        <p:spPr>
          <a:xfrm>
            <a:off x="551180" y="2069137"/>
            <a:ext cx="10171430" cy="98183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2) Bivariate Analysis:</a:t>
            </a:r>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	Plotting graph and Checking the correlation with the output variable for 	each input variable.</a:t>
            </a:r>
            <a:endParaRPr b="1" i="0" sz="2000" u="none" cap="none" strike="noStrike">
              <a:solidFill>
                <a:schemeClr val="dk1"/>
              </a:solidFill>
              <a:latin typeface="Arial"/>
              <a:ea typeface="Arial"/>
              <a:cs typeface="Arial"/>
              <a:sym typeface="Arial"/>
            </a:endParaRPr>
          </a:p>
        </p:txBody>
      </p:sp>
      <p:sp>
        <p:nvSpPr>
          <p:cNvPr id="219" name="Google Shape;219;p44"/>
          <p:cNvSpPr/>
          <p:nvPr/>
        </p:nvSpPr>
        <p:spPr>
          <a:xfrm>
            <a:off x="551180" y="1029368"/>
            <a:ext cx="10171430" cy="6858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000"/>
              <a:buFont typeface="Arial"/>
              <a:buAutoNum type="arabicParenR"/>
            </a:pPr>
            <a:r>
              <a:rPr b="1" i="0" lang="en-US" sz="2000" u="none" cap="none" strike="noStrike">
                <a:solidFill>
                  <a:schemeClr val="dk1"/>
                </a:solidFill>
                <a:latin typeface="Arial"/>
                <a:ea typeface="Arial"/>
                <a:cs typeface="Arial"/>
                <a:sym typeface="Arial"/>
              </a:rPr>
              <a:t>Univariate Analysis:</a:t>
            </a:r>
            <a:endParaRPr/>
          </a:p>
          <a:p>
            <a:pPr indent="0" lvl="1" marL="0" marR="0" rtl="0" algn="l">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	Checking null values, plotting graph and checking the distribution.</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0" name="Google Shape;220;p44"/>
          <p:cNvSpPr/>
          <p:nvPr/>
        </p:nvSpPr>
        <p:spPr>
          <a:xfrm>
            <a:off x="551180" y="3404944"/>
            <a:ext cx="10171430" cy="6858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3) Dropping irrelevant features. </a:t>
            </a:r>
            <a:endParaRPr b="1" i="0" sz="2000" u="none" cap="none" strike="noStrike">
              <a:solidFill>
                <a:schemeClr val="dk1"/>
              </a:solidFill>
              <a:latin typeface="Arial"/>
              <a:ea typeface="Arial"/>
              <a:cs typeface="Arial"/>
              <a:sym typeface="Arial"/>
            </a:endParaRPr>
          </a:p>
        </p:txBody>
      </p:sp>
      <p:sp>
        <p:nvSpPr>
          <p:cNvPr id="221" name="Google Shape;221;p44"/>
          <p:cNvSpPr/>
          <p:nvPr/>
        </p:nvSpPr>
        <p:spPr>
          <a:xfrm>
            <a:off x="551180" y="4444713"/>
            <a:ext cx="10171430" cy="6858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4) Scaling the features:</a:t>
            </a:r>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	Scaled the features using log transformation for better distribution of data.</a:t>
            </a:r>
            <a:endParaRPr b="0" i="0" sz="1400" u="none" cap="none" strike="noStrike">
              <a:solidFill>
                <a:srgbClr val="000000"/>
              </a:solidFill>
              <a:latin typeface="Arial"/>
              <a:ea typeface="Arial"/>
              <a:cs typeface="Arial"/>
              <a:sym typeface="Arial"/>
            </a:endParaRPr>
          </a:p>
        </p:txBody>
      </p:sp>
      <p:sp>
        <p:nvSpPr>
          <p:cNvPr id="222" name="Google Shape;222;p44"/>
          <p:cNvSpPr/>
          <p:nvPr/>
        </p:nvSpPr>
        <p:spPr>
          <a:xfrm>
            <a:off x="551180" y="5566778"/>
            <a:ext cx="10171430" cy="6858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5) Data Pre-Processing on columns. </a:t>
            </a:r>
            <a:endParaRPr b="1" i="0" sz="2000" u="none" cap="none" strike="noStrike">
              <a:solidFill>
                <a:schemeClr val="dk1"/>
              </a:solidFill>
              <a:latin typeface="Arial"/>
              <a:ea typeface="Arial"/>
              <a:cs typeface="Arial"/>
              <a:sym typeface="Arial"/>
            </a:endParaRPr>
          </a:p>
        </p:txBody>
      </p:sp>
      <p:sp>
        <p:nvSpPr>
          <p:cNvPr id="223" name="Google Shape;223;p44"/>
          <p:cNvSpPr txBox="1"/>
          <p:nvPr/>
        </p:nvSpPr>
        <p:spPr>
          <a:xfrm>
            <a:off x="2462897" y="236075"/>
            <a:ext cx="7269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Arial"/>
                <a:ea typeface="Arial"/>
                <a:cs typeface="Arial"/>
                <a:sym typeface="Arial"/>
              </a:rPr>
              <a:t>Exploratory Data Analysis and Feature Engineering</a:t>
            </a:r>
            <a:endParaRPr b="0" i="0" sz="1800" u="none" cap="none" strike="noStrike">
              <a:solidFill>
                <a:srgbClr val="000000"/>
              </a:solidFill>
              <a:latin typeface="Arial"/>
              <a:ea typeface="Arial"/>
              <a:cs typeface="Arial"/>
              <a:sym typeface="Arial"/>
            </a:endParaRPr>
          </a:p>
        </p:txBody>
      </p:sp>
      <p:sp>
        <p:nvSpPr>
          <p:cNvPr id="224" name="Google Shape;224;p44"/>
          <p:cNvSpPr txBox="1"/>
          <p:nvPr/>
        </p:nvSpPr>
        <p:spPr>
          <a:xfrm>
            <a:off x="11438255" y="6340475"/>
            <a:ext cx="295910" cy="337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pic>
        <p:nvPicPr>
          <p:cNvPr id="225" name="Google Shape;225;p44"/>
          <p:cNvPicPr preferRelativeResize="0"/>
          <p:nvPr/>
        </p:nvPicPr>
        <p:blipFill rotWithShape="1">
          <a:blip r:embed="rId3">
            <a:alphaModFix/>
          </a:blip>
          <a:srcRect b="0" l="0" r="0" t="0"/>
          <a:stretch/>
        </p:blipFill>
        <p:spPr>
          <a:xfrm>
            <a:off x="9916920" y="-1440"/>
            <a:ext cx="2281680" cy="773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ph idx="1" type="subTitle"/>
          </p:nvPr>
        </p:nvSpPr>
        <p:spPr>
          <a:xfrm>
            <a:off x="155448" y="256032"/>
            <a:ext cx="10396728" cy="6217920"/>
          </a:xfrm>
          <a:prstGeom prst="rect">
            <a:avLst/>
          </a:prstGeom>
          <a:noFill/>
          <a:ln>
            <a:noFill/>
          </a:ln>
        </p:spPr>
        <p:txBody>
          <a:bodyPr anchorCtr="0" anchor="ctr" bIns="0" lIns="0" spcFirstLastPara="1" rIns="0" wrap="square" tIns="0">
            <a:noAutofit/>
          </a:bodyPr>
          <a:lstStyle/>
          <a:p>
            <a:pPr indent="-285750" lvl="0" marL="514350" rtl="0" algn="just">
              <a:lnSpc>
                <a:spcPct val="100000"/>
              </a:lnSpc>
              <a:spcBef>
                <a:spcPts val="0"/>
              </a:spcBef>
              <a:spcAft>
                <a:spcPts val="0"/>
              </a:spcAft>
              <a:buSzPts val="1400"/>
              <a:buFont typeface="Noto Sans Symbols"/>
              <a:buChar char="⮚"/>
            </a:pPr>
            <a:r>
              <a:rPr lang="en-US"/>
              <a:t>Number of columns 23, with object type and few columns in JSON format.</a:t>
            </a:r>
            <a:endParaRPr/>
          </a:p>
          <a:p>
            <a:pPr indent="0" lvl="0" marL="228600" rtl="0" algn="just">
              <a:lnSpc>
                <a:spcPct val="100000"/>
              </a:lnSpc>
              <a:spcBef>
                <a:spcPts val="0"/>
              </a:spcBef>
              <a:spcAft>
                <a:spcPts val="0"/>
              </a:spcAft>
              <a:buSzPts val="1400"/>
              <a:buNone/>
            </a:pPr>
            <a:r>
              <a:t/>
            </a:r>
            <a:endParaRPr/>
          </a:p>
          <a:p>
            <a:pPr indent="-285750" lvl="0" marL="514350" rtl="0" algn="just">
              <a:lnSpc>
                <a:spcPct val="100000"/>
              </a:lnSpc>
              <a:spcBef>
                <a:spcPts val="0"/>
              </a:spcBef>
              <a:spcAft>
                <a:spcPts val="0"/>
              </a:spcAft>
              <a:buSzPts val="1400"/>
              <a:buFont typeface="Noto Sans Symbols"/>
              <a:buChar char="⮚"/>
            </a:pPr>
            <a:r>
              <a:rPr lang="en-US"/>
              <a:t>Analysis of Revenue Column (Output Variable):</a:t>
            </a:r>
            <a:endParaRPr/>
          </a:p>
          <a:p>
            <a:pPr indent="0" lvl="0" marL="228600" rtl="0" algn="just">
              <a:lnSpc>
                <a:spcPct val="100000"/>
              </a:lnSpc>
              <a:spcBef>
                <a:spcPts val="0"/>
              </a:spcBef>
              <a:spcAft>
                <a:spcPts val="0"/>
              </a:spcAft>
              <a:buSzPts val="1400"/>
              <a:buNone/>
            </a:pPr>
            <a:r>
              <a:rPr lang="en-US"/>
              <a:t>	1) checked null values.</a:t>
            </a:r>
            <a:endParaRPr/>
          </a:p>
          <a:p>
            <a:pPr indent="0" lvl="0" marL="228600" rtl="0" algn="just">
              <a:lnSpc>
                <a:spcPct val="100000"/>
              </a:lnSpc>
              <a:spcBef>
                <a:spcPts val="0"/>
              </a:spcBef>
              <a:spcAft>
                <a:spcPts val="0"/>
              </a:spcAft>
              <a:buSzPts val="1400"/>
              <a:buNone/>
            </a:pPr>
            <a:r>
              <a:rPr lang="en-US"/>
              <a:t>	2) Checked distribution by plotting histogram.</a:t>
            </a:r>
            <a:endParaRPr/>
          </a:p>
          <a:p>
            <a:pPr indent="0" lvl="0" marL="228600" rtl="0" algn="just">
              <a:lnSpc>
                <a:spcPct val="100000"/>
              </a:lnSpc>
              <a:spcBef>
                <a:spcPts val="0"/>
              </a:spcBef>
              <a:spcAft>
                <a:spcPts val="0"/>
              </a:spcAft>
              <a:buSzPts val="1400"/>
              <a:buNone/>
            </a:pPr>
            <a:r>
              <a:rPr lang="en-US"/>
              <a:t>	3) Scaled the values using log transformation.</a:t>
            </a:r>
            <a:endParaRPr/>
          </a:p>
          <a:p>
            <a:pPr indent="0" lvl="0" marL="228600" rtl="0" algn="just">
              <a:lnSpc>
                <a:spcPct val="100000"/>
              </a:lnSpc>
              <a:spcBef>
                <a:spcPts val="0"/>
              </a:spcBef>
              <a:spcAft>
                <a:spcPts val="0"/>
              </a:spcAft>
              <a:buSzPts val="1400"/>
              <a:buNone/>
            </a:pPr>
            <a:r>
              <a:t/>
            </a:r>
            <a:endParaRPr/>
          </a:p>
          <a:p>
            <a:pPr indent="-285750" lvl="0" marL="514350" rtl="0" algn="just">
              <a:lnSpc>
                <a:spcPct val="100000"/>
              </a:lnSpc>
              <a:spcBef>
                <a:spcPts val="0"/>
              </a:spcBef>
              <a:spcAft>
                <a:spcPts val="0"/>
              </a:spcAft>
              <a:buSzPts val="1400"/>
              <a:buFont typeface="Noto Sans Symbols"/>
              <a:buChar char="⮚"/>
            </a:pPr>
            <a:r>
              <a:rPr lang="en-US"/>
              <a:t>Analysis of input variables:</a:t>
            </a:r>
            <a:endParaRPr/>
          </a:p>
          <a:p>
            <a:pPr indent="0" lvl="0" marL="228600" rtl="0" algn="just">
              <a:lnSpc>
                <a:spcPct val="100000"/>
              </a:lnSpc>
              <a:spcBef>
                <a:spcPts val="0"/>
              </a:spcBef>
              <a:spcAft>
                <a:spcPts val="0"/>
              </a:spcAft>
              <a:buSzPts val="1400"/>
              <a:buNone/>
            </a:pPr>
            <a:r>
              <a:t/>
            </a:r>
            <a:endParaRPr/>
          </a:p>
          <a:p>
            <a:pPr indent="0" lvl="0" marL="228600" rtl="0" algn="just">
              <a:lnSpc>
                <a:spcPct val="100000"/>
              </a:lnSpc>
              <a:spcBef>
                <a:spcPts val="0"/>
              </a:spcBef>
              <a:spcAft>
                <a:spcPts val="0"/>
              </a:spcAft>
              <a:buSzPts val="1400"/>
              <a:buNone/>
            </a:pPr>
            <a:r>
              <a:rPr lang="en-US"/>
              <a:t>	 </a:t>
            </a:r>
            <a:r>
              <a:rPr b="1" lang="en-US"/>
              <a:t>Belongs to collection- </a:t>
            </a:r>
            <a:r>
              <a:rPr lang="en-US"/>
              <a:t>belongs to collection as 1 and does not belongs to collection as 0.</a:t>
            </a:r>
            <a:endParaRPr/>
          </a:p>
          <a:p>
            <a:pPr indent="0" lvl="0" marL="228600" rtl="0" algn="just">
              <a:lnSpc>
                <a:spcPct val="100000"/>
              </a:lnSpc>
              <a:spcBef>
                <a:spcPts val="0"/>
              </a:spcBef>
              <a:spcAft>
                <a:spcPts val="0"/>
              </a:spcAft>
              <a:buSzPts val="1400"/>
              <a:buNone/>
            </a:pPr>
            <a:r>
              <a:rPr lang="en-US"/>
              <a:t>	 </a:t>
            </a:r>
            <a:r>
              <a:rPr b="1" lang="en-US"/>
              <a:t>Budget-</a:t>
            </a:r>
            <a:r>
              <a:rPr lang="en-US"/>
              <a:t> filled the null values with median.</a:t>
            </a:r>
            <a:endParaRPr/>
          </a:p>
          <a:p>
            <a:pPr indent="0" lvl="0" marL="228600" rtl="0" algn="just">
              <a:lnSpc>
                <a:spcPct val="100000"/>
              </a:lnSpc>
              <a:spcBef>
                <a:spcPts val="0"/>
              </a:spcBef>
              <a:spcAft>
                <a:spcPts val="0"/>
              </a:spcAft>
              <a:buSzPts val="1400"/>
              <a:buNone/>
            </a:pPr>
            <a:r>
              <a:rPr lang="en-US"/>
              <a:t>	 </a:t>
            </a:r>
            <a:r>
              <a:rPr b="1" lang="en-US"/>
              <a:t>Genres- </a:t>
            </a:r>
            <a:r>
              <a:rPr lang="en-US"/>
              <a:t>Extracted the data and created genre_rank and num_of_genres columns.</a:t>
            </a:r>
            <a:endParaRPr/>
          </a:p>
          <a:p>
            <a:pPr indent="0" lvl="0" marL="228600" rtl="0" algn="just">
              <a:lnSpc>
                <a:spcPct val="100000"/>
              </a:lnSpc>
              <a:spcBef>
                <a:spcPts val="0"/>
              </a:spcBef>
              <a:spcAft>
                <a:spcPts val="0"/>
              </a:spcAft>
              <a:buSzPts val="1400"/>
              <a:buNone/>
            </a:pPr>
            <a:r>
              <a:rPr b="1" lang="en-US"/>
              <a:t>	</a:t>
            </a:r>
            <a:r>
              <a:rPr lang="en-US"/>
              <a:t> </a:t>
            </a:r>
            <a:r>
              <a:rPr b="1" lang="en-US"/>
              <a:t>Homepage-</a:t>
            </a:r>
            <a:r>
              <a:rPr lang="en-US"/>
              <a:t> Has homepage as 1 and does not have a homepage as 0.</a:t>
            </a:r>
            <a:endParaRPr/>
          </a:p>
          <a:p>
            <a:pPr indent="0" lvl="0" marL="228600" rtl="0" algn="just">
              <a:lnSpc>
                <a:spcPct val="100000"/>
              </a:lnSpc>
              <a:spcBef>
                <a:spcPts val="0"/>
              </a:spcBef>
              <a:spcAft>
                <a:spcPts val="0"/>
              </a:spcAft>
              <a:buSzPts val="1400"/>
              <a:buNone/>
            </a:pPr>
            <a:r>
              <a:rPr b="1" lang="en-US"/>
              <a:t>	</a:t>
            </a:r>
            <a:r>
              <a:rPr lang="en-US"/>
              <a:t> </a:t>
            </a:r>
            <a:r>
              <a:rPr b="1" lang="en-US"/>
              <a:t>Original language- </a:t>
            </a:r>
            <a:r>
              <a:rPr lang="en-US"/>
              <a:t>Released in English as 1 and not in English as 0.</a:t>
            </a:r>
            <a:endParaRPr/>
          </a:p>
          <a:p>
            <a:pPr indent="0" lvl="0" marL="228600" rtl="0" algn="just">
              <a:lnSpc>
                <a:spcPct val="100000"/>
              </a:lnSpc>
              <a:spcBef>
                <a:spcPts val="0"/>
              </a:spcBef>
              <a:spcAft>
                <a:spcPts val="0"/>
              </a:spcAft>
              <a:buSzPts val="1400"/>
              <a:buNone/>
            </a:pPr>
            <a:r>
              <a:rPr b="1" lang="en-US"/>
              <a:t>	</a:t>
            </a:r>
            <a:r>
              <a:rPr lang="en-US"/>
              <a:t> </a:t>
            </a:r>
            <a:r>
              <a:rPr b="1" lang="en-US"/>
              <a:t>Production companies- </a:t>
            </a:r>
            <a:r>
              <a:rPr lang="en-US"/>
              <a:t>Extracted data and created columns like top_studio, studio_rank, 	num_top_studio.</a:t>
            </a:r>
            <a:endParaRPr/>
          </a:p>
          <a:p>
            <a:pPr indent="0" lvl="0" marL="228600" rtl="0" algn="just">
              <a:lnSpc>
                <a:spcPct val="100000"/>
              </a:lnSpc>
              <a:spcBef>
                <a:spcPts val="0"/>
              </a:spcBef>
              <a:spcAft>
                <a:spcPts val="0"/>
              </a:spcAft>
              <a:buSzPts val="1400"/>
              <a:buNone/>
            </a:pPr>
            <a:r>
              <a:rPr b="1" lang="en-US"/>
              <a:t>	</a:t>
            </a:r>
            <a:r>
              <a:rPr lang="en-US"/>
              <a:t> </a:t>
            </a:r>
            <a:r>
              <a:rPr b="1" lang="en-US"/>
              <a:t>Production countries- </a:t>
            </a:r>
            <a:r>
              <a:rPr lang="en-US"/>
              <a:t>US produced as 1 and not a US produced as 0. also the number of 	countries used for production.</a:t>
            </a:r>
            <a:endParaRPr b="1"/>
          </a:p>
          <a:p>
            <a:pPr indent="0" lvl="0" marL="228600" rtl="0" algn="l">
              <a:lnSpc>
                <a:spcPct val="100000"/>
              </a:lnSpc>
              <a:spcBef>
                <a:spcPts val="0"/>
              </a:spcBef>
              <a:spcAft>
                <a:spcPts val="0"/>
              </a:spcAft>
              <a:buSzPts val="1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6"/>
          <p:cNvSpPr txBox="1"/>
          <p:nvPr>
            <p:ph idx="1" type="subTitle"/>
          </p:nvPr>
        </p:nvSpPr>
        <p:spPr>
          <a:xfrm>
            <a:off x="97416" y="292608"/>
            <a:ext cx="9640944" cy="6227064"/>
          </a:xfrm>
          <a:prstGeom prst="rect">
            <a:avLst/>
          </a:prstGeom>
          <a:noFill/>
          <a:ln>
            <a:noFill/>
          </a:ln>
        </p:spPr>
        <p:txBody>
          <a:bodyPr anchorCtr="0" anchor="ctr" bIns="0" lIns="0" spcFirstLastPara="1" rIns="0" wrap="square" tIns="0">
            <a:noAutofit/>
          </a:bodyPr>
          <a:lstStyle/>
          <a:p>
            <a:pPr indent="-285750" lvl="1" marL="971550" rtl="0" algn="just">
              <a:lnSpc>
                <a:spcPct val="100000"/>
              </a:lnSpc>
              <a:spcBef>
                <a:spcPts val="0"/>
              </a:spcBef>
              <a:spcAft>
                <a:spcPts val="0"/>
              </a:spcAft>
              <a:buSzPts val="1400"/>
              <a:buFont typeface="Courier New"/>
              <a:buChar char="○"/>
            </a:pPr>
            <a:r>
              <a:rPr b="1" lang="en-US"/>
              <a:t>Release data- </a:t>
            </a:r>
            <a:r>
              <a:rPr lang="en-US"/>
              <a:t>Extracted year, day of week, day of year and week of year. Also created columns year wise , day wise and weather wise.</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Runtime-</a:t>
            </a:r>
            <a:r>
              <a:rPr lang="en-US"/>
              <a:t> Replaced 0 values with median.</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Spoken languages- </a:t>
            </a:r>
            <a:r>
              <a:rPr lang="en-US"/>
              <a:t>Most of the movies are in English (87.3%) and created column of number of languages spoken in a particular movie.</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Tagline-</a:t>
            </a:r>
            <a:r>
              <a:rPr lang="en-US"/>
              <a:t> Has a tagline as 1 and does not have a tagline as 0.</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Title-</a:t>
            </a:r>
            <a:r>
              <a:rPr lang="en-US"/>
              <a:t> created a column by checking the length of the title.</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Keywords</a:t>
            </a:r>
            <a:r>
              <a:rPr lang="en-US"/>
              <a:t>- has keywords as 1 and does not have keywords as 0.</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Cast</a:t>
            </a:r>
            <a:r>
              <a:rPr lang="en-US"/>
              <a:t>- Extracted data and created columns such as num_of_cast, top_lead_actor, num_of_top_actors, actorRanks, top_actorRank.</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Crew-</a:t>
            </a:r>
            <a:r>
              <a:rPr lang="en-US"/>
              <a:t> Extracted data and created columns for different crew members.</a:t>
            </a:r>
            <a:endParaRPr/>
          </a:p>
          <a:p>
            <a:pPr indent="-228600" lvl="1" marL="914400" rtl="0" algn="just">
              <a:lnSpc>
                <a:spcPct val="100000"/>
              </a:lnSpc>
              <a:spcBef>
                <a:spcPts val="0"/>
              </a:spcBef>
              <a:spcAft>
                <a:spcPts val="0"/>
              </a:spcAft>
              <a:buSzPts val="1400"/>
              <a:buNone/>
            </a:pPr>
            <a:r>
              <a:t/>
            </a:r>
            <a:endParaRPr/>
          </a:p>
          <a:p>
            <a:pPr indent="-285750" lvl="1" marL="971550" rtl="0" algn="just">
              <a:lnSpc>
                <a:spcPct val="100000"/>
              </a:lnSpc>
              <a:spcBef>
                <a:spcPts val="0"/>
              </a:spcBef>
              <a:spcAft>
                <a:spcPts val="0"/>
              </a:spcAft>
              <a:buSzPts val="1400"/>
              <a:buFont typeface="Courier New"/>
              <a:buChar char="○"/>
            </a:pPr>
            <a:r>
              <a:rPr b="1" lang="en-US"/>
              <a:t>Dropped columns- </a:t>
            </a:r>
            <a:r>
              <a:rPr lang="en-US"/>
              <a:t>imdb_id, origina_title, overview, popularity, poster_path and status.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US" sz="2800">
                <a:solidFill>
                  <a:srgbClr val="C00000"/>
                </a:solidFill>
              </a:rPr>
              <a:t>Machine Learning Algorithms</a:t>
            </a:r>
            <a:br>
              <a:rPr lang="en-US"/>
            </a:br>
            <a:endParaRPr/>
          </a:p>
        </p:txBody>
      </p:sp>
      <p:sp>
        <p:nvSpPr>
          <p:cNvPr id="241" name="Google Shape;241;p4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p>
            <a:pPr indent="-228600" lvl="0" marL="457200" rtl="0" algn="l">
              <a:lnSpc>
                <a:spcPct val="100000"/>
              </a:lnSpc>
              <a:spcBef>
                <a:spcPts val="0"/>
              </a:spcBef>
              <a:spcAft>
                <a:spcPts val="0"/>
              </a:spcAft>
              <a:buSzPts val="1400"/>
              <a:buNone/>
            </a:pPr>
            <a:r>
              <a:rPr lang="en-US"/>
              <a:t>We have selected three different machine learning models for performance evaluation: </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rPr lang="en-US"/>
              <a:t>1.Random Forest</a:t>
            </a:r>
            <a:endParaRPr/>
          </a:p>
          <a:p>
            <a:pPr indent="-228600" lvl="0" marL="457200" rtl="0" algn="l">
              <a:lnSpc>
                <a:spcPct val="100000"/>
              </a:lnSpc>
              <a:spcBef>
                <a:spcPts val="0"/>
              </a:spcBef>
              <a:spcAft>
                <a:spcPts val="0"/>
              </a:spcAft>
              <a:buSzPts val="1400"/>
              <a:buNone/>
            </a:pPr>
            <a:r>
              <a:rPr lang="en-US"/>
              <a:t>2.Decision Tree</a:t>
            </a:r>
            <a:endParaRPr/>
          </a:p>
          <a:p>
            <a:pPr indent="-228600" lvl="0" marL="457200" rtl="0" algn="l">
              <a:lnSpc>
                <a:spcPct val="100000"/>
              </a:lnSpc>
              <a:spcBef>
                <a:spcPts val="0"/>
              </a:spcBef>
              <a:spcAft>
                <a:spcPts val="0"/>
              </a:spcAft>
              <a:buSzPts val="1400"/>
              <a:buNone/>
            </a:pPr>
            <a:r>
              <a:rPr lang="en-US"/>
              <a:t>3.XGBoost. </a:t>
            </a:r>
            <a:endParaRPr/>
          </a:p>
          <a:p>
            <a:pPr indent="-228600" lvl="0" marL="457200" rtl="0" algn="l">
              <a:lnSpc>
                <a:spcPct val="100000"/>
              </a:lnSpc>
              <a:spcBef>
                <a:spcPts val="0"/>
              </a:spcBef>
              <a:spcAft>
                <a:spcPts val="0"/>
              </a:spcAft>
              <a:buSzPts val="1400"/>
              <a:buNone/>
            </a:pPr>
            <a:r>
              <a:t/>
            </a:r>
            <a:endParaRPr/>
          </a:p>
          <a:p>
            <a:pPr indent="-228600" lvl="0" marL="457200" rtl="0" algn="l">
              <a:lnSpc>
                <a:spcPct val="100000"/>
              </a:lnSpc>
              <a:spcBef>
                <a:spcPts val="0"/>
              </a:spcBef>
              <a:spcAft>
                <a:spcPts val="0"/>
              </a:spcAft>
              <a:buSzPts val="1400"/>
              <a:buNone/>
            </a:pPr>
            <a:r>
              <a:rPr lang="en-US"/>
              <a:t>The primary objective is to identify the model that delivers the highest predictive accuracy and best meets the requirements of our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