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3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40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2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6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521" y="2304661"/>
            <a:ext cx="8024327" cy="2472721"/>
          </a:xfrm>
        </p:spPr>
        <p:txBody>
          <a:bodyPr/>
          <a:lstStyle/>
          <a:p>
            <a:r>
              <a:rPr dirty="0"/>
              <a:t>Data Analyst Project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Ajayi Sunday Dayo</a:t>
            </a:r>
          </a:p>
          <a:p>
            <a:r>
              <a:rPr dirty="0"/>
              <a:t>Specializing in </a:t>
            </a:r>
            <a:r>
              <a:rPr dirty="0" smtClean="0"/>
              <a:t>Excel</a:t>
            </a:r>
            <a:r>
              <a:rPr lang="en-US" dirty="0" smtClean="0"/>
              <a:t>, R PROGRAMMING LANGUAGE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err="1"/>
              <a:t>Odoo</a:t>
            </a:r>
            <a:r>
              <a:rPr dirty="0"/>
              <a:t> ERP </a:t>
            </a:r>
            <a:r>
              <a:rPr dirty="0" smtClean="0"/>
              <a:t>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latin typeface="Dubai Light" panose="020B0303030403030204" pitchFamily="34" charset="-78"/>
                <a:cs typeface="Dubai Light" panose="020B0303030403030204" pitchFamily="34" charset="-78"/>
              </a:rPr>
              <a:t>(</a:t>
            </a:r>
            <a:r>
              <a:rPr lang="en-US" sz="1100" i="1" dirty="0" smtClean="0">
                <a:latin typeface="Dubai Light" panose="020B0303030403030204" pitchFamily="34" charset="-78"/>
                <a:cs typeface="Dubai Light" panose="020B0303030403030204" pitchFamily="34" charset="-78"/>
              </a:rPr>
              <a:t>Note all data used for this project are confidential</a:t>
            </a:r>
            <a:r>
              <a:rPr lang="en-US" i="1" dirty="0" smtClean="0">
                <a:latin typeface="Dubai Light" panose="020B0303030403030204" pitchFamily="34" charset="-78"/>
                <a:cs typeface="Dubai Light" panose="020B0303030403030204" pitchFamily="34" charset="-78"/>
              </a:rPr>
              <a:t>)</a:t>
            </a:r>
            <a:endParaRPr i="1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79" y="1115192"/>
            <a:ext cx="7055380" cy="1400530"/>
          </a:xfrm>
        </p:spPr>
        <p:txBody>
          <a:bodyPr/>
          <a:lstStyle/>
          <a:p>
            <a:r>
              <a:rPr b="1" dirty="0"/>
              <a:t>Skills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491464"/>
            <a:ext cx="6711654" cy="4195481"/>
          </a:xfrm>
        </p:spPr>
        <p:txBody>
          <a:bodyPr/>
          <a:lstStyle/>
          <a:p>
            <a:r>
              <a:rPr dirty="0"/>
              <a:t>✅ Data Cleaning &amp; Validation (Excel)</a:t>
            </a:r>
          </a:p>
          <a:p>
            <a:r>
              <a:rPr dirty="0"/>
              <a:t>✅ KPI Tracking &amp; Performance Measurement</a:t>
            </a:r>
          </a:p>
          <a:p>
            <a:r>
              <a:rPr dirty="0"/>
              <a:t>✅ Dashboard Development (Excel &amp; </a:t>
            </a:r>
            <a:r>
              <a:rPr dirty="0" err="1"/>
              <a:t>Odoo</a:t>
            </a:r>
            <a:r>
              <a:rPr dirty="0"/>
              <a:t> ERP)</a:t>
            </a:r>
          </a:p>
          <a:p>
            <a:r>
              <a:rPr dirty="0"/>
              <a:t>✅ Survey Analysis &amp; Reporting</a:t>
            </a:r>
          </a:p>
          <a:p>
            <a:r>
              <a:rPr dirty="0"/>
              <a:t>✅ Business Insights &amp; </a:t>
            </a:r>
            <a:r>
              <a:rPr dirty="0" smtClean="0"/>
              <a:t>Recommendations</a:t>
            </a:r>
            <a:endParaRPr lang="en-US" dirty="0" smtClean="0"/>
          </a:p>
          <a:p>
            <a:r>
              <a:rPr lang="en-GB" dirty="0"/>
              <a:t>✅ </a:t>
            </a:r>
            <a:r>
              <a:rPr lang="en-GB" dirty="0" smtClean="0"/>
              <a:t>To </a:t>
            </a:r>
            <a:r>
              <a:rPr lang="en-GB" dirty="0"/>
              <a:t>monitor product quality by </a:t>
            </a:r>
            <a:r>
              <a:rPr lang="en-GB" dirty="0" smtClean="0"/>
              <a:t>analysing </a:t>
            </a:r>
            <a:r>
              <a:rPr lang="en-GB" dirty="0"/>
              <a:t>defective proportions using a </a:t>
            </a:r>
            <a:r>
              <a:rPr lang="en-GB" b="1" dirty="0"/>
              <a:t>P-Chart</a:t>
            </a:r>
            <a:r>
              <a:rPr lang="en-GB" dirty="0"/>
              <a:t> in R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769963"/>
            <a:ext cx="7055380" cy="965535"/>
          </a:xfrm>
        </p:spPr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052926"/>
            <a:ext cx="8537510" cy="3965320"/>
          </a:xfrm>
        </p:spPr>
        <p:txBody>
          <a:bodyPr/>
          <a:lstStyle/>
          <a:p>
            <a:r>
              <a:rPr lang="en-GB" dirty="0"/>
              <a:t>Self-motivated Statistician and Data Analyst with expertise in </a:t>
            </a:r>
            <a:r>
              <a:rPr lang="en-GB" b="1" dirty="0"/>
              <a:t>Excel, </a:t>
            </a:r>
            <a:r>
              <a:rPr lang="en-GB" b="1" dirty="0" err="1"/>
              <a:t>Odoo</a:t>
            </a:r>
            <a:r>
              <a:rPr lang="en-GB" b="1" dirty="0"/>
              <a:t> ERP, and R programming</a:t>
            </a:r>
            <a:r>
              <a:rPr lang="en-GB" dirty="0"/>
              <a:t>. Skilled in statistical quality control, dashboard development, and sales performance analysis. Passionate about leveraging data to optimize business processes and improve decision-making.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00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7" y="1348460"/>
            <a:ext cx="8957387" cy="1329426"/>
          </a:xfrm>
        </p:spPr>
        <p:txBody>
          <a:bodyPr>
            <a:normAutofit/>
          </a:bodyPr>
          <a:lstStyle/>
          <a:p>
            <a:r>
              <a:rPr dirty="0"/>
              <a:t>Project 1: </a:t>
            </a:r>
            <a:r>
              <a:rPr sz="3600" b="1" dirty="0"/>
              <a:t>Regional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24" y="2743200"/>
            <a:ext cx="6708930" cy="4177011"/>
          </a:xfrm>
        </p:spPr>
        <p:txBody>
          <a:bodyPr/>
          <a:lstStyle/>
          <a:p>
            <a:r>
              <a:rPr dirty="0"/>
              <a:t>• Tools: Excel, </a:t>
            </a:r>
            <a:r>
              <a:rPr dirty="0" err="1"/>
              <a:t>Odoo</a:t>
            </a:r>
            <a:r>
              <a:rPr dirty="0"/>
              <a:t> ERP</a:t>
            </a:r>
          </a:p>
          <a:p>
            <a:r>
              <a:rPr dirty="0"/>
              <a:t>• Collected and cleaned regional sales data</a:t>
            </a:r>
          </a:p>
          <a:p>
            <a:r>
              <a:rPr dirty="0"/>
              <a:t>• Built pivot tables &amp; </a:t>
            </a:r>
            <a:r>
              <a:rPr lang="en-US" dirty="0" smtClean="0"/>
              <a:t>Charts</a:t>
            </a:r>
            <a:r>
              <a:rPr dirty="0" smtClean="0"/>
              <a:t> </a:t>
            </a:r>
            <a:r>
              <a:rPr dirty="0"/>
              <a:t>for comparison</a:t>
            </a:r>
          </a:p>
          <a:p>
            <a:r>
              <a:rPr dirty="0"/>
              <a:t>• Highlighted top vs. underperforming regions</a:t>
            </a:r>
          </a:p>
          <a:p>
            <a:r>
              <a:rPr dirty="0"/>
              <a:t>• </a:t>
            </a:r>
            <a:r>
              <a:rPr b="1" dirty="0"/>
              <a:t>Deliverable</a:t>
            </a:r>
            <a:r>
              <a:rPr dirty="0"/>
              <a:t>: Regional Sales Performance Dashboard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849088"/>
            <a:ext cx="7959013" cy="1194316"/>
          </a:xfrm>
        </p:spPr>
        <p:txBody>
          <a:bodyPr>
            <a:normAutofit fontScale="90000"/>
          </a:bodyPr>
          <a:lstStyle/>
          <a:p>
            <a:r>
              <a:rPr dirty="0"/>
              <a:t>Project 2: </a:t>
            </a:r>
            <a:r>
              <a:rPr sz="4000" b="1" dirty="0"/>
              <a:t>Sales Representative Performance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435477"/>
            <a:ext cx="6711654" cy="4195481"/>
          </a:xfrm>
        </p:spPr>
        <p:txBody>
          <a:bodyPr/>
          <a:lstStyle/>
          <a:p>
            <a:r>
              <a:rPr dirty="0"/>
              <a:t>• Tools: Excel, </a:t>
            </a:r>
            <a:r>
              <a:rPr dirty="0" err="1"/>
              <a:t>Odoo</a:t>
            </a:r>
            <a:r>
              <a:rPr dirty="0"/>
              <a:t> ERP (CRM)</a:t>
            </a:r>
          </a:p>
          <a:p>
            <a:r>
              <a:rPr dirty="0"/>
              <a:t>• Extracted reps’ order history and revenue</a:t>
            </a:r>
          </a:p>
          <a:p>
            <a:r>
              <a:rPr dirty="0"/>
              <a:t>• Measured KPIs: revenue, acquisition, retention</a:t>
            </a:r>
          </a:p>
          <a:p>
            <a:r>
              <a:rPr dirty="0"/>
              <a:t>• Built leaderboards for ranking</a:t>
            </a:r>
          </a:p>
          <a:p>
            <a:r>
              <a:rPr dirty="0"/>
              <a:t>•</a:t>
            </a:r>
            <a:r>
              <a:rPr b="1" dirty="0"/>
              <a:t> Deliverable</a:t>
            </a:r>
            <a:r>
              <a:rPr dirty="0"/>
              <a:t>: Sales Rep Performance Scorecard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" y="1180504"/>
            <a:ext cx="8145624" cy="1400530"/>
          </a:xfrm>
        </p:spPr>
        <p:txBody>
          <a:bodyPr>
            <a:normAutofit/>
          </a:bodyPr>
          <a:lstStyle/>
          <a:p>
            <a:r>
              <a:rPr dirty="0"/>
              <a:t>Project 3: </a:t>
            </a:r>
            <a:r>
              <a:rPr sz="3600" b="1" dirty="0"/>
              <a:t>Regional Sales </a:t>
            </a:r>
            <a:r>
              <a:rPr sz="3600" b="1" dirty="0" smtClean="0"/>
              <a:t>Growth</a:t>
            </a:r>
            <a:r>
              <a:rPr lang="en-US" sz="3600" b="1" dirty="0" smtClean="0"/>
              <a:t> YTD</a:t>
            </a:r>
            <a:r>
              <a:rPr sz="3600" b="1" dirty="0" smtClean="0"/>
              <a:t> </a:t>
            </a:r>
            <a:r>
              <a:rPr sz="3600" b="1" dirty="0"/>
              <a:t>(2024 vs 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622094"/>
            <a:ext cx="6711654" cy="4195481"/>
          </a:xfrm>
        </p:spPr>
        <p:txBody>
          <a:bodyPr/>
          <a:lstStyle/>
          <a:p>
            <a:r>
              <a:rPr dirty="0"/>
              <a:t>• Tools: Excel, </a:t>
            </a:r>
            <a:r>
              <a:rPr dirty="0" err="1"/>
              <a:t>Odoo</a:t>
            </a:r>
            <a:r>
              <a:rPr dirty="0"/>
              <a:t> ERP</a:t>
            </a:r>
          </a:p>
          <a:p>
            <a:r>
              <a:rPr dirty="0"/>
              <a:t>• Year-over-year growth analysis</a:t>
            </a:r>
          </a:p>
          <a:p>
            <a:r>
              <a:rPr dirty="0"/>
              <a:t>• </a:t>
            </a:r>
            <a:r>
              <a:rPr lang="en-US" dirty="0" smtClean="0"/>
              <a:t>identifying stagnant Region by Value and volume</a:t>
            </a:r>
            <a:endParaRPr dirty="0"/>
          </a:p>
          <a:p>
            <a:r>
              <a:rPr dirty="0"/>
              <a:t>• Recommended strategies for underperforming regions</a:t>
            </a:r>
          </a:p>
          <a:p>
            <a:r>
              <a:rPr dirty="0"/>
              <a:t>• Deliverable: Sales Growth Comparison Report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" y="1721683"/>
            <a:ext cx="8938726" cy="1254782"/>
          </a:xfrm>
        </p:spPr>
        <p:txBody>
          <a:bodyPr>
            <a:normAutofit fontScale="90000"/>
          </a:bodyPr>
          <a:lstStyle/>
          <a:p>
            <a:r>
              <a:rPr dirty="0"/>
              <a:t>Project 4: </a:t>
            </a:r>
            <a:r>
              <a:rPr sz="4000" b="1" dirty="0"/>
              <a:t>Customer Satisfaction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069962"/>
            <a:ext cx="6711654" cy="4195481"/>
          </a:xfrm>
        </p:spPr>
        <p:txBody>
          <a:bodyPr/>
          <a:lstStyle/>
          <a:p>
            <a:r>
              <a:rPr dirty="0"/>
              <a:t>• Tools: Excel, </a:t>
            </a:r>
            <a:r>
              <a:rPr lang="en-US" dirty="0" smtClean="0"/>
              <a:t>designed questionnaire</a:t>
            </a:r>
            <a:endParaRPr dirty="0"/>
          </a:p>
          <a:p>
            <a:r>
              <a:rPr dirty="0"/>
              <a:t>• Designed and analyzed survey responses</a:t>
            </a:r>
          </a:p>
          <a:p>
            <a:r>
              <a:rPr dirty="0"/>
              <a:t>• Performed descriptive statistics &amp; sentiment analysis</a:t>
            </a:r>
          </a:p>
          <a:p>
            <a:r>
              <a:rPr dirty="0"/>
              <a:t>• Visualized satisfaction </a:t>
            </a:r>
          </a:p>
          <a:p>
            <a:r>
              <a:rPr dirty="0"/>
              <a:t>• </a:t>
            </a:r>
            <a:r>
              <a:rPr b="1" dirty="0"/>
              <a:t>Deliverable</a:t>
            </a:r>
            <a:r>
              <a:rPr dirty="0"/>
              <a:t>: Customer Satisfaction Report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311139"/>
            <a:ext cx="8164768" cy="1400530"/>
          </a:xfrm>
        </p:spPr>
        <p:txBody>
          <a:bodyPr/>
          <a:lstStyle/>
          <a:p>
            <a:r>
              <a:rPr dirty="0"/>
              <a:t>Project 5: </a:t>
            </a:r>
            <a:r>
              <a:rPr sz="3600" b="1" dirty="0"/>
              <a:t>Brand Awareness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836696"/>
            <a:ext cx="6711654" cy="4195481"/>
          </a:xfrm>
        </p:spPr>
        <p:txBody>
          <a:bodyPr/>
          <a:lstStyle/>
          <a:p>
            <a:r>
              <a:rPr dirty="0"/>
              <a:t>• Tools: Excel, </a:t>
            </a:r>
            <a:r>
              <a:rPr dirty="0" err="1"/>
              <a:t>Odoo</a:t>
            </a:r>
            <a:r>
              <a:rPr dirty="0"/>
              <a:t> ERP (Marketing)</a:t>
            </a:r>
          </a:p>
          <a:p>
            <a:r>
              <a:rPr dirty="0"/>
              <a:t>• Measured reach, engagement, and conversion</a:t>
            </a:r>
          </a:p>
          <a:p>
            <a:r>
              <a:rPr dirty="0"/>
              <a:t>• Tracked awareness growth across regions</a:t>
            </a:r>
          </a:p>
          <a:p>
            <a:r>
              <a:rPr dirty="0"/>
              <a:t>• Identified most effective channels</a:t>
            </a:r>
          </a:p>
          <a:p>
            <a:r>
              <a:rPr dirty="0"/>
              <a:t>• </a:t>
            </a:r>
            <a:r>
              <a:rPr b="1" dirty="0"/>
              <a:t>Deliverable</a:t>
            </a:r>
            <a:r>
              <a:rPr dirty="0"/>
              <a:t>: Brand Awareness KPI Report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03650"/>
            <a:ext cx="8668138" cy="1371792"/>
          </a:xfrm>
        </p:spPr>
        <p:txBody>
          <a:bodyPr>
            <a:normAutofit/>
          </a:bodyPr>
          <a:lstStyle/>
          <a:p>
            <a:r>
              <a:rPr dirty="0"/>
              <a:t>Project </a:t>
            </a:r>
            <a:r>
              <a:rPr dirty="0" smtClean="0"/>
              <a:t>6: </a:t>
            </a:r>
            <a:r>
              <a:rPr sz="3600" b="1" dirty="0" err="1" smtClean="0"/>
              <a:t>Odoo</a:t>
            </a:r>
            <a:r>
              <a:rPr sz="3600" b="1" dirty="0" smtClean="0"/>
              <a:t> ERP Dashboard Development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575441"/>
            <a:ext cx="6711654" cy="3974649"/>
          </a:xfrm>
        </p:spPr>
        <p:txBody>
          <a:bodyPr/>
          <a:lstStyle/>
          <a:p>
            <a:r>
              <a:rPr dirty="0" smtClean="0"/>
              <a:t>• Tools: </a:t>
            </a:r>
            <a:r>
              <a:rPr dirty="0" err="1" smtClean="0"/>
              <a:t>Odoo</a:t>
            </a:r>
            <a:r>
              <a:rPr dirty="0" smtClean="0"/>
              <a:t> ERP, Excel</a:t>
            </a:r>
          </a:p>
          <a:p>
            <a:r>
              <a:rPr dirty="0" smtClean="0"/>
              <a:t>• Designed real-time dashboards for sales KPIs</a:t>
            </a:r>
          </a:p>
          <a:p>
            <a:r>
              <a:rPr dirty="0" smtClean="0"/>
              <a:t>• Integrated revenue, growth, and customer metrics</a:t>
            </a:r>
          </a:p>
          <a:p>
            <a:r>
              <a:rPr dirty="0" smtClean="0"/>
              <a:t>• Built drill-down features for managers</a:t>
            </a:r>
          </a:p>
          <a:p>
            <a:r>
              <a:rPr dirty="0" smtClean="0"/>
              <a:t>• </a:t>
            </a:r>
            <a:r>
              <a:rPr b="1" dirty="0" smtClean="0"/>
              <a:t>Deliverable</a:t>
            </a:r>
            <a:r>
              <a:rPr dirty="0" smtClean="0"/>
              <a:t>: </a:t>
            </a:r>
            <a:r>
              <a:rPr dirty="0" err="1" smtClean="0"/>
              <a:t>Odoo</a:t>
            </a:r>
            <a:r>
              <a:rPr dirty="0" smtClean="0"/>
              <a:t> ERP Live Dashboard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894"/>
            <a:ext cx="7540090" cy="1400530"/>
          </a:xfrm>
        </p:spPr>
        <p:txBody>
          <a:bodyPr/>
          <a:lstStyle/>
          <a:p>
            <a:r>
              <a:rPr lang="en-GB" dirty="0"/>
              <a:t>Project </a:t>
            </a:r>
            <a:r>
              <a:rPr lang="en-GB" dirty="0" smtClean="0"/>
              <a:t>7: </a:t>
            </a:r>
            <a:r>
              <a:rPr lang="en-GB" sz="3600" b="1" dirty="0"/>
              <a:t>Quality Control on Product using R (P-Chart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" y="2538119"/>
            <a:ext cx="6970187" cy="4195481"/>
          </a:xfrm>
        </p:spPr>
        <p:txBody>
          <a:bodyPr/>
          <a:lstStyle/>
          <a:p>
            <a:r>
              <a:rPr lang="en-GB" dirty="0"/>
              <a:t>Collected production defect data (per batch</a:t>
            </a:r>
            <a:r>
              <a:rPr lang="en-GB" dirty="0" smtClean="0"/>
              <a:t>).</a:t>
            </a:r>
          </a:p>
          <a:p>
            <a:r>
              <a:rPr lang="en-GB" dirty="0" smtClean="0"/>
              <a:t>Used </a:t>
            </a:r>
            <a:r>
              <a:rPr lang="en-GB" dirty="0"/>
              <a:t>R to calculate defect proportions (p</a:t>
            </a:r>
            <a:r>
              <a:rPr lang="en-GB" dirty="0" smtClean="0"/>
              <a:t>).</a:t>
            </a:r>
          </a:p>
          <a:p>
            <a:r>
              <a:rPr lang="en-GB" dirty="0" smtClean="0"/>
              <a:t>Computed Centre </a:t>
            </a:r>
            <a:r>
              <a:rPr lang="en-GB" dirty="0"/>
              <a:t>Line (CL), Upper Control Limit (UCL), and Lower Control Limit (LCL</a:t>
            </a:r>
            <a:r>
              <a:rPr lang="en-GB" dirty="0" smtClean="0"/>
              <a:t>).</a:t>
            </a:r>
          </a:p>
          <a:p>
            <a:r>
              <a:rPr lang="en-GB" dirty="0" smtClean="0"/>
              <a:t>Visualized </a:t>
            </a:r>
            <a:r>
              <a:rPr lang="en-GB" dirty="0"/>
              <a:t>process variation with </a:t>
            </a:r>
            <a:r>
              <a:rPr lang="en-GB" dirty="0" err="1"/>
              <a:t>qcc</a:t>
            </a:r>
            <a:r>
              <a:rPr lang="en-GB" dirty="0"/>
              <a:t> library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Tools </a:t>
            </a:r>
            <a:r>
              <a:rPr lang="en-GB" b="1" dirty="0"/>
              <a:t>Used</a:t>
            </a:r>
            <a:r>
              <a:rPr lang="en-GB" b="1" dirty="0" smtClean="0"/>
              <a:t>: </a:t>
            </a:r>
            <a:r>
              <a:rPr lang="en-GB" dirty="0" smtClean="0"/>
              <a:t>R </a:t>
            </a:r>
            <a:r>
              <a:rPr lang="en-GB" dirty="0"/>
              <a:t>programming (</a:t>
            </a:r>
            <a:r>
              <a:rPr lang="en-GB" dirty="0" err="1"/>
              <a:t>qcc</a:t>
            </a:r>
            <a:r>
              <a:rPr lang="en-GB" dirty="0"/>
              <a:t> package), Excel for raw data entry.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20" y="78978"/>
            <a:ext cx="1305626" cy="714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13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125</TotalTime>
  <Words>448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Dubai Light</vt:lpstr>
      <vt:lpstr>Wingdings 3</vt:lpstr>
      <vt:lpstr>Ion</vt:lpstr>
      <vt:lpstr>Data Analyst Project Portfolio</vt:lpstr>
      <vt:lpstr>About Me</vt:lpstr>
      <vt:lpstr>Project 1: Regional Sales Performance</vt:lpstr>
      <vt:lpstr>Project 2: Sales Representative Performance Review</vt:lpstr>
      <vt:lpstr>Project 3: Regional Sales Growth YTD (2024 vs 2025)</vt:lpstr>
      <vt:lpstr>Project 4: Customer Satisfaction Survey</vt:lpstr>
      <vt:lpstr>Project 5: Brand Awareness Study</vt:lpstr>
      <vt:lpstr>Project 6: Odoo ERP Dashboard Development</vt:lpstr>
      <vt:lpstr>Project 7: Quality Control on Product using R (P-Chart)</vt:lpstr>
      <vt:lpstr>Skills Demonstrated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Project Portfolio</dc:title>
  <dc:subject/>
  <dc:creator>ajayi dayo</dc:creator>
  <cp:keywords/>
  <dc:description>generated using python-pptx</dc:description>
  <cp:lastModifiedBy>ajayi dayo</cp:lastModifiedBy>
  <cp:revision>10</cp:revision>
  <dcterms:created xsi:type="dcterms:W3CDTF">2013-01-27T09:14:16Z</dcterms:created>
  <dcterms:modified xsi:type="dcterms:W3CDTF">2025-10-02T09:39:56Z</dcterms:modified>
  <cp:category/>
</cp:coreProperties>
</file>