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CF5F2E-666A-4B93-BFE9-AE570C157044}" type="datetimeFigureOut">
              <a:rPr lang="en-IN" smtClean="0"/>
              <a:t>22-04-2020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9FB2E8F-5E5C-49DF-8487-9B80E53C7C8E}" type="slidenum">
              <a:rPr lang="en-IN" smtClean="0"/>
              <a:t>‹#›</a:t>
            </a:fld>
            <a:endParaRPr lang="en-IN"/>
          </a:p>
        </p:txBody>
      </p:sp>
    </p:spTree>
    <p:extLst>
      <p:ext uri="{BB962C8B-B14F-4D97-AF65-F5344CB8AC3E}">
        <p14:creationId xmlns:p14="http://schemas.microsoft.com/office/powerpoint/2010/main" val="1403213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CF5F2E-666A-4B93-BFE9-AE570C157044}" type="datetimeFigureOut">
              <a:rPr lang="en-IN" smtClean="0"/>
              <a:t>22-04-2020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FB2E8F-5E5C-49DF-8487-9B80E53C7C8E}" type="slidenum">
              <a:rPr lang="en-IN" smtClean="0"/>
              <a:t>‹#›</a:t>
            </a:fld>
            <a:endParaRPr lang="en-IN"/>
          </a:p>
        </p:txBody>
      </p:sp>
    </p:spTree>
    <p:extLst>
      <p:ext uri="{BB962C8B-B14F-4D97-AF65-F5344CB8AC3E}">
        <p14:creationId xmlns:p14="http://schemas.microsoft.com/office/powerpoint/2010/main" val="1693873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CF5F2E-666A-4B93-BFE9-AE570C157044}" type="datetimeFigureOut">
              <a:rPr lang="en-IN" smtClean="0"/>
              <a:t>22-04-2020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FB2E8F-5E5C-49DF-8487-9B80E53C7C8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56100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9CF5F2E-666A-4B93-BFE9-AE570C157044}" type="datetimeFigureOut">
              <a:rPr lang="en-IN" smtClean="0"/>
              <a:t>22-04-2020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FB2E8F-5E5C-49DF-8487-9B80E53C7C8E}" type="slidenum">
              <a:rPr lang="en-IN" smtClean="0"/>
              <a:t>‹#›</a:t>
            </a:fld>
            <a:endParaRPr lang="en-IN"/>
          </a:p>
        </p:txBody>
      </p:sp>
    </p:spTree>
    <p:extLst>
      <p:ext uri="{BB962C8B-B14F-4D97-AF65-F5344CB8AC3E}">
        <p14:creationId xmlns:p14="http://schemas.microsoft.com/office/powerpoint/2010/main" val="1043517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9CF5F2E-666A-4B93-BFE9-AE570C157044}" type="datetimeFigureOut">
              <a:rPr lang="en-IN" smtClean="0"/>
              <a:t>22-04-2020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FB2E8F-5E5C-49DF-8487-9B80E53C7C8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83586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9CF5F2E-666A-4B93-BFE9-AE570C157044}" type="datetimeFigureOut">
              <a:rPr lang="en-IN" smtClean="0"/>
              <a:t>22-04-2020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FB2E8F-5E5C-49DF-8487-9B80E53C7C8E}" type="slidenum">
              <a:rPr lang="en-IN" smtClean="0"/>
              <a:t>‹#›</a:t>
            </a:fld>
            <a:endParaRPr lang="en-IN"/>
          </a:p>
        </p:txBody>
      </p:sp>
    </p:spTree>
    <p:extLst>
      <p:ext uri="{BB962C8B-B14F-4D97-AF65-F5344CB8AC3E}">
        <p14:creationId xmlns:p14="http://schemas.microsoft.com/office/powerpoint/2010/main" val="4252514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CF5F2E-666A-4B93-BFE9-AE570C157044}" type="datetimeFigureOut">
              <a:rPr lang="en-IN" smtClean="0"/>
              <a:t>22-04-2020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FB2E8F-5E5C-49DF-8487-9B80E53C7C8E}" type="slidenum">
              <a:rPr lang="en-IN" smtClean="0"/>
              <a:t>‹#›</a:t>
            </a:fld>
            <a:endParaRPr lang="en-IN"/>
          </a:p>
        </p:txBody>
      </p:sp>
    </p:spTree>
    <p:extLst>
      <p:ext uri="{BB962C8B-B14F-4D97-AF65-F5344CB8AC3E}">
        <p14:creationId xmlns:p14="http://schemas.microsoft.com/office/powerpoint/2010/main" val="482052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CF5F2E-666A-4B93-BFE9-AE570C157044}" type="datetimeFigureOut">
              <a:rPr lang="en-IN" smtClean="0"/>
              <a:t>22-04-2020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FB2E8F-5E5C-49DF-8487-9B80E53C7C8E}" type="slidenum">
              <a:rPr lang="en-IN" smtClean="0"/>
              <a:t>‹#›</a:t>
            </a:fld>
            <a:endParaRPr lang="en-IN"/>
          </a:p>
        </p:txBody>
      </p:sp>
    </p:spTree>
    <p:extLst>
      <p:ext uri="{BB962C8B-B14F-4D97-AF65-F5344CB8AC3E}">
        <p14:creationId xmlns:p14="http://schemas.microsoft.com/office/powerpoint/2010/main" val="685155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CF5F2E-666A-4B93-BFE9-AE570C157044}" type="datetimeFigureOut">
              <a:rPr lang="en-IN" smtClean="0"/>
              <a:t>22-04-2020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FB2E8F-5E5C-49DF-8487-9B80E53C7C8E}" type="slidenum">
              <a:rPr lang="en-IN" smtClean="0"/>
              <a:t>‹#›</a:t>
            </a:fld>
            <a:endParaRPr lang="en-IN"/>
          </a:p>
        </p:txBody>
      </p:sp>
    </p:spTree>
    <p:extLst>
      <p:ext uri="{BB962C8B-B14F-4D97-AF65-F5344CB8AC3E}">
        <p14:creationId xmlns:p14="http://schemas.microsoft.com/office/powerpoint/2010/main" val="1899729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CF5F2E-666A-4B93-BFE9-AE570C157044}" type="datetimeFigureOut">
              <a:rPr lang="en-IN" smtClean="0"/>
              <a:t>22-04-2020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FB2E8F-5E5C-49DF-8487-9B80E53C7C8E}" type="slidenum">
              <a:rPr lang="en-IN" smtClean="0"/>
              <a:t>‹#›</a:t>
            </a:fld>
            <a:endParaRPr lang="en-IN"/>
          </a:p>
        </p:txBody>
      </p:sp>
    </p:spTree>
    <p:extLst>
      <p:ext uri="{BB962C8B-B14F-4D97-AF65-F5344CB8AC3E}">
        <p14:creationId xmlns:p14="http://schemas.microsoft.com/office/powerpoint/2010/main" val="3404783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CF5F2E-666A-4B93-BFE9-AE570C157044}" type="datetimeFigureOut">
              <a:rPr lang="en-IN" smtClean="0"/>
              <a:t>22-04-2020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9FB2E8F-5E5C-49DF-8487-9B80E53C7C8E}" type="slidenum">
              <a:rPr lang="en-IN" smtClean="0"/>
              <a:t>‹#›</a:t>
            </a:fld>
            <a:endParaRPr lang="en-IN"/>
          </a:p>
        </p:txBody>
      </p:sp>
    </p:spTree>
    <p:extLst>
      <p:ext uri="{BB962C8B-B14F-4D97-AF65-F5344CB8AC3E}">
        <p14:creationId xmlns:p14="http://schemas.microsoft.com/office/powerpoint/2010/main" val="3250752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CF5F2E-666A-4B93-BFE9-AE570C157044}" type="datetimeFigureOut">
              <a:rPr lang="en-IN" smtClean="0"/>
              <a:t>22-04-2020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9FB2E8F-5E5C-49DF-8487-9B80E53C7C8E}" type="slidenum">
              <a:rPr lang="en-IN" smtClean="0"/>
              <a:t>‹#›</a:t>
            </a:fld>
            <a:endParaRPr lang="en-IN"/>
          </a:p>
        </p:txBody>
      </p:sp>
    </p:spTree>
    <p:extLst>
      <p:ext uri="{BB962C8B-B14F-4D97-AF65-F5344CB8AC3E}">
        <p14:creationId xmlns:p14="http://schemas.microsoft.com/office/powerpoint/2010/main" val="170525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CF5F2E-666A-4B93-BFE9-AE570C157044}" type="datetimeFigureOut">
              <a:rPr lang="en-IN" smtClean="0"/>
              <a:t>22-04-2020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9FB2E8F-5E5C-49DF-8487-9B80E53C7C8E}" type="slidenum">
              <a:rPr lang="en-IN" smtClean="0"/>
              <a:t>‹#›</a:t>
            </a:fld>
            <a:endParaRPr lang="en-IN"/>
          </a:p>
        </p:txBody>
      </p:sp>
    </p:spTree>
    <p:extLst>
      <p:ext uri="{BB962C8B-B14F-4D97-AF65-F5344CB8AC3E}">
        <p14:creationId xmlns:p14="http://schemas.microsoft.com/office/powerpoint/2010/main" val="2304557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CF5F2E-666A-4B93-BFE9-AE570C157044}" type="datetimeFigureOut">
              <a:rPr lang="en-IN" smtClean="0"/>
              <a:t>22-04-2020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9FB2E8F-5E5C-49DF-8487-9B80E53C7C8E}" type="slidenum">
              <a:rPr lang="en-IN" smtClean="0"/>
              <a:t>‹#›</a:t>
            </a:fld>
            <a:endParaRPr lang="en-IN"/>
          </a:p>
        </p:txBody>
      </p:sp>
    </p:spTree>
    <p:extLst>
      <p:ext uri="{BB962C8B-B14F-4D97-AF65-F5344CB8AC3E}">
        <p14:creationId xmlns:p14="http://schemas.microsoft.com/office/powerpoint/2010/main" val="794081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CF5F2E-666A-4B93-BFE9-AE570C157044}" type="datetimeFigureOut">
              <a:rPr lang="en-IN" smtClean="0"/>
              <a:t>22-04-2020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9FB2E8F-5E5C-49DF-8487-9B80E53C7C8E}" type="slidenum">
              <a:rPr lang="en-IN" smtClean="0"/>
              <a:t>‹#›</a:t>
            </a:fld>
            <a:endParaRPr lang="en-IN"/>
          </a:p>
        </p:txBody>
      </p:sp>
    </p:spTree>
    <p:extLst>
      <p:ext uri="{BB962C8B-B14F-4D97-AF65-F5344CB8AC3E}">
        <p14:creationId xmlns:p14="http://schemas.microsoft.com/office/powerpoint/2010/main" val="2119416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CF5F2E-666A-4B93-BFE9-AE570C157044}" type="datetimeFigureOut">
              <a:rPr lang="en-IN" smtClean="0"/>
              <a:t>22-04-2020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FB2E8F-5E5C-49DF-8487-9B80E53C7C8E}" type="slidenum">
              <a:rPr lang="en-IN" smtClean="0"/>
              <a:t>‹#›</a:t>
            </a:fld>
            <a:endParaRPr lang="en-IN"/>
          </a:p>
        </p:txBody>
      </p:sp>
    </p:spTree>
    <p:extLst>
      <p:ext uri="{BB962C8B-B14F-4D97-AF65-F5344CB8AC3E}">
        <p14:creationId xmlns:p14="http://schemas.microsoft.com/office/powerpoint/2010/main" val="3056211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9CF5F2E-666A-4B93-BFE9-AE570C157044}" type="datetimeFigureOut">
              <a:rPr lang="en-IN" smtClean="0"/>
              <a:t>22-04-2020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9FB2E8F-5E5C-49DF-8487-9B80E53C7C8E}" type="slidenum">
              <a:rPr lang="en-IN" smtClean="0"/>
              <a:t>‹#›</a:t>
            </a:fld>
            <a:endParaRPr lang="en-IN"/>
          </a:p>
        </p:txBody>
      </p:sp>
    </p:spTree>
    <p:extLst>
      <p:ext uri="{BB962C8B-B14F-4D97-AF65-F5344CB8AC3E}">
        <p14:creationId xmlns:p14="http://schemas.microsoft.com/office/powerpoint/2010/main" val="34008851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59CA-636D-47EE-B098-61657C0576E8}"/>
              </a:ext>
            </a:extLst>
          </p:cNvPr>
          <p:cNvSpPr>
            <a:spLocks noGrp="1"/>
          </p:cNvSpPr>
          <p:nvPr>
            <p:ph type="ctrTitle"/>
          </p:nvPr>
        </p:nvSpPr>
        <p:spPr/>
        <p:txBody>
          <a:bodyPr/>
          <a:lstStyle/>
          <a:p>
            <a:r>
              <a:rPr lang="en-IN" dirty="0">
                <a:latin typeface="Arial Rounded MT Bold" panose="020F0704030504030204" pitchFamily="34" charset="0"/>
              </a:rPr>
              <a:t>Market Basket Analysis</a:t>
            </a:r>
          </a:p>
        </p:txBody>
      </p:sp>
      <p:sp>
        <p:nvSpPr>
          <p:cNvPr id="3" name="Subtitle 2">
            <a:extLst>
              <a:ext uri="{FF2B5EF4-FFF2-40B4-BE49-F238E27FC236}">
                <a16:creationId xmlns:a16="http://schemas.microsoft.com/office/drawing/2014/main" id="{126B6835-D405-4E5B-853A-8E5EEF22BD89}"/>
              </a:ext>
            </a:extLst>
          </p:cNvPr>
          <p:cNvSpPr>
            <a:spLocks noGrp="1"/>
          </p:cNvSpPr>
          <p:nvPr>
            <p:ph type="subTitle" idx="1"/>
          </p:nvPr>
        </p:nvSpPr>
        <p:spPr/>
        <p:txBody>
          <a:bodyPr/>
          <a:lstStyle/>
          <a:p>
            <a:r>
              <a:rPr lang="en-IN" dirty="0">
                <a:solidFill>
                  <a:schemeClr val="tx1"/>
                </a:solidFill>
                <a:latin typeface="Arial Rounded MT Bold" panose="020F0704030504030204" pitchFamily="34" charset="0"/>
              </a:rPr>
              <a:t>						using Association rule mining and </a:t>
            </a:r>
            <a:r>
              <a:rPr lang="en-IN" dirty="0" err="1">
                <a:solidFill>
                  <a:schemeClr val="tx1"/>
                </a:solidFill>
                <a:latin typeface="Arial Rounded MT Bold" panose="020F0704030504030204" pitchFamily="34" charset="0"/>
              </a:rPr>
              <a:t>Apriori</a:t>
            </a:r>
            <a:r>
              <a:rPr lang="en-IN" dirty="0">
                <a:solidFill>
                  <a:schemeClr val="tx1"/>
                </a:solidFill>
                <a:latin typeface="Arial Rounded MT Bold" panose="020F0704030504030204" pitchFamily="34" charset="0"/>
              </a:rPr>
              <a:t> theorem</a:t>
            </a:r>
          </a:p>
        </p:txBody>
      </p:sp>
    </p:spTree>
    <p:extLst>
      <p:ext uri="{BB962C8B-B14F-4D97-AF65-F5344CB8AC3E}">
        <p14:creationId xmlns:p14="http://schemas.microsoft.com/office/powerpoint/2010/main" val="2174038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89212" y="605307"/>
            <a:ext cx="8915400" cy="4468969"/>
          </a:xfrm>
        </p:spPr>
        <p:txBody>
          <a:bodyPr>
            <a:normAutofit/>
          </a:bodyPr>
          <a:lstStyle/>
          <a:p>
            <a:r>
              <a:rPr lang="en-IN" b="1" dirty="0"/>
              <a:t>A customer is likely to take root vegetables if they have already taken other vegetables.</a:t>
            </a:r>
          </a:p>
          <a:p>
            <a:r>
              <a:rPr lang="en-IN" b="1" dirty="0"/>
              <a:t>A customer is likely to take yogurt if they have already taken other vegetables or whole milk.</a:t>
            </a:r>
          </a:p>
          <a:p>
            <a:r>
              <a:rPr lang="en-IN" b="1" dirty="0"/>
              <a:t>A customer is likely to take soda if they have already taken rolls/buns.</a:t>
            </a:r>
            <a:br>
              <a:rPr lang="en-IN" b="1" dirty="0"/>
            </a:br>
            <a:r>
              <a:rPr lang="en-IN" b="1" dirty="0"/>
              <a:t>If the confidence and support thresholds were to be changed, we would obtain different associations. It is up to the retailer to wisely choose these values.</a:t>
            </a:r>
          </a:p>
          <a:p>
            <a:r>
              <a:rPr lang="en-IN" b="1" dirty="0"/>
              <a:t>Thus, based on these associations between various products known, the retailer has valuable information about the needs and desires of his customers and so is enabled to provide the best environment for his customers, in order to increase their satisfaction and hence his profits.</a:t>
            </a:r>
            <a:br>
              <a:rPr lang="en-IN" b="1" dirty="0"/>
            </a:br>
            <a:endParaRPr lang="en-IN" b="1" dirty="0"/>
          </a:p>
        </p:txBody>
      </p:sp>
    </p:spTree>
    <p:extLst>
      <p:ext uri="{BB962C8B-B14F-4D97-AF65-F5344CB8AC3E}">
        <p14:creationId xmlns:p14="http://schemas.microsoft.com/office/powerpoint/2010/main" val="3088255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bwMode="auto">
          <a:xfrm>
            <a:off x="1687133" y="566670"/>
            <a:ext cx="10504868" cy="5808371"/>
          </a:xfrm>
          <a:prstGeom prst="rect">
            <a:avLst/>
          </a:prstGeom>
          <a:noFill/>
          <a:ln>
            <a:noFill/>
          </a:ln>
          <a:effectLst>
            <a:outerShdw blurRad="225425" dist="50800" dir="5220000" algn="ctr">
              <a:srgbClr val="000000">
                <a:alpha val="33000"/>
              </a:srgbClr>
            </a:outerShdw>
          </a:effectLst>
          <a:scene3d>
            <a:camera prst="perspectiveFront"/>
            <a:lightRig rig="harsh" dir="t">
              <a:rot lat="0" lon="0" rev="3000000"/>
            </a:lightRig>
          </a:scene3d>
          <a:sp3d extrusionH="254000" contourW="19050">
            <a:bevelT w="82550" h="44450" prst="angle"/>
            <a:bevelB w="82550" h="44450" prst="angle"/>
            <a:contourClr>
              <a:srgbClr val="FFFFFF"/>
            </a:contourClr>
          </a:sp3d>
        </p:spPr>
      </p:pic>
    </p:spTree>
    <p:extLst>
      <p:ext uri="{BB962C8B-B14F-4D97-AF65-F5344CB8AC3E}">
        <p14:creationId xmlns:p14="http://schemas.microsoft.com/office/powerpoint/2010/main" val="2949180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15724-4120-41BA-A17D-6C6EC9DC892B}"/>
              </a:ext>
            </a:extLst>
          </p:cNvPr>
          <p:cNvSpPr>
            <a:spLocks noGrp="1"/>
          </p:cNvSpPr>
          <p:nvPr>
            <p:ph type="title"/>
          </p:nvPr>
        </p:nvSpPr>
        <p:spPr/>
        <p:txBody>
          <a:bodyPr/>
          <a:lstStyle/>
          <a:p>
            <a:r>
              <a:rPr lang="en-US" dirty="0">
                <a:latin typeface="Arial Rounded MT Bold" panose="020F0704030504030204" pitchFamily="34" charset="0"/>
              </a:rPr>
              <a:t>What is market basket analysis?</a:t>
            </a:r>
          </a:p>
        </p:txBody>
      </p:sp>
      <p:sp>
        <p:nvSpPr>
          <p:cNvPr id="3" name="Content Placeholder 2">
            <a:extLst>
              <a:ext uri="{FF2B5EF4-FFF2-40B4-BE49-F238E27FC236}">
                <a16:creationId xmlns:a16="http://schemas.microsoft.com/office/drawing/2014/main" id="{2EFFAB9B-A817-4552-A258-122C8A77BE3A}"/>
              </a:ext>
            </a:extLst>
          </p:cNvPr>
          <p:cNvSpPr>
            <a:spLocks noGrp="1"/>
          </p:cNvSpPr>
          <p:nvPr>
            <p:ph idx="1"/>
          </p:nvPr>
        </p:nvSpPr>
        <p:spPr/>
        <p:txBody>
          <a:bodyPr/>
          <a:lstStyle/>
          <a:p>
            <a:r>
              <a:rPr lang="en-IN" b="1" dirty="0">
                <a:latin typeface="Arial Rounded MT Bold" panose="020F0704030504030204" pitchFamily="34" charset="0"/>
              </a:rPr>
              <a:t>Market Basket Analysis</a:t>
            </a:r>
            <a:r>
              <a:rPr lang="en-IN" dirty="0">
                <a:latin typeface="Arial Rounded MT Bold" panose="020F0704030504030204" pitchFamily="34" charset="0"/>
              </a:rPr>
              <a:t> determines what items are frequently bought together or placed in the shopping cart together by the customers. It establishes any possible relationship between different products by looking for combinations of products that frequently occur together. Market Basket Analysis is a correlation study, it is not a cause and effect study. </a:t>
            </a:r>
          </a:p>
          <a:p>
            <a:r>
              <a:rPr lang="en-IN" dirty="0">
                <a:latin typeface="Arial Rounded MT Bold" panose="020F0704030504030204" pitchFamily="34" charset="0"/>
              </a:rPr>
              <a:t>The insights gained from Market Basket analysis can be implemented in several ways to multiply customer satisfaction and maximize profits such as product placements, online recommendations, cross selling, loss leader analysis, etc.</a:t>
            </a:r>
            <a:endParaRPr lang="en-US" dirty="0">
              <a:latin typeface="Arial Rounded MT Bold" panose="020F0704030504030204" pitchFamily="34" charset="0"/>
            </a:endParaRPr>
          </a:p>
        </p:txBody>
      </p:sp>
    </p:spTree>
    <p:extLst>
      <p:ext uri="{BB962C8B-B14F-4D97-AF65-F5344CB8AC3E}">
        <p14:creationId xmlns:p14="http://schemas.microsoft.com/office/powerpoint/2010/main" val="2978481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D2E-F6D2-48E7-ABB3-64F411AFE203}"/>
              </a:ext>
            </a:extLst>
          </p:cNvPr>
          <p:cNvSpPr>
            <a:spLocks noGrp="1"/>
          </p:cNvSpPr>
          <p:nvPr>
            <p:ph type="title"/>
          </p:nvPr>
        </p:nvSpPr>
        <p:spPr/>
        <p:txBody>
          <a:bodyPr>
            <a:normAutofit/>
          </a:bodyPr>
          <a:lstStyle/>
          <a:p>
            <a:r>
              <a:rPr lang="en-IN" dirty="0">
                <a:latin typeface="Arial Rounded MT Bold" panose="020F0704030504030204" pitchFamily="34" charset="0"/>
              </a:rPr>
              <a:t>What is Association Rule Mining?</a:t>
            </a:r>
          </a:p>
        </p:txBody>
      </p:sp>
      <p:sp>
        <p:nvSpPr>
          <p:cNvPr id="3" name="Content Placeholder 2">
            <a:extLst>
              <a:ext uri="{FF2B5EF4-FFF2-40B4-BE49-F238E27FC236}">
                <a16:creationId xmlns:a16="http://schemas.microsoft.com/office/drawing/2014/main" id="{6465804C-5B63-4899-B13A-285C637640E5}"/>
              </a:ext>
            </a:extLst>
          </p:cNvPr>
          <p:cNvSpPr>
            <a:spLocks noGrp="1"/>
          </p:cNvSpPr>
          <p:nvPr>
            <p:ph idx="1"/>
          </p:nvPr>
        </p:nvSpPr>
        <p:spPr>
          <a:xfrm>
            <a:off x="2191647" y="1990477"/>
            <a:ext cx="8915400" cy="3777622"/>
          </a:xfrm>
        </p:spPr>
        <p:txBody>
          <a:bodyPr/>
          <a:lstStyle/>
          <a:p>
            <a:pPr marL="0" indent="0">
              <a:lnSpc>
                <a:spcPct val="150000"/>
              </a:lnSpc>
              <a:buNone/>
            </a:pPr>
            <a:r>
              <a:rPr lang="en-IN" dirty="0">
                <a:solidFill>
                  <a:schemeClr val="tx1"/>
                </a:solidFill>
                <a:latin typeface="Arial Rounded MT Bold" panose="020F0704030504030204" pitchFamily="34" charset="0"/>
              </a:rPr>
              <a:t>Association Rule Mining (ARM) is the concept of market basket analysis where we analyse the regular patterns that takes place in the given dataset ,and based on the regular patterns that have been analysed, obtain rules of association which are of the form </a:t>
            </a:r>
          </a:p>
          <a:p>
            <a:pPr marL="0" indent="0">
              <a:lnSpc>
                <a:spcPct val="150000"/>
              </a:lnSpc>
              <a:buNone/>
            </a:pPr>
            <a:r>
              <a:rPr lang="en-IN" dirty="0">
                <a:solidFill>
                  <a:schemeClr val="tx1"/>
                </a:solidFill>
                <a:latin typeface="Arial Rounded MT Bold" panose="020F0704030504030204" pitchFamily="34" charset="0"/>
              </a:rPr>
              <a:t>                      [if </a:t>
            </a:r>
            <a:r>
              <a:rPr lang="en-IN" b="1" dirty="0">
                <a:solidFill>
                  <a:schemeClr val="tx1"/>
                </a:solidFill>
                <a:latin typeface="Arial Rounded MT Bold" panose="020F0704030504030204" pitchFamily="34" charset="0"/>
              </a:rPr>
              <a:t>A occurs</a:t>
            </a:r>
            <a:r>
              <a:rPr lang="en-IN" dirty="0">
                <a:solidFill>
                  <a:schemeClr val="tx1"/>
                </a:solidFill>
                <a:latin typeface="Arial Rounded MT Bold" panose="020F0704030504030204" pitchFamily="34" charset="0"/>
              </a:rPr>
              <a:t> it implies, then </a:t>
            </a:r>
            <a:r>
              <a:rPr lang="en-IN" b="1" dirty="0">
                <a:solidFill>
                  <a:schemeClr val="tx1"/>
                </a:solidFill>
                <a:latin typeface="Arial Rounded MT Bold" panose="020F0704030504030204" pitchFamily="34" charset="0"/>
              </a:rPr>
              <a:t>B</a:t>
            </a:r>
            <a:r>
              <a:rPr lang="en-IN" dirty="0">
                <a:solidFill>
                  <a:schemeClr val="tx1"/>
                </a:solidFill>
                <a:latin typeface="Arial Rounded MT Bold" panose="020F0704030504030204" pitchFamily="34" charset="0"/>
              </a:rPr>
              <a:t> is likely to occur.]</a:t>
            </a:r>
          </a:p>
          <a:p>
            <a:pPr marL="0" indent="0">
              <a:lnSpc>
                <a:spcPct val="150000"/>
              </a:lnSpc>
              <a:buNone/>
            </a:pPr>
            <a:r>
              <a:rPr lang="en-IN" dirty="0">
                <a:solidFill>
                  <a:schemeClr val="tx1"/>
                </a:solidFill>
                <a:latin typeface="Arial Rounded MT Bold" panose="020F0704030504030204" pitchFamily="34" charset="0"/>
              </a:rPr>
              <a:t>      So, it is a conditional dependence relation that says that if A occurs that makes B more probable to occur as well. </a:t>
            </a:r>
          </a:p>
        </p:txBody>
      </p:sp>
    </p:spTree>
    <p:extLst>
      <p:ext uri="{BB962C8B-B14F-4D97-AF65-F5344CB8AC3E}">
        <p14:creationId xmlns:p14="http://schemas.microsoft.com/office/powerpoint/2010/main" val="1403336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5EAE-2B44-4605-8552-213867B962B9}"/>
              </a:ext>
            </a:extLst>
          </p:cNvPr>
          <p:cNvSpPr>
            <a:spLocks noGrp="1"/>
          </p:cNvSpPr>
          <p:nvPr>
            <p:ph type="title"/>
          </p:nvPr>
        </p:nvSpPr>
        <p:spPr/>
        <p:txBody>
          <a:bodyPr/>
          <a:lstStyle/>
          <a:p>
            <a:r>
              <a:rPr lang="en-IN" dirty="0">
                <a:latin typeface="Arial Rounded MT Bold" panose="020F0704030504030204" pitchFamily="34" charset="0"/>
              </a:rPr>
              <a:t>How to Frame Association rules?</a:t>
            </a:r>
          </a:p>
        </p:txBody>
      </p:sp>
      <p:sp>
        <p:nvSpPr>
          <p:cNvPr id="3" name="Content Placeholder 2">
            <a:extLst>
              <a:ext uri="{FF2B5EF4-FFF2-40B4-BE49-F238E27FC236}">
                <a16:creationId xmlns:a16="http://schemas.microsoft.com/office/drawing/2014/main" id="{F7DEB784-B774-4A75-AB77-A93B81DA17E9}"/>
              </a:ext>
            </a:extLst>
          </p:cNvPr>
          <p:cNvSpPr>
            <a:spLocks noGrp="1"/>
          </p:cNvSpPr>
          <p:nvPr>
            <p:ph idx="1"/>
          </p:nvPr>
        </p:nvSpPr>
        <p:spPr>
          <a:xfrm>
            <a:off x="2159842" y="1688327"/>
            <a:ext cx="8915400" cy="3777622"/>
          </a:xfrm>
        </p:spPr>
        <p:txBody>
          <a:bodyPr>
            <a:normAutofit fontScale="25000" lnSpcReduction="20000"/>
          </a:bodyPr>
          <a:lstStyle/>
          <a:p>
            <a:pPr marL="0" indent="0">
              <a:lnSpc>
                <a:spcPct val="170000"/>
              </a:lnSpc>
              <a:buNone/>
            </a:pPr>
            <a:r>
              <a:rPr lang="en-IN" sz="7200" dirty="0">
                <a:solidFill>
                  <a:schemeClr val="tx1"/>
                </a:solidFill>
                <a:latin typeface="Arial Rounded MT Bold" panose="020F0704030504030204" pitchFamily="34" charset="0"/>
              </a:rPr>
              <a:t>Framing of Association rules requires knowledge of terms called support, confidence and lift.</a:t>
            </a:r>
          </a:p>
          <a:p>
            <a:pPr marL="0" indent="0">
              <a:lnSpc>
                <a:spcPct val="170000"/>
              </a:lnSpc>
              <a:buNone/>
            </a:pPr>
            <a:r>
              <a:rPr lang="en-IN" sz="7200" b="1" dirty="0">
                <a:solidFill>
                  <a:schemeClr val="tx1"/>
                </a:solidFill>
                <a:latin typeface="Arial Rounded MT Bold" panose="020F0704030504030204" pitchFamily="34" charset="0"/>
              </a:rPr>
              <a:t>Support-</a:t>
            </a:r>
          </a:p>
          <a:p>
            <a:pPr marL="0" indent="0">
              <a:lnSpc>
                <a:spcPct val="170000"/>
              </a:lnSpc>
              <a:buNone/>
            </a:pPr>
            <a:r>
              <a:rPr lang="en-IN" sz="7200" dirty="0">
                <a:solidFill>
                  <a:schemeClr val="tx1"/>
                </a:solidFill>
                <a:latin typeface="Arial Rounded MT Bold" panose="020F0704030504030204" pitchFamily="34" charset="0"/>
              </a:rPr>
              <a:t> It gives the percentage of the data which contains both items A and B. Basically, support tells us about the frequency with which both items occur together.</a:t>
            </a:r>
          </a:p>
          <a:p>
            <a:pPr marL="0" indent="0">
              <a:lnSpc>
                <a:spcPct val="170000"/>
              </a:lnSpc>
              <a:buNone/>
            </a:pPr>
            <a:r>
              <a:rPr lang="en-IN" sz="7200" dirty="0">
                <a:solidFill>
                  <a:schemeClr val="tx1"/>
                </a:solidFill>
                <a:latin typeface="Arial Rounded MT Bold" panose="020F0704030504030204" pitchFamily="34" charset="0"/>
              </a:rPr>
              <a:t>So, the support of an association rule is the % of item-sets that has </a:t>
            </a:r>
            <a:r>
              <a:rPr lang="en-IN" sz="7200" b="1" dirty="0">
                <a:solidFill>
                  <a:schemeClr val="tx1"/>
                </a:solidFill>
                <a:latin typeface="Arial Rounded MT Bold" panose="020F0704030504030204" pitchFamily="34" charset="0"/>
              </a:rPr>
              <a:t>A</a:t>
            </a:r>
            <a:r>
              <a:rPr lang="en-IN" sz="7200" dirty="0">
                <a:solidFill>
                  <a:schemeClr val="tx1"/>
                </a:solidFill>
                <a:latin typeface="Arial Rounded MT Bold" panose="020F0704030504030204" pitchFamily="34" charset="0"/>
              </a:rPr>
              <a:t> and </a:t>
            </a:r>
            <a:r>
              <a:rPr lang="en-IN" sz="7200" b="1" dirty="0">
                <a:solidFill>
                  <a:schemeClr val="tx1"/>
                </a:solidFill>
                <a:latin typeface="Arial Rounded MT Bold" panose="020F0704030504030204" pitchFamily="34" charset="0"/>
              </a:rPr>
              <a:t>B</a:t>
            </a:r>
            <a:r>
              <a:rPr lang="en-IN" sz="7200" dirty="0">
                <a:solidFill>
                  <a:schemeClr val="tx1"/>
                </a:solidFill>
                <a:latin typeface="Arial Rounded MT Bold" panose="020F0704030504030204" pitchFamily="34" charset="0"/>
              </a:rPr>
              <a:t>.</a:t>
            </a:r>
          </a:p>
          <a:p>
            <a:pPr marL="0" indent="0">
              <a:lnSpc>
                <a:spcPct val="170000"/>
              </a:lnSpc>
              <a:buNone/>
            </a:pPr>
            <a:r>
              <a:rPr lang="en-IN" sz="7200" dirty="0">
                <a:solidFill>
                  <a:schemeClr val="tx1"/>
                </a:solidFill>
                <a:latin typeface="Arial Rounded MT Bold" panose="020F0704030504030204" pitchFamily="34" charset="0"/>
              </a:rPr>
              <a:t>          		                                            S=P(A∩B)</a:t>
            </a:r>
          </a:p>
          <a:p>
            <a:pPr marL="0" indent="0">
              <a:buNone/>
            </a:pPr>
            <a:endParaRPr lang="en-IN" dirty="0"/>
          </a:p>
        </p:txBody>
      </p:sp>
    </p:spTree>
    <p:extLst>
      <p:ext uri="{BB962C8B-B14F-4D97-AF65-F5344CB8AC3E}">
        <p14:creationId xmlns:p14="http://schemas.microsoft.com/office/powerpoint/2010/main" val="3222708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D19A2D-0A62-4D53-8F2B-BFDF2A116519}"/>
              </a:ext>
            </a:extLst>
          </p:cNvPr>
          <p:cNvSpPr/>
          <p:nvPr/>
        </p:nvSpPr>
        <p:spPr>
          <a:xfrm>
            <a:off x="2282024" y="723569"/>
            <a:ext cx="8197795" cy="2987997"/>
          </a:xfrm>
          <a:prstGeom prst="rect">
            <a:avLst/>
          </a:prstGeom>
        </p:spPr>
        <p:txBody>
          <a:bodyPr wrap="square">
            <a:spAutoFit/>
          </a:bodyPr>
          <a:lstStyle/>
          <a:p>
            <a:pPr algn="just">
              <a:lnSpc>
                <a:spcPct val="200000"/>
              </a:lnSpc>
              <a:spcAft>
                <a:spcPts val="500"/>
              </a:spcAft>
            </a:pPr>
            <a:r>
              <a:rPr lang="en-IN" sz="2000" b="1" dirty="0">
                <a:solidFill>
                  <a:srgbClr val="0D0D14"/>
                </a:solidFill>
                <a:latin typeface="Arial Rounded MT Bold" panose="020F0704030504030204" pitchFamily="34" charset="0"/>
                <a:ea typeface="Times New Roman" panose="02020603050405020304" pitchFamily="18" charset="0"/>
                <a:cs typeface="Times New Roman" panose="02020603050405020304" pitchFamily="18" charset="0"/>
              </a:rPr>
              <a:t>Confidence </a:t>
            </a:r>
            <a:r>
              <a:rPr lang="en-IN" sz="2000" dirty="0">
                <a:solidFill>
                  <a:srgbClr val="0D0D14"/>
                </a:solidFill>
                <a:latin typeface="Arial Rounded MT Bold" panose="020F0704030504030204" pitchFamily="34" charset="0"/>
                <a:ea typeface="Times New Roman" panose="02020603050405020304" pitchFamily="18" charset="0"/>
                <a:cs typeface="Times New Roman" panose="02020603050405020304" pitchFamily="18" charset="0"/>
              </a:rPr>
              <a:t>–</a:t>
            </a:r>
            <a:r>
              <a:rPr lang="en-IN" dirty="0">
                <a:solidFill>
                  <a:srgbClr val="0D0D14"/>
                </a:solidFill>
                <a:latin typeface="Arial Rounded MT Bold" panose="020F0704030504030204" pitchFamily="34" charset="0"/>
                <a:ea typeface="Times New Roman" panose="02020603050405020304" pitchFamily="18" charset="0"/>
                <a:cs typeface="Times New Roman" panose="02020603050405020304" pitchFamily="18" charset="0"/>
              </a:rPr>
              <a:t>It tells us the probability of B to occur provided that A has already occurred. So, the confidence of a rule is a % of item-sets having A, which also contained B. So, essentially this tells you how confident we are in about the association.</a:t>
            </a:r>
            <a:endParaRPr lang="en-IN" dirty="0">
              <a:latin typeface="Arial Rounded MT Bold" panose="020F0704030504030204" pitchFamily="34" charset="0"/>
              <a:ea typeface="SimSun" panose="02010600030101010101" pitchFamily="2" charset="-122"/>
              <a:cs typeface="Times New Roman" panose="02020603050405020304" pitchFamily="18" charset="0"/>
            </a:endParaRPr>
          </a:p>
          <a:p>
            <a:pPr algn="just">
              <a:lnSpc>
                <a:spcPct val="200000"/>
              </a:lnSpc>
              <a:spcAft>
                <a:spcPts val="500"/>
              </a:spcAft>
            </a:pPr>
            <a:r>
              <a:rPr lang="en-IN" dirty="0">
                <a:solidFill>
                  <a:srgbClr val="0D0D14"/>
                </a:solidFill>
                <a:latin typeface="Arial Rounded MT Bold" panose="020F0704030504030204" pitchFamily="34" charset="0"/>
                <a:ea typeface="SimSun" panose="02010600030101010101" pitchFamily="2" charset="-122"/>
                <a:cs typeface="Times New Roman" panose="02020603050405020304" pitchFamily="18" charset="0"/>
              </a:rPr>
              <a:t>		C=P(A∩B)/P(A)</a:t>
            </a:r>
            <a:endParaRPr lang="en-IN" sz="1400" dirty="0">
              <a:effectLst/>
              <a:latin typeface="Arial Rounded MT Bold" panose="020F0704030504030204" pitchFamily="34" charset="0"/>
              <a:ea typeface="SimSun" panose="02010600030101010101" pitchFamily="2" charset="-122"/>
              <a:cs typeface="Times New Roman" panose="02020603050405020304" pitchFamily="18" charset="0"/>
            </a:endParaRPr>
          </a:p>
        </p:txBody>
      </p:sp>
      <p:sp>
        <p:nvSpPr>
          <p:cNvPr id="4" name="Rectangle 3">
            <a:extLst>
              <a:ext uri="{FF2B5EF4-FFF2-40B4-BE49-F238E27FC236}">
                <a16:creationId xmlns:a16="http://schemas.microsoft.com/office/drawing/2014/main" id="{AA5D5814-809F-4104-AFF3-A3430A02029F}"/>
              </a:ext>
            </a:extLst>
          </p:cNvPr>
          <p:cNvSpPr/>
          <p:nvPr/>
        </p:nvSpPr>
        <p:spPr>
          <a:xfrm>
            <a:off x="2282024" y="3653624"/>
            <a:ext cx="8102379" cy="1115370"/>
          </a:xfrm>
          <a:prstGeom prst="rect">
            <a:avLst/>
          </a:prstGeom>
        </p:spPr>
        <p:txBody>
          <a:bodyPr wrap="square">
            <a:spAutoFit/>
          </a:bodyPr>
          <a:lstStyle/>
          <a:p>
            <a:pPr algn="just">
              <a:lnSpc>
                <a:spcPct val="200000"/>
              </a:lnSpc>
              <a:spcAft>
                <a:spcPts val="500"/>
              </a:spcAft>
            </a:pPr>
            <a:r>
              <a:rPr lang="en-IN" dirty="0">
                <a:solidFill>
                  <a:srgbClr val="0D0D14"/>
                </a:solidFill>
                <a:latin typeface="Arial Rounded MT Bold" panose="020F0704030504030204" pitchFamily="34" charset="0"/>
                <a:ea typeface="Times New Roman" panose="02020603050405020304" pitchFamily="18" charset="0"/>
                <a:cs typeface="Times New Roman" panose="02020603050405020304" pitchFamily="18" charset="0"/>
              </a:rPr>
              <a:t>So, typically we look for rules with both high support and confidence that tell us that 2 items have a definite correlation.</a:t>
            </a:r>
            <a:endParaRPr lang="en-IN" sz="1400" dirty="0">
              <a:effectLst/>
              <a:latin typeface="Arial Rounded MT Bold" panose="020F0704030504030204" pitchFamily="34" charset="0"/>
              <a:ea typeface="SimSun" panose="02010600030101010101" pitchFamily="2" charset="-122"/>
              <a:cs typeface="Times New Roman" panose="02020603050405020304" pitchFamily="18" charset="0"/>
            </a:endParaRPr>
          </a:p>
        </p:txBody>
      </p:sp>
      <p:sp>
        <p:nvSpPr>
          <p:cNvPr id="5" name="Rectangle 4">
            <a:extLst>
              <a:ext uri="{FF2B5EF4-FFF2-40B4-BE49-F238E27FC236}">
                <a16:creationId xmlns:a16="http://schemas.microsoft.com/office/drawing/2014/main" id="{DF31328C-02DD-44CC-BB31-B16437F5EA87}"/>
              </a:ext>
            </a:extLst>
          </p:cNvPr>
          <p:cNvSpPr/>
          <p:nvPr/>
        </p:nvSpPr>
        <p:spPr>
          <a:xfrm>
            <a:off x="2329732" y="5300078"/>
            <a:ext cx="8150087" cy="1115242"/>
          </a:xfrm>
          <a:prstGeom prst="rect">
            <a:avLst/>
          </a:prstGeom>
        </p:spPr>
        <p:txBody>
          <a:bodyPr wrap="square">
            <a:spAutoFit/>
          </a:bodyPr>
          <a:lstStyle/>
          <a:p>
            <a:pPr algn="just">
              <a:lnSpc>
                <a:spcPct val="200000"/>
              </a:lnSpc>
              <a:spcAft>
                <a:spcPts val="500"/>
              </a:spcAft>
            </a:pPr>
            <a:r>
              <a:rPr lang="en-IN" b="1" dirty="0">
                <a:solidFill>
                  <a:srgbClr val="0D0D14"/>
                </a:solidFill>
                <a:latin typeface="Arial Rounded MT Bold" panose="020F0704030504030204" pitchFamily="34" charset="0"/>
                <a:ea typeface="Times New Roman" panose="02020603050405020304" pitchFamily="18" charset="0"/>
                <a:cs typeface="Times New Roman" panose="02020603050405020304" pitchFamily="18" charset="0"/>
              </a:rPr>
              <a:t>Lift</a:t>
            </a:r>
            <a:r>
              <a:rPr lang="en-IN" dirty="0">
                <a:solidFill>
                  <a:srgbClr val="0D0D14"/>
                </a:solidFill>
                <a:latin typeface="Arial Rounded MT Bold" panose="020F0704030504030204" pitchFamily="34" charset="0"/>
                <a:ea typeface="Times New Roman" panose="02020603050405020304" pitchFamily="18" charset="0"/>
                <a:cs typeface="Times New Roman" panose="02020603050405020304" pitchFamily="18" charset="0"/>
              </a:rPr>
              <a:t>-It indicates the strength of a association rule over the random occurrence of A and B. It basically gives us the strength of any rule</a:t>
            </a:r>
            <a:r>
              <a:rPr lang="en-IN" dirty="0">
                <a:solidFill>
                  <a:srgbClr val="0D0D14"/>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Century Gothic" panose="020B050202020202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2547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6071-B702-496C-92D3-44FBDD54F39A}"/>
              </a:ext>
            </a:extLst>
          </p:cNvPr>
          <p:cNvSpPr>
            <a:spLocks noGrp="1"/>
          </p:cNvSpPr>
          <p:nvPr>
            <p:ph type="title"/>
          </p:nvPr>
        </p:nvSpPr>
        <p:spPr/>
        <p:txBody>
          <a:bodyPr/>
          <a:lstStyle/>
          <a:p>
            <a:r>
              <a:rPr lang="en-IN" dirty="0">
                <a:latin typeface="Arial Rounded MT Bold" panose="020F0704030504030204" pitchFamily="34" charset="0"/>
              </a:rPr>
              <a:t>Apriori Algorithm</a:t>
            </a:r>
          </a:p>
        </p:txBody>
      </p:sp>
      <p:sp>
        <p:nvSpPr>
          <p:cNvPr id="3" name="Content Placeholder 2">
            <a:extLst>
              <a:ext uri="{FF2B5EF4-FFF2-40B4-BE49-F238E27FC236}">
                <a16:creationId xmlns:a16="http://schemas.microsoft.com/office/drawing/2014/main" id="{4F4BE159-9C30-48C2-8F1E-8754EFCCC200}"/>
              </a:ext>
            </a:extLst>
          </p:cNvPr>
          <p:cNvSpPr>
            <a:spLocks noGrp="1"/>
          </p:cNvSpPr>
          <p:nvPr>
            <p:ph idx="1"/>
          </p:nvPr>
        </p:nvSpPr>
        <p:spPr>
          <a:xfrm>
            <a:off x="2589212" y="1540189"/>
            <a:ext cx="8915400" cy="3777622"/>
          </a:xfrm>
        </p:spPr>
        <p:txBody>
          <a:bodyPr/>
          <a:lstStyle/>
          <a:p>
            <a:pPr marL="0" lvl="0" indent="0">
              <a:buNone/>
            </a:pPr>
            <a:r>
              <a:rPr lang="en-IN" dirty="0">
                <a:latin typeface="Arial Rounded MT Bold" panose="020F0704030504030204" pitchFamily="34" charset="0"/>
              </a:rPr>
              <a:t>Let us assume, database has 5 transactions </a:t>
            </a:r>
          </a:p>
          <a:p>
            <a:pPr marL="0" lvl="0" indent="0">
              <a:buNone/>
            </a:pPr>
            <a:r>
              <a:rPr lang="en-IN" dirty="0">
                <a:latin typeface="Arial Rounded MT Bold" panose="020F0704030504030204" pitchFamily="34" charset="0"/>
              </a:rPr>
              <a:t>The Minimum support(defined)=50 %</a:t>
            </a:r>
          </a:p>
          <a:p>
            <a:pPr marL="0" lvl="0" indent="0">
              <a:buNone/>
            </a:pPr>
            <a:r>
              <a:rPr lang="en-IN" dirty="0">
                <a:latin typeface="Arial Rounded MT Bold" panose="020F0704030504030204" pitchFamily="34" charset="0"/>
              </a:rPr>
              <a:t>The Minimum confidence(defined)=70%</a:t>
            </a:r>
          </a:p>
          <a:p>
            <a:pPr marL="0" indent="0">
              <a:buNone/>
            </a:pPr>
            <a:r>
              <a:rPr lang="en-IN" dirty="0">
                <a:latin typeface="Arial Rounded MT Bold" panose="020F0704030504030204" pitchFamily="34" charset="0"/>
              </a:rPr>
              <a:t>                  Support= (50/ (50+70)) *5=2.08</a:t>
            </a:r>
          </a:p>
          <a:p>
            <a:endParaRPr lang="en-IN" dirty="0"/>
          </a:p>
        </p:txBody>
      </p:sp>
      <p:graphicFrame>
        <p:nvGraphicFramePr>
          <p:cNvPr id="4" name="Table 3">
            <a:extLst>
              <a:ext uri="{FF2B5EF4-FFF2-40B4-BE49-F238E27FC236}">
                <a16:creationId xmlns:a16="http://schemas.microsoft.com/office/drawing/2014/main" id="{DE1A6491-4CB7-471F-888B-7ABE4EEEFCCF}"/>
              </a:ext>
            </a:extLst>
          </p:cNvPr>
          <p:cNvGraphicFramePr>
            <a:graphicFrameLocks noGrp="1"/>
          </p:cNvGraphicFramePr>
          <p:nvPr>
            <p:extLst>
              <p:ext uri="{D42A27DB-BD31-4B8C-83A1-F6EECF244321}">
                <p14:modId xmlns:p14="http://schemas.microsoft.com/office/powerpoint/2010/main" val="3629608566"/>
              </p:ext>
            </p:extLst>
          </p:nvPr>
        </p:nvGraphicFramePr>
        <p:xfrm>
          <a:off x="2589212" y="3558411"/>
          <a:ext cx="5402580" cy="2130936"/>
        </p:xfrm>
        <a:graphic>
          <a:graphicData uri="http://schemas.openxmlformats.org/drawingml/2006/table">
            <a:tbl>
              <a:tblPr>
                <a:tableStyleId>{5C22544A-7EE6-4342-B048-85BDC9FD1C3A}</a:tableStyleId>
              </a:tblPr>
              <a:tblGrid>
                <a:gridCol w="2701290">
                  <a:extLst>
                    <a:ext uri="{9D8B030D-6E8A-4147-A177-3AD203B41FA5}">
                      <a16:colId xmlns:a16="http://schemas.microsoft.com/office/drawing/2014/main" val="3848524759"/>
                    </a:ext>
                  </a:extLst>
                </a:gridCol>
                <a:gridCol w="2701290">
                  <a:extLst>
                    <a:ext uri="{9D8B030D-6E8A-4147-A177-3AD203B41FA5}">
                      <a16:colId xmlns:a16="http://schemas.microsoft.com/office/drawing/2014/main" val="2304382174"/>
                    </a:ext>
                  </a:extLst>
                </a:gridCol>
              </a:tblGrid>
              <a:tr h="352425">
                <a:tc>
                  <a:txBody>
                    <a:bodyPr/>
                    <a:lstStyle/>
                    <a:p>
                      <a:pPr algn="just">
                        <a:lnSpc>
                          <a:spcPct val="150000"/>
                        </a:lnSpc>
                        <a:spcAft>
                          <a:spcPts val="500"/>
                        </a:spcAft>
                      </a:pPr>
                      <a:r>
                        <a:rPr lang="en-IN" sz="1400" dirty="0">
                          <a:effectLst/>
                          <a:latin typeface="Arial Rounded MT Bold" panose="020F0704030504030204" pitchFamily="34" charset="0"/>
                        </a:rPr>
                        <a:t>TRANSACTION ID </a:t>
                      </a:r>
                      <a:endParaRPr lang="en-IN" sz="1100" dirty="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tc>
                  <a:txBody>
                    <a:bodyPr/>
                    <a:lstStyle/>
                    <a:p>
                      <a:pPr algn="just">
                        <a:lnSpc>
                          <a:spcPct val="150000"/>
                        </a:lnSpc>
                        <a:spcAft>
                          <a:spcPts val="500"/>
                        </a:spcAft>
                      </a:pPr>
                      <a:r>
                        <a:rPr lang="en-IN" sz="1400">
                          <a:effectLst/>
                          <a:latin typeface="Arial Rounded MT Bold" panose="020F0704030504030204" pitchFamily="34" charset="0"/>
                        </a:rPr>
                        <a:t>ITEM SETS </a:t>
                      </a:r>
                      <a:endParaRPr lang="en-IN" sz="110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extLst>
                  <a:ext uri="{0D108BD9-81ED-4DB2-BD59-A6C34878D82A}">
                    <a16:rowId xmlns:a16="http://schemas.microsoft.com/office/drawing/2014/main" val="4076627717"/>
                  </a:ext>
                </a:extLst>
              </a:tr>
              <a:tr h="352425">
                <a:tc>
                  <a:txBody>
                    <a:bodyPr/>
                    <a:lstStyle/>
                    <a:p>
                      <a:pPr algn="just">
                        <a:lnSpc>
                          <a:spcPct val="150000"/>
                        </a:lnSpc>
                        <a:spcAft>
                          <a:spcPts val="500"/>
                        </a:spcAft>
                      </a:pPr>
                      <a:r>
                        <a:rPr lang="en-IN" sz="1400" dirty="0">
                          <a:effectLst/>
                          <a:latin typeface="Arial Rounded MT Bold" panose="020F0704030504030204" pitchFamily="34" charset="0"/>
                        </a:rPr>
                        <a:t>A</a:t>
                      </a:r>
                      <a:endParaRPr lang="en-IN" sz="1100" dirty="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tc>
                  <a:txBody>
                    <a:bodyPr/>
                    <a:lstStyle/>
                    <a:p>
                      <a:pPr algn="just">
                        <a:lnSpc>
                          <a:spcPct val="150000"/>
                        </a:lnSpc>
                        <a:spcAft>
                          <a:spcPts val="500"/>
                        </a:spcAft>
                      </a:pPr>
                      <a:r>
                        <a:rPr lang="en-IN" sz="1400">
                          <a:effectLst/>
                          <a:latin typeface="Arial Rounded MT Bold" panose="020F0704030504030204" pitchFamily="34" charset="0"/>
                        </a:rPr>
                        <a:t>R, A, K, E, S, H</a:t>
                      </a:r>
                      <a:endParaRPr lang="en-IN" sz="110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extLst>
                  <a:ext uri="{0D108BD9-81ED-4DB2-BD59-A6C34878D82A}">
                    <a16:rowId xmlns:a16="http://schemas.microsoft.com/office/drawing/2014/main" val="2796373285"/>
                  </a:ext>
                </a:extLst>
              </a:tr>
              <a:tr h="352425">
                <a:tc>
                  <a:txBody>
                    <a:bodyPr/>
                    <a:lstStyle/>
                    <a:p>
                      <a:pPr algn="just">
                        <a:lnSpc>
                          <a:spcPct val="150000"/>
                        </a:lnSpc>
                        <a:spcAft>
                          <a:spcPts val="500"/>
                        </a:spcAft>
                      </a:pPr>
                      <a:r>
                        <a:rPr lang="en-IN" sz="1400" dirty="0">
                          <a:effectLst/>
                          <a:latin typeface="Arial Rounded MT Bold" panose="020F0704030504030204" pitchFamily="34" charset="0"/>
                        </a:rPr>
                        <a:t>B</a:t>
                      </a:r>
                      <a:endParaRPr lang="en-IN" sz="1100" dirty="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tc>
                  <a:txBody>
                    <a:bodyPr/>
                    <a:lstStyle/>
                    <a:p>
                      <a:pPr algn="just">
                        <a:lnSpc>
                          <a:spcPct val="150000"/>
                        </a:lnSpc>
                        <a:spcAft>
                          <a:spcPts val="500"/>
                        </a:spcAft>
                      </a:pPr>
                      <a:r>
                        <a:rPr lang="en-IN" sz="1400">
                          <a:effectLst/>
                          <a:latin typeface="Arial Rounded MT Bold" panose="020F0704030504030204" pitchFamily="34" charset="0"/>
                        </a:rPr>
                        <a:t>R, A, J, E, S, H</a:t>
                      </a:r>
                      <a:endParaRPr lang="en-IN" sz="110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extLst>
                  <a:ext uri="{0D108BD9-81ED-4DB2-BD59-A6C34878D82A}">
                    <a16:rowId xmlns:a16="http://schemas.microsoft.com/office/drawing/2014/main" val="3515536629"/>
                  </a:ext>
                </a:extLst>
              </a:tr>
              <a:tr h="352425">
                <a:tc>
                  <a:txBody>
                    <a:bodyPr/>
                    <a:lstStyle/>
                    <a:p>
                      <a:pPr algn="just">
                        <a:lnSpc>
                          <a:spcPct val="150000"/>
                        </a:lnSpc>
                        <a:spcAft>
                          <a:spcPts val="500"/>
                        </a:spcAft>
                      </a:pPr>
                      <a:r>
                        <a:rPr lang="en-IN" sz="1400" dirty="0">
                          <a:effectLst/>
                          <a:latin typeface="Arial Rounded MT Bold" panose="020F0704030504030204" pitchFamily="34" charset="0"/>
                        </a:rPr>
                        <a:t>C</a:t>
                      </a:r>
                      <a:endParaRPr lang="en-IN" sz="1100" dirty="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tc>
                  <a:txBody>
                    <a:bodyPr/>
                    <a:lstStyle/>
                    <a:p>
                      <a:pPr algn="just">
                        <a:lnSpc>
                          <a:spcPct val="150000"/>
                        </a:lnSpc>
                        <a:spcAft>
                          <a:spcPts val="500"/>
                        </a:spcAft>
                      </a:pPr>
                      <a:r>
                        <a:rPr lang="en-IN" sz="1400">
                          <a:effectLst/>
                          <a:latin typeface="Arial Rounded MT Bold" panose="020F0704030504030204" pitchFamily="34" charset="0"/>
                        </a:rPr>
                        <a:t>L, O, K, E, S, H</a:t>
                      </a:r>
                      <a:endParaRPr lang="en-IN" sz="110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extLst>
                  <a:ext uri="{0D108BD9-81ED-4DB2-BD59-A6C34878D82A}">
                    <a16:rowId xmlns:a16="http://schemas.microsoft.com/office/drawing/2014/main" val="2594130416"/>
                  </a:ext>
                </a:extLst>
              </a:tr>
              <a:tr h="352425">
                <a:tc>
                  <a:txBody>
                    <a:bodyPr/>
                    <a:lstStyle/>
                    <a:p>
                      <a:pPr algn="just">
                        <a:lnSpc>
                          <a:spcPct val="150000"/>
                        </a:lnSpc>
                        <a:spcAft>
                          <a:spcPts val="500"/>
                        </a:spcAft>
                      </a:pPr>
                      <a:r>
                        <a:rPr lang="en-IN" sz="1400" dirty="0">
                          <a:effectLst/>
                          <a:latin typeface="Arial Rounded MT Bold" panose="020F0704030504030204" pitchFamily="34" charset="0"/>
                        </a:rPr>
                        <a:t>D</a:t>
                      </a:r>
                      <a:endParaRPr lang="en-IN" sz="1100" dirty="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tc>
                  <a:txBody>
                    <a:bodyPr/>
                    <a:lstStyle/>
                    <a:p>
                      <a:pPr algn="just">
                        <a:lnSpc>
                          <a:spcPct val="150000"/>
                        </a:lnSpc>
                        <a:spcAft>
                          <a:spcPts val="500"/>
                        </a:spcAft>
                      </a:pPr>
                      <a:r>
                        <a:rPr lang="en-IN" sz="1400" dirty="0">
                          <a:effectLst/>
                          <a:latin typeface="Arial Rounded MT Bold" panose="020F0704030504030204" pitchFamily="34" charset="0"/>
                        </a:rPr>
                        <a:t>J, A, D, E</a:t>
                      </a:r>
                      <a:endParaRPr lang="en-IN" sz="1100" dirty="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extLst>
                  <a:ext uri="{0D108BD9-81ED-4DB2-BD59-A6C34878D82A}">
                    <a16:rowId xmlns:a16="http://schemas.microsoft.com/office/drawing/2014/main" val="1399001287"/>
                  </a:ext>
                </a:extLst>
              </a:tr>
              <a:tr h="352425">
                <a:tc>
                  <a:txBody>
                    <a:bodyPr/>
                    <a:lstStyle/>
                    <a:p>
                      <a:pPr algn="just">
                        <a:lnSpc>
                          <a:spcPct val="150000"/>
                        </a:lnSpc>
                        <a:spcAft>
                          <a:spcPts val="500"/>
                        </a:spcAft>
                      </a:pPr>
                      <a:r>
                        <a:rPr lang="en-IN" sz="1400">
                          <a:effectLst/>
                          <a:latin typeface="Arial Rounded MT Bold" panose="020F0704030504030204" pitchFamily="34" charset="0"/>
                        </a:rPr>
                        <a:t>E</a:t>
                      </a:r>
                      <a:endParaRPr lang="en-IN" sz="110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tc>
                  <a:txBody>
                    <a:bodyPr/>
                    <a:lstStyle/>
                    <a:p>
                      <a:pPr algn="just">
                        <a:lnSpc>
                          <a:spcPct val="150000"/>
                        </a:lnSpc>
                        <a:spcAft>
                          <a:spcPts val="500"/>
                        </a:spcAft>
                      </a:pPr>
                      <a:r>
                        <a:rPr lang="en-IN" sz="1400" dirty="0">
                          <a:effectLst/>
                          <a:latin typeface="Arial Rounded MT Bold" panose="020F0704030504030204" pitchFamily="34" charset="0"/>
                        </a:rPr>
                        <a:t>R, O, M, E</a:t>
                      </a:r>
                      <a:endParaRPr lang="en-IN" sz="1100" dirty="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extLst>
                  <a:ext uri="{0D108BD9-81ED-4DB2-BD59-A6C34878D82A}">
                    <a16:rowId xmlns:a16="http://schemas.microsoft.com/office/drawing/2014/main" val="1769433636"/>
                  </a:ext>
                </a:extLst>
              </a:tr>
            </a:tbl>
          </a:graphicData>
        </a:graphic>
      </p:graphicFrame>
    </p:spTree>
    <p:extLst>
      <p:ext uri="{BB962C8B-B14F-4D97-AF65-F5344CB8AC3E}">
        <p14:creationId xmlns:p14="http://schemas.microsoft.com/office/powerpoint/2010/main" val="3458328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6A0BF53-C74A-4EA9-BB48-3838EA7B9D6D}"/>
              </a:ext>
            </a:extLst>
          </p:cNvPr>
          <p:cNvGraphicFramePr>
            <a:graphicFrameLocks noGrp="1"/>
          </p:cNvGraphicFramePr>
          <p:nvPr>
            <p:extLst>
              <p:ext uri="{D42A27DB-BD31-4B8C-83A1-F6EECF244321}">
                <p14:modId xmlns:p14="http://schemas.microsoft.com/office/powerpoint/2010/main" val="3631900434"/>
              </p:ext>
            </p:extLst>
          </p:nvPr>
        </p:nvGraphicFramePr>
        <p:xfrm>
          <a:off x="2560319" y="497159"/>
          <a:ext cx="5987333" cy="2130936"/>
        </p:xfrm>
        <a:graphic>
          <a:graphicData uri="http://schemas.openxmlformats.org/drawingml/2006/table">
            <a:tbl>
              <a:tblPr>
                <a:tableStyleId>{5C22544A-7EE6-4342-B048-85BDC9FD1C3A}</a:tableStyleId>
              </a:tblPr>
              <a:tblGrid>
                <a:gridCol w="2982915">
                  <a:extLst>
                    <a:ext uri="{9D8B030D-6E8A-4147-A177-3AD203B41FA5}">
                      <a16:colId xmlns:a16="http://schemas.microsoft.com/office/drawing/2014/main" val="2203232763"/>
                    </a:ext>
                  </a:extLst>
                </a:gridCol>
                <a:gridCol w="3004418">
                  <a:extLst>
                    <a:ext uri="{9D8B030D-6E8A-4147-A177-3AD203B41FA5}">
                      <a16:colId xmlns:a16="http://schemas.microsoft.com/office/drawing/2014/main" val="4183411741"/>
                    </a:ext>
                  </a:extLst>
                </a:gridCol>
              </a:tblGrid>
              <a:tr h="256396">
                <a:tc>
                  <a:txBody>
                    <a:bodyPr/>
                    <a:lstStyle/>
                    <a:p>
                      <a:pPr algn="just">
                        <a:lnSpc>
                          <a:spcPct val="150000"/>
                        </a:lnSpc>
                        <a:spcAft>
                          <a:spcPts val="500"/>
                        </a:spcAft>
                      </a:pPr>
                      <a:r>
                        <a:rPr lang="en-IN" sz="1400" dirty="0">
                          <a:effectLst/>
                          <a:latin typeface="Arial Rounded MT Bold" panose="020F0704030504030204" pitchFamily="34" charset="0"/>
                          <a:ea typeface="SimSun" panose="02010600030101010101" pitchFamily="2" charset="-122"/>
                          <a:cs typeface="Times New Roman" panose="02020603050405020304" pitchFamily="18" charset="0"/>
                        </a:rPr>
                        <a:t>ITEMSET </a:t>
                      </a:r>
                    </a:p>
                  </a:txBody>
                  <a:tcPr marL="38100" marR="38100" marT="38100" marB="38100"/>
                </a:tc>
                <a:tc>
                  <a:txBody>
                    <a:bodyPr/>
                    <a:lstStyle/>
                    <a:p>
                      <a:pPr algn="just">
                        <a:lnSpc>
                          <a:spcPct val="150000"/>
                        </a:lnSpc>
                        <a:spcAft>
                          <a:spcPts val="500"/>
                        </a:spcAft>
                      </a:pPr>
                      <a:r>
                        <a:rPr lang="en-IN" sz="1400">
                          <a:effectLst/>
                          <a:latin typeface="Arial Rounded MT Bold" panose="020F0704030504030204" pitchFamily="34" charset="0"/>
                        </a:rPr>
                        <a:t>SUPPORT</a:t>
                      </a:r>
                      <a:endParaRPr lang="en-IN" sz="110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extLst>
                  <a:ext uri="{0D108BD9-81ED-4DB2-BD59-A6C34878D82A}">
                    <a16:rowId xmlns:a16="http://schemas.microsoft.com/office/drawing/2014/main" val="1400659949"/>
                  </a:ext>
                </a:extLst>
              </a:tr>
              <a:tr h="256396">
                <a:tc>
                  <a:txBody>
                    <a:bodyPr/>
                    <a:lstStyle/>
                    <a:p>
                      <a:pPr algn="just">
                        <a:lnSpc>
                          <a:spcPct val="150000"/>
                        </a:lnSpc>
                        <a:spcAft>
                          <a:spcPts val="500"/>
                        </a:spcAft>
                      </a:pPr>
                      <a:r>
                        <a:rPr lang="en-IN" sz="1400" dirty="0">
                          <a:effectLst/>
                          <a:latin typeface="Arial Rounded MT Bold" panose="020F0704030504030204" pitchFamily="34" charset="0"/>
                        </a:rPr>
                        <a:t>R</a:t>
                      </a:r>
                      <a:endParaRPr lang="en-IN" sz="1100" dirty="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tc>
                  <a:txBody>
                    <a:bodyPr/>
                    <a:lstStyle/>
                    <a:p>
                      <a:pPr algn="just">
                        <a:lnSpc>
                          <a:spcPct val="150000"/>
                        </a:lnSpc>
                        <a:spcAft>
                          <a:spcPts val="500"/>
                        </a:spcAft>
                      </a:pPr>
                      <a:r>
                        <a:rPr lang="en-IN" sz="1400">
                          <a:effectLst/>
                          <a:latin typeface="Arial Rounded MT Bold" panose="020F0704030504030204" pitchFamily="34" charset="0"/>
                        </a:rPr>
                        <a:t>3</a:t>
                      </a:r>
                      <a:endParaRPr lang="en-IN" sz="110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extLst>
                  <a:ext uri="{0D108BD9-81ED-4DB2-BD59-A6C34878D82A}">
                    <a16:rowId xmlns:a16="http://schemas.microsoft.com/office/drawing/2014/main" val="1712423282"/>
                  </a:ext>
                </a:extLst>
              </a:tr>
              <a:tr h="256396">
                <a:tc>
                  <a:txBody>
                    <a:bodyPr/>
                    <a:lstStyle/>
                    <a:p>
                      <a:pPr algn="just">
                        <a:lnSpc>
                          <a:spcPct val="150000"/>
                        </a:lnSpc>
                        <a:spcAft>
                          <a:spcPts val="500"/>
                        </a:spcAft>
                      </a:pPr>
                      <a:r>
                        <a:rPr lang="en-IN" sz="1400" dirty="0">
                          <a:effectLst/>
                          <a:latin typeface="Arial Rounded MT Bold" panose="020F0704030504030204" pitchFamily="34" charset="0"/>
                        </a:rPr>
                        <a:t>A</a:t>
                      </a:r>
                      <a:endParaRPr lang="en-IN" sz="1100" dirty="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tc>
                  <a:txBody>
                    <a:bodyPr/>
                    <a:lstStyle/>
                    <a:p>
                      <a:pPr algn="just">
                        <a:lnSpc>
                          <a:spcPct val="150000"/>
                        </a:lnSpc>
                        <a:spcAft>
                          <a:spcPts val="500"/>
                        </a:spcAft>
                      </a:pPr>
                      <a:r>
                        <a:rPr lang="en-IN" sz="1400">
                          <a:effectLst/>
                          <a:latin typeface="Arial Rounded MT Bold" panose="020F0704030504030204" pitchFamily="34" charset="0"/>
                        </a:rPr>
                        <a:t>3</a:t>
                      </a:r>
                      <a:endParaRPr lang="en-IN" sz="110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extLst>
                  <a:ext uri="{0D108BD9-81ED-4DB2-BD59-A6C34878D82A}">
                    <a16:rowId xmlns:a16="http://schemas.microsoft.com/office/drawing/2014/main" val="3587323676"/>
                  </a:ext>
                </a:extLst>
              </a:tr>
              <a:tr h="256396">
                <a:tc>
                  <a:txBody>
                    <a:bodyPr/>
                    <a:lstStyle/>
                    <a:p>
                      <a:pPr algn="just">
                        <a:lnSpc>
                          <a:spcPct val="150000"/>
                        </a:lnSpc>
                        <a:spcAft>
                          <a:spcPts val="500"/>
                        </a:spcAft>
                      </a:pPr>
                      <a:r>
                        <a:rPr lang="en-IN" sz="1400" dirty="0">
                          <a:effectLst/>
                          <a:latin typeface="Arial Rounded MT Bold" panose="020F0704030504030204" pitchFamily="34" charset="0"/>
                        </a:rPr>
                        <a:t>E</a:t>
                      </a:r>
                      <a:endParaRPr lang="en-IN" sz="1100" dirty="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tc>
                  <a:txBody>
                    <a:bodyPr/>
                    <a:lstStyle/>
                    <a:p>
                      <a:pPr algn="just">
                        <a:lnSpc>
                          <a:spcPct val="150000"/>
                        </a:lnSpc>
                        <a:spcAft>
                          <a:spcPts val="500"/>
                        </a:spcAft>
                      </a:pPr>
                      <a:r>
                        <a:rPr lang="en-IN" sz="1400">
                          <a:effectLst/>
                          <a:latin typeface="Arial Rounded MT Bold" panose="020F0704030504030204" pitchFamily="34" charset="0"/>
                        </a:rPr>
                        <a:t>5</a:t>
                      </a:r>
                      <a:endParaRPr lang="en-IN" sz="110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extLst>
                  <a:ext uri="{0D108BD9-81ED-4DB2-BD59-A6C34878D82A}">
                    <a16:rowId xmlns:a16="http://schemas.microsoft.com/office/drawing/2014/main" val="355275602"/>
                  </a:ext>
                </a:extLst>
              </a:tr>
              <a:tr h="256396">
                <a:tc>
                  <a:txBody>
                    <a:bodyPr/>
                    <a:lstStyle/>
                    <a:p>
                      <a:pPr algn="just">
                        <a:lnSpc>
                          <a:spcPct val="150000"/>
                        </a:lnSpc>
                        <a:spcAft>
                          <a:spcPts val="500"/>
                        </a:spcAft>
                      </a:pPr>
                      <a:r>
                        <a:rPr lang="en-IN" sz="1400" dirty="0">
                          <a:effectLst/>
                          <a:latin typeface="Arial Rounded MT Bold" panose="020F0704030504030204" pitchFamily="34" charset="0"/>
                        </a:rPr>
                        <a:t>S</a:t>
                      </a:r>
                      <a:endParaRPr lang="en-IN" sz="1100" dirty="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tc>
                  <a:txBody>
                    <a:bodyPr/>
                    <a:lstStyle/>
                    <a:p>
                      <a:pPr algn="just">
                        <a:lnSpc>
                          <a:spcPct val="150000"/>
                        </a:lnSpc>
                        <a:spcAft>
                          <a:spcPts val="500"/>
                        </a:spcAft>
                      </a:pPr>
                      <a:r>
                        <a:rPr lang="en-IN" sz="1400" dirty="0">
                          <a:effectLst/>
                          <a:latin typeface="Arial Rounded MT Bold" panose="020F0704030504030204" pitchFamily="34" charset="0"/>
                        </a:rPr>
                        <a:t>3</a:t>
                      </a:r>
                      <a:endParaRPr lang="en-IN" sz="1100" dirty="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extLst>
                  <a:ext uri="{0D108BD9-81ED-4DB2-BD59-A6C34878D82A}">
                    <a16:rowId xmlns:a16="http://schemas.microsoft.com/office/drawing/2014/main" val="3160347463"/>
                  </a:ext>
                </a:extLst>
              </a:tr>
              <a:tr h="256396">
                <a:tc>
                  <a:txBody>
                    <a:bodyPr/>
                    <a:lstStyle/>
                    <a:p>
                      <a:pPr algn="just">
                        <a:lnSpc>
                          <a:spcPct val="150000"/>
                        </a:lnSpc>
                        <a:spcAft>
                          <a:spcPts val="500"/>
                        </a:spcAft>
                      </a:pPr>
                      <a:r>
                        <a:rPr lang="en-IN" sz="1400">
                          <a:effectLst/>
                          <a:latin typeface="Arial Rounded MT Bold" panose="020F0704030504030204" pitchFamily="34" charset="0"/>
                        </a:rPr>
                        <a:t>H</a:t>
                      </a:r>
                      <a:endParaRPr lang="en-IN" sz="110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tc>
                  <a:txBody>
                    <a:bodyPr/>
                    <a:lstStyle/>
                    <a:p>
                      <a:pPr algn="just">
                        <a:lnSpc>
                          <a:spcPct val="150000"/>
                        </a:lnSpc>
                        <a:spcAft>
                          <a:spcPts val="500"/>
                        </a:spcAft>
                      </a:pPr>
                      <a:r>
                        <a:rPr lang="en-IN" sz="1400" dirty="0">
                          <a:effectLst/>
                          <a:latin typeface="Arial Rounded MT Bold" panose="020F0704030504030204" pitchFamily="34" charset="0"/>
                        </a:rPr>
                        <a:t>3</a:t>
                      </a:r>
                      <a:endParaRPr lang="en-IN" sz="1100" dirty="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extLst>
                  <a:ext uri="{0D108BD9-81ED-4DB2-BD59-A6C34878D82A}">
                    <a16:rowId xmlns:a16="http://schemas.microsoft.com/office/drawing/2014/main" val="1255842989"/>
                  </a:ext>
                </a:extLst>
              </a:tr>
            </a:tbl>
          </a:graphicData>
        </a:graphic>
      </p:graphicFrame>
      <p:graphicFrame>
        <p:nvGraphicFramePr>
          <p:cNvPr id="4" name="Table 3">
            <a:extLst>
              <a:ext uri="{FF2B5EF4-FFF2-40B4-BE49-F238E27FC236}">
                <a16:creationId xmlns:a16="http://schemas.microsoft.com/office/drawing/2014/main" id="{8554BF66-6F88-4FAD-9597-E88E3D203739}"/>
              </a:ext>
            </a:extLst>
          </p:cNvPr>
          <p:cNvGraphicFramePr>
            <a:graphicFrameLocks noGrp="1"/>
          </p:cNvGraphicFramePr>
          <p:nvPr>
            <p:extLst>
              <p:ext uri="{D42A27DB-BD31-4B8C-83A1-F6EECF244321}">
                <p14:modId xmlns:p14="http://schemas.microsoft.com/office/powerpoint/2010/main" val="1803046609"/>
              </p:ext>
            </p:extLst>
          </p:nvPr>
        </p:nvGraphicFramePr>
        <p:xfrm>
          <a:off x="2536466" y="2966333"/>
          <a:ext cx="5986538" cy="2130936"/>
        </p:xfrm>
        <a:graphic>
          <a:graphicData uri="http://schemas.openxmlformats.org/drawingml/2006/table">
            <a:tbl>
              <a:tblPr>
                <a:tableStyleId>{5C22544A-7EE6-4342-B048-85BDC9FD1C3A}</a:tableStyleId>
              </a:tblPr>
              <a:tblGrid>
                <a:gridCol w="2992871">
                  <a:extLst>
                    <a:ext uri="{9D8B030D-6E8A-4147-A177-3AD203B41FA5}">
                      <a16:colId xmlns:a16="http://schemas.microsoft.com/office/drawing/2014/main" val="3382904819"/>
                    </a:ext>
                  </a:extLst>
                </a:gridCol>
                <a:gridCol w="2993667">
                  <a:extLst>
                    <a:ext uri="{9D8B030D-6E8A-4147-A177-3AD203B41FA5}">
                      <a16:colId xmlns:a16="http://schemas.microsoft.com/office/drawing/2014/main" val="1569795671"/>
                    </a:ext>
                  </a:extLst>
                </a:gridCol>
              </a:tblGrid>
              <a:tr h="335197">
                <a:tc>
                  <a:txBody>
                    <a:bodyPr/>
                    <a:lstStyle/>
                    <a:p>
                      <a:pPr algn="just">
                        <a:lnSpc>
                          <a:spcPct val="150000"/>
                        </a:lnSpc>
                        <a:spcAft>
                          <a:spcPts val="500"/>
                        </a:spcAft>
                      </a:pPr>
                      <a:r>
                        <a:rPr lang="en-IN" sz="1400" dirty="0">
                          <a:effectLst/>
                          <a:latin typeface="Arial Rounded MT Bold" panose="020F0704030504030204" pitchFamily="34" charset="0"/>
                        </a:rPr>
                        <a:t>ITEM SET</a:t>
                      </a:r>
                      <a:endParaRPr lang="en-IN" sz="1100" dirty="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tc>
                  <a:txBody>
                    <a:bodyPr/>
                    <a:lstStyle/>
                    <a:p>
                      <a:pPr algn="just">
                        <a:lnSpc>
                          <a:spcPct val="150000"/>
                        </a:lnSpc>
                        <a:spcAft>
                          <a:spcPts val="500"/>
                        </a:spcAft>
                      </a:pPr>
                      <a:r>
                        <a:rPr lang="en-IN" sz="1400">
                          <a:effectLst/>
                          <a:latin typeface="Arial Rounded MT Bold" panose="020F0704030504030204" pitchFamily="34" charset="0"/>
                        </a:rPr>
                        <a:t>SUPPORT</a:t>
                      </a:r>
                      <a:endParaRPr lang="en-IN" sz="110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extLst>
                  <a:ext uri="{0D108BD9-81ED-4DB2-BD59-A6C34878D82A}">
                    <a16:rowId xmlns:a16="http://schemas.microsoft.com/office/drawing/2014/main" val="463346620"/>
                  </a:ext>
                </a:extLst>
              </a:tr>
              <a:tr h="335197">
                <a:tc>
                  <a:txBody>
                    <a:bodyPr/>
                    <a:lstStyle/>
                    <a:p>
                      <a:pPr algn="just">
                        <a:lnSpc>
                          <a:spcPct val="150000"/>
                        </a:lnSpc>
                        <a:spcAft>
                          <a:spcPts val="500"/>
                        </a:spcAft>
                      </a:pPr>
                      <a:r>
                        <a:rPr lang="en-IN" sz="1400" dirty="0">
                          <a:effectLst/>
                          <a:latin typeface="Arial Rounded MT Bold" panose="020F0704030504030204" pitchFamily="34" charset="0"/>
                        </a:rPr>
                        <a:t>R E</a:t>
                      </a:r>
                      <a:endParaRPr lang="en-IN" sz="1100" dirty="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tc>
                  <a:txBody>
                    <a:bodyPr/>
                    <a:lstStyle/>
                    <a:p>
                      <a:pPr algn="just">
                        <a:lnSpc>
                          <a:spcPct val="150000"/>
                        </a:lnSpc>
                        <a:spcAft>
                          <a:spcPts val="500"/>
                        </a:spcAft>
                      </a:pPr>
                      <a:r>
                        <a:rPr lang="en-IN" sz="1400">
                          <a:effectLst/>
                          <a:latin typeface="Arial Rounded MT Bold" panose="020F0704030504030204" pitchFamily="34" charset="0"/>
                        </a:rPr>
                        <a:t>3</a:t>
                      </a:r>
                      <a:endParaRPr lang="en-IN" sz="110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extLst>
                  <a:ext uri="{0D108BD9-81ED-4DB2-BD59-A6C34878D82A}">
                    <a16:rowId xmlns:a16="http://schemas.microsoft.com/office/drawing/2014/main" val="433771395"/>
                  </a:ext>
                </a:extLst>
              </a:tr>
              <a:tr h="335197">
                <a:tc>
                  <a:txBody>
                    <a:bodyPr/>
                    <a:lstStyle/>
                    <a:p>
                      <a:pPr algn="just">
                        <a:lnSpc>
                          <a:spcPct val="150000"/>
                        </a:lnSpc>
                        <a:spcAft>
                          <a:spcPts val="500"/>
                        </a:spcAft>
                      </a:pPr>
                      <a:r>
                        <a:rPr lang="en-IN" sz="1400" dirty="0">
                          <a:effectLst/>
                          <a:latin typeface="Arial Rounded MT Bold" panose="020F0704030504030204" pitchFamily="34" charset="0"/>
                        </a:rPr>
                        <a:t>A E</a:t>
                      </a:r>
                      <a:endParaRPr lang="en-IN" sz="1100" dirty="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tc>
                  <a:txBody>
                    <a:bodyPr/>
                    <a:lstStyle/>
                    <a:p>
                      <a:pPr algn="just">
                        <a:lnSpc>
                          <a:spcPct val="150000"/>
                        </a:lnSpc>
                        <a:spcAft>
                          <a:spcPts val="500"/>
                        </a:spcAft>
                      </a:pPr>
                      <a:r>
                        <a:rPr lang="en-IN" sz="1400">
                          <a:effectLst/>
                          <a:latin typeface="Arial Rounded MT Bold" panose="020F0704030504030204" pitchFamily="34" charset="0"/>
                        </a:rPr>
                        <a:t>3</a:t>
                      </a:r>
                      <a:endParaRPr lang="en-IN" sz="110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extLst>
                  <a:ext uri="{0D108BD9-81ED-4DB2-BD59-A6C34878D82A}">
                    <a16:rowId xmlns:a16="http://schemas.microsoft.com/office/drawing/2014/main" val="2172181200"/>
                  </a:ext>
                </a:extLst>
              </a:tr>
              <a:tr h="335197">
                <a:tc>
                  <a:txBody>
                    <a:bodyPr/>
                    <a:lstStyle/>
                    <a:p>
                      <a:pPr algn="just">
                        <a:lnSpc>
                          <a:spcPct val="150000"/>
                        </a:lnSpc>
                        <a:spcAft>
                          <a:spcPts val="500"/>
                        </a:spcAft>
                      </a:pPr>
                      <a:r>
                        <a:rPr lang="en-IN" sz="1400" dirty="0">
                          <a:effectLst/>
                          <a:latin typeface="Arial Rounded MT Bold" panose="020F0704030504030204" pitchFamily="34" charset="0"/>
                        </a:rPr>
                        <a:t>E S</a:t>
                      </a:r>
                      <a:endParaRPr lang="en-IN" sz="1100" dirty="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tc>
                  <a:txBody>
                    <a:bodyPr/>
                    <a:lstStyle/>
                    <a:p>
                      <a:pPr algn="just">
                        <a:lnSpc>
                          <a:spcPct val="150000"/>
                        </a:lnSpc>
                        <a:spcAft>
                          <a:spcPts val="500"/>
                        </a:spcAft>
                      </a:pPr>
                      <a:r>
                        <a:rPr lang="en-IN" sz="1400">
                          <a:effectLst/>
                          <a:latin typeface="Arial Rounded MT Bold" panose="020F0704030504030204" pitchFamily="34" charset="0"/>
                        </a:rPr>
                        <a:t>3</a:t>
                      </a:r>
                      <a:endParaRPr lang="en-IN" sz="110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extLst>
                  <a:ext uri="{0D108BD9-81ED-4DB2-BD59-A6C34878D82A}">
                    <a16:rowId xmlns:a16="http://schemas.microsoft.com/office/drawing/2014/main" val="1567404860"/>
                  </a:ext>
                </a:extLst>
              </a:tr>
              <a:tr h="335197">
                <a:tc>
                  <a:txBody>
                    <a:bodyPr/>
                    <a:lstStyle/>
                    <a:p>
                      <a:pPr algn="just">
                        <a:lnSpc>
                          <a:spcPct val="150000"/>
                        </a:lnSpc>
                        <a:spcAft>
                          <a:spcPts val="500"/>
                        </a:spcAft>
                      </a:pPr>
                      <a:r>
                        <a:rPr lang="en-IN" sz="1400" dirty="0">
                          <a:effectLst/>
                          <a:latin typeface="Arial Rounded MT Bold" panose="020F0704030504030204" pitchFamily="34" charset="0"/>
                        </a:rPr>
                        <a:t>E H</a:t>
                      </a:r>
                      <a:endParaRPr lang="en-IN" sz="1100" dirty="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tc>
                  <a:txBody>
                    <a:bodyPr/>
                    <a:lstStyle/>
                    <a:p>
                      <a:pPr algn="just">
                        <a:lnSpc>
                          <a:spcPct val="150000"/>
                        </a:lnSpc>
                        <a:spcAft>
                          <a:spcPts val="500"/>
                        </a:spcAft>
                      </a:pPr>
                      <a:r>
                        <a:rPr lang="en-IN" sz="1400" dirty="0">
                          <a:effectLst/>
                          <a:latin typeface="Arial Rounded MT Bold" panose="020F0704030504030204" pitchFamily="34" charset="0"/>
                        </a:rPr>
                        <a:t>3</a:t>
                      </a:r>
                      <a:endParaRPr lang="en-IN" sz="1100" dirty="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extLst>
                  <a:ext uri="{0D108BD9-81ED-4DB2-BD59-A6C34878D82A}">
                    <a16:rowId xmlns:a16="http://schemas.microsoft.com/office/drawing/2014/main" val="996279065"/>
                  </a:ext>
                </a:extLst>
              </a:tr>
              <a:tr h="335197">
                <a:tc>
                  <a:txBody>
                    <a:bodyPr/>
                    <a:lstStyle/>
                    <a:p>
                      <a:pPr algn="just">
                        <a:lnSpc>
                          <a:spcPct val="150000"/>
                        </a:lnSpc>
                        <a:spcAft>
                          <a:spcPts val="500"/>
                        </a:spcAft>
                      </a:pPr>
                      <a:r>
                        <a:rPr lang="en-IN" sz="1400">
                          <a:effectLst/>
                          <a:latin typeface="Arial Rounded MT Bold" panose="020F0704030504030204" pitchFamily="34" charset="0"/>
                        </a:rPr>
                        <a:t>S H</a:t>
                      </a:r>
                      <a:endParaRPr lang="en-IN" sz="110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tc>
                  <a:txBody>
                    <a:bodyPr/>
                    <a:lstStyle/>
                    <a:p>
                      <a:pPr algn="just">
                        <a:lnSpc>
                          <a:spcPct val="150000"/>
                        </a:lnSpc>
                        <a:spcAft>
                          <a:spcPts val="500"/>
                        </a:spcAft>
                      </a:pPr>
                      <a:r>
                        <a:rPr lang="en-IN" sz="1400" dirty="0">
                          <a:effectLst/>
                          <a:latin typeface="Arial Rounded MT Bold" panose="020F0704030504030204" pitchFamily="34" charset="0"/>
                        </a:rPr>
                        <a:t>3</a:t>
                      </a:r>
                      <a:endParaRPr lang="en-IN" sz="1100" dirty="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extLst>
                  <a:ext uri="{0D108BD9-81ED-4DB2-BD59-A6C34878D82A}">
                    <a16:rowId xmlns:a16="http://schemas.microsoft.com/office/drawing/2014/main" val="2887106545"/>
                  </a:ext>
                </a:extLst>
              </a:tr>
            </a:tbl>
          </a:graphicData>
        </a:graphic>
      </p:graphicFrame>
      <p:graphicFrame>
        <p:nvGraphicFramePr>
          <p:cNvPr id="5" name="Table 4">
            <a:extLst>
              <a:ext uri="{FF2B5EF4-FFF2-40B4-BE49-F238E27FC236}">
                <a16:creationId xmlns:a16="http://schemas.microsoft.com/office/drawing/2014/main" id="{5A040BCD-3A77-4EAD-93EB-7750C3B6F38B}"/>
              </a:ext>
            </a:extLst>
          </p:cNvPr>
          <p:cNvGraphicFramePr>
            <a:graphicFrameLocks noGrp="1"/>
          </p:cNvGraphicFramePr>
          <p:nvPr>
            <p:extLst>
              <p:ext uri="{D42A27DB-BD31-4B8C-83A1-F6EECF244321}">
                <p14:modId xmlns:p14="http://schemas.microsoft.com/office/powerpoint/2010/main" val="3140560230"/>
              </p:ext>
            </p:extLst>
          </p:nvPr>
        </p:nvGraphicFramePr>
        <p:xfrm>
          <a:off x="2560320" y="5577895"/>
          <a:ext cx="5962682" cy="710312"/>
        </p:xfrm>
        <a:graphic>
          <a:graphicData uri="http://schemas.openxmlformats.org/drawingml/2006/table">
            <a:tbl>
              <a:tblPr>
                <a:tableStyleId>{5C22544A-7EE6-4342-B048-85BDC9FD1C3A}</a:tableStyleId>
              </a:tblPr>
              <a:tblGrid>
                <a:gridCol w="2981340">
                  <a:extLst>
                    <a:ext uri="{9D8B030D-6E8A-4147-A177-3AD203B41FA5}">
                      <a16:colId xmlns:a16="http://schemas.microsoft.com/office/drawing/2014/main" val="253819144"/>
                    </a:ext>
                  </a:extLst>
                </a:gridCol>
                <a:gridCol w="2981342">
                  <a:extLst>
                    <a:ext uri="{9D8B030D-6E8A-4147-A177-3AD203B41FA5}">
                      <a16:colId xmlns:a16="http://schemas.microsoft.com/office/drawing/2014/main" val="480659912"/>
                    </a:ext>
                  </a:extLst>
                </a:gridCol>
              </a:tblGrid>
              <a:tr h="351818">
                <a:tc>
                  <a:txBody>
                    <a:bodyPr/>
                    <a:lstStyle/>
                    <a:p>
                      <a:pPr algn="just">
                        <a:lnSpc>
                          <a:spcPct val="150000"/>
                        </a:lnSpc>
                        <a:spcAft>
                          <a:spcPts val="500"/>
                        </a:spcAft>
                      </a:pPr>
                      <a:r>
                        <a:rPr lang="en-IN" sz="1400" dirty="0">
                          <a:effectLst/>
                          <a:latin typeface="Arial Rounded MT Bold" panose="020F0704030504030204" pitchFamily="34" charset="0"/>
                        </a:rPr>
                        <a:t>ITEMSET </a:t>
                      </a:r>
                      <a:endParaRPr lang="en-IN" sz="1100" dirty="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tc>
                  <a:txBody>
                    <a:bodyPr/>
                    <a:lstStyle/>
                    <a:p>
                      <a:pPr algn="just">
                        <a:lnSpc>
                          <a:spcPct val="150000"/>
                        </a:lnSpc>
                        <a:spcAft>
                          <a:spcPts val="500"/>
                        </a:spcAft>
                      </a:pPr>
                      <a:r>
                        <a:rPr lang="en-IN" sz="1400">
                          <a:effectLst/>
                          <a:latin typeface="Arial Rounded MT Bold" panose="020F0704030504030204" pitchFamily="34" charset="0"/>
                        </a:rPr>
                        <a:t>SUPPORT</a:t>
                      </a:r>
                      <a:endParaRPr lang="en-IN" sz="110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extLst>
                  <a:ext uri="{0D108BD9-81ED-4DB2-BD59-A6C34878D82A}">
                    <a16:rowId xmlns:a16="http://schemas.microsoft.com/office/drawing/2014/main" val="3447447591"/>
                  </a:ext>
                </a:extLst>
              </a:tr>
              <a:tr h="351818">
                <a:tc>
                  <a:txBody>
                    <a:bodyPr/>
                    <a:lstStyle/>
                    <a:p>
                      <a:pPr algn="just">
                        <a:lnSpc>
                          <a:spcPct val="150000"/>
                        </a:lnSpc>
                        <a:spcAft>
                          <a:spcPts val="500"/>
                        </a:spcAft>
                      </a:pPr>
                      <a:r>
                        <a:rPr lang="en-IN" sz="1400" dirty="0">
                          <a:effectLst/>
                          <a:latin typeface="Arial Rounded MT Bold" panose="020F0704030504030204" pitchFamily="34" charset="0"/>
                        </a:rPr>
                        <a:t>E S H</a:t>
                      </a:r>
                      <a:endParaRPr lang="en-IN" sz="1100" dirty="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tc>
                  <a:txBody>
                    <a:bodyPr/>
                    <a:lstStyle/>
                    <a:p>
                      <a:pPr algn="just">
                        <a:lnSpc>
                          <a:spcPct val="150000"/>
                        </a:lnSpc>
                        <a:spcAft>
                          <a:spcPts val="500"/>
                        </a:spcAft>
                      </a:pPr>
                      <a:r>
                        <a:rPr lang="en-IN" sz="1400" dirty="0">
                          <a:effectLst/>
                          <a:latin typeface="Arial Rounded MT Bold" panose="020F0704030504030204" pitchFamily="34" charset="0"/>
                        </a:rPr>
                        <a:t>3</a:t>
                      </a:r>
                      <a:endParaRPr lang="en-IN" sz="1100" dirty="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extLst>
                  <a:ext uri="{0D108BD9-81ED-4DB2-BD59-A6C34878D82A}">
                    <a16:rowId xmlns:a16="http://schemas.microsoft.com/office/drawing/2014/main" val="1140844213"/>
                  </a:ext>
                </a:extLst>
              </a:tr>
            </a:tbl>
          </a:graphicData>
        </a:graphic>
      </p:graphicFrame>
    </p:spTree>
    <p:extLst>
      <p:ext uri="{BB962C8B-B14F-4D97-AF65-F5344CB8AC3E}">
        <p14:creationId xmlns:p14="http://schemas.microsoft.com/office/powerpoint/2010/main" val="1209415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BFCF8FD-AB71-4023-8EED-622E6162F301}"/>
              </a:ext>
            </a:extLst>
          </p:cNvPr>
          <p:cNvGraphicFramePr>
            <a:graphicFrameLocks noGrp="1"/>
          </p:cNvGraphicFramePr>
          <p:nvPr>
            <p:extLst>
              <p:ext uri="{D42A27DB-BD31-4B8C-83A1-F6EECF244321}">
                <p14:modId xmlns:p14="http://schemas.microsoft.com/office/powerpoint/2010/main" val="173198079"/>
              </p:ext>
            </p:extLst>
          </p:nvPr>
        </p:nvGraphicFramePr>
        <p:xfrm>
          <a:off x="2542157" y="1343231"/>
          <a:ext cx="6719024" cy="1808961"/>
        </p:xfrm>
        <a:graphic>
          <a:graphicData uri="http://schemas.openxmlformats.org/drawingml/2006/table">
            <a:tbl>
              <a:tblPr>
                <a:tableStyleId>{5C22544A-7EE6-4342-B048-85BDC9FD1C3A}</a:tableStyleId>
              </a:tblPr>
              <a:tblGrid>
                <a:gridCol w="1689695">
                  <a:extLst>
                    <a:ext uri="{9D8B030D-6E8A-4147-A177-3AD203B41FA5}">
                      <a16:colId xmlns:a16="http://schemas.microsoft.com/office/drawing/2014/main" val="2769435698"/>
                    </a:ext>
                  </a:extLst>
                </a:gridCol>
                <a:gridCol w="1669817">
                  <a:extLst>
                    <a:ext uri="{9D8B030D-6E8A-4147-A177-3AD203B41FA5}">
                      <a16:colId xmlns:a16="http://schemas.microsoft.com/office/drawing/2014/main" val="3471087339"/>
                    </a:ext>
                  </a:extLst>
                </a:gridCol>
                <a:gridCol w="1689695">
                  <a:extLst>
                    <a:ext uri="{9D8B030D-6E8A-4147-A177-3AD203B41FA5}">
                      <a16:colId xmlns:a16="http://schemas.microsoft.com/office/drawing/2014/main" val="4219206102"/>
                    </a:ext>
                  </a:extLst>
                </a:gridCol>
                <a:gridCol w="1669817">
                  <a:extLst>
                    <a:ext uri="{9D8B030D-6E8A-4147-A177-3AD203B41FA5}">
                      <a16:colId xmlns:a16="http://schemas.microsoft.com/office/drawing/2014/main" val="3464783510"/>
                    </a:ext>
                  </a:extLst>
                </a:gridCol>
              </a:tblGrid>
              <a:tr h="701397">
                <a:tc>
                  <a:txBody>
                    <a:bodyPr/>
                    <a:lstStyle/>
                    <a:p>
                      <a:pPr algn="just">
                        <a:lnSpc>
                          <a:spcPct val="150000"/>
                        </a:lnSpc>
                        <a:spcAft>
                          <a:spcPts val="500"/>
                        </a:spcAft>
                      </a:pPr>
                      <a:r>
                        <a:rPr lang="en-IN" sz="1400" dirty="0">
                          <a:effectLst/>
                          <a:latin typeface="Arial Rounded MT Bold" panose="020F0704030504030204" pitchFamily="34" charset="0"/>
                          <a:ea typeface="SimSun" panose="02010600030101010101" pitchFamily="2" charset="-122"/>
                          <a:cs typeface="Times New Roman" panose="02020603050405020304" pitchFamily="18" charset="0"/>
                        </a:rPr>
                        <a:t>ASSOCIATION RULE</a:t>
                      </a:r>
                    </a:p>
                  </a:txBody>
                  <a:tcPr marL="38100" marR="38100" marT="38100" marB="38100"/>
                </a:tc>
                <a:tc>
                  <a:txBody>
                    <a:bodyPr/>
                    <a:lstStyle/>
                    <a:p>
                      <a:pPr algn="just">
                        <a:lnSpc>
                          <a:spcPct val="150000"/>
                        </a:lnSpc>
                        <a:spcAft>
                          <a:spcPts val="500"/>
                        </a:spcAft>
                      </a:pPr>
                      <a:r>
                        <a:rPr lang="en-IN" sz="1400">
                          <a:effectLst/>
                          <a:latin typeface="Arial Rounded MT Bold" panose="020F0704030504030204" pitchFamily="34" charset="0"/>
                        </a:rPr>
                        <a:t>SUPPORT</a:t>
                      </a:r>
                      <a:endParaRPr lang="en-IN" sz="110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tc>
                  <a:txBody>
                    <a:bodyPr/>
                    <a:lstStyle/>
                    <a:p>
                      <a:pPr algn="just">
                        <a:lnSpc>
                          <a:spcPct val="150000"/>
                        </a:lnSpc>
                        <a:spcAft>
                          <a:spcPts val="500"/>
                        </a:spcAft>
                      </a:pPr>
                      <a:r>
                        <a:rPr lang="en-IN" sz="1400">
                          <a:effectLst/>
                          <a:latin typeface="Arial Rounded MT Bold" panose="020F0704030504030204" pitchFamily="34" charset="0"/>
                        </a:rPr>
                        <a:t>CONFIDENCE</a:t>
                      </a:r>
                      <a:endParaRPr lang="en-IN" sz="110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tc>
                  <a:txBody>
                    <a:bodyPr/>
                    <a:lstStyle/>
                    <a:p>
                      <a:pPr algn="just">
                        <a:lnSpc>
                          <a:spcPct val="150000"/>
                        </a:lnSpc>
                        <a:spcAft>
                          <a:spcPts val="500"/>
                        </a:spcAft>
                      </a:pPr>
                      <a:r>
                        <a:rPr lang="en-IN" sz="1400">
                          <a:effectLst/>
                          <a:latin typeface="Arial Rounded MT Bold" panose="020F0704030504030204" pitchFamily="34" charset="0"/>
                        </a:rPr>
                        <a:t>CONFIDENCE %</a:t>
                      </a:r>
                      <a:endParaRPr lang="en-IN" sz="110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extLst>
                  <a:ext uri="{0D108BD9-81ED-4DB2-BD59-A6C34878D82A}">
                    <a16:rowId xmlns:a16="http://schemas.microsoft.com/office/drawing/2014/main" val="4264875870"/>
                  </a:ext>
                </a:extLst>
              </a:tr>
              <a:tr h="369188">
                <a:tc>
                  <a:txBody>
                    <a:bodyPr/>
                    <a:lstStyle/>
                    <a:p>
                      <a:pPr algn="just">
                        <a:lnSpc>
                          <a:spcPct val="150000"/>
                        </a:lnSpc>
                        <a:spcAft>
                          <a:spcPts val="500"/>
                        </a:spcAft>
                      </a:pPr>
                      <a:r>
                        <a:rPr lang="en-IN" sz="1400" dirty="0">
                          <a:effectLst/>
                          <a:latin typeface="Arial Rounded MT Bold" panose="020F0704030504030204" pitchFamily="34" charset="0"/>
                        </a:rPr>
                        <a:t>E-&gt;S^H</a:t>
                      </a:r>
                      <a:endParaRPr lang="en-IN" sz="1100" dirty="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tc>
                  <a:txBody>
                    <a:bodyPr/>
                    <a:lstStyle/>
                    <a:p>
                      <a:pPr algn="just">
                        <a:lnSpc>
                          <a:spcPct val="150000"/>
                        </a:lnSpc>
                        <a:spcAft>
                          <a:spcPts val="500"/>
                        </a:spcAft>
                      </a:pPr>
                      <a:r>
                        <a:rPr lang="en-IN" sz="1400" dirty="0">
                          <a:effectLst/>
                          <a:latin typeface="Arial Rounded MT Bold" panose="020F0704030504030204" pitchFamily="34" charset="0"/>
                        </a:rPr>
                        <a:t>3</a:t>
                      </a:r>
                      <a:endParaRPr lang="en-IN" sz="1100" dirty="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tc>
                  <a:txBody>
                    <a:bodyPr/>
                    <a:lstStyle/>
                    <a:p>
                      <a:pPr algn="just">
                        <a:lnSpc>
                          <a:spcPct val="150000"/>
                        </a:lnSpc>
                        <a:spcAft>
                          <a:spcPts val="500"/>
                        </a:spcAft>
                      </a:pPr>
                      <a:r>
                        <a:rPr lang="en-IN" sz="1400">
                          <a:effectLst/>
                          <a:latin typeface="Arial Rounded MT Bold" panose="020F0704030504030204" pitchFamily="34" charset="0"/>
                        </a:rPr>
                        <a:t>3/5=0.6</a:t>
                      </a:r>
                      <a:endParaRPr lang="en-IN" sz="110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tc>
                  <a:txBody>
                    <a:bodyPr/>
                    <a:lstStyle/>
                    <a:p>
                      <a:pPr algn="just">
                        <a:lnSpc>
                          <a:spcPct val="150000"/>
                        </a:lnSpc>
                        <a:spcAft>
                          <a:spcPts val="500"/>
                        </a:spcAft>
                      </a:pPr>
                      <a:r>
                        <a:rPr lang="en-IN" sz="1400" dirty="0">
                          <a:effectLst/>
                          <a:latin typeface="Arial Rounded MT Bold" panose="020F0704030504030204" pitchFamily="34" charset="0"/>
                        </a:rPr>
                        <a:t>60</a:t>
                      </a:r>
                      <a:endParaRPr lang="en-IN" sz="1100" dirty="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extLst>
                  <a:ext uri="{0D108BD9-81ED-4DB2-BD59-A6C34878D82A}">
                    <a16:rowId xmlns:a16="http://schemas.microsoft.com/office/drawing/2014/main" val="3210369088"/>
                  </a:ext>
                </a:extLst>
              </a:tr>
              <a:tr h="369188">
                <a:tc>
                  <a:txBody>
                    <a:bodyPr/>
                    <a:lstStyle/>
                    <a:p>
                      <a:pPr algn="just">
                        <a:lnSpc>
                          <a:spcPct val="150000"/>
                        </a:lnSpc>
                        <a:spcAft>
                          <a:spcPts val="500"/>
                        </a:spcAft>
                      </a:pPr>
                      <a:r>
                        <a:rPr lang="en-IN" sz="1400">
                          <a:effectLst/>
                          <a:latin typeface="Arial Rounded MT Bold" panose="020F0704030504030204" pitchFamily="34" charset="0"/>
                        </a:rPr>
                        <a:t>S-&gt;E^H</a:t>
                      </a:r>
                      <a:endParaRPr lang="en-IN" sz="110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tc>
                  <a:txBody>
                    <a:bodyPr/>
                    <a:lstStyle/>
                    <a:p>
                      <a:pPr algn="just">
                        <a:lnSpc>
                          <a:spcPct val="150000"/>
                        </a:lnSpc>
                        <a:spcAft>
                          <a:spcPts val="500"/>
                        </a:spcAft>
                      </a:pPr>
                      <a:r>
                        <a:rPr lang="en-IN" sz="1400" dirty="0">
                          <a:effectLst/>
                          <a:latin typeface="Arial Rounded MT Bold" panose="020F0704030504030204" pitchFamily="34" charset="0"/>
                        </a:rPr>
                        <a:t>3</a:t>
                      </a:r>
                      <a:endParaRPr lang="en-IN" sz="1100" dirty="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tc>
                  <a:txBody>
                    <a:bodyPr/>
                    <a:lstStyle/>
                    <a:p>
                      <a:pPr algn="just">
                        <a:lnSpc>
                          <a:spcPct val="150000"/>
                        </a:lnSpc>
                        <a:spcAft>
                          <a:spcPts val="500"/>
                        </a:spcAft>
                      </a:pPr>
                      <a:r>
                        <a:rPr lang="en-IN" sz="1400" dirty="0">
                          <a:effectLst/>
                          <a:latin typeface="Arial Rounded MT Bold" panose="020F0704030504030204" pitchFamily="34" charset="0"/>
                        </a:rPr>
                        <a:t>3/3=1</a:t>
                      </a:r>
                      <a:endParaRPr lang="en-IN" sz="1100" dirty="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tc>
                  <a:txBody>
                    <a:bodyPr/>
                    <a:lstStyle/>
                    <a:p>
                      <a:pPr algn="just">
                        <a:lnSpc>
                          <a:spcPct val="150000"/>
                        </a:lnSpc>
                        <a:spcAft>
                          <a:spcPts val="500"/>
                        </a:spcAft>
                      </a:pPr>
                      <a:r>
                        <a:rPr lang="en-IN" sz="1400">
                          <a:effectLst/>
                          <a:latin typeface="Arial Rounded MT Bold" panose="020F0704030504030204" pitchFamily="34" charset="0"/>
                        </a:rPr>
                        <a:t>100</a:t>
                      </a:r>
                      <a:endParaRPr lang="en-IN" sz="110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extLst>
                  <a:ext uri="{0D108BD9-81ED-4DB2-BD59-A6C34878D82A}">
                    <a16:rowId xmlns:a16="http://schemas.microsoft.com/office/drawing/2014/main" val="1137927897"/>
                  </a:ext>
                </a:extLst>
              </a:tr>
              <a:tr h="369188">
                <a:tc>
                  <a:txBody>
                    <a:bodyPr/>
                    <a:lstStyle/>
                    <a:p>
                      <a:pPr algn="just">
                        <a:lnSpc>
                          <a:spcPct val="150000"/>
                        </a:lnSpc>
                        <a:spcAft>
                          <a:spcPts val="500"/>
                        </a:spcAft>
                      </a:pPr>
                      <a:r>
                        <a:rPr lang="en-IN" sz="1400">
                          <a:effectLst/>
                          <a:latin typeface="Arial Rounded MT Bold" panose="020F0704030504030204" pitchFamily="34" charset="0"/>
                        </a:rPr>
                        <a:t>H-&gt;E^S</a:t>
                      </a:r>
                      <a:endParaRPr lang="en-IN" sz="110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tc>
                  <a:txBody>
                    <a:bodyPr/>
                    <a:lstStyle/>
                    <a:p>
                      <a:pPr algn="just">
                        <a:lnSpc>
                          <a:spcPct val="150000"/>
                        </a:lnSpc>
                        <a:spcAft>
                          <a:spcPts val="500"/>
                        </a:spcAft>
                      </a:pPr>
                      <a:r>
                        <a:rPr lang="en-IN" sz="1400" dirty="0">
                          <a:effectLst/>
                          <a:latin typeface="Arial Rounded MT Bold" panose="020F0704030504030204" pitchFamily="34" charset="0"/>
                        </a:rPr>
                        <a:t>3</a:t>
                      </a:r>
                      <a:endParaRPr lang="en-IN" sz="1100" dirty="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tc>
                  <a:txBody>
                    <a:bodyPr/>
                    <a:lstStyle/>
                    <a:p>
                      <a:pPr algn="just">
                        <a:lnSpc>
                          <a:spcPct val="150000"/>
                        </a:lnSpc>
                        <a:spcAft>
                          <a:spcPts val="500"/>
                        </a:spcAft>
                      </a:pPr>
                      <a:r>
                        <a:rPr lang="en-IN" sz="1400" dirty="0">
                          <a:effectLst/>
                          <a:latin typeface="Arial Rounded MT Bold" panose="020F0704030504030204" pitchFamily="34" charset="0"/>
                        </a:rPr>
                        <a:t>3/3=1</a:t>
                      </a:r>
                      <a:endParaRPr lang="en-IN" sz="1100" dirty="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tc>
                  <a:txBody>
                    <a:bodyPr/>
                    <a:lstStyle/>
                    <a:p>
                      <a:pPr algn="just">
                        <a:lnSpc>
                          <a:spcPct val="150000"/>
                        </a:lnSpc>
                        <a:spcAft>
                          <a:spcPts val="500"/>
                        </a:spcAft>
                      </a:pPr>
                      <a:r>
                        <a:rPr lang="en-IN" sz="1400" dirty="0">
                          <a:effectLst/>
                          <a:latin typeface="Arial Rounded MT Bold" panose="020F0704030504030204" pitchFamily="34" charset="0"/>
                        </a:rPr>
                        <a:t>100</a:t>
                      </a:r>
                      <a:endParaRPr lang="en-IN" sz="1100" dirty="0">
                        <a:effectLst/>
                        <a:latin typeface="Arial Rounded MT Bold" panose="020F0704030504030204" pitchFamily="34" charset="0"/>
                        <a:ea typeface="SimSun" panose="02010600030101010101" pitchFamily="2" charset="-122"/>
                        <a:cs typeface="Times New Roman" panose="02020603050405020304" pitchFamily="18" charset="0"/>
                      </a:endParaRPr>
                    </a:p>
                  </a:txBody>
                  <a:tcPr marL="38100" marR="38100" marT="38100" marB="38100"/>
                </a:tc>
                <a:extLst>
                  <a:ext uri="{0D108BD9-81ED-4DB2-BD59-A6C34878D82A}">
                    <a16:rowId xmlns:a16="http://schemas.microsoft.com/office/drawing/2014/main" val="3946771054"/>
                  </a:ext>
                </a:extLst>
              </a:tr>
            </a:tbl>
          </a:graphicData>
        </a:graphic>
      </p:graphicFrame>
      <p:sp>
        <p:nvSpPr>
          <p:cNvPr id="3" name="Rectangle 1">
            <a:extLst>
              <a:ext uri="{FF2B5EF4-FFF2-40B4-BE49-F238E27FC236}">
                <a16:creationId xmlns:a16="http://schemas.microsoft.com/office/drawing/2014/main" id="{0F2FEB4B-5F46-4C64-8ABA-42B6673D9D8C}"/>
              </a:ext>
            </a:extLst>
          </p:cNvPr>
          <p:cNvSpPr>
            <a:spLocks noChangeArrowheads="1"/>
          </p:cNvSpPr>
          <p:nvPr/>
        </p:nvSpPr>
        <p:spPr bwMode="auto">
          <a:xfrm>
            <a:off x="2307797" y="1244340"/>
            <a:ext cx="2343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entury Gothic" panose="020B0502020202020204" pitchFamily="34" charset="0"/>
                <a:ea typeface="SimSun" panose="02010600030101010101" pitchFamily="2" charset="-122"/>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5CF82A67-8C74-41B1-966D-A09D650A1650}"/>
              </a:ext>
            </a:extLst>
          </p:cNvPr>
          <p:cNvSpPr/>
          <p:nvPr/>
        </p:nvSpPr>
        <p:spPr>
          <a:xfrm>
            <a:off x="2307797" y="3749042"/>
            <a:ext cx="7885776" cy="1700915"/>
          </a:xfrm>
          <a:prstGeom prst="rect">
            <a:avLst/>
          </a:prstGeom>
        </p:spPr>
        <p:txBody>
          <a:bodyPr wrap="square">
            <a:spAutoFit/>
          </a:bodyPr>
          <a:lstStyle/>
          <a:p>
            <a:pPr>
              <a:lnSpc>
                <a:spcPct val="150000"/>
              </a:lnSpc>
            </a:pPr>
            <a:r>
              <a:rPr lang="en-IN" dirty="0">
                <a:latin typeface="Arial Rounded MT Bold" panose="020F0704030504030204" pitchFamily="34" charset="0"/>
                <a:ea typeface="SimSun" panose="02010600030101010101" pitchFamily="2" charset="-122"/>
              </a:rPr>
              <a:t>There are  many data mining  techniques from which we can do it, but the most effective way to do this is obtaining strong association rules through applying the </a:t>
            </a:r>
            <a:r>
              <a:rPr lang="en-IN" dirty="0" err="1">
                <a:latin typeface="Arial Rounded MT Bold" panose="020F0704030504030204" pitchFamily="34" charset="0"/>
                <a:ea typeface="SimSun" panose="02010600030101010101" pitchFamily="2" charset="-122"/>
              </a:rPr>
              <a:t>apriori</a:t>
            </a:r>
            <a:r>
              <a:rPr lang="en-IN" dirty="0">
                <a:latin typeface="Arial Rounded MT Bold" panose="020F0704030504030204" pitchFamily="34" charset="0"/>
                <a:ea typeface="SimSun" panose="02010600030101010101" pitchFamily="2" charset="-122"/>
              </a:rPr>
              <a:t> algorithm  between the items those are bought together</a:t>
            </a:r>
            <a:endParaRPr lang="en-IN" dirty="0">
              <a:latin typeface="Arial Rounded MT Bold" panose="020F0704030504030204" pitchFamily="34" charset="0"/>
            </a:endParaRPr>
          </a:p>
        </p:txBody>
      </p:sp>
    </p:spTree>
    <p:extLst>
      <p:ext uri="{BB962C8B-B14F-4D97-AF65-F5344CB8AC3E}">
        <p14:creationId xmlns:p14="http://schemas.microsoft.com/office/powerpoint/2010/main" val="3877724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56960"/>
          </a:xfrm>
        </p:spPr>
        <p:txBody>
          <a:bodyPr>
            <a:normAutofit/>
          </a:bodyPr>
          <a:lstStyle/>
          <a:p>
            <a:pPr algn="ctr"/>
            <a:r>
              <a:rPr lang="en-IN" sz="4400" dirty="0"/>
              <a:t>RESULTS</a:t>
            </a:r>
          </a:p>
        </p:txBody>
      </p:sp>
      <p:sp>
        <p:nvSpPr>
          <p:cNvPr id="3" name="Content Placeholder 2"/>
          <p:cNvSpPr>
            <a:spLocks noGrp="1"/>
          </p:cNvSpPr>
          <p:nvPr>
            <p:ph idx="1"/>
          </p:nvPr>
        </p:nvSpPr>
        <p:spPr>
          <a:xfrm>
            <a:off x="2589212" y="1390918"/>
            <a:ext cx="8915400" cy="4520304"/>
          </a:xfrm>
        </p:spPr>
        <p:txBody>
          <a:bodyPr>
            <a:normAutofit lnSpcReduction="10000"/>
          </a:bodyPr>
          <a:lstStyle/>
          <a:p>
            <a:r>
              <a:rPr lang="en-IN" b="1" dirty="0"/>
              <a:t> Considering minimum support to be 3% and minimum confidence to be 20%, we were able to come to the following conclusions using market basket analysis</a:t>
            </a:r>
          </a:p>
          <a:p>
            <a:r>
              <a:rPr lang="en-IN" b="1" dirty="0"/>
              <a:t>By choosing a threshold for support, we were able to eliminate products whose sales were too negligible to be taken into consideration, thereby saving time and cost.</a:t>
            </a:r>
          </a:p>
          <a:p>
            <a:r>
              <a:rPr lang="en-IN" b="1" dirty="0"/>
              <a:t>Our findings are in the form of antecedents and consequents with various association term’s values such as support, confidence, lift, etc.</a:t>
            </a:r>
          </a:p>
          <a:p>
            <a:pPr lvl="0"/>
            <a:r>
              <a:rPr lang="en-IN" b="1" dirty="0"/>
              <a:t>A customer is likely to take whole milk if they have already taken whipped/sour cream, root vegetables, tropical fruit, yogurt, pip fruit, other vegetables, pastry, citrus fruit, bottled water, rolls/buns or soda.</a:t>
            </a:r>
          </a:p>
          <a:p>
            <a:pPr lvl="0"/>
            <a:r>
              <a:rPr lang="en-IN" b="1" dirty="0"/>
              <a:t>A customer is likely to take other vegetables if they have already taken root vegetables, tropical fruit, yogurt, whole milk or rolls/buns.</a:t>
            </a:r>
          </a:p>
          <a:p>
            <a:pPr lvl="0"/>
            <a:r>
              <a:rPr lang="en-IN" b="1" dirty="0"/>
              <a:t>A customer is likely to take rolls/buns if they have already taken sausage, yogurt, whole milk, other vegetables or soda.</a:t>
            </a:r>
          </a:p>
          <a:p>
            <a:endParaRPr lang="en-IN" b="1" dirty="0"/>
          </a:p>
        </p:txBody>
      </p:sp>
    </p:spTree>
    <p:extLst>
      <p:ext uri="{BB962C8B-B14F-4D97-AF65-F5344CB8AC3E}">
        <p14:creationId xmlns:p14="http://schemas.microsoft.com/office/powerpoint/2010/main" val="127741410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149</TotalTime>
  <Words>922</Words>
  <Application>Microsoft Office PowerPoint</Application>
  <PresentationFormat>Widescreen</PresentationFormat>
  <Paragraphs>93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Rounded MT Bold</vt:lpstr>
      <vt:lpstr>Century Gothic</vt:lpstr>
      <vt:lpstr>Times New Roman</vt:lpstr>
      <vt:lpstr>Wingdings 3</vt:lpstr>
      <vt:lpstr>Wisp</vt:lpstr>
      <vt:lpstr>Market Basket Analysis</vt:lpstr>
      <vt:lpstr>What is market basket analysis?</vt:lpstr>
      <vt:lpstr>What is Association Rule Mining?</vt:lpstr>
      <vt:lpstr>How to Frame Association rules?</vt:lpstr>
      <vt:lpstr>PowerPoint Presentation</vt:lpstr>
      <vt:lpstr>Apriori Algorithm</vt:lpstr>
      <vt:lpstr>PowerPoint Presentation</vt:lpstr>
      <vt:lpstr>PowerPoint Presentation</vt:lpstr>
      <vt:lpstr>RESULTS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Association rule Mining</dc:title>
  <dc:creator>paeturi11@gmail.com</dc:creator>
  <cp:lastModifiedBy>Ajay</cp:lastModifiedBy>
  <cp:revision>14</cp:revision>
  <dcterms:created xsi:type="dcterms:W3CDTF">2020-04-21T05:18:49Z</dcterms:created>
  <dcterms:modified xsi:type="dcterms:W3CDTF">2020-04-22T04:03:19Z</dcterms:modified>
</cp:coreProperties>
</file>