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4" r:id="rId3"/>
    <p:sldId id="268" r:id="rId4"/>
    <p:sldId id="267" r:id="rId5"/>
    <p:sldId id="261" r:id="rId6"/>
    <p:sldId id="262" r:id="rId7"/>
    <p:sldId id="269" r:id="rId8"/>
    <p:sldId id="265" r:id="rId9"/>
    <p:sldId id="289" r:id="rId10"/>
    <p:sldId id="271" r:id="rId11"/>
    <p:sldId id="270" r:id="rId12"/>
    <p:sldId id="272" r:id="rId13"/>
    <p:sldId id="273" r:id="rId14"/>
    <p:sldId id="274" r:id="rId15"/>
    <p:sldId id="276" r:id="rId16"/>
    <p:sldId id="277" r:id="rId17"/>
    <p:sldId id="284" r:id="rId18"/>
    <p:sldId id="278" r:id="rId19"/>
    <p:sldId id="279" r:id="rId20"/>
    <p:sldId id="282" r:id="rId21"/>
    <p:sldId id="283" r:id="rId22"/>
    <p:sldId id="280" r:id="rId23"/>
    <p:sldId id="285" r:id="rId24"/>
    <p:sldId id="286" r:id="rId25"/>
    <p:sldId id="287" r:id="rId26"/>
    <p:sldId id="288" r:id="rId27"/>
    <p:sldId id="29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6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5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8387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523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71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5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1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4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1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nstats.bts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918322"/>
          </a:xfrm>
        </p:spPr>
        <p:txBody>
          <a:bodyPr/>
          <a:lstStyle/>
          <a:p>
            <a:pPr algn="ctr"/>
            <a:r>
              <a:rPr lang="en-US" sz="5400" b="1" dirty="0"/>
              <a:t>FLYHIGH</a:t>
            </a:r>
            <a:br>
              <a:rPr lang="en-US" dirty="0"/>
            </a:br>
            <a:r>
              <a:rPr lang="en-US" sz="2000" dirty="0"/>
              <a:t>Cheap Flight Fare Predictor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Team 10</a:t>
            </a:r>
          </a:p>
          <a:p>
            <a:r>
              <a:rPr lang="en-US" dirty="0" err="1"/>
              <a:t>Zalak</a:t>
            </a:r>
            <a:r>
              <a:rPr lang="en-US" dirty="0"/>
              <a:t> Shah</a:t>
            </a:r>
            <a:br>
              <a:rPr lang="en-US" dirty="0"/>
            </a:br>
            <a:r>
              <a:rPr lang="en-US" dirty="0" err="1"/>
              <a:t>Abhijeet</a:t>
            </a:r>
            <a:r>
              <a:rPr lang="en-US" dirty="0"/>
              <a:t> Singh</a:t>
            </a:r>
            <a:br>
              <a:rPr lang="en-US" dirty="0"/>
            </a:br>
            <a:r>
              <a:rPr lang="en-US" dirty="0"/>
              <a:t>Ashish </a:t>
            </a:r>
            <a:r>
              <a:rPr lang="en-US" dirty="0" err="1"/>
              <a:t>Maheedhara</a:t>
            </a:r>
            <a:br>
              <a:rPr lang="en-US" dirty="0"/>
            </a:br>
            <a:r>
              <a:rPr lang="en-US" dirty="0"/>
              <a:t>Arvind Venkatasubramanian</a:t>
            </a:r>
            <a:br>
              <a:rPr lang="en-US" dirty="0"/>
            </a:br>
            <a:r>
              <a:rPr lang="en-US" dirty="0" err="1"/>
              <a:t>Shanmughasudan</a:t>
            </a:r>
            <a:r>
              <a:rPr lang="en-US" dirty="0"/>
              <a:t> </a:t>
            </a:r>
            <a:r>
              <a:rPr lang="en-US" dirty="0" err="1"/>
              <a:t>Veerabahu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2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selection was performed on a sliced dataset. </a:t>
            </a:r>
          </a:p>
          <a:p>
            <a:r>
              <a:rPr lang="en-US" dirty="0"/>
              <a:t>All the columns were pushed into the algorithm</a:t>
            </a:r>
          </a:p>
          <a:p>
            <a:r>
              <a:rPr lang="en-US" dirty="0"/>
              <a:t>Features were decided based on the p-values and correlation information after running a linear regression model on a sample data.</a:t>
            </a:r>
          </a:p>
          <a:p>
            <a:r>
              <a:rPr lang="en-US" dirty="0"/>
              <a:t>Final Features are</a:t>
            </a:r>
          </a:p>
          <a:p>
            <a:pPr lvl="1"/>
            <a:r>
              <a:rPr lang="en-US" dirty="0"/>
              <a:t>Month Number of Travel</a:t>
            </a:r>
          </a:p>
          <a:p>
            <a:pPr lvl="1"/>
            <a:r>
              <a:rPr lang="en-US" dirty="0"/>
              <a:t>Carrier Normalized</a:t>
            </a:r>
          </a:p>
          <a:p>
            <a:pPr lvl="1"/>
            <a:r>
              <a:rPr lang="en-US" dirty="0"/>
              <a:t>Origin Normalized Value</a:t>
            </a:r>
          </a:p>
          <a:p>
            <a:pPr lvl="1"/>
            <a:r>
              <a:rPr lang="en-US" dirty="0"/>
              <a:t>Destination Normalized value</a:t>
            </a:r>
          </a:p>
          <a:p>
            <a:pPr lvl="1"/>
            <a:r>
              <a:rPr lang="en-US" dirty="0"/>
              <a:t>Seats</a:t>
            </a:r>
          </a:p>
          <a:p>
            <a:pPr lvl="1"/>
            <a:r>
              <a:rPr lang="en-US" dirty="0" err="1"/>
              <a:t>BaseFare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was used to find the relation between the features.</a:t>
            </a:r>
          </a:p>
          <a:p>
            <a:r>
              <a:rPr lang="en-US" dirty="0"/>
              <a:t>It was also used on prediction of the ticket fare</a:t>
            </a:r>
          </a:p>
          <a:p>
            <a:pPr lvl="1"/>
            <a:r>
              <a:rPr lang="en-US" dirty="0"/>
              <a:t>Training Data – 2015 Full Year</a:t>
            </a:r>
          </a:p>
          <a:p>
            <a:pPr lvl="1"/>
            <a:r>
              <a:rPr lang="en-US" dirty="0"/>
              <a:t>Test Data – 2016 Q1 and Q2</a:t>
            </a:r>
          </a:p>
          <a:p>
            <a:r>
              <a:rPr lang="en-US" dirty="0"/>
              <a:t>The prediction values were written to a csv to be used to enter into the database.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4491" y="4755890"/>
            <a:ext cx="808235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was implemented using Microsoft Azure.</a:t>
            </a:r>
          </a:p>
          <a:p>
            <a:r>
              <a:rPr lang="en-US" dirty="0"/>
              <a:t>For the neural network, they give optimized results only on normalized or standardized data.</a:t>
            </a:r>
          </a:p>
          <a:p>
            <a:r>
              <a:rPr lang="en-US" dirty="0"/>
              <a:t>Parameters were set as the default values</a:t>
            </a:r>
          </a:p>
          <a:p>
            <a:r>
              <a:rPr lang="en-US" dirty="0"/>
              <a:t>Predicted the ticket Fare based on the model score with the 2016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0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NEURAL NETWORK AZURE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1851" y="1674054"/>
            <a:ext cx="7455877" cy="51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5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NEURAL NETWORK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4732" y="2160588"/>
            <a:ext cx="6302326" cy="35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7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Hbase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dirty="0"/>
              <a:t>If your application has a variable schema where each row is slightly different, then you should look at </a:t>
            </a:r>
            <a:r>
              <a:rPr lang="en-US" dirty="0" err="1"/>
              <a:t>HBase</a:t>
            </a:r>
            <a:r>
              <a:rPr lang="en-US" sz="2000" dirty="0"/>
              <a:t>. </a:t>
            </a:r>
          </a:p>
          <a:p>
            <a:r>
              <a:rPr lang="en-US" dirty="0"/>
              <a:t>When you can’t add columns fast enough and most of them are NULL in each row, you should consider </a:t>
            </a:r>
            <a:r>
              <a:rPr lang="en-US" dirty="0" err="1"/>
              <a:t>HBase</a:t>
            </a:r>
            <a:endParaRPr lang="en-US" dirty="0"/>
          </a:p>
          <a:p>
            <a:r>
              <a:rPr lang="en-US" dirty="0"/>
              <a:t> If you need key based access to data when storing or retrieving, then you should consider </a:t>
            </a:r>
            <a:r>
              <a:rPr lang="en-US" dirty="0" err="1"/>
              <a:t>HBase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77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Bulk Load in </a:t>
            </a:r>
            <a:r>
              <a:rPr lang="en-US" b="1" u="sng" dirty="0" err="1"/>
              <a:t>Hbase</a:t>
            </a:r>
            <a:endParaRPr lang="en-US" b="1" u="sng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425" y="2092325"/>
            <a:ext cx="6069977" cy="341269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2325"/>
            <a:ext cx="6069977" cy="34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On AWS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5833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Fetch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81" y="2160588"/>
            <a:ext cx="6076676" cy="3881437"/>
          </a:xfrm>
        </p:spPr>
      </p:pic>
    </p:spTree>
    <p:extLst>
      <p:ext uri="{BB962C8B-B14F-4D97-AF65-F5344CB8AC3E}">
        <p14:creationId xmlns:p14="http://schemas.microsoft.com/office/powerpoint/2010/main" val="67225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Web-App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093" y="2866231"/>
            <a:ext cx="6127750" cy="3136900"/>
          </a:xfrm>
        </p:spPr>
      </p:pic>
      <p:sp>
        <p:nvSpPr>
          <p:cNvPr id="5" name="TextBox 4"/>
          <p:cNvSpPr txBox="1"/>
          <p:nvPr/>
        </p:nvSpPr>
        <p:spPr>
          <a:xfrm>
            <a:off x="1312333" y="1574800"/>
            <a:ext cx="739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ways to access and interact with </a:t>
            </a:r>
            <a:r>
              <a:rPr lang="en-US" dirty="0" err="1"/>
              <a:t>Hbase</a:t>
            </a:r>
            <a:r>
              <a:rPr lang="en-US" dirty="0"/>
              <a:t>, Java provides most functionality. The two major approaches were</a:t>
            </a:r>
          </a:p>
          <a:p>
            <a:pPr marL="342900" indent="-342900">
              <a:buAutoNum type="arabicParenR"/>
            </a:pPr>
            <a:r>
              <a:rPr lang="en-US" dirty="0"/>
              <a:t>Thrift Interface ( light weight)</a:t>
            </a:r>
          </a:p>
          <a:p>
            <a:pPr marL="342900" indent="-342900">
              <a:buAutoNum type="arabicParenR"/>
            </a:pPr>
            <a:r>
              <a:rPr lang="en-US" dirty="0"/>
              <a:t>Rest Interface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Unpredictability and no definite pattern to identify Flight fares.</a:t>
            </a:r>
          </a:p>
          <a:p>
            <a:pPr lvl="1"/>
            <a:r>
              <a:rPr lang="en-US" sz="2000" dirty="0"/>
              <a:t>Various factors which may affect the daily flight fares.</a:t>
            </a:r>
          </a:p>
          <a:p>
            <a:pPr lvl="1"/>
            <a:r>
              <a:rPr lang="en-US" sz="2000" dirty="0"/>
              <a:t>The concept about “the earlier you plan – the cheaper your tickets” which is not true.</a:t>
            </a:r>
          </a:p>
          <a:p>
            <a:pPr lvl="1"/>
            <a:r>
              <a:rPr lang="en-US" sz="2000" dirty="0"/>
              <a:t>Flight ticket reservation websites are dominated by big market aerospace carriers, by establishing their market monopoly.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for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25" y="1270000"/>
            <a:ext cx="10255905" cy="5432425"/>
          </a:xfrm>
        </p:spPr>
      </p:pic>
    </p:spTree>
    <p:extLst>
      <p:ext uri="{BB962C8B-B14F-4D97-AF65-F5344CB8AC3E}">
        <p14:creationId xmlns:p14="http://schemas.microsoft.com/office/powerpoint/2010/main" val="202295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26" y="1270000"/>
            <a:ext cx="9619551" cy="478472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295775" y="962025"/>
            <a:ext cx="3038475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458074" y="204787"/>
            <a:ext cx="4410075" cy="85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results for the user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5562600"/>
            <a:ext cx="344805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81950" y="6134100"/>
            <a:ext cx="2838450" cy="723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595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the data was treated as categorical, was not sure if to perform 1-N encoding to make around 1000 columns.</a:t>
            </a:r>
          </a:p>
          <a:p>
            <a:r>
              <a:rPr lang="en-US" sz="2000" dirty="0"/>
              <a:t>Dataset was combined using multiple source files. The common join resulted in a number of Null and missing values which had to be handled.</a:t>
            </a:r>
          </a:p>
          <a:p>
            <a:r>
              <a:rPr lang="en-US" sz="2000" dirty="0"/>
              <a:t>Very difficult to narrow down which was is the best method for 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119228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 in HBASE with Drill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0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web UI of Drill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on Drill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constraints and Connection Issues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46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all airlines and storing historic data to get better prediction results.</a:t>
            </a:r>
          </a:p>
          <a:p>
            <a:r>
              <a:rPr lang="en-US" dirty="0"/>
              <a:t>Using Business intelligence to give graphical views on the data as it changes over time.</a:t>
            </a:r>
          </a:p>
        </p:txBody>
      </p:sp>
    </p:spTree>
    <p:extLst>
      <p:ext uri="{BB962C8B-B14F-4D97-AF65-F5344CB8AC3E}">
        <p14:creationId xmlns:p14="http://schemas.microsoft.com/office/powerpoint/2010/main" val="11114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dataset, predict the Flight fares for the future</a:t>
            </a:r>
          </a:p>
          <a:p>
            <a:r>
              <a:rPr lang="en-US" sz="2000" dirty="0"/>
              <a:t>Predict the best date to travel for the customer if their dates are flexible.</a:t>
            </a:r>
          </a:p>
          <a:p>
            <a:r>
              <a:rPr lang="en-US" sz="2000" dirty="0"/>
              <a:t>Predict the best date to book a ticket for a customer to ensure cheapest fare possible.</a:t>
            </a:r>
          </a:p>
        </p:txBody>
      </p:sp>
    </p:spTree>
    <p:extLst>
      <p:ext uri="{BB962C8B-B14F-4D97-AF65-F5344CB8AC3E}">
        <p14:creationId xmlns:p14="http://schemas.microsoft.com/office/powerpoint/2010/main" val="305669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USEFUL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Fare = Base Fare + Fluctuation</a:t>
            </a:r>
          </a:p>
          <a:p>
            <a:r>
              <a:rPr lang="en-US" dirty="0"/>
              <a:t>Fluctuation is the change in the ticket price as the Base fare remains constant for a source and destination combination.</a:t>
            </a:r>
          </a:p>
          <a:p>
            <a:r>
              <a:rPr lang="en-US" dirty="0"/>
              <a:t>Fluctuations can depend on the following factors</a:t>
            </a:r>
          </a:p>
          <a:p>
            <a:pPr lvl="1"/>
            <a:r>
              <a:rPr lang="en-US" dirty="0"/>
              <a:t>Date of Travel (Holiday seasons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unsold seats</a:t>
            </a:r>
          </a:p>
          <a:p>
            <a:pPr lvl="1"/>
            <a:r>
              <a:rPr lang="en-US" dirty="0"/>
              <a:t>Foreign Currency Rate</a:t>
            </a:r>
          </a:p>
          <a:p>
            <a:pPr lvl="1"/>
            <a:r>
              <a:rPr lang="en-US" dirty="0"/>
              <a:t>Oil Prices for the 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2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STEPS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Cleaning and Pre process</a:t>
            </a:r>
          </a:p>
          <a:p>
            <a:r>
              <a:rPr lang="en-US" sz="2000" dirty="0"/>
              <a:t>Data Normalizing</a:t>
            </a:r>
          </a:p>
          <a:p>
            <a:r>
              <a:rPr lang="en-US" sz="2000" dirty="0"/>
              <a:t>Feature Selection</a:t>
            </a:r>
          </a:p>
          <a:p>
            <a:r>
              <a:rPr lang="en-US" sz="2000" dirty="0"/>
              <a:t>Applying Machine Learning Algorithms</a:t>
            </a:r>
          </a:p>
          <a:p>
            <a:r>
              <a:rPr lang="en-US" sz="2000" dirty="0"/>
              <a:t>Getting the prediction over the Ticket Fare</a:t>
            </a:r>
          </a:p>
          <a:p>
            <a:r>
              <a:rPr lang="en-US" sz="2000" dirty="0"/>
              <a:t>Loading the predicted data to a big data base</a:t>
            </a:r>
          </a:p>
          <a:p>
            <a:r>
              <a:rPr lang="en-US" sz="2000" dirty="0"/>
              <a:t>Using a User Interface to retrieve data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52207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Cleaning – R Script and Excel</a:t>
            </a:r>
          </a:p>
          <a:p>
            <a:r>
              <a:rPr lang="en-US" sz="2000" dirty="0"/>
              <a:t>Data Preprocess and Normalizing – R Script and Excel</a:t>
            </a:r>
          </a:p>
          <a:p>
            <a:r>
              <a:rPr lang="en-US" sz="2000" dirty="0"/>
              <a:t>Machine Learning Algorithm</a:t>
            </a:r>
          </a:p>
          <a:p>
            <a:pPr lvl="1"/>
            <a:r>
              <a:rPr lang="en-US" sz="1800" dirty="0"/>
              <a:t>Linear Regression – R Script</a:t>
            </a:r>
          </a:p>
          <a:p>
            <a:pPr lvl="1"/>
            <a:r>
              <a:rPr lang="en-US" sz="1800" dirty="0"/>
              <a:t>Neural Network – Microsoft Azure</a:t>
            </a:r>
          </a:p>
          <a:p>
            <a:r>
              <a:rPr lang="en-US" sz="2000" dirty="0"/>
              <a:t>Big Database setup – </a:t>
            </a:r>
            <a:r>
              <a:rPr lang="en-US" sz="2000" dirty="0" err="1"/>
              <a:t>Hbase</a:t>
            </a:r>
            <a:endParaRPr lang="en-US" sz="2000" dirty="0"/>
          </a:p>
          <a:p>
            <a:r>
              <a:rPr lang="en-US" sz="2000" dirty="0"/>
              <a:t>User Interface – Ajax, HTML,MVC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is the airline data for 13 carriers extracted from the official ‘Bureau of Transportation Statistics’.</a:t>
            </a:r>
          </a:p>
          <a:p>
            <a:r>
              <a:rPr lang="en-US" sz="2000" dirty="0"/>
              <a:t>It is the fare of the airlines travelled between 274 combination of source and destination.</a:t>
            </a:r>
          </a:p>
          <a:p>
            <a:r>
              <a:rPr lang="en-US" sz="2000" dirty="0"/>
              <a:t>Key Features of the Dataset – CARRIER, DATE_OF_TRAVEL,DATE_OF_BOOKING, </a:t>
            </a:r>
            <a:r>
              <a:rPr lang="en-US" sz="2000" dirty="0" err="1"/>
              <a:t>Basefare</a:t>
            </a:r>
            <a:r>
              <a:rPr lang="en-US" sz="2000" dirty="0"/>
              <a:t>, </a:t>
            </a:r>
            <a:r>
              <a:rPr lang="en-US" sz="2000" dirty="0" err="1"/>
              <a:t>TICKET_FARE,Origin</a:t>
            </a:r>
            <a:r>
              <a:rPr lang="en-US" sz="2000" dirty="0"/>
              <a:t>, DEST</a:t>
            </a:r>
          </a:p>
          <a:p>
            <a:r>
              <a:rPr lang="en-US" dirty="0"/>
              <a:t>Source - </a:t>
            </a:r>
            <a:r>
              <a:rPr lang="en-US" dirty="0">
                <a:hlinkClick r:id="rId2"/>
              </a:rPr>
              <a:t>http://www.transtats.bts.gov/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PREPROCESS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extracted from multiple files from the official ‘Bureau of transportation Statistics website”</a:t>
            </a:r>
          </a:p>
          <a:p>
            <a:r>
              <a:rPr lang="en-US" sz="2000" dirty="0"/>
              <a:t>Extracted the dates to Month of year, Day of week, Day of Month.</a:t>
            </a:r>
          </a:p>
          <a:p>
            <a:r>
              <a:rPr lang="en-US" sz="2000" dirty="0"/>
              <a:t>Compared with the latitude and longitude of the Airport codes to get the distance between the origin and destination.</a:t>
            </a:r>
          </a:p>
        </p:txBody>
      </p:sp>
    </p:spTree>
    <p:extLst>
      <p:ext uri="{BB962C8B-B14F-4D97-AF65-F5344CB8AC3E}">
        <p14:creationId xmlns:p14="http://schemas.microsoft.com/office/powerpoint/2010/main" val="188179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NORMALIZING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Carriers was normalized by identifying the frequency of the number of times it occurs.</a:t>
            </a:r>
          </a:p>
          <a:p>
            <a:r>
              <a:rPr lang="en-US" dirty="0"/>
              <a:t>Origin and destination was normalized based on the location value that is assigned.</a:t>
            </a:r>
          </a:p>
          <a:p>
            <a:r>
              <a:rPr lang="en-US" dirty="0"/>
              <a:t>All the values once converted to numeric were converted to normalized form by using standard normalization.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0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789</Words>
  <Application>Microsoft Office PowerPoint</Application>
  <PresentationFormat>Widescreen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Facet</vt:lpstr>
      <vt:lpstr>FLYHIGH Cheap Flight Fare Predictor</vt:lpstr>
      <vt:lpstr>PROBLEM STATEMENT</vt:lpstr>
      <vt:lpstr>PROPOSED SOLUTION</vt:lpstr>
      <vt:lpstr>USEFUL INFORMATION</vt:lpstr>
      <vt:lpstr>STEPS FOLLOWED</vt:lpstr>
      <vt:lpstr>Tools and Techniques Used</vt:lpstr>
      <vt:lpstr>DATASET DESCRIPTION</vt:lpstr>
      <vt:lpstr>DATA PREPROCESS</vt:lpstr>
      <vt:lpstr>DATA NORMALIZING</vt:lpstr>
      <vt:lpstr>FEATURE SELECTION</vt:lpstr>
      <vt:lpstr>LINEAR REGRESSION</vt:lpstr>
      <vt:lpstr>Neural Network</vt:lpstr>
      <vt:lpstr>NEURAL NETWORK AZURE SETUP</vt:lpstr>
      <vt:lpstr>NEURAL NETWORK RESULTS</vt:lpstr>
      <vt:lpstr>Hbase </vt:lpstr>
      <vt:lpstr>Bulk Load in Hbase</vt:lpstr>
      <vt:lpstr>Hbase On AWS</vt:lpstr>
      <vt:lpstr>Data Fetch</vt:lpstr>
      <vt:lpstr>Web-App Architecture</vt:lpstr>
      <vt:lpstr>Home Page for User</vt:lpstr>
      <vt:lpstr>Results</vt:lpstr>
      <vt:lpstr>Challenges Faced</vt:lpstr>
      <vt:lpstr>Challenges  in HBASE with Drill</vt:lpstr>
      <vt:lpstr>Connecting to web UI of Drill</vt:lpstr>
      <vt:lpstr>Querying on Drill </vt:lpstr>
      <vt:lpstr>Zookeeper constraints and Connection Issues</vt:lpstr>
      <vt:lpstr>FUTURE SCOPE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FLYHIGH Cheap Flight Fare Predictor</dc:title>
  <dc:creator>Arvind Venkatasubramanian</dc:creator>
  <cp:lastModifiedBy>Abhijeet Singh</cp:lastModifiedBy>
  <cp:revision>23</cp:revision>
  <dcterms:created xsi:type="dcterms:W3CDTF">2016-12-12T18:39:36Z</dcterms:created>
  <dcterms:modified xsi:type="dcterms:W3CDTF">2016-12-12T21:34:15Z</dcterms:modified>
</cp:coreProperties>
</file>