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6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8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9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2150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54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59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37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57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4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2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0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6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1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5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4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9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9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52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Airline Review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5B5A60-FC9A-4893-84AF-890A78A97583}"/>
              </a:ext>
            </a:extLst>
          </p:cNvPr>
          <p:cNvSpPr txBox="1"/>
          <p:nvPr/>
        </p:nvSpPr>
        <p:spPr>
          <a:xfrm>
            <a:off x="484710" y="2053008"/>
            <a:ext cx="253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Reviews: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3,427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407AAB-653A-4816-BAA3-BE59DC5F1834}"/>
              </a:ext>
            </a:extLst>
          </p:cNvPr>
          <p:cNvSpPr txBox="1"/>
          <p:nvPr/>
        </p:nvSpPr>
        <p:spPr>
          <a:xfrm>
            <a:off x="484710" y="3413464"/>
            <a:ext cx="546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/>
              <a:t>Total 5-star ratings across all categories: </a:t>
            </a:r>
            <a:r>
              <a:rPr lang="en-US" altLang="en-US" b="1" dirty="0">
                <a:solidFill>
                  <a:srgbClr val="FFFF00"/>
                </a:solidFill>
              </a:rPr>
              <a:t>2624</a:t>
            </a:r>
            <a:r>
              <a:rPr lang="en-US" altLang="en-US" b="1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529" y="443840"/>
            <a:ext cx="7055380" cy="816789"/>
          </a:xfrm>
        </p:spPr>
        <p:txBody>
          <a:bodyPr/>
          <a:lstStyle/>
          <a:p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distribution of each service rating</a:t>
            </a:r>
            <a:endParaRPr sz="28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3518E-EFB7-4371-81C9-C333EA73E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24" y="1269507"/>
            <a:ext cx="8566951" cy="558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0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F46F-B6BD-44BC-ABD0-413EFFF07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061" y="552598"/>
            <a:ext cx="7055380" cy="852299"/>
          </a:xfrm>
        </p:spPr>
        <p:txBody>
          <a:bodyPr/>
          <a:lstStyle/>
          <a:p>
            <a:r>
              <a:rPr lang="en-US" sz="2800" dirty="0"/>
              <a:t>The relationship between the recommendation and the ratings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30C839-E2E1-49EC-89DA-6078176C5B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0" r="11068"/>
          <a:stretch/>
        </p:blipFill>
        <p:spPr>
          <a:xfrm>
            <a:off x="1455937" y="2372520"/>
            <a:ext cx="5362113" cy="371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F46F-B6BD-44BC-ABD0-413EFFF07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08" y="472699"/>
            <a:ext cx="7221108" cy="852299"/>
          </a:xfrm>
        </p:spPr>
        <p:txBody>
          <a:bodyPr/>
          <a:lstStyle/>
          <a:p>
            <a:r>
              <a:rPr lang="en-US" sz="2800" dirty="0"/>
              <a:t>The Average Ratings for Recommended and Not Recommended Users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8815B8-3D20-41E2-93B4-28F75267E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11" y="1658608"/>
            <a:ext cx="8292051" cy="497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4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6E76-4F32-4445-822E-4D901080A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Average Ratings for Recommended and Not Recommended Users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D2C8D5B-9273-4006-9FCE-870569ECF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904257"/>
              </p:ext>
            </p:extLst>
          </p:nvPr>
        </p:nvGraphicFramePr>
        <p:xfrm>
          <a:off x="484710" y="1450758"/>
          <a:ext cx="6711951" cy="914400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2237317">
                  <a:extLst>
                    <a:ext uri="{9D8B030D-6E8A-4147-A177-3AD203B41FA5}">
                      <a16:colId xmlns:a16="http://schemas.microsoft.com/office/drawing/2014/main" val="2151629967"/>
                    </a:ext>
                  </a:extLst>
                </a:gridCol>
                <a:gridCol w="2237317">
                  <a:extLst>
                    <a:ext uri="{9D8B030D-6E8A-4147-A177-3AD203B41FA5}">
                      <a16:colId xmlns:a16="http://schemas.microsoft.com/office/drawing/2014/main" val="673610312"/>
                    </a:ext>
                  </a:extLst>
                </a:gridCol>
                <a:gridCol w="2237317">
                  <a:extLst>
                    <a:ext uri="{9D8B030D-6E8A-4147-A177-3AD203B41FA5}">
                      <a16:colId xmlns:a16="http://schemas.microsoft.com/office/drawing/2014/main" val="2148381680"/>
                    </a:ext>
                  </a:extLst>
                </a:gridCol>
              </a:tblGrid>
              <a:tr h="657006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Recommended Users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Not Recommended Users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79456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BEF53B-7022-4FE2-A7CD-E179846C9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676251"/>
              </p:ext>
            </p:extLst>
          </p:nvPr>
        </p:nvGraphicFramePr>
        <p:xfrm>
          <a:off x="569635" y="3984340"/>
          <a:ext cx="6711951" cy="365760"/>
        </p:xfrm>
        <a:graphic>
          <a:graphicData uri="http://schemas.openxmlformats.org/drawingml/2006/table">
            <a:tbl>
              <a:tblPr/>
              <a:tblGrid>
                <a:gridCol w="2237317">
                  <a:extLst>
                    <a:ext uri="{9D8B030D-6E8A-4147-A177-3AD203B41FA5}">
                      <a16:colId xmlns:a16="http://schemas.microsoft.com/office/drawing/2014/main" val="2955227036"/>
                    </a:ext>
                  </a:extLst>
                </a:gridCol>
                <a:gridCol w="2237317">
                  <a:extLst>
                    <a:ext uri="{9D8B030D-6E8A-4147-A177-3AD203B41FA5}">
                      <a16:colId xmlns:a16="http://schemas.microsoft.com/office/drawing/2014/main" val="626532326"/>
                    </a:ext>
                  </a:extLst>
                </a:gridCol>
                <a:gridCol w="2237317">
                  <a:extLst>
                    <a:ext uri="{9D8B030D-6E8A-4147-A177-3AD203B41FA5}">
                      <a16:colId xmlns:a16="http://schemas.microsoft.com/office/drawing/2014/main" val="157413998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b="1"/>
                        <a:t>Seat Comfort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0429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5640DA-F2F9-4FF1-9C99-9E76ED40B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505952"/>
              </p:ext>
            </p:extLst>
          </p:nvPr>
        </p:nvGraphicFramePr>
        <p:xfrm>
          <a:off x="569636" y="3310633"/>
          <a:ext cx="6711951" cy="640080"/>
        </p:xfrm>
        <a:graphic>
          <a:graphicData uri="http://schemas.openxmlformats.org/drawingml/2006/table">
            <a:tbl>
              <a:tblPr/>
              <a:tblGrid>
                <a:gridCol w="2237317">
                  <a:extLst>
                    <a:ext uri="{9D8B030D-6E8A-4147-A177-3AD203B41FA5}">
                      <a16:colId xmlns:a16="http://schemas.microsoft.com/office/drawing/2014/main" val="2651023505"/>
                    </a:ext>
                  </a:extLst>
                </a:gridCol>
                <a:gridCol w="2237317">
                  <a:extLst>
                    <a:ext uri="{9D8B030D-6E8A-4147-A177-3AD203B41FA5}">
                      <a16:colId xmlns:a16="http://schemas.microsoft.com/office/drawing/2014/main" val="233040573"/>
                    </a:ext>
                  </a:extLst>
                </a:gridCol>
                <a:gridCol w="2237317">
                  <a:extLst>
                    <a:ext uri="{9D8B030D-6E8A-4147-A177-3AD203B41FA5}">
                      <a16:colId xmlns:a16="http://schemas.microsoft.com/office/drawing/2014/main" val="183383168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sz="1800" b="1"/>
                        <a:t>Cabin Staff Service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4.40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609899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D99E13-279B-435B-86B7-82F89ECDD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178664"/>
              </p:ext>
            </p:extLst>
          </p:nvPr>
        </p:nvGraphicFramePr>
        <p:xfrm>
          <a:off x="551880" y="4428557"/>
          <a:ext cx="6711951" cy="365760"/>
        </p:xfrm>
        <a:graphic>
          <a:graphicData uri="http://schemas.openxmlformats.org/drawingml/2006/table">
            <a:tbl>
              <a:tblPr/>
              <a:tblGrid>
                <a:gridCol w="2237317">
                  <a:extLst>
                    <a:ext uri="{9D8B030D-6E8A-4147-A177-3AD203B41FA5}">
                      <a16:colId xmlns:a16="http://schemas.microsoft.com/office/drawing/2014/main" val="2363583434"/>
                    </a:ext>
                  </a:extLst>
                </a:gridCol>
                <a:gridCol w="2237317">
                  <a:extLst>
                    <a:ext uri="{9D8B030D-6E8A-4147-A177-3AD203B41FA5}">
                      <a16:colId xmlns:a16="http://schemas.microsoft.com/office/drawing/2014/main" val="1946863623"/>
                    </a:ext>
                  </a:extLst>
                </a:gridCol>
                <a:gridCol w="2237317">
                  <a:extLst>
                    <a:ext uri="{9D8B030D-6E8A-4147-A177-3AD203B41FA5}">
                      <a16:colId xmlns:a16="http://schemas.microsoft.com/office/drawing/2014/main" val="181233329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b="1"/>
                        <a:t>Food &amp; Beverages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94116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B55A36B-5242-41CE-BCAB-359FB9F88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352266"/>
              </p:ext>
            </p:extLst>
          </p:nvPr>
        </p:nvGraphicFramePr>
        <p:xfrm>
          <a:off x="551881" y="2637370"/>
          <a:ext cx="6711951" cy="814636"/>
        </p:xfrm>
        <a:graphic>
          <a:graphicData uri="http://schemas.openxmlformats.org/drawingml/2006/table">
            <a:tbl>
              <a:tblPr/>
              <a:tblGrid>
                <a:gridCol w="2237317">
                  <a:extLst>
                    <a:ext uri="{9D8B030D-6E8A-4147-A177-3AD203B41FA5}">
                      <a16:colId xmlns:a16="http://schemas.microsoft.com/office/drawing/2014/main" val="749970042"/>
                    </a:ext>
                  </a:extLst>
                </a:gridCol>
                <a:gridCol w="2237317">
                  <a:extLst>
                    <a:ext uri="{9D8B030D-6E8A-4147-A177-3AD203B41FA5}">
                      <a16:colId xmlns:a16="http://schemas.microsoft.com/office/drawing/2014/main" val="1911592372"/>
                    </a:ext>
                  </a:extLst>
                </a:gridCol>
                <a:gridCol w="2237317">
                  <a:extLst>
                    <a:ext uri="{9D8B030D-6E8A-4147-A177-3AD203B41FA5}">
                      <a16:colId xmlns:a16="http://schemas.microsoft.com/office/drawing/2014/main" val="363641628"/>
                    </a:ext>
                  </a:extLst>
                </a:gridCol>
              </a:tblGrid>
              <a:tr h="814636">
                <a:tc>
                  <a:txBody>
                    <a:bodyPr/>
                    <a:lstStyle/>
                    <a:p>
                      <a:r>
                        <a:rPr lang="en-US" sz="1800" b="1"/>
                        <a:t>Inflight Entertainment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60787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E8CABA5-1F77-45F5-9F6E-2850C3619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727445"/>
              </p:ext>
            </p:extLst>
          </p:nvPr>
        </p:nvGraphicFramePr>
        <p:xfrm>
          <a:off x="543004" y="2138663"/>
          <a:ext cx="6711951" cy="856459"/>
        </p:xfrm>
        <a:graphic>
          <a:graphicData uri="http://schemas.openxmlformats.org/drawingml/2006/table">
            <a:tbl>
              <a:tblPr/>
              <a:tblGrid>
                <a:gridCol w="2237317">
                  <a:extLst>
                    <a:ext uri="{9D8B030D-6E8A-4147-A177-3AD203B41FA5}">
                      <a16:colId xmlns:a16="http://schemas.microsoft.com/office/drawing/2014/main" val="2419063988"/>
                    </a:ext>
                  </a:extLst>
                </a:gridCol>
                <a:gridCol w="2237317">
                  <a:extLst>
                    <a:ext uri="{9D8B030D-6E8A-4147-A177-3AD203B41FA5}">
                      <a16:colId xmlns:a16="http://schemas.microsoft.com/office/drawing/2014/main" val="2470168387"/>
                    </a:ext>
                  </a:extLst>
                </a:gridCol>
                <a:gridCol w="2237317">
                  <a:extLst>
                    <a:ext uri="{9D8B030D-6E8A-4147-A177-3AD203B41FA5}">
                      <a16:colId xmlns:a16="http://schemas.microsoft.com/office/drawing/2014/main" val="1884084178"/>
                    </a:ext>
                  </a:extLst>
                </a:gridCol>
              </a:tblGrid>
              <a:tr h="856459">
                <a:tc>
                  <a:txBody>
                    <a:bodyPr/>
                    <a:lstStyle/>
                    <a:p>
                      <a:r>
                        <a:rPr lang="en-US" sz="1800" b="1" dirty="0"/>
                        <a:t>Ground Service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273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048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240</TotalTime>
  <Words>74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Algerian</vt:lpstr>
      <vt:lpstr>Arial</vt:lpstr>
      <vt:lpstr>Century Gothic</vt:lpstr>
      <vt:lpstr>Wingdings 3</vt:lpstr>
      <vt:lpstr>Ion</vt:lpstr>
      <vt:lpstr>Airline Review Insights</vt:lpstr>
      <vt:lpstr>The distribution of each service rating</vt:lpstr>
      <vt:lpstr>The relationship between the recommendation and the ratings</vt:lpstr>
      <vt:lpstr>The Average Ratings for Recommended and Not Recommended Users</vt:lpstr>
      <vt:lpstr>Average Ratings for Recommended and Not Recommended Users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Review Insights</dc:title>
  <dc:subject/>
  <dc:creator/>
  <cp:keywords/>
  <dc:description>generated using python-pptx</dc:description>
  <cp:lastModifiedBy>AJAY KUMAR MAHTO</cp:lastModifiedBy>
  <cp:revision>4</cp:revision>
  <dcterms:created xsi:type="dcterms:W3CDTF">2013-01-27T09:14:16Z</dcterms:created>
  <dcterms:modified xsi:type="dcterms:W3CDTF">2025-01-30T14:59:22Z</dcterms:modified>
  <cp:category/>
</cp:coreProperties>
</file>