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9" r:id="rId4"/>
    <p:sldId id="290" r:id="rId5"/>
    <p:sldId id="309" r:id="rId6"/>
    <p:sldId id="292" r:id="rId7"/>
    <p:sldId id="294" r:id="rId8"/>
    <p:sldId id="310" r:id="rId9"/>
    <p:sldId id="298" r:id="rId10"/>
    <p:sldId id="311" r:id="rId11"/>
    <p:sldId id="312" r:id="rId12"/>
    <p:sldId id="313" r:id="rId13"/>
    <p:sldId id="314" r:id="rId14"/>
    <p:sldId id="305" r:id="rId15"/>
    <p:sldId id="315" r:id="rId16"/>
    <p:sldId id="273" r:id="rId17"/>
    <p:sldId id="275" r:id="rId18"/>
    <p:sldId id="274" r:id="rId19"/>
    <p:sldId id="280" r:id="rId20"/>
    <p:sldId id="257" r:id="rId21"/>
    <p:sldId id="258" r:id="rId22"/>
    <p:sldId id="259" r:id="rId23"/>
    <p:sldId id="260" r:id="rId24"/>
    <p:sldId id="261" r:id="rId25"/>
    <p:sldId id="262" r:id="rId26"/>
    <p:sldId id="3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REP_Challenge\RPC14_Input_For_Participants\liocinema_90_day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REP_Challenge\RPC14_Input_For_Participants\liocinema_90_day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liocinema_90_days!$C$1</c:f>
              <c:strCache>
                <c:ptCount val="1"/>
                <c:pt idx="0">
                  <c:v>Active Percentage (90 Days)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liocinema_90_days!$A$2:$B$13</c:f>
              <c:multiLvlStrCache>
                <c:ptCount val="12"/>
                <c:lvl>
                  <c:pt idx="0">
                    <c:v>18-24</c:v>
                  </c:pt>
                  <c:pt idx="1">
                    <c:v>25-34</c:v>
                  </c:pt>
                  <c:pt idx="2">
                    <c:v>35-44</c:v>
                  </c:pt>
                  <c:pt idx="3">
                    <c:v>45+</c:v>
                  </c:pt>
                  <c:pt idx="4">
                    <c:v>18-24</c:v>
                  </c:pt>
                  <c:pt idx="5">
                    <c:v>25-34</c:v>
                  </c:pt>
                  <c:pt idx="6">
                    <c:v>35-44</c:v>
                  </c:pt>
                  <c:pt idx="7">
                    <c:v>45+</c:v>
                  </c:pt>
                  <c:pt idx="8">
                    <c:v>18-24</c:v>
                  </c:pt>
                  <c:pt idx="9">
                    <c:v>25-34</c:v>
                  </c:pt>
                  <c:pt idx="10">
                    <c:v>35-44</c:v>
                  </c:pt>
                  <c:pt idx="11">
                    <c:v>45+</c:v>
                  </c:pt>
                </c:lvl>
                <c:lvl>
                  <c:pt idx="0">
                    <c:v>Basic</c:v>
                  </c:pt>
                  <c:pt idx="1">
                    <c:v>Basic</c:v>
                  </c:pt>
                  <c:pt idx="2">
                    <c:v>Basic</c:v>
                  </c:pt>
                  <c:pt idx="3">
                    <c:v>Basic</c:v>
                  </c:pt>
                  <c:pt idx="4">
                    <c:v>Free</c:v>
                  </c:pt>
                  <c:pt idx="5">
                    <c:v>Free</c:v>
                  </c:pt>
                  <c:pt idx="6">
                    <c:v>Free</c:v>
                  </c:pt>
                  <c:pt idx="7">
                    <c:v>Free</c:v>
                  </c:pt>
                  <c:pt idx="8">
                    <c:v>Premium</c:v>
                  </c:pt>
                  <c:pt idx="9">
                    <c:v>Premium</c:v>
                  </c:pt>
                  <c:pt idx="10">
                    <c:v>Premium</c:v>
                  </c:pt>
                  <c:pt idx="11">
                    <c:v>Premium</c:v>
                  </c:pt>
                </c:lvl>
              </c:multiLvlStrCache>
            </c:multiLvlStrRef>
          </c:cat>
          <c:val>
            <c:numRef>
              <c:f>liocinema_90_days!$C$2:$C$13</c:f>
              <c:numCache>
                <c:formatCode>General</c:formatCode>
                <c:ptCount val="12"/>
                <c:pt idx="0">
                  <c:v>8.9499999999999993</c:v>
                </c:pt>
                <c:pt idx="1">
                  <c:v>7.41</c:v>
                </c:pt>
                <c:pt idx="2">
                  <c:v>7.1</c:v>
                </c:pt>
                <c:pt idx="3">
                  <c:v>6.6</c:v>
                </c:pt>
                <c:pt idx="4">
                  <c:v>14.74</c:v>
                </c:pt>
                <c:pt idx="5">
                  <c:v>13.08</c:v>
                </c:pt>
                <c:pt idx="6">
                  <c:v>11.81</c:v>
                </c:pt>
                <c:pt idx="7">
                  <c:v>11.26</c:v>
                </c:pt>
                <c:pt idx="8">
                  <c:v>5.18</c:v>
                </c:pt>
                <c:pt idx="9">
                  <c:v>3.97</c:v>
                </c:pt>
                <c:pt idx="10">
                  <c:v>4.34</c:v>
                </c:pt>
                <c:pt idx="11">
                  <c:v>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C6-4F4F-83BE-F4C36BB51C5D}"/>
            </c:ext>
          </c:extLst>
        </c:ser>
        <c:ser>
          <c:idx val="1"/>
          <c:order val="1"/>
          <c:tx>
            <c:strRef>
              <c:f>liocinema_90_days!$D$1</c:f>
              <c:strCache>
                <c:ptCount val="1"/>
                <c:pt idx="0">
                  <c:v>Inactive Percentage (90 Days)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liocinema_90_days!$A$2:$B$13</c:f>
              <c:multiLvlStrCache>
                <c:ptCount val="12"/>
                <c:lvl>
                  <c:pt idx="0">
                    <c:v>18-24</c:v>
                  </c:pt>
                  <c:pt idx="1">
                    <c:v>25-34</c:v>
                  </c:pt>
                  <c:pt idx="2">
                    <c:v>35-44</c:v>
                  </c:pt>
                  <c:pt idx="3">
                    <c:v>45+</c:v>
                  </c:pt>
                  <c:pt idx="4">
                    <c:v>18-24</c:v>
                  </c:pt>
                  <c:pt idx="5">
                    <c:v>25-34</c:v>
                  </c:pt>
                  <c:pt idx="6">
                    <c:v>35-44</c:v>
                  </c:pt>
                  <c:pt idx="7">
                    <c:v>45+</c:v>
                  </c:pt>
                  <c:pt idx="8">
                    <c:v>18-24</c:v>
                  </c:pt>
                  <c:pt idx="9">
                    <c:v>25-34</c:v>
                  </c:pt>
                  <c:pt idx="10">
                    <c:v>35-44</c:v>
                  </c:pt>
                  <c:pt idx="11">
                    <c:v>45+</c:v>
                  </c:pt>
                </c:lvl>
                <c:lvl>
                  <c:pt idx="0">
                    <c:v>Basic</c:v>
                  </c:pt>
                  <c:pt idx="1">
                    <c:v>Basic</c:v>
                  </c:pt>
                  <c:pt idx="2">
                    <c:v>Basic</c:v>
                  </c:pt>
                  <c:pt idx="3">
                    <c:v>Basic</c:v>
                  </c:pt>
                  <c:pt idx="4">
                    <c:v>Free</c:v>
                  </c:pt>
                  <c:pt idx="5">
                    <c:v>Free</c:v>
                  </c:pt>
                  <c:pt idx="6">
                    <c:v>Free</c:v>
                  </c:pt>
                  <c:pt idx="7">
                    <c:v>Free</c:v>
                  </c:pt>
                  <c:pt idx="8">
                    <c:v>Premium</c:v>
                  </c:pt>
                  <c:pt idx="9">
                    <c:v>Premium</c:v>
                  </c:pt>
                  <c:pt idx="10">
                    <c:v>Premium</c:v>
                  </c:pt>
                  <c:pt idx="11">
                    <c:v>Premium</c:v>
                  </c:pt>
                </c:lvl>
              </c:multiLvlStrCache>
            </c:multiLvlStrRef>
          </c:cat>
          <c:val>
            <c:numRef>
              <c:f>liocinema_90_days!$D$2:$D$13</c:f>
              <c:numCache>
                <c:formatCode>General</c:formatCode>
                <c:ptCount val="12"/>
                <c:pt idx="0">
                  <c:v>28.56</c:v>
                </c:pt>
                <c:pt idx="1">
                  <c:v>24.64</c:v>
                </c:pt>
                <c:pt idx="2">
                  <c:v>22.19</c:v>
                </c:pt>
                <c:pt idx="3">
                  <c:v>24.07</c:v>
                </c:pt>
                <c:pt idx="4">
                  <c:v>47.32</c:v>
                </c:pt>
                <c:pt idx="5">
                  <c:v>40.590000000000003</c:v>
                </c:pt>
                <c:pt idx="6">
                  <c:v>42.3</c:v>
                </c:pt>
                <c:pt idx="7">
                  <c:v>38.06</c:v>
                </c:pt>
                <c:pt idx="8">
                  <c:v>14.23</c:v>
                </c:pt>
                <c:pt idx="9">
                  <c:v>13.23</c:v>
                </c:pt>
                <c:pt idx="10">
                  <c:v>12.28</c:v>
                </c:pt>
                <c:pt idx="11">
                  <c:v>12.27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6-4F4F-83BE-F4C36BB51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2571471"/>
        <c:axId val="92569391"/>
      </c:barChart>
      <c:catAx>
        <c:axId val="9257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69391"/>
        <c:crosses val="autoZero"/>
        <c:auto val="1"/>
        <c:lblAlgn val="ctr"/>
        <c:lblOffset val="100"/>
        <c:noMultiLvlLbl val="0"/>
      </c:catAx>
      <c:valAx>
        <c:axId val="9256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7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liocinema_90_days!$C$17</c:f>
              <c:strCache>
                <c:ptCount val="1"/>
                <c:pt idx="0">
                  <c:v>Active Percentage (90 Days)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liocinema_90_days!$A$18:$B$29</c:f>
              <c:multiLvlStrCache>
                <c:ptCount val="12"/>
                <c:lvl>
                  <c:pt idx="0">
                    <c:v>18-24</c:v>
                  </c:pt>
                  <c:pt idx="1">
                    <c:v>25-34</c:v>
                  </c:pt>
                  <c:pt idx="2">
                    <c:v>35-44</c:v>
                  </c:pt>
                  <c:pt idx="3">
                    <c:v>45+</c:v>
                  </c:pt>
                  <c:pt idx="4">
                    <c:v>18-24</c:v>
                  </c:pt>
                  <c:pt idx="5">
                    <c:v>25-34</c:v>
                  </c:pt>
                  <c:pt idx="6">
                    <c:v>35-44</c:v>
                  </c:pt>
                  <c:pt idx="7">
                    <c:v>45+</c:v>
                  </c:pt>
                  <c:pt idx="8">
                    <c:v>18-24</c:v>
                  </c:pt>
                  <c:pt idx="9">
                    <c:v>25-34</c:v>
                  </c:pt>
                  <c:pt idx="10">
                    <c:v>35-44</c:v>
                  </c:pt>
                  <c:pt idx="11">
                    <c:v>45+</c:v>
                  </c:pt>
                </c:lvl>
                <c:lvl>
                  <c:pt idx="0">
                    <c:v>Free</c:v>
                  </c:pt>
                  <c:pt idx="1">
                    <c:v>Free</c:v>
                  </c:pt>
                  <c:pt idx="2">
                    <c:v>Free</c:v>
                  </c:pt>
                  <c:pt idx="3">
                    <c:v>Free</c:v>
                  </c:pt>
                  <c:pt idx="4">
                    <c:v>Premium</c:v>
                  </c:pt>
                  <c:pt idx="5">
                    <c:v>Premium</c:v>
                  </c:pt>
                  <c:pt idx="6">
                    <c:v>Premium</c:v>
                  </c:pt>
                  <c:pt idx="7">
                    <c:v>Premium</c:v>
                  </c:pt>
                  <c:pt idx="8">
                    <c:v>VIP</c:v>
                  </c:pt>
                  <c:pt idx="9">
                    <c:v>VIP</c:v>
                  </c:pt>
                  <c:pt idx="10">
                    <c:v>VIP</c:v>
                  </c:pt>
                  <c:pt idx="11">
                    <c:v>VIP</c:v>
                  </c:pt>
                </c:lvl>
              </c:multiLvlStrCache>
            </c:multiLvlStrRef>
          </c:cat>
          <c:val>
            <c:numRef>
              <c:f>liocinema_90_days!$C$18:$C$29</c:f>
              <c:numCache>
                <c:formatCode>General</c:formatCode>
                <c:ptCount val="12"/>
                <c:pt idx="0">
                  <c:v>8.4499999999999993</c:v>
                </c:pt>
                <c:pt idx="1">
                  <c:v>7.86</c:v>
                </c:pt>
                <c:pt idx="2">
                  <c:v>6.84</c:v>
                </c:pt>
                <c:pt idx="3">
                  <c:v>6.83</c:v>
                </c:pt>
                <c:pt idx="4">
                  <c:v>1.87</c:v>
                </c:pt>
                <c:pt idx="5">
                  <c:v>1.87</c:v>
                </c:pt>
                <c:pt idx="6">
                  <c:v>1.84</c:v>
                </c:pt>
                <c:pt idx="7">
                  <c:v>1.41</c:v>
                </c:pt>
                <c:pt idx="8">
                  <c:v>4.34</c:v>
                </c:pt>
                <c:pt idx="9">
                  <c:v>4.2</c:v>
                </c:pt>
                <c:pt idx="10">
                  <c:v>3.78</c:v>
                </c:pt>
                <c:pt idx="11">
                  <c:v>3.94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C-47E5-86BB-1EE4FDE09BD9}"/>
            </c:ext>
          </c:extLst>
        </c:ser>
        <c:ser>
          <c:idx val="1"/>
          <c:order val="1"/>
          <c:tx>
            <c:strRef>
              <c:f>liocinema_90_days!$D$17</c:f>
              <c:strCache>
                <c:ptCount val="1"/>
                <c:pt idx="0">
                  <c:v>Inactive Percentage (90 Days)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liocinema_90_days!$A$18:$B$29</c:f>
              <c:multiLvlStrCache>
                <c:ptCount val="12"/>
                <c:lvl>
                  <c:pt idx="0">
                    <c:v>18-24</c:v>
                  </c:pt>
                  <c:pt idx="1">
                    <c:v>25-34</c:v>
                  </c:pt>
                  <c:pt idx="2">
                    <c:v>35-44</c:v>
                  </c:pt>
                  <c:pt idx="3">
                    <c:v>45+</c:v>
                  </c:pt>
                  <c:pt idx="4">
                    <c:v>18-24</c:v>
                  </c:pt>
                  <c:pt idx="5">
                    <c:v>25-34</c:v>
                  </c:pt>
                  <c:pt idx="6">
                    <c:v>35-44</c:v>
                  </c:pt>
                  <c:pt idx="7">
                    <c:v>45+</c:v>
                  </c:pt>
                  <c:pt idx="8">
                    <c:v>18-24</c:v>
                  </c:pt>
                  <c:pt idx="9">
                    <c:v>25-34</c:v>
                  </c:pt>
                  <c:pt idx="10">
                    <c:v>35-44</c:v>
                  </c:pt>
                  <c:pt idx="11">
                    <c:v>45+</c:v>
                  </c:pt>
                </c:lvl>
                <c:lvl>
                  <c:pt idx="0">
                    <c:v>Free</c:v>
                  </c:pt>
                  <c:pt idx="1">
                    <c:v>Free</c:v>
                  </c:pt>
                  <c:pt idx="2">
                    <c:v>Free</c:v>
                  </c:pt>
                  <c:pt idx="3">
                    <c:v>Free</c:v>
                  </c:pt>
                  <c:pt idx="4">
                    <c:v>Premium</c:v>
                  </c:pt>
                  <c:pt idx="5">
                    <c:v>Premium</c:v>
                  </c:pt>
                  <c:pt idx="6">
                    <c:v>Premium</c:v>
                  </c:pt>
                  <c:pt idx="7">
                    <c:v>Premium</c:v>
                  </c:pt>
                  <c:pt idx="8">
                    <c:v>VIP</c:v>
                  </c:pt>
                  <c:pt idx="9">
                    <c:v>VIP</c:v>
                  </c:pt>
                  <c:pt idx="10">
                    <c:v>VIP</c:v>
                  </c:pt>
                  <c:pt idx="11">
                    <c:v>VIP</c:v>
                  </c:pt>
                </c:lvl>
              </c:multiLvlStrCache>
            </c:multiLvlStrRef>
          </c:cat>
          <c:val>
            <c:numRef>
              <c:f>liocinema_90_days!$D$18:$D$29</c:f>
              <c:numCache>
                <c:formatCode>General</c:formatCode>
                <c:ptCount val="12"/>
                <c:pt idx="0">
                  <c:v>18.829999999999998</c:v>
                </c:pt>
                <c:pt idx="1">
                  <c:v>19.04</c:v>
                </c:pt>
                <c:pt idx="2">
                  <c:v>17.100000000000001</c:v>
                </c:pt>
                <c:pt idx="3">
                  <c:v>16.11</c:v>
                </c:pt>
                <c:pt idx="4">
                  <c:v>4.51</c:v>
                </c:pt>
                <c:pt idx="5">
                  <c:v>5.56</c:v>
                </c:pt>
                <c:pt idx="6">
                  <c:v>4.33</c:v>
                </c:pt>
                <c:pt idx="7">
                  <c:v>4.57</c:v>
                </c:pt>
                <c:pt idx="8">
                  <c:v>10.18</c:v>
                </c:pt>
                <c:pt idx="9">
                  <c:v>9.82</c:v>
                </c:pt>
                <c:pt idx="10">
                  <c:v>9.7200000000000006</c:v>
                </c:pt>
                <c:pt idx="11">
                  <c:v>8.4700000000000006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C-47E5-86BB-1EE4FDE09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6913999"/>
        <c:axId val="86914831"/>
      </c:barChart>
      <c:catAx>
        <c:axId val="8691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14831"/>
        <c:crosses val="autoZero"/>
        <c:auto val="1"/>
        <c:lblAlgn val="ctr"/>
        <c:lblOffset val="100"/>
        <c:noMultiLvlLbl val="0"/>
      </c:catAx>
      <c:valAx>
        <c:axId val="8691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13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8F2-268C-4B21-9AFD-D50A2BDB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CA671-C7A6-4A0D-96F5-F7661B3C2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3A36-B383-4269-8EA8-E363F2B1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4CF4-C74A-49D5-B5B4-8B8C4539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CABD-565C-4BD3-B60E-542ECE8A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E152-01BA-4D1D-97EB-2CAA26FE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657B4-3019-41D9-BD4A-3C26D2A4B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185F-90E8-4D9D-B539-53F414A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1B85-FD12-4159-8469-2D10E53D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D045-47F6-4636-AC93-389FB003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484A5-3AF5-4EC1-BE99-00A271288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BE5C-01BA-4BCE-85DA-D03D624B6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A9E8-276B-4D4A-AFE7-533D1A4E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EF5C-A04D-4C1F-ADEB-2AB34710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A279-0575-4A7F-91E5-EC53E0D7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1C3E-CA28-4B52-9393-4B41BCCC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519B-F028-4DA2-8641-238A930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B6B7-46EA-4D8F-8B48-1E7F907E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72E5-08A3-4A09-947A-5A018205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1B3B-CAF8-45B0-A6F9-709A052A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5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FBB-E950-4553-964D-67297031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B78C-4541-4480-ABB9-4420C65D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830E-7A2D-4995-A7AE-8BF93F82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8908-CBDF-4999-A677-DDB7D578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894B-CEF4-4A2D-BFFD-7602E3EE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FED5-D9FA-4B64-BE1B-6987510F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A880-DA8B-48F1-B594-5F4E5F62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5BD39-F6FC-4B2D-BBDB-E99AC7C3E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10983-76DC-4BBE-B4B5-CE9B6525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B5DDC-122D-4ACD-AFC7-78DB6D88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EFE16-8C9C-450B-A6F3-2C167B1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C97E-C490-4CBA-91A6-45680A23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F40E-3BC8-47F9-A078-6C8EAC65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3846-93A0-419C-9578-DA330603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85552-E9A2-47D1-884A-840307E24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07996-004F-49AF-A693-0234CF082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5A867-98CD-4285-BD0A-BE3C85CC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83559-B9A6-4DDC-BC66-BA1CA16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7C119-A25A-4C22-8015-4E7D514F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A62-4081-4C29-826B-89D61B60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0938F-B558-46DA-9BF2-8F873565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EE297-4FE6-4DE5-8889-E05892EB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88C6-21B3-427C-BCAE-8EEE5A36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B1931-57B6-42B3-AEDF-8842ED6B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F0927-21A4-4758-A0B7-5C624A79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D50D-0C64-4631-BA94-67E49398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5259-6749-4BE2-A9D4-AEB8A660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67BC-D8A9-4587-8EF7-4A927BA0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27A11-2498-4D5F-8808-1D988A7B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B8C82-0FBA-4A8B-A0A0-38216464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95C3-02E6-4E46-9C5A-0C563C9F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8B69C-C769-4BD2-BC44-EBD5E8E4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20ED-10A0-4802-882B-9AB2C6AD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53DD1-470E-4F0D-A4AB-D5FF4103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551A6-A1FA-4B46-9681-EB2E17C5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2D640-165C-4287-B005-231D364B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8BA21-B37A-41CA-BA5C-63107BD9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C6603-27A7-457E-829D-88B90916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5ABA1-6D9A-4D91-BAA9-5B6439EE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4AFE3-6004-44C2-B727-99D7C16A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F62D-A2EF-4308-AEED-BDC7F68F4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80C8-2184-4257-82C4-F27F860FC9F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478A-D5E8-4920-B4BB-D9BF66ECD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7F11-D379-4260-89DA-07675EEF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DD69-C8B4-4582-B68B-B6259642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jpg"/><Relationship Id="rId7" Type="http://schemas.openxmlformats.org/officeDocument/2006/relationships/image" Target="../media/image16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2.jpg"/><Relationship Id="rId9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706974" y="2633631"/>
            <a:ext cx="2073052" cy="1590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4239940" y="2633631"/>
            <a:ext cx="2303918" cy="1658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03976-9493-46E7-9FD5-03AC08E2FCE6}"/>
              </a:ext>
            </a:extLst>
          </p:cNvPr>
          <p:cNvSpPr txBox="1"/>
          <p:nvPr/>
        </p:nvSpPr>
        <p:spPr>
          <a:xfrm>
            <a:off x="1131460" y="577479"/>
            <a:ext cx="8732939" cy="131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Analyzing the Impact of the LioCinema-Jotstar Merger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52248C-A696-4599-8AA7-79F8FEA8912D}"/>
              </a:ext>
            </a:extLst>
          </p:cNvPr>
          <p:cNvCxnSpPr>
            <a:cxnSpLocks/>
          </p:cNvCxnSpPr>
          <p:nvPr/>
        </p:nvCxnSpPr>
        <p:spPr>
          <a:xfrm>
            <a:off x="973123" y="1891999"/>
            <a:ext cx="937783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657265-910D-4ECE-BE64-749ADF57AA26}"/>
              </a:ext>
            </a:extLst>
          </p:cNvPr>
          <p:cNvSpPr txBox="1"/>
          <p:nvPr/>
        </p:nvSpPr>
        <p:spPr>
          <a:xfrm>
            <a:off x="7918859" y="5357745"/>
            <a:ext cx="2684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by—</a:t>
            </a:r>
          </a:p>
          <a:p>
            <a:pPr algn="just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Ajay Kumar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2DAD0E48-A47B-4CD3-9629-1D21E7C32130}"/>
              </a:ext>
            </a:extLst>
          </p:cNvPr>
          <p:cNvSpPr/>
          <p:nvPr/>
        </p:nvSpPr>
        <p:spPr>
          <a:xfrm>
            <a:off x="3000652" y="3136037"/>
            <a:ext cx="836593" cy="690240"/>
          </a:xfrm>
          <a:prstGeom prst="plus">
            <a:avLst>
              <a:gd name="adj" fmla="val 340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BE3FD3B6-1994-4CDC-AB29-38E9A4E143A5}"/>
              </a:ext>
            </a:extLst>
          </p:cNvPr>
          <p:cNvSpPr/>
          <p:nvPr/>
        </p:nvSpPr>
        <p:spPr>
          <a:xfrm>
            <a:off x="6831454" y="3107184"/>
            <a:ext cx="1216241" cy="80785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672093-BCDF-405F-931F-FE3DAF802881}"/>
              </a:ext>
            </a:extLst>
          </p:cNvPr>
          <p:cNvSpPr/>
          <p:nvPr/>
        </p:nvSpPr>
        <p:spPr>
          <a:xfrm>
            <a:off x="8516152" y="2566121"/>
            <a:ext cx="2762256" cy="1725762"/>
          </a:xfrm>
          <a:prstGeom prst="roundRect">
            <a:avLst>
              <a:gd name="adj" fmla="val 48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D704E-9D1B-4F57-9BB6-E2CA0C40EE79}"/>
              </a:ext>
            </a:extLst>
          </p:cNvPr>
          <p:cNvSpPr txBox="1"/>
          <p:nvPr/>
        </p:nvSpPr>
        <p:spPr>
          <a:xfrm>
            <a:off x="8511040" y="3082537"/>
            <a:ext cx="28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LioJotstar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C9935-0FC1-4E6A-B9DA-2F58327190BC}"/>
              </a:ext>
            </a:extLst>
          </p:cNvPr>
          <p:cNvSpPr txBox="1"/>
          <p:nvPr/>
        </p:nvSpPr>
        <p:spPr>
          <a:xfrm>
            <a:off x="9467563" y="3574979"/>
            <a:ext cx="1766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India Ka Apna OTT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4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C968-0858-413A-9A87-10BD89AE0B32}"/>
              </a:ext>
            </a:extLst>
          </p:cNvPr>
          <p:cNvSpPr txBox="1"/>
          <p:nvPr/>
        </p:nvSpPr>
        <p:spPr>
          <a:xfrm>
            <a:off x="288023" y="134102"/>
            <a:ext cx="1015067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6. Inactivity Correlation </a:t>
            </a:r>
          </a:p>
          <a:p>
            <a:r>
              <a:rPr lang="en-US" b="1" dirty="0"/>
              <a:t>How do inactivity patterns correlate with total watch time or average watch time? Are less engaged users more likely to become inactive?</a:t>
            </a:r>
          </a:p>
        </p:txBody>
      </p:sp>
      <p:pic>
        <p:nvPicPr>
          <p:cNvPr id="7" name="Picture 2" descr="Output image">
            <a:extLst>
              <a:ext uri="{FF2B5EF4-FFF2-40B4-BE49-F238E27FC236}">
                <a16:creationId xmlns:a16="http://schemas.microsoft.com/office/drawing/2014/main" id="{5DB7422E-E57D-47A6-A4C5-A43862E7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1" y="1245346"/>
            <a:ext cx="4648521" cy="28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99043D-826F-46E9-B495-F86AC4FA03B2}"/>
              </a:ext>
            </a:extLst>
          </p:cNvPr>
          <p:cNvSpPr txBox="1"/>
          <p:nvPr/>
        </p:nvSpPr>
        <p:spPr>
          <a:xfrm>
            <a:off x="615510" y="4294450"/>
            <a:ext cx="11160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Engagement &amp; Inactivity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with lower watch time tend to become inactive.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trend is more pronounced in Jotstar, where active users watch nearly </a:t>
            </a:r>
            <a:r>
              <a:rPr lang="en-US" b="1" dirty="0">
                <a:solidFill>
                  <a:schemeClr val="bg1"/>
                </a:solidFill>
              </a:rPr>
              <a:t>4x more</a:t>
            </a:r>
            <a:r>
              <a:rPr lang="en-US" dirty="0">
                <a:solidFill>
                  <a:schemeClr val="bg1"/>
                </a:solidFill>
              </a:rPr>
              <a:t> than inactive users, suggesting stronger engagement retention.</a:t>
            </a:r>
          </a:p>
          <a:p>
            <a:r>
              <a:rPr lang="en-US" dirty="0">
                <a:solidFill>
                  <a:schemeClr val="bg1"/>
                </a:solidFill>
              </a:rPr>
              <a:t>Overall, lower engagement (watch time) increases the likelihood of inactivity, indicating a potential need for engagement strategies like personalized recommendations or loyalty programs to retain users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6CEB2-3A89-4425-A001-0E2B7A3DA4A8}"/>
              </a:ext>
            </a:extLst>
          </p:cNvPr>
          <p:cNvSpPr txBox="1"/>
          <p:nvPr/>
        </p:nvSpPr>
        <p:spPr>
          <a:xfrm>
            <a:off x="5050172" y="1550028"/>
            <a:ext cx="5845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Correlation with Watch Time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Active users on both platforms have significantly higher average watch time compared to inactive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LioCinema</a:t>
            </a:r>
            <a:r>
              <a:rPr lang="en-US" dirty="0">
                <a:solidFill>
                  <a:schemeClr val="bg1"/>
                </a:solidFill>
              </a:rPr>
              <a:t>, active users watch around </a:t>
            </a:r>
            <a:r>
              <a:rPr lang="en-US" b="1" dirty="0">
                <a:solidFill>
                  <a:schemeClr val="bg1"/>
                </a:solidFill>
              </a:rPr>
              <a:t>1880.72 minutes</a:t>
            </a:r>
            <a:r>
              <a:rPr lang="en-US" dirty="0">
                <a:solidFill>
                  <a:schemeClr val="bg1"/>
                </a:solidFill>
              </a:rPr>
              <a:t>, while inactive users watch only </a:t>
            </a:r>
            <a:r>
              <a:rPr lang="en-US" b="1" dirty="0">
                <a:solidFill>
                  <a:schemeClr val="bg1"/>
                </a:solidFill>
              </a:rPr>
              <a:t>717.34 minutes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Jotstar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active users watch </a:t>
            </a:r>
            <a:r>
              <a:rPr lang="en-US" b="1" dirty="0">
                <a:solidFill>
                  <a:schemeClr val="bg1"/>
                </a:solidFill>
              </a:rPr>
              <a:t>7921.65 minutes</a:t>
            </a:r>
            <a:r>
              <a:rPr lang="en-US" dirty="0">
                <a:solidFill>
                  <a:schemeClr val="bg1"/>
                </a:solidFill>
              </a:rPr>
              <a:t>, whereas inactive users watch only </a:t>
            </a:r>
            <a:r>
              <a:rPr lang="en-US" b="1" dirty="0">
                <a:solidFill>
                  <a:schemeClr val="bg1"/>
                </a:solidFill>
              </a:rPr>
              <a:t>1970.94 minutes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57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C968-0858-413A-9A87-10BD89AE0B32}"/>
              </a:ext>
            </a:extLst>
          </p:cNvPr>
          <p:cNvSpPr txBox="1"/>
          <p:nvPr/>
        </p:nvSpPr>
        <p:spPr>
          <a:xfrm>
            <a:off x="288023" y="134102"/>
            <a:ext cx="1015067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7. Downgrade Trends</a:t>
            </a:r>
          </a:p>
          <a:p>
            <a:r>
              <a:rPr lang="en-US" b="1" dirty="0"/>
              <a:t>How do downgrade trends differ between LioCinema and Jotstar? Are downgrades more prevalent on one platform compared to the other?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15887-64EC-4C47-AD2D-2E6AD6371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72EE9E-5CE9-43CE-9A80-220AE621A3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pic>
        <p:nvPicPr>
          <p:cNvPr id="13" name="Picture 2" descr="Output image">
            <a:extLst>
              <a:ext uri="{FF2B5EF4-FFF2-40B4-BE49-F238E27FC236}">
                <a16:creationId xmlns:a16="http://schemas.microsoft.com/office/drawing/2014/main" id="{3D754E8C-AB07-4A80-A6FD-E91CEEB3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3" y="1113930"/>
            <a:ext cx="4682750" cy="280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F61DC-A3E1-45BF-B537-4547F5EC772F}"/>
              </a:ext>
            </a:extLst>
          </p:cNvPr>
          <p:cNvSpPr txBox="1"/>
          <p:nvPr/>
        </p:nvSpPr>
        <p:spPr>
          <a:xfrm>
            <a:off x="5108107" y="124610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Jotstar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68A40B-1181-409E-AB0B-5A70A902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74160"/>
              </p:ext>
            </p:extLst>
          </p:nvPr>
        </p:nvGraphicFramePr>
        <p:xfrm>
          <a:off x="5935576" y="1376905"/>
          <a:ext cx="4682750" cy="66294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508668">
                  <a:extLst>
                    <a:ext uri="{9D8B030D-6E8A-4147-A177-3AD203B41FA5}">
                      <a16:colId xmlns:a16="http://schemas.microsoft.com/office/drawing/2014/main" val="1454148318"/>
                    </a:ext>
                  </a:extLst>
                </a:gridCol>
                <a:gridCol w="1800482">
                  <a:extLst>
                    <a:ext uri="{9D8B030D-6E8A-4147-A177-3AD203B41FA5}">
                      <a16:colId xmlns:a16="http://schemas.microsoft.com/office/drawing/2014/main" val="1439301057"/>
                    </a:ext>
                  </a:extLst>
                </a:gridCol>
                <a:gridCol w="1373600">
                  <a:extLst>
                    <a:ext uri="{9D8B030D-6E8A-4147-A177-3AD203B41FA5}">
                      <a16:colId xmlns:a16="http://schemas.microsoft.com/office/drawing/2014/main" val="26871580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Previous_plan</a:t>
                      </a:r>
                      <a:r>
                        <a:rPr lang="en-US" sz="1400" u="none" strike="noStrike" dirty="0">
                          <a:effectLst/>
                        </a:rPr>
                        <a:t>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Downgraded_to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downgrade_count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2332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'VIP’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'Free’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'2149'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5188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'Premium’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'VIP’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'368'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22429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C7DA22-F0E1-448A-99EA-466DD9B15864}"/>
              </a:ext>
            </a:extLst>
          </p:cNvPr>
          <p:cNvSpPr txBox="1"/>
          <p:nvPr/>
        </p:nvSpPr>
        <p:spPr>
          <a:xfrm>
            <a:off x="5119561" y="228496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Liocinema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618D4D-A7A9-45B0-AF52-30A3323CE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06018"/>
              </p:ext>
            </p:extLst>
          </p:nvPr>
        </p:nvGraphicFramePr>
        <p:xfrm>
          <a:off x="5935575" y="2597854"/>
          <a:ext cx="4682751" cy="75438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508669">
                  <a:extLst>
                    <a:ext uri="{9D8B030D-6E8A-4147-A177-3AD203B41FA5}">
                      <a16:colId xmlns:a16="http://schemas.microsoft.com/office/drawing/2014/main" val="804064999"/>
                    </a:ext>
                  </a:extLst>
                </a:gridCol>
                <a:gridCol w="1489076">
                  <a:extLst>
                    <a:ext uri="{9D8B030D-6E8A-4147-A177-3AD203B41FA5}">
                      <a16:colId xmlns:a16="http://schemas.microsoft.com/office/drawing/2014/main" val="401069942"/>
                    </a:ext>
                  </a:extLst>
                </a:gridCol>
                <a:gridCol w="1685006">
                  <a:extLst>
                    <a:ext uri="{9D8B030D-6E8A-4147-A177-3AD203B41FA5}">
                      <a16:colId xmlns:a16="http://schemas.microsoft.com/office/drawing/2014/main" val="3351857328"/>
                    </a:ext>
                  </a:extLst>
                </a:gridCol>
              </a:tblGrid>
              <a:tr h="179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Previous_plan</a:t>
                      </a:r>
                      <a:r>
                        <a:rPr lang="en-US" sz="1600" u="none" strike="noStrike" dirty="0">
                          <a:effectLst/>
                        </a:rPr>
                        <a:t>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Downgraded_to</a:t>
                      </a:r>
                      <a:r>
                        <a:rPr lang="en-US" sz="1600" u="none" strike="noStrike" dirty="0">
                          <a:effectLst/>
                        </a:rPr>
                        <a:t>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downgrade_count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167301"/>
                  </a:ext>
                </a:extLst>
              </a:tr>
              <a:tr h="179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'Basic’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'Free’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'10309'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547487"/>
                  </a:ext>
                </a:extLst>
              </a:tr>
              <a:tr h="179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'Premium’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'Basic’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'3111'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4041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7427236-1F99-4E14-8533-21B27AB3919C}"/>
              </a:ext>
            </a:extLst>
          </p:cNvPr>
          <p:cNvSpPr txBox="1"/>
          <p:nvPr/>
        </p:nvSpPr>
        <p:spPr>
          <a:xfrm>
            <a:off x="750473" y="3974157"/>
            <a:ext cx="9869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Downgrade Trends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LioCinema has a much higher downgrade rate</a:t>
            </a:r>
            <a:r>
              <a:rPr lang="en-US" dirty="0">
                <a:solidFill>
                  <a:schemeClr val="bg1"/>
                </a:solidFill>
              </a:rPr>
              <a:t> than Jotstar.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10,309 users</a:t>
            </a:r>
            <a:r>
              <a:rPr lang="en-US" dirty="0">
                <a:solidFill>
                  <a:schemeClr val="bg1"/>
                </a:solidFill>
              </a:rPr>
              <a:t> downgraded from </a:t>
            </a:r>
            <a:r>
              <a:rPr lang="en-US" b="1" dirty="0">
                <a:solidFill>
                  <a:schemeClr val="bg1"/>
                </a:solidFill>
              </a:rPr>
              <a:t>Basic to Free</a:t>
            </a:r>
            <a:r>
              <a:rPr lang="en-US" dirty="0">
                <a:solidFill>
                  <a:schemeClr val="bg1"/>
                </a:solidFill>
              </a:rPr>
              <a:t> on LioCinema vs. </a:t>
            </a:r>
            <a:r>
              <a:rPr lang="en-US" b="1" dirty="0">
                <a:solidFill>
                  <a:schemeClr val="bg1"/>
                </a:solidFill>
              </a:rPr>
              <a:t>2,149 users</a:t>
            </a:r>
            <a:r>
              <a:rPr lang="en-US" dirty="0">
                <a:solidFill>
                  <a:schemeClr val="bg1"/>
                </a:solidFill>
              </a:rPr>
              <a:t> from </a:t>
            </a:r>
            <a:r>
              <a:rPr lang="en-US" b="1" dirty="0">
                <a:solidFill>
                  <a:schemeClr val="bg1"/>
                </a:solidFill>
              </a:rPr>
              <a:t>VIP to Free</a:t>
            </a:r>
            <a:r>
              <a:rPr lang="en-US" dirty="0">
                <a:solidFill>
                  <a:schemeClr val="bg1"/>
                </a:solidFill>
              </a:rPr>
              <a:t> on Jotstar.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downgrades: </a:t>
            </a:r>
            <a:r>
              <a:rPr lang="en-US" b="1" dirty="0">
                <a:solidFill>
                  <a:schemeClr val="bg1"/>
                </a:solidFill>
              </a:rPr>
              <a:t>LioCinema (13,420)</a:t>
            </a:r>
            <a:r>
              <a:rPr lang="en-US" dirty="0">
                <a:solidFill>
                  <a:schemeClr val="bg1"/>
                </a:solidFill>
              </a:rPr>
              <a:t> vs. </a:t>
            </a:r>
            <a:r>
              <a:rPr lang="en-US" b="1" dirty="0">
                <a:solidFill>
                  <a:schemeClr val="bg1"/>
                </a:solidFill>
              </a:rPr>
              <a:t>Jotstar (2,517)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LioCinema’s </a:t>
            </a:r>
            <a:r>
              <a:rPr lang="en-US" b="1" dirty="0">
                <a:solidFill>
                  <a:schemeClr val="bg1"/>
                </a:solidFill>
              </a:rPr>
              <a:t>Basic plan sees the most downgrades</a:t>
            </a:r>
            <a:r>
              <a:rPr lang="en-US" dirty="0">
                <a:solidFill>
                  <a:schemeClr val="bg1"/>
                </a:solidFill>
              </a:rPr>
              <a:t>, indicating lower user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Possible reasons: </a:t>
            </a:r>
            <a:r>
              <a:rPr lang="en-US" b="1" dirty="0">
                <a:solidFill>
                  <a:schemeClr val="bg1"/>
                </a:solidFill>
              </a:rPr>
              <a:t>lower perceived value, content quality, or pricing issues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Jotstar retains more users in paid tiers, showing better engagement.</a:t>
            </a:r>
          </a:p>
          <a:p>
            <a:r>
              <a:rPr lang="en-US" dirty="0">
                <a:solidFill>
                  <a:schemeClr val="bg1"/>
                </a:solidFill>
              </a:rPr>
              <a:t>➡ </a:t>
            </a:r>
            <a:r>
              <a:rPr lang="en-US" b="1" dirty="0">
                <a:solidFill>
                  <a:schemeClr val="bg1"/>
                </a:solidFill>
              </a:rPr>
              <a:t>LioCinema needs to improve content and user experience to reduce downgrades.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0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C968-0858-413A-9A87-10BD89AE0B32}"/>
              </a:ext>
            </a:extLst>
          </p:cNvPr>
          <p:cNvSpPr txBox="1"/>
          <p:nvPr/>
        </p:nvSpPr>
        <p:spPr>
          <a:xfrm>
            <a:off x="288023" y="134102"/>
            <a:ext cx="1015067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8. Upgrade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What are the most common upgrade transitions (e.g., Free to Basic, Free to VIP, Free to Premium) for LioCinema and Jotstar? How do these differ across platforms?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E182E-FFE8-4F4B-91A5-382A344739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414F-2018-4A3B-A1F5-884CE81A90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4A8CBD-6CD7-4541-98D1-787DCC5A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44846"/>
              </p:ext>
            </p:extLst>
          </p:nvPr>
        </p:nvGraphicFramePr>
        <p:xfrm>
          <a:off x="457189" y="1889761"/>
          <a:ext cx="5366154" cy="25603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788718">
                  <a:extLst>
                    <a:ext uri="{9D8B030D-6E8A-4147-A177-3AD203B41FA5}">
                      <a16:colId xmlns:a16="http://schemas.microsoft.com/office/drawing/2014/main" val="3272578641"/>
                    </a:ext>
                  </a:extLst>
                </a:gridCol>
                <a:gridCol w="1788718">
                  <a:extLst>
                    <a:ext uri="{9D8B030D-6E8A-4147-A177-3AD203B41FA5}">
                      <a16:colId xmlns:a16="http://schemas.microsoft.com/office/drawing/2014/main" val="2480760920"/>
                    </a:ext>
                  </a:extLst>
                </a:gridCol>
                <a:gridCol w="1788718">
                  <a:extLst>
                    <a:ext uri="{9D8B030D-6E8A-4147-A177-3AD203B41FA5}">
                      <a16:colId xmlns:a16="http://schemas.microsoft.com/office/drawing/2014/main" val="1955610712"/>
                    </a:ext>
                  </a:extLst>
                </a:gridCol>
              </a:tblGrid>
              <a:tr h="267008">
                <a:tc>
                  <a:txBody>
                    <a:bodyPr/>
                    <a:lstStyle/>
                    <a:p>
                      <a:r>
                        <a:rPr lang="en-US"/>
                        <a:t>Previous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Upgraded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520726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r>
                        <a:rPr lang="en-US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2,821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111878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r>
                        <a:rPr lang="en-US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2,149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639284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257789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911045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r>
                        <a:rPr lang="en-US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638317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r>
                        <a:rPr lang="en-US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162128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A75F8F84-C9AF-490C-A7FD-B0E44E40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24" y="1556266"/>
            <a:ext cx="2466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bg1">
                    <a:lumMod val="85000"/>
                  </a:schemeClr>
                </a:solidFill>
              </a:rPr>
              <a:t>Jotstar - Upgrade Transitions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A9023E0-2852-43A0-AEA3-8F6CCA581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18313"/>
              </p:ext>
            </p:extLst>
          </p:nvPr>
        </p:nvGraphicFramePr>
        <p:xfrm>
          <a:off x="6126427" y="1885946"/>
          <a:ext cx="4785219" cy="252984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595073">
                  <a:extLst>
                    <a:ext uri="{9D8B030D-6E8A-4147-A177-3AD203B41FA5}">
                      <a16:colId xmlns:a16="http://schemas.microsoft.com/office/drawing/2014/main" val="914390813"/>
                    </a:ext>
                  </a:extLst>
                </a:gridCol>
                <a:gridCol w="1595073">
                  <a:extLst>
                    <a:ext uri="{9D8B030D-6E8A-4147-A177-3AD203B41FA5}">
                      <a16:colId xmlns:a16="http://schemas.microsoft.com/office/drawing/2014/main" val="2946170245"/>
                    </a:ext>
                  </a:extLst>
                </a:gridCol>
                <a:gridCol w="1595073">
                  <a:extLst>
                    <a:ext uri="{9D8B030D-6E8A-4147-A177-3AD203B41FA5}">
                      <a16:colId xmlns:a16="http://schemas.microsoft.com/office/drawing/2014/main" val="3100041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Previous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Upgraded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23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10,309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24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7,439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80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3,111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778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2,078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64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1,362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050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026448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06101246-480A-45B8-8949-E0C8C16C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290" y="1578169"/>
            <a:ext cx="29864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>
                    <a:lumMod val="85000"/>
                  </a:schemeClr>
                </a:solidFill>
              </a:rPr>
              <a:t>LioCinema - Upgrade Transitions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16BAE-C1B9-4D39-B74F-5E431CD47E71}"/>
              </a:ext>
            </a:extLst>
          </p:cNvPr>
          <p:cNvSpPr txBox="1"/>
          <p:nvPr/>
        </p:nvSpPr>
        <p:spPr>
          <a:xfrm>
            <a:off x="532003" y="4549838"/>
            <a:ext cx="108385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Upgrade Patterns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LioCinema sees the highest transitions from Basic to Free (10,309) and Premium to Free (7,439), suggesting many users drop to the free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Jotstar has significant upgrades from VIP to Premium (2,821) and VIP to Free (2,149), indicating VIP users either upgrade or drop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LioCinema has more downgrade-like movements, while Jotstar has a more balanced mix of upgrades and downgrades.</a:t>
            </a:r>
          </a:p>
        </p:txBody>
      </p:sp>
    </p:spTree>
    <p:extLst>
      <p:ext uri="{BB962C8B-B14F-4D97-AF65-F5344CB8AC3E}">
        <p14:creationId xmlns:p14="http://schemas.microsoft.com/office/powerpoint/2010/main" val="355679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C968-0858-413A-9A87-10BD89AE0B32}"/>
              </a:ext>
            </a:extLst>
          </p:cNvPr>
          <p:cNvSpPr txBox="1"/>
          <p:nvPr/>
        </p:nvSpPr>
        <p:spPr>
          <a:xfrm>
            <a:off x="288023" y="134102"/>
            <a:ext cx="10150678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9. Paid Users Distribution </a:t>
            </a:r>
          </a:p>
          <a:p>
            <a:r>
              <a:rPr lang="en-US" b="1" dirty="0"/>
              <a:t>How does the paid user percentage (e.g., Basic, Premium for LioCinema; VIP, Premium for Jotstar) vary across different platforms? Analyze the proportion of premium users in Tier 1, Tier 2, and Tier 3 cities and identify any notable trends or differences.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8828A-40BE-4B96-A415-DF8225B676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0389FE-72CF-4954-877E-CBA5641937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74695B-B053-4487-8686-3A7CE5BBC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57169"/>
              </p:ext>
            </p:extLst>
          </p:nvPr>
        </p:nvGraphicFramePr>
        <p:xfrm>
          <a:off x="813033" y="2037488"/>
          <a:ext cx="10515600" cy="1463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527522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81814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17543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155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City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Paid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Paid User Percentage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15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Tier 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20,340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25,451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79.92%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1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Tier 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69.73%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97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Tier 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2,824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5,745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5256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3511F4C-F477-42BD-B1CD-2CE0C1CE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55856"/>
              </p:ext>
            </p:extLst>
          </p:nvPr>
        </p:nvGraphicFramePr>
        <p:xfrm>
          <a:off x="737181" y="4490257"/>
          <a:ext cx="10515600" cy="1463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310546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415707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73380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04061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City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Paid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Paid User Percentage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0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Tier 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41,011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55.10%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8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Tier 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31,660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63,848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49.59%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729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Tier 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78,587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30.79%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245289"/>
                  </a:ext>
                </a:extLst>
              </a:tr>
            </a:tbl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F47514C1-E28D-408F-B6F2-8CA8894C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81" y="4093504"/>
            <a:ext cx="34307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LioCinema - Paid Users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C0B29-C5A5-48E6-A4D0-AA0A4247E87C}"/>
              </a:ext>
            </a:extLst>
          </p:cNvPr>
          <p:cNvSpPr txBox="1"/>
          <p:nvPr/>
        </p:nvSpPr>
        <p:spPr>
          <a:xfrm>
            <a:off x="737181" y="1611408"/>
            <a:ext cx="327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Jotstar - Paid Users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2754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E8634-BA46-475D-93E2-C33F56811EA5}"/>
              </a:ext>
            </a:extLst>
          </p:cNvPr>
          <p:cNvSpPr txBox="1"/>
          <p:nvPr/>
        </p:nvSpPr>
        <p:spPr>
          <a:xfrm>
            <a:off x="486561" y="4488110"/>
            <a:ext cx="109360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Paid Users Distribution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Jotstar</a:t>
            </a:r>
            <a:r>
              <a:rPr lang="en-US" dirty="0">
                <a:solidFill>
                  <a:schemeClr val="bg1"/>
                </a:solidFill>
              </a:rPr>
              <a:t> has a </a:t>
            </a:r>
            <a:r>
              <a:rPr lang="en-US" b="1" dirty="0">
                <a:solidFill>
                  <a:schemeClr val="bg1"/>
                </a:solidFill>
              </a:rPr>
              <a:t>higher paid user percentage</a:t>
            </a:r>
            <a:r>
              <a:rPr lang="en-US" dirty="0">
                <a:solidFill>
                  <a:schemeClr val="bg1"/>
                </a:solidFill>
              </a:rPr>
              <a:t> in all city tiers compared to </a:t>
            </a:r>
            <a:r>
              <a:rPr lang="en-US" b="1" dirty="0">
                <a:solidFill>
                  <a:schemeClr val="bg1"/>
                </a:solidFill>
              </a:rPr>
              <a:t>LioCinema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Tier 1 cities</a:t>
            </a:r>
            <a:r>
              <a:rPr lang="en-US" dirty="0">
                <a:solidFill>
                  <a:schemeClr val="bg1"/>
                </a:solidFill>
              </a:rPr>
              <a:t> show the highest proportion of premium users on both platforms (Jotstar: </a:t>
            </a:r>
            <a:r>
              <a:rPr lang="en-US" b="1" dirty="0">
                <a:solidFill>
                  <a:schemeClr val="bg1"/>
                </a:solidFill>
              </a:rPr>
              <a:t>79.9%</a:t>
            </a:r>
            <a:r>
              <a:rPr lang="en-US" dirty="0">
                <a:solidFill>
                  <a:schemeClr val="bg1"/>
                </a:solidFill>
              </a:rPr>
              <a:t>, LioCinema: </a:t>
            </a:r>
            <a:r>
              <a:rPr lang="en-US" b="1" dirty="0">
                <a:solidFill>
                  <a:schemeClr val="bg1"/>
                </a:solidFill>
              </a:rPr>
              <a:t>55.1%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Tier 3 cities</a:t>
            </a:r>
            <a:r>
              <a:rPr lang="en-US" dirty="0">
                <a:solidFill>
                  <a:schemeClr val="bg1"/>
                </a:solidFill>
              </a:rPr>
              <a:t> have the lowest paid user percentage (Jotstar: </a:t>
            </a:r>
            <a:r>
              <a:rPr lang="en-US" b="1" dirty="0">
                <a:solidFill>
                  <a:schemeClr val="bg1"/>
                </a:solidFill>
              </a:rPr>
              <a:t>49.1%</a:t>
            </a:r>
            <a:r>
              <a:rPr lang="en-US" dirty="0">
                <a:solidFill>
                  <a:schemeClr val="bg1"/>
                </a:solidFill>
              </a:rPr>
              <a:t>, LioCinema: </a:t>
            </a:r>
            <a:r>
              <a:rPr lang="en-US" b="1" dirty="0">
                <a:solidFill>
                  <a:schemeClr val="bg1"/>
                </a:solidFill>
              </a:rPr>
              <a:t>30.8%</a:t>
            </a:r>
            <a:r>
              <a:rPr lang="en-US" dirty="0">
                <a:solidFill>
                  <a:schemeClr val="bg1"/>
                </a:solidFill>
              </a:rPr>
              <a:t>), indicating affordability challenges or preference for free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LioCinema</a:t>
            </a:r>
            <a:r>
              <a:rPr lang="en-US" dirty="0">
                <a:solidFill>
                  <a:schemeClr val="bg1"/>
                </a:solidFill>
              </a:rPr>
              <a:t> has a more balanced distribution across tiers, while </a:t>
            </a:r>
            <a:r>
              <a:rPr lang="en-US" b="1" dirty="0">
                <a:solidFill>
                  <a:schemeClr val="bg1"/>
                </a:solidFill>
              </a:rPr>
              <a:t>Jotstar</a:t>
            </a:r>
            <a:r>
              <a:rPr lang="en-US" dirty="0">
                <a:solidFill>
                  <a:schemeClr val="bg1"/>
                </a:solidFill>
              </a:rPr>
              <a:t> has a stronger premium user base.</a:t>
            </a:r>
          </a:p>
        </p:txBody>
      </p:sp>
      <p:sp>
        <p:nvSpPr>
          <p:cNvPr id="6" name="AutoShape 2" descr="Output image">
            <a:extLst>
              <a:ext uri="{FF2B5EF4-FFF2-40B4-BE49-F238E27FC236}">
                <a16:creationId xmlns:a16="http://schemas.microsoft.com/office/drawing/2014/main" id="{10EE4C37-1D83-4206-90DC-10F5DDCFE7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5380" y="3276600"/>
            <a:ext cx="2423020" cy="242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AutoShape 4" descr="Output image">
            <a:extLst>
              <a:ext uri="{FF2B5EF4-FFF2-40B4-BE49-F238E27FC236}">
                <a16:creationId xmlns:a16="http://schemas.microsoft.com/office/drawing/2014/main" id="{F15F2087-FAC5-4A54-BF55-073C1E6BF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36890" y="3729605"/>
            <a:ext cx="2756482" cy="275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AutoShape 6" descr="Output image">
            <a:extLst>
              <a:ext uri="{FF2B5EF4-FFF2-40B4-BE49-F238E27FC236}">
                <a16:creationId xmlns:a16="http://schemas.microsoft.com/office/drawing/2014/main" id="{BE57317A-50A0-497D-895F-41C766C3C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7537D-DB15-469F-9C6A-94BBF1388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982" y="468037"/>
            <a:ext cx="6756211" cy="37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3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C968-0858-413A-9A87-10BD89AE0B32}"/>
              </a:ext>
            </a:extLst>
          </p:cNvPr>
          <p:cNvSpPr txBox="1"/>
          <p:nvPr/>
        </p:nvSpPr>
        <p:spPr>
          <a:xfrm>
            <a:off x="288023" y="134102"/>
            <a:ext cx="10150678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10. Revenue Analysis</a:t>
            </a:r>
          </a:p>
          <a:p>
            <a:r>
              <a:rPr lang="en-US" b="1" dirty="0">
                <a:solidFill>
                  <a:schemeClr val="bg1"/>
                </a:solidFill>
              </a:rPr>
              <a:t>Assume the following monthly subscription prices, calculate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total revenue </a:t>
            </a:r>
          </a:p>
          <a:p>
            <a:r>
              <a:rPr lang="en-US" b="1" dirty="0">
                <a:solidFill>
                  <a:schemeClr val="bg1"/>
                </a:solidFill>
              </a:rPr>
              <a:t>generated by both platforms (LioCinema and Jotstar) for the analysis period (January </a:t>
            </a:r>
          </a:p>
          <a:p>
            <a:r>
              <a:rPr lang="en-US" b="1" dirty="0">
                <a:solidFill>
                  <a:schemeClr val="bg1"/>
                </a:solidFill>
              </a:rPr>
              <a:t>to November 2024).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A2C2C-0C75-4BE2-BA13-8910E3980A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F7339-6869-4FF6-9267-CE6EB9C1C4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2279A2-FC44-4ECE-B5B3-E4FB5D42C8D0}"/>
              </a:ext>
            </a:extLst>
          </p:cNvPr>
          <p:cNvSpPr txBox="1"/>
          <p:nvPr/>
        </p:nvSpPr>
        <p:spPr>
          <a:xfrm>
            <a:off x="258233" y="1601434"/>
            <a:ext cx="64822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calculation should consider:</a:t>
            </a:r>
          </a:p>
          <a:p>
            <a:r>
              <a:rPr lang="en-US" dirty="0">
                <a:solidFill>
                  <a:schemeClr val="bg1"/>
                </a:solidFill>
              </a:rPr>
              <a:t>❖ Subscribers count under each plan.</a:t>
            </a:r>
          </a:p>
          <a:p>
            <a:r>
              <a:rPr lang="en-US" dirty="0">
                <a:solidFill>
                  <a:schemeClr val="bg1"/>
                </a:solidFill>
              </a:rPr>
              <a:t>❖ Active duration of subscribers on their respective plans.</a:t>
            </a:r>
          </a:p>
          <a:p>
            <a:r>
              <a:rPr lang="en-US" dirty="0">
                <a:solidFill>
                  <a:schemeClr val="bg1"/>
                </a:solidFill>
              </a:rPr>
              <a:t>❖ Upgrades and downgrades during the period, ensuring revenue reflects the time spent under each plan.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74D03-FD8C-435A-94EC-8E82A14B2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83357"/>
              </p:ext>
            </p:extLst>
          </p:nvPr>
        </p:nvGraphicFramePr>
        <p:xfrm>
          <a:off x="258234" y="3575528"/>
          <a:ext cx="7115690" cy="2561265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24614">
                  <a:extLst>
                    <a:ext uri="{9D8B030D-6E8A-4147-A177-3AD203B41FA5}">
                      <a16:colId xmlns:a16="http://schemas.microsoft.com/office/drawing/2014/main" val="2391518584"/>
                    </a:ext>
                  </a:extLst>
                </a:gridCol>
                <a:gridCol w="881918">
                  <a:extLst>
                    <a:ext uri="{9D8B030D-6E8A-4147-A177-3AD203B41FA5}">
                      <a16:colId xmlns:a16="http://schemas.microsoft.com/office/drawing/2014/main" val="3287151522"/>
                    </a:ext>
                  </a:extLst>
                </a:gridCol>
                <a:gridCol w="1001877">
                  <a:extLst>
                    <a:ext uri="{9D8B030D-6E8A-4147-A177-3AD203B41FA5}">
                      <a16:colId xmlns:a16="http://schemas.microsoft.com/office/drawing/2014/main" val="3208735742"/>
                    </a:ext>
                  </a:extLst>
                </a:gridCol>
                <a:gridCol w="1206985">
                  <a:extLst>
                    <a:ext uri="{9D8B030D-6E8A-4147-A177-3AD203B41FA5}">
                      <a16:colId xmlns:a16="http://schemas.microsoft.com/office/drawing/2014/main" val="2453303401"/>
                    </a:ext>
                  </a:extLst>
                </a:gridCol>
                <a:gridCol w="1167542">
                  <a:extLst>
                    <a:ext uri="{9D8B030D-6E8A-4147-A177-3AD203B41FA5}">
                      <a16:colId xmlns:a16="http://schemas.microsoft.com/office/drawing/2014/main" val="1353926405"/>
                    </a:ext>
                  </a:extLst>
                </a:gridCol>
                <a:gridCol w="1932754">
                  <a:extLst>
                    <a:ext uri="{9D8B030D-6E8A-4147-A177-3AD203B41FA5}">
                      <a16:colId xmlns:a16="http://schemas.microsoft.com/office/drawing/2014/main" val="2265449928"/>
                    </a:ext>
                  </a:extLst>
                </a:gridCol>
              </a:tblGrid>
              <a:tr h="512253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Platform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Subscription Plan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Subscribers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Plan Price (₹)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Months Active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Total Revenue (₹)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369483"/>
                  </a:ext>
                </a:extLst>
              </a:tr>
              <a:tr h="5122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LioCinema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53,362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149,718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10,330,542  </a:t>
                      </a:r>
                      <a:r>
                        <a:rPr lang="en-US" sz="1100" b="1" dirty="0"/>
                        <a:t>(10.33M)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320130"/>
                  </a:ext>
                </a:extLst>
              </a:tr>
              <a:tr h="51225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25,092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7,035,789   </a:t>
                      </a:r>
                      <a:r>
                        <a:rPr lang="en-US" sz="1100" b="1" dirty="0"/>
                        <a:t>(7.0M)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11434"/>
                  </a:ext>
                </a:extLst>
              </a:tr>
              <a:tr h="5122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Jotstar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19,157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78,439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12,471,801   </a:t>
                      </a:r>
                      <a:r>
                        <a:rPr lang="en-US" sz="1100" b="1" dirty="0"/>
                        <a:t>(12.4M)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375972"/>
                  </a:ext>
                </a:extLst>
              </a:tr>
              <a:tr h="51225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13,367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63,901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22,940,459  (</a:t>
                      </a:r>
                      <a:r>
                        <a:rPr lang="en-US" sz="1100" b="1" dirty="0"/>
                        <a:t>22.94M)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0285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A9EBB9A-CBBA-4A43-A2C6-BE1289D2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99795"/>
              </p:ext>
            </p:extLst>
          </p:nvPr>
        </p:nvGraphicFramePr>
        <p:xfrm>
          <a:off x="6740521" y="1707162"/>
          <a:ext cx="3724509" cy="13716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14040">
                  <a:extLst>
                    <a:ext uri="{9D8B030D-6E8A-4147-A177-3AD203B41FA5}">
                      <a16:colId xmlns:a16="http://schemas.microsoft.com/office/drawing/2014/main" val="804010481"/>
                    </a:ext>
                  </a:extLst>
                </a:gridCol>
                <a:gridCol w="1568966">
                  <a:extLst>
                    <a:ext uri="{9D8B030D-6E8A-4147-A177-3AD203B41FA5}">
                      <a16:colId xmlns:a16="http://schemas.microsoft.com/office/drawing/2014/main" val="1172308986"/>
                    </a:ext>
                  </a:extLst>
                </a:gridCol>
                <a:gridCol w="1241503">
                  <a:extLst>
                    <a:ext uri="{9D8B030D-6E8A-4147-A177-3AD203B41FA5}">
                      <a16:colId xmlns:a16="http://schemas.microsoft.com/office/drawing/2014/main" val="3095959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Plan 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48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00"/>
                          </a:solidFill>
                        </a:rPr>
                        <a:t>LioCinema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₹69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0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₹129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54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00"/>
                          </a:solidFill>
                        </a:rPr>
                        <a:t>Jotstar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₹159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3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Premium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₹359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764099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B98F0355-1ED0-43B4-8095-FB0E0DB0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63" y="3345765"/>
            <a:ext cx="451437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Final Revenue Analysis for LioCinema &amp; Jotstar (Jan - Nov 2024)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309EF7-996D-4AD7-B6A8-16870F68606F}"/>
              </a:ext>
            </a:extLst>
          </p:cNvPr>
          <p:cNvSpPr txBox="1"/>
          <p:nvPr/>
        </p:nvSpPr>
        <p:spPr>
          <a:xfrm>
            <a:off x="7373924" y="3837269"/>
            <a:ext cx="46572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Insights from Revenue Analysis</a:t>
            </a:r>
          </a:p>
          <a:p>
            <a:r>
              <a:rPr lang="en-US" sz="1400" dirty="0">
                <a:solidFill>
                  <a:schemeClr val="bg1"/>
                </a:solidFill>
              </a:rPr>
              <a:t>🔹 </a:t>
            </a:r>
            <a:r>
              <a:rPr lang="en-US" sz="1400" b="1" dirty="0">
                <a:solidFill>
                  <a:schemeClr val="bg1"/>
                </a:solidFill>
              </a:rPr>
              <a:t>Jotstar's Premium plan</a:t>
            </a:r>
            <a:r>
              <a:rPr lang="en-US" sz="1400" dirty="0">
                <a:solidFill>
                  <a:schemeClr val="bg1"/>
                </a:solidFill>
              </a:rPr>
              <a:t> generated the highest revenue (₹22.94M), despite fewer subscribers than </a:t>
            </a:r>
            <a:r>
              <a:rPr lang="en-US" sz="1400" dirty="0" err="1">
                <a:solidFill>
                  <a:schemeClr val="bg1"/>
                </a:solidFill>
              </a:rPr>
              <a:t>LioCinema's</a:t>
            </a:r>
            <a:r>
              <a:rPr lang="en-US" sz="1400" dirty="0">
                <a:solidFill>
                  <a:schemeClr val="bg1"/>
                </a:solidFill>
              </a:rPr>
              <a:t> Basic plan.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🔹 </a:t>
            </a:r>
            <a:r>
              <a:rPr lang="en-US" sz="1400" b="1" dirty="0" err="1">
                <a:solidFill>
                  <a:schemeClr val="bg1"/>
                </a:solidFill>
              </a:rPr>
              <a:t>LioCinema’s</a:t>
            </a:r>
            <a:r>
              <a:rPr lang="en-US" sz="1400" b="1" dirty="0">
                <a:solidFill>
                  <a:schemeClr val="bg1"/>
                </a:solidFill>
              </a:rPr>
              <a:t> Basic plan</a:t>
            </a:r>
            <a:r>
              <a:rPr lang="en-US" sz="1400" dirty="0">
                <a:solidFill>
                  <a:schemeClr val="bg1"/>
                </a:solidFill>
              </a:rPr>
              <a:t> has the highest subscriber count but generates lower revenue due to its low price point.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🔹 </a:t>
            </a:r>
            <a:r>
              <a:rPr lang="en-US" sz="1400" b="1" dirty="0">
                <a:solidFill>
                  <a:schemeClr val="bg1"/>
                </a:solidFill>
              </a:rPr>
              <a:t>Jotstar’s VIP plan</a:t>
            </a:r>
            <a:r>
              <a:rPr lang="en-US" sz="1400" dirty="0">
                <a:solidFill>
                  <a:schemeClr val="bg1"/>
                </a:solidFill>
              </a:rPr>
              <a:t> has a longer </a:t>
            </a:r>
            <a:r>
              <a:rPr lang="en-US" sz="1400" b="1" dirty="0">
                <a:solidFill>
                  <a:schemeClr val="bg1"/>
                </a:solidFill>
              </a:rPr>
              <a:t>average active duration</a:t>
            </a:r>
            <a:r>
              <a:rPr lang="en-US" sz="1400" dirty="0">
                <a:solidFill>
                  <a:schemeClr val="bg1"/>
                </a:solidFill>
              </a:rPr>
              <a:t> than Premium, contributing to higher total revenue.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🔹 </a:t>
            </a:r>
            <a:r>
              <a:rPr lang="en-US" sz="1400" b="1" dirty="0">
                <a:solidFill>
                  <a:schemeClr val="bg1"/>
                </a:solidFill>
              </a:rPr>
              <a:t>LioCinema’s Premium users</a:t>
            </a:r>
            <a:r>
              <a:rPr lang="en-US" sz="1400" dirty="0">
                <a:solidFill>
                  <a:schemeClr val="bg1"/>
                </a:solidFill>
              </a:rPr>
              <a:t> have a shorter active duration compared to Basic users, affecting overall revenue.</a:t>
            </a:r>
          </a:p>
        </p:txBody>
      </p:sp>
    </p:spTree>
    <p:extLst>
      <p:ext uri="{BB962C8B-B14F-4D97-AF65-F5344CB8AC3E}">
        <p14:creationId xmlns:p14="http://schemas.microsoft.com/office/powerpoint/2010/main" val="240465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F55DD-E547-4125-BD85-9CA72DA8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209987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D6BBB-AB93-43BF-AC87-C5748C1AC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D374-F9C4-425C-A75C-426B9927AF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692051-0F9F-4869-A113-D5E0FC1566FF}"/>
              </a:ext>
            </a:extLst>
          </p:cNvPr>
          <p:cNvSpPr txBox="1"/>
          <p:nvPr/>
        </p:nvSpPr>
        <p:spPr>
          <a:xfrm>
            <a:off x="2460116" y="2072725"/>
            <a:ext cx="6226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Bonus Findings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2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F55DD-E547-4125-BD85-9CA72DA8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209987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D6BBB-AB93-43BF-AC87-C5748C1AC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D374-F9C4-425C-A75C-426B9927AF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F09F7-7B3E-460E-B64E-2E74E52ECF8A}"/>
              </a:ext>
            </a:extLst>
          </p:cNvPr>
          <p:cNvSpPr txBox="1"/>
          <p:nvPr/>
        </p:nvSpPr>
        <p:spPr>
          <a:xfrm>
            <a:off x="288023" y="134102"/>
            <a:ext cx="10150678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Watch Time Analysis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3D3D9-60E4-40B9-90FE-D2A3042C4685}"/>
              </a:ext>
            </a:extLst>
          </p:cNvPr>
          <p:cNvSpPr txBox="1"/>
          <p:nvPr/>
        </p:nvSpPr>
        <p:spPr>
          <a:xfrm>
            <a:off x="2629249" y="160756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Jotstar: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Total Watch Time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chemeClr val="bg1"/>
                </a:solidFill>
              </a:rPr>
              <a:t>941,639,419 minutes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Average Watch Time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chemeClr val="bg1"/>
                </a:solidFill>
              </a:rPr>
              <a:t>7,034.51 minutes (~117 hours)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LioCinema: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Total Watch Time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chemeClr val="bg1"/>
                </a:solidFill>
              </a:rPr>
              <a:t>661,992,388 minutes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Average Watch Time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chemeClr val="bg1"/>
                </a:solidFill>
              </a:rPr>
              <a:t>1,536.83 minutes (~26 hours)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0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F55DD-E547-4125-BD85-9CA72DA8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209987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D6BBB-AB93-43BF-AC87-C5748C1AC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D374-F9C4-425C-A75C-426B9927AF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F09F7-7B3E-460E-B64E-2E74E52ECF8A}"/>
              </a:ext>
            </a:extLst>
          </p:cNvPr>
          <p:cNvSpPr txBox="1"/>
          <p:nvPr/>
        </p:nvSpPr>
        <p:spPr>
          <a:xfrm>
            <a:off x="288023" y="134102"/>
            <a:ext cx="10150678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en-US" dirty="0"/>
              <a:t>Watch Time Insights by Device &amp; City Tier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C152F0-A900-4B4A-9BE0-F4F38BC0830B}"/>
              </a:ext>
            </a:extLst>
          </p:cNvPr>
          <p:cNvGraphicFramePr>
            <a:graphicFrameLocks noGrp="1"/>
          </p:cNvGraphicFramePr>
          <p:nvPr/>
        </p:nvGraphicFramePr>
        <p:xfrm>
          <a:off x="240129" y="1173481"/>
          <a:ext cx="10515600" cy="143256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511897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80050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53785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307627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4834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Device Type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Jotstar - Total Watch Time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Jotstar - Avg Watch Time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LioCinema - Total Watch Time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LioCinema - Avg Watch Time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423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📱 Mobile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471,349,854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10,563.65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(~176 hrs)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506,869,771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2,763.05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(~46 hrs)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10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📺 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253,558,606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5,682.62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(~95 hrs)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93,888,280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759.28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(~12 hrs)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32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💻 Laptop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216,730,959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4,857.26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(~81 hrs)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61,234,337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495.21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(~8 hrs)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5442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F26C8277-0E48-478E-9B6E-2AC88425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37" y="5390127"/>
            <a:ext cx="525977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Mobile has the highest watch time on both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TV users on Jotstar watch much more compared to LioCinema.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Laptop usage is lower on LioCinema compared to Jotstar.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4C4FE-2F0E-4DFC-81A5-BEC5280F223D}"/>
              </a:ext>
            </a:extLst>
          </p:cNvPr>
          <p:cNvSpPr txBox="1"/>
          <p:nvPr/>
        </p:nvSpPr>
        <p:spPr>
          <a:xfrm>
            <a:off x="213954" y="775376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1️⃣ Watch Time by Device Type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F55B16-A45C-49B1-A9F3-4D03BFB76E47}"/>
              </a:ext>
            </a:extLst>
          </p:cNvPr>
          <p:cNvGraphicFramePr>
            <a:graphicFrameLocks noGrp="1"/>
          </p:cNvGraphicFramePr>
          <p:nvPr/>
        </p:nvGraphicFramePr>
        <p:xfrm>
          <a:off x="240128" y="3283754"/>
          <a:ext cx="10515600" cy="143256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828160">
                  <a:extLst>
                    <a:ext uri="{9D8B030D-6E8A-4147-A177-3AD203B41FA5}">
                      <a16:colId xmlns:a16="http://schemas.microsoft.com/office/drawing/2014/main" val="1376178217"/>
                    </a:ext>
                  </a:extLst>
                </a:gridCol>
                <a:gridCol w="2378080">
                  <a:extLst>
                    <a:ext uri="{9D8B030D-6E8A-4147-A177-3AD203B41FA5}">
                      <a16:colId xmlns:a16="http://schemas.microsoft.com/office/drawing/2014/main" val="1403312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561506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277224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42845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City Tier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Jotstar - Total Watch Time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Jotstar - Avg Watch Time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LioCinema - Total Watch Time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LioCinema - Avg Watch Time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7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Tier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601,940,570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7,883.65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(~131 hrs)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221,522,138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2,106.14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(~35 hrs)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44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Tier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253,727,162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6,300.33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(~105 hrs)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258,297,683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1,624.77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(~27 hrs)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51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Tier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85,971,687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4,988.20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(~83 hrs)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182,172,567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1,093.47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mins (~18 hrs)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6007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3708FDF-9E21-4B75-8CF8-A57DFE336CF2}"/>
              </a:ext>
            </a:extLst>
          </p:cNvPr>
          <p:cNvSpPr txBox="1"/>
          <p:nvPr/>
        </p:nvSpPr>
        <p:spPr>
          <a:xfrm>
            <a:off x="213954" y="2839250"/>
            <a:ext cx="3018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1️⃣ Watch Time by City Tier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DCC31C5-E87C-4C58-B4D3-46566D8B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303" y="5394028"/>
            <a:ext cx="54406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Tier 1 users have the highest watch time on both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Tier 2 watch time is almost equal between both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Tier 3 users on Jotstar are less engaged compared to LioCinema.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05101-8E97-4EDB-969C-F8C704BE581C}"/>
              </a:ext>
            </a:extLst>
          </p:cNvPr>
          <p:cNvSpPr txBox="1"/>
          <p:nvPr/>
        </p:nvSpPr>
        <p:spPr>
          <a:xfrm>
            <a:off x="4013533" y="4921658"/>
            <a:ext cx="208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Key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Insights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20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F55DD-E547-4125-BD85-9CA72DA8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209987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D6BBB-AB93-43BF-AC87-C5748C1AC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D374-F9C4-425C-A75C-426B9927AF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F09F7-7B3E-460E-B64E-2E74E52ECF8A}"/>
              </a:ext>
            </a:extLst>
          </p:cNvPr>
          <p:cNvSpPr txBox="1"/>
          <p:nvPr/>
        </p:nvSpPr>
        <p:spPr>
          <a:xfrm>
            <a:off x="288023" y="134102"/>
            <a:ext cx="1015067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📊 User Growth Analysis (Jan–Nov 2024)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2E0CB-7761-45AD-9BFA-C4FEF20E466A}"/>
              </a:ext>
            </a:extLst>
          </p:cNvPr>
          <p:cNvSpPr txBox="1"/>
          <p:nvPr/>
        </p:nvSpPr>
        <p:spPr>
          <a:xfrm>
            <a:off x="950293" y="1376729"/>
            <a:ext cx="80717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Jotstar(Slower Growth)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Consistent but slow increase in new subscribers each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Growth from </a:t>
            </a:r>
            <a:r>
              <a:rPr lang="en-US" b="1" dirty="0">
                <a:solidFill>
                  <a:schemeClr val="bg1"/>
                </a:solidFill>
              </a:rPr>
              <a:t>3,934 (Jan) </a:t>
            </a:r>
            <a:r>
              <a:rPr lang="en-US" b="1" dirty="0">
                <a:solidFill>
                  <a:srgbClr val="FFFF00"/>
                </a:solidFill>
              </a:rPr>
              <a:t>→ </a:t>
            </a:r>
            <a:r>
              <a:rPr lang="en-US" b="1" dirty="0">
                <a:solidFill>
                  <a:schemeClr val="bg1"/>
                </a:solidFill>
              </a:rPr>
              <a:t>4,262 (Nov)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(+8.3%).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LioCinema(Faster Growth)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Rapid acceleration in new subscribers.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Growth from </a:t>
            </a:r>
            <a:r>
              <a:rPr lang="en-US" b="1" dirty="0">
                <a:solidFill>
                  <a:schemeClr val="bg1"/>
                </a:solidFill>
              </a:rPr>
              <a:t>6,758 (Jan) </a:t>
            </a:r>
            <a:r>
              <a:rPr lang="en-US" b="1" dirty="0">
                <a:solidFill>
                  <a:srgbClr val="FFFF00"/>
                </a:solidFill>
              </a:rPr>
              <a:t>→ </a:t>
            </a:r>
            <a:r>
              <a:rPr lang="en-US" b="1" dirty="0">
                <a:solidFill>
                  <a:schemeClr val="bg1"/>
                </a:solidFill>
              </a:rPr>
              <a:t>36,997 (Nov)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(+447%).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D3F0A-3790-421D-9A8C-EE44CD4DD22B}"/>
              </a:ext>
            </a:extLst>
          </p:cNvPr>
          <p:cNvSpPr txBox="1"/>
          <p:nvPr/>
        </p:nvSpPr>
        <p:spPr>
          <a:xfrm>
            <a:off x="687978" y="4266742"/>
            <a:ext cx="10650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🚀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Key Insights: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LioCinema is </a:t>
            </a:r>
            <a:r>
              <a:rPr lang="en-US" b="1" dirty="0">
                <a:solidFill>
                  <a:schemeClr val="bg1"/>
                </a:solidFill>
              </a:rPr>
              <a:t>growing significantly faster</a:t>
            </a:r>
            <a:r>
              <a:rPr lang="en-US" dirty="0">
                <a:solidFill>
                  <a:schemeClr val="bg1"/>
                </a:solidFill>
              </a:rPr>
              <a:t> than Jotstar.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Jotstar’s growth is </a:t>
            </a:r>
            <a:r>
              <a:rPr lang="en-US" b="1" dirty="0">
                <a:solidFill>
                  <a:schemeClr val="bg1"/>
                </a:solidFill>
              </a:rPr>
              <a:t>stable but limited</a:t>
            </a:r>
            <a:r>
              <a:rPr lang="en-US" dirty="0">
                <a:solidFill>
                  <a:schemeClr val="bg1"/>
                </a:solidFill>
              </a:rPr>
              <a:t>—possible reasons: lower marketing efforts, fewer promotions, or less engaging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LioCinema's </a:t>
            </a:r>
            <a:r>
              <a:rPr lang="en-US" b="1" dirty="0">
                <a:solidFill>
                  <a:schemeClr val="bg1"/>
                </a:solidFill>
              </a:rPr>
              <a:t>aggressive growth</a:t>
            </a:r>
            <a:r>
              <a:rPr lang="en-US" dirty="0">
                <a:solidFill>
                  <a:schemeClr val="bg1"/>
                </a:solidFill>
              </a:rPr>
              <a:t> may be driven by strong campaigns, exclusive content, or partnerships.</a:t>
            </a:r>
          </a:p>
        </p:txBody>
      </p:sp>
    </p:spTree>
    <p:extLst>
      <p:ext uri="{BB962C8B-B14F-4D97-AF65-F5344CB8AC3E}">
        <p14:creationId xmlns:p14="http://schemas.microsoft.com/office/powerpoint/2010/main" val="219619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D7ADB-E225-4CEB-A633-54F7CF86B22F}"/>
              </a:ext>
            </a:extLst>
          </p:cNvPr>
          <p:cNvSpPr txBox="1"/>
          <p:nvPr/>
        </p:nvSpPr>
        <p:spPr>
          <a:xfrm>
            <a:off x="288023" y="134102"/>
            <a:ext cx="1015067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1. Total Users &amp; Growth Trends </a:t>
            </a:r>
          </a:p>
          <a:p>
            <a:r>
              <a:rPr lang="en-US" b="1" dirty="0">
                <a:solidFill>
                  <a:schemeClr val="bg1"/>
                </a:solidFill>
              </a:rPr>
              <a:t>What is the total number of users for LioCinema and Jotstar, and how do they compare in terms of growth trends (January–November 2024)?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551EE4-A1ED-49F1-A8CD-BB8C69267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33047"/>
              </p:ext>
            </p:extLst>
          </p:nvPr>
        </p:nvGraphicFramePr>
        <p:xfrm>
          <a:off x="288023" y="1185938"/>
          <a:ext cx="6178986" cy="368808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422427">
                  <a:extLst>
                    <a:ext uri="{9D8B030D-6E8A-4147-A177-3AD203B41FA5}">
                      <a16:colId xmlns:a16="http://schemas.microsoft.com/office/drawing/2014/main" val="69742802"/>
                    </a:ext>
                  </a:extLst>
                </a:gridCol>
                <a:gridCol w="2147581">
                  <a:extLst>
                    <a:ext uri="{9D8B030D-6E8A-4147-A177-3AD203B41FA5}">
                      <a16:colId xmlns:a16="http://schemas.microsoft.com/office/drawing/2014/main" val="1851518497"/>
                    </a:ext>
                  </a:extLst>
                </a:gridCol>
                <a:gridCol w="2608978">
                  <a:extLst>
                    <a:ext uri="{9D8B030D-6E8A-4147-A177-3AD203B41FA5}">
                      <a16:colId xmlns:a16="http://schemas.microsoft.com/office/drawing/2014/main" val="4132025559"/>
                    </a:ext>
                  </a:extLst>
                </a:gridCol>
              </a:tblGrid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Jotstar Growth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LioCinema Growth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93646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2024-02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461617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 dirty="0"/>
                        <a:t>2024-03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13.41%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645202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 dirty="0"/>
                        <a:t>2024-04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16.22%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863004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2024-05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22.73%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40560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2024-06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14.95%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909701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2024-07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890747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2024-08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19.10%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029609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2024-09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24.03%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598759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2024-10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21.92%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05032"/>
                  </a:ext>
                </a:extLst>
              </a:tr>
              <a:tr h="312065">
                <a:tc>
                  <a:txBody>
                    <a:bodyPr/>
                    <a:lstStyle/>
                    <a:p>
                      <a:r>
                        <a:rPr lang="en-US" sz="1600"/>
                        <a:t>2024-11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27.12%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7603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4309F4-8BD7-496A-AE94-A0726F2A8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56975"/>
              </p:ext>
            </p:extLst>
          </p:nvPr>
        </p:nvGraphicFramePr>
        <p:xfrm>
          <a:off x="288023" y="5481612"/>
          <a:ext cx="7267113" cy="100584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459527">
                  <a:extLst>
                    <a:ext uri="{9D8B030D-6E8A-4147-A177-3AD203B41FA5}">
                      <a16:colId xmlns:a16="http://schemas.microsoft.com/office/drawing/2014/main" val="1270096577"/>
                    </a:ext>
                  </a:extLst>
                </a:gridCol>
                <a:gridCol w="1606617">
                  <a:extLst>
                    <a:ext uri="{9D8B030D-6E8A-4147-A177-3AD203B41FA5}">
                      <a16:colId xmlns:a16="http://schemas.microsoft.com/office/drawing/2014/main" val="1163664448"/>
                    </a:ext>
                  </a:extLst>
                </a:gridCol>
                <a:gridCol w="1401486">
                  <a:extLst>
                    <a:ext uri="{9D8B030D-6E8A-4147-A177-3AD203B41FA5}">
                      <a16:colId xmlns:a16="http://schemas.microsoft.com/office/drawing/2014/main" val="2690106162"/>
                    </a:ext>
                  </a:extLst>
                </a:gridCol>
                <a:gridCol w="2799483">
                  <a:extLst>
                    <a:ext uri="{9D8B030D-6E8A-4147-A177-3AD203B41FA5}">
                      <a16:colId xmlns:a16="http://schemas.microsoft.com/office/drawing/2014/main" val="2293211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Subscribers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Content Consumption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25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Jotstar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44,620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2,360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133,860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13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LioCinema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183,446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1,250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430,752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4157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F1CA9D-CBDE-4A55-8F40-8425DFBC6A67}"/>
              </a:ext>
            </a:extLst>
          </p:cNvPr>
          <p:cNvSpPr txBox="1"/>
          <p:nvPr/>
        </p:nvSpPr>
        <p:spPr>
          <a:xfrm>
            <a:off x="7060035" y="1371400"/>
            <a:ext cx="3252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</a:rPr>
              <a:t>Total Users as of November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Jotstar: </a:t>
            </a:r>
            <a:r>
              <a:rPr lang="en-US" altLang="en-US" dirty="0">
                <a:solidFill>
                  <a:schemeClr val="bg1"/>
                </a:solidFill>
              </a:rPr>
              <a:t>4,262 users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LioCinema: </a:t>
            </a:r>
            <a:r>
              <a:rPr lang="en-US" altLang="en-US" dirty="0">
                <a:solidFill>
                  <a:schemeClr val="bg1"/>
                </a:solidFill>
              </a:rPr>
              <a:t>36,997 users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63AB7D-3744-4937-80DD-7B6487F9B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967" y="2608699"/>
            <a:ext cx="5427677" cy="278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DF58EF-F9F3-428B-8DF7-F4AF06E678B1}"/>
              </a:ext>
            </a:extLst>
          </p:cNvPr>
          <p:cNvSpPr txBox="1"/>
          <p:nvPr/>
        </p:nvSpPr>
        <p:spPr>
          <a:xfrm>
            <a:off x="7555136" y="5533345"/>
            <a:ext cx="44495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4">
                    <a:lumMod val="75000"/>
                  </a:schemeClr>
                </a:solidFill>
              </a:rPr>
              <a:t>Key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400" dirty="0">
                <a:solidFill>
                  <a:schemeClr val="bg1"/>
                </a:solidFill>
              </a:rPr>
              <a:t>Jotstar's growth is slow and steady, with monthly increases below 2%.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400" dirty="0">
                <a:solidFill>
                  <a:schemeClr val="bg1"/>
                </a:solidFill>
              </a:rPr>
              <a:t>LioCinema is experiencing exponential growth, reaching a 27.12% increase in November 2024. </a:t>
            </a:r>
          </a:p>
        </p:txBody>
      </p:sp>
    </p:spTree>
    <p:extLst>
      <p:ext uri="{BB962C8B-B14F-4D97-AF65-F5344CB8AC3E}">
        <p14:creationId xmlns:p14="http://schemas.microsoft.com/office/powerpoint/2010/main" val="62548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902BF-C577-41F3-8037-148762E1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209549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CC8CA-6AD9-4A96-85D1-569878872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3FD33-504A-466D-B786-17281EEA7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845688-ACF4-4B13-B5D9-5468DAD66FE9}"/>
              </a:ext>
            </a:extLst>
          </p:cNvPr>
          <p:cNvSpPr txBox="1"/>
          <p:nvPr/>
        </p:nvSpPr>
        <p:spPr>
          <a:xfrm>
            <a:off x="2272901" y="458137"/>
            <a:ext cx="76461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Final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628B9-DE18-4A66-850D-069536089321}"/>
              </a:ext>
            </a:extLst>
          </p:cNvPr>
          <p:cNvSpPr txBox="1"/>
          <p:nvPr/>
        </p:nvSpPr>
        <p:spPr>
          <a:xfrm>
            <a:off x="1088231" y="205950"/>
            <a:ext cx="204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After analysis…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8E65F-128C-4D11-801D-163DD65EA30F}"/>
              </a:ext>
            </a:extLst>
          </p:cNvPr>
          <p:cNvSpPr txBox="1"/>
          <p:nvPr/>
        </p:nvSpPr>
        <p:spPr>
          <a:xfrm>
            <a:off x="485776" y="1361726"/>
            <a:ext cx="10233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strategies can the merged platform implement to increase engagement among inactive users and convert them into active users?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CBFF4-1FD8-4C71-A4CE-785E625106F5}"/>
              </a:ext>
            </a:extLst>
          </p:cNvPr>
          <p:cNvSpPr txBox="1"/>
          <p:nvPr/>
        </p:nvSpPr>
        <p:spPr>
          <a:xfrm>
            <a:off x="385006" y="2216789"/>
            <a:ext cx="116069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Inactive users have an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average watch time of 2,463 minutes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watch time of 7,031 minutes per user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—indicating low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inactivity rates correlate with lower total watch time.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Actionable Strategies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AI-Powered Personalization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Recommend content based on past behavior, with push notifications &amp; emails.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Flexible Subscriptions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Offer trials, pay-per-view, and pause instead of cancel.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Gamification &amp; Rewards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Introduce loyalty points, badges, and streak-based incentives.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Targeted Marketing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“We Miss You” discounts, retargeting ads, and personalized outreach.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Enhanced UX &amp; Community Features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Watch parties, live Q&amp;As, and exclusive content.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Multi-Device Optimization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Improve low-end device experience &amp; enable offline downloads.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Proactive Support &amp; Feedback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Quick chatbot/human support, plus exit surveys.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🚀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Outcome: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retention, increased engagement, and improved user satisfaction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7FD675-E122-4BBD-8A6D-AD7F0A4C0C8B}"/>
              </a:ext>
            </a:extLst>
          </p:cNvPr>
          <p:cNvCxnSpPr/>
          <p:nvPr/>
        </p:nvCxnSpPr>
        <p:spPr>
          <a:xfrm>
            <a:off x="1838325" y="1289134"/>
            <a:ext cx="831532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7" name="Picture 3" descr="Recommended Stamp, Recommendation Icon, Recommendation Rubber Stamp Round  Band, Label, Emblem, Seal, Sticker, Logo, Vector Illustration With Grunge  Texture 26711272 Vector Art at Vecteezy">
            <a:extLst>
              <a:ext uri="{FF2B5EF4-FFF2-40B4-BE49-F238E27FC236}">
                <a16:creationId xmlns:a16="http://schemas.microsoft.com/office/drawing/2014/main" id="{4CCC788D-071E-44D6-8ED6-8A88D2FFA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6681" r="5555" b="6679"/>
          <a:stretch/>
        </p:blipFill>
        <p:spPr bwMode="auto">
          <a:xfrm rot="20723796">
            <a:off x="10672418" y="5423093"/>
            <a:ext cx="1296798" cy="12679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902BF-C577-41F3-8037-148762E1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226327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CC8CA-6AD9-4A96-85D1-569878872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3FD33-504A-466D-B786-17281EEA7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78E65F-128C-4D11-801D-163DD65EA30F}"/>
              </a:ext>
            </a:extLst>
          </p:cNvPr>
          <p:cNvSpPr txBox="1"/>
          <p:nvPr/>
        </p:nvSpPr>
        <p:spPr>
          <a:xfrm>
            <a:off x="276226" y="209228"/>
            <a:ext cx="10401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type of brand campaigns should the merged platform launch to establish itself as the go-to OTT platform in India?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CBFF4-1FD8-4C71-A4CE-785E625106F5}"/>
              </a:ext>
            </a:extLst>
          </p:cNvPr>
          <p:cNvSpPr txBox="1"/>
          <p:nvPr/>
        </p:nvSpPr>
        <p:spPr>
          <a:xfrm>
            <a:off x="288999" y="941694"/>
            <a:ext cx="55403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Brand Campaigns for the Merged OTT Platform in India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establish dominance in India's OTT market, the platform should launch high-impact, culturally relevant, and engagement-driven campaigns.</a:t>
            </a:r>
          </a:p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Grand Launch &amp; Awareness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India Ka Apna OTT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Nationwide TV, digital, and outdoor ads featuring Bollywood &amp; regional stars.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Leverage IPL &amp; cricket events for massive reach.</a:t>
            </a:r>
          </a:p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Regional &amp; Cultural Connect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Meri Bhasha, Mera OTT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Promote multi-language content with regional celebrities.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Organize exclusive regional film festivals.</a:t>
            </a:r>
          </a:p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&amp; Affordability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Premium Entertainment, Budget Price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Highlight lower subscription costs than competitors.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Partner with Jio, Airtel, Vi for bundled offers &amp; free trials.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B5643-78FE-40B1-862E-AAE6D020C037}"/>
              </a:ext>
            </a:extLst>
          </p:cNvPr>
          <p:cNvSpPr txBox="1"/>
          <p:nvPr/>
        </p:nvSpPr>
        <p:spPr>
          <a:xfrm>
            <a:off x="5994853" y="1084074"/>
            <a:ext cx="52541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Social &amp; Digital Virality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Watch, Share &amp; Win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Run UGC challenges, trending memes, and influencer collabs.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Engage Gen Z &amp; millennials via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Instagram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YouTube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Twitter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Exclusive Content Drive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Stories That Stay With You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Market original series, blockbuster premieres &amp; behind-the-scenes content.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Launch “Viewer’s Choice” polls for content selection.</a:t>
            </a:r>
          </a:p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Family &amp; Kids-Focused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Entertainment for Everyone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Promote safe kids’ content with parental controls.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Partner with schools &amp; ed-tech platforms for branded content.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5EFB7-BA3F-4BBC-B844-FB50E4BE7E95}"/>
              </a:ext>
            </a:extLst>
          </p:cNvPr>
          <p:cNvSpPr txBox="1"/>
          <p:nvPr/>
        </p:nvSpPr>
        <p:spPr>
          <a:xfrm>
            <a:off x="1699246" y="5453052"/>
            <a:ext cx="859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🚀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Result: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Increased brand recall, user acquisition, and long-term retention.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F1F99C-FAB7-4708-AD8C-EF5B0A1C216D}"/>
              </a:ext>
            </a:extLst>
          </p:cNvPr>
          <p:cNvCxnSpPr>
            <a:cxnSpLocks/>
          </p:cNvCxnSpPr>
          <p:nvPr/>
        </p:nvCxnSpPr>
        <p:spPr>
          <a:xfrm>
            <a:off x="385006" y="855559"/>
            <a:ext cx="1012507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902BF-C577-41F3-8037-148762E1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CC8CA-6AD9-4A96-85D1-569878872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3FD33-504A-466D-B786-17281EEA7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78E65F-128C-4D11-801D-163DD65EA30F}"/>
              </a:ext>
            </a:extLst>
          </p:cNvPr>
          <p:cNvSpPr txBox="1"/>
          <p:nvPr/>
        </p:nvSpPr>
        <p:spPr>
          <a:xfrm>
            <a:off x="276226" y="209228"/>
            <a:ext cx="10534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should the merged platform price its subscription plans to compete effectively while maintaining profitability?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F1F99C-FAB7-4708-AD8C-EF5B0A1C216D}"/>
              </a:ext>
            </a:extLst>
          </p:cNvPr>
          <p:cNvCxnSpPr>
            <a:cxnSpLocks/>
          </p:cNvCxnSpPr>
          <p:nvPr/>
        </p:nvCxnSpPr>
        <p:spPr>
          <a:xfrm>
            <a:off x="385006" y="855559"/>
            <a:ext cx="1012507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F07C5E-96AA-4389-B777-F8A13CD01343}"/>
              </a:ext>
            </a:extLst>
          </p:cNvPr>
          <p:cNvGraphicFramePr>
            <a:graphicFrameLocks noGrp="1"/>
          </p:cNvGraphicFramePr>
          <p:nvPr/>
        </p:nvGraphicFramePr>
        <p:xfrm>
          <a:off x="476250" y="1428502"/>
          <a:ext cx="9934575" cy="2194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3460604475"/>
                    </a:ext>
                  </a:extLst>
                </a:gridCol>
                <a:gridCol w="1830705">
                  <a:extLst>
                    <a:ext uri="{9D8B030D-6E8A-4147-A177-3AD203B41FA5}">
                      <a16:colId xmlns:a16="http://schemas.microsoft.com/office/drawing/2014/main" val="2917320770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4249991235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1492767830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3279628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Target Audience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Features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Price (₹/month)</a:t>
                      </a:r>
                      <a:endParaRPr 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Price (₹/year)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Free (Ad-Supported)</a:t>
                      </a:r>
                      <a:endParaRPr 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Budget users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Limited library, ads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8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Basic</a:t>
                      </a:r>
                      <a:endParaRPr 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Individual users, students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720p, 1 screen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₹69 – ₹99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₹799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Standard</a:t>
                      </a:r>
                      <a:endParaRPr 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Families, regional users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1080p, 2 screens, ad-free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₹149 – ₹179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₹1,599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66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Premium</a:t>
                      </a:r>
                      <a:endParaRPr 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Binge-watchers, movie lovers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4K, 4 screens, ad-free, exclusive shows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₹299 – ₹349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₹3,299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02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VIP (Bundled with Telcos)</a:t>
                      </a:r>
                      <a:endParaRPr 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Jio, Airtel, Vi users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Premium content via telecom partnerships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₹99 (via telecom)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₹999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7033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DAFB97F-4B89-4A76-82B3-885FFA8E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6" y="1041957"/>
            <a:ext cx="28784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📌 Suggested Subscription Plans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2982C5-00F6-43D9-B378-2FB01C6C0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6" y="3686441"/>
            <a:ext cx="508234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this works?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Competitive vs.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Netflix (₹199-649) &amp; Prime Video (₹299)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Free tier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boosts user acquisition, upsells to paid plans.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Telecom partnerships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expand reach &amp;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C2ABDF1-BCDB-4357-90DB-0A2CB724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6" y="4572210"/>
            <a:ext cx="1153076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📌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Additional Monetization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Regional &amp; Student Discounts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Lower rates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Tier 2 &amp; 3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30-40% off for students.</a:t>
            </a:r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Ad-Supported Tier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Revenue via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interactive &amp; skippable ads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Pay-Per-View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Premium movies 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₹99-₹299 per rental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Sports Add-Ons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Live cricket/IPL streaming 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₹49-₹99 per 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🚀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Final Takeaway: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balanced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free tier, affordable plans, and multiple revenue streams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ensures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market leadership &amp; profitability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5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902BF-C577-41F3-8037-148762E1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CC8CA-6AD9-4A96-85D1-569878872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3FD33-504A-466D-B786-17281EEA7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78E65F-128C-4D11-801D-163DD65EA30F}"/>
              </a:ext>
            </a:extLst>
          </p:cNvPr>
          <p:cNvSpPr txBox="1"/>
          <p:nvPr/>
        </p:nvSpPr>
        <p:spPr>
          <a:xfrm>
            <a:off x="276226" y="209228"/>
            <a:ext cx="10534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can the platform leverage partnerships with telecom companies to expand its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subscriber base?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F1F99C-FAB7-4708-AD8C-EF5B0A1C216D}"/>
              </a:ext>
            </a:extLst>
          </p:cNvPr>
          <p:cNvCxnSpPr>
            <a:cxnSpLocks/>
          </p:cNvCxnSpPr>
          <p:nvPr/>
        </p:nvCxnSpPr>
        <p:spPr>
          <a:xfrm>
            <a:off x="385006" y="855559"/>
            <a:ext cx="1012507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CD65BB-10C6-48C1-B80A-ED826DF21488}"/>
              </a:ext>
            </a:extLst>
          </p:cNvPr>
          <p:cNvSpPr txBox="1"/>
          <p:nvPr/>
        </p:nvSpPr>
        <p:spPr>
          <a:xfrm>
            <a:off x="795044" y="978553"/>
            <a:ext cx="1030082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Leveraging Telecom Partnerships for Rapid Growth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🚀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Telecom tie-ups can drive massive OTT adoption, boost engagement &amp; maximize conversions.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1️⃣ Bundled OTT + Mobile Data Plans 📶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Free trials or discounted subscriptions with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Lio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Mirtel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Ui recharges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High-tier plans (₹599+) include Premium OTT access (e.g.,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LioFiber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Jotstar). 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2️⃣ Exclusive Co-Branded OTT Packs 🎟️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Mobile-Only Plans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₹99/month via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Ui &amp;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Mirtel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budget users.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3️⃣ Preloaded OTT App on Devices 📱📺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Smartphones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Pre-installed app on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LioPhone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Ui handsets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(3-month free access).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TVs &amp; ISPs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Free Premium OTT with broadband connections.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4️⃣ Direct Telecom Promotions 📢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Push Notifications &amp; SMS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Instant activation via telco messages.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Boost Offers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Extra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2GB/day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seamless OTT streaming.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5️⃣ Carrier Billing &amp; Pay-Per-View 💳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Easy Payments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Rent movies, live sports via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balance/postpaid bill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Exclusive IPL/PPV Deals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₹199 live match access via Jio Pay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📌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Takeaway: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Strategic telecom alliances will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skyrocket subscribers, boost engagement &amp; drive revenue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both the OTT platform &amp; telcos.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6CB358-B942-4C69-9047-ACBCC4FEE3BA}"/>
              </a:ext>
            </a:extLst>
          </p:cNvPr>
          <p:cNvSpPr/>
          <p:nvPr/>
        </p:nvSpPr>
        <p:spPr>
          <a:xfrm>
            <a:off x="9524396" y="2599605"/>
            <a:ext cx="496828" cy="112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0B9015-92F3-4218-A572-58CD79043CD4}"/>
              </a:ext>
            </a:extLst>
          </p:cNvPr>
          <p:cNvSpPr/>
          <p:nvPr/>
        </p:nvSpPr>
        <p:spPr>
          <a:xfrm rot="16200000">
            <a:off x="9822589" y="3128193"/>
            <a:ext cx="392209" cy="7461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1F16E-037C-4E3A-B9FA-3019839E06FD}"/>
              </a:ext>
            </a:extLst>
          </p:cNvPr>
          <p:cNvSpPr txBox="1"/>
          <p:nvPr/>
        </p:nvSpPr>
        <p:spPr>
          <a:xfrm>
            <a:off x="8919882" y="210727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Logo &amp;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8AA38E-0785-4856-BD9C-5352E105C44F}"/>
              </a:ext>
            </a:extLst>
          </p:cNvPr>
          <p:cNvSpPr txBox="1"/>
          <p:nvPr/>
        </p:nvSpPr>
        <p:spPr>
          <a:xfrm>
            <a:off x="8831514" y="381817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Liojotstar</a:t>
            </a:r>
          </a:p>
        </p:txBody>
      </p:sp>
    </p:spTree>
    <p:extLst>
      <p:ext uri="{BB962C8B-B14F-4D97-AF65-F5344CB8AC3E}">
        <p14:creationId xmlns:p14="http://schemas.microsoft.com/office/powerpoint/2010/main" val="6398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902BF-C577-41F3-8037-148762E1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CC8CA-6AD9-4A96-85D1-569878872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3FD33-504A-466D-B786-17281EEA7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78E65F-128C-4D11-801D-163DD65EA30F}"/>
              </a:ext>
            </a:extLst>
          </p:cNvPr>
          <p:cNvSpPr txBox="1"/>
          <p:nvPr/>
        </p:nvSpPr>
        <p:spPr>
          <a:xfrm>
            <a:off x="276226" y="209228"/>
            <a:ext cx="10534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What role can AI and machine learning play in personalizing the user experience and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improving content discovery?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F1F99C-FAB7-4708-AD8C-EF5B0A1C216D}"/>
              </a:ext>
            </a:extLst>
          </p:cNvPr>
          <p:cNvCxnSpPr>
            <a:cxnSpLocks/>
          </p:cNvCxnSpPr>
          <p:nvPr/>
        </p:nvCxnSpPr>
        <p:spPr>
          <a:xfrm>
            <a:off x="385006" y="855559"/>
            <a:ext cx="1012507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CD65BB-10C6-48C1-B80A-ED826DF21488}"/>
              </a:ext>
            </a:extLst>
          </p:cNvPr>
          <p:cNvSpPr txBox="1"/>
          <p:nvPr/>
        </p:nvSpPr>
        <p:spPr>
          <a:xfrm>
            <a:off x="1139863" y="855559"/>
            <a:ext cx="955833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&amp; Machine Learning: Transforming OTT Personalization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🚀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&amp; ML enhance content discovery, user experience, and engagement on OTT platforms.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1️⃣ AI-Powered Content Recommendations 🎯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Personalized Watchlists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AI suggests content based on viewing history.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Mood-Based Picks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ML detects emotions &amp; recommends fitting content.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Genre Tagging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AI curates recommendations by themes &amp; actors.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2️⃣ Hyper-Personalized UI &amp; Experience 🖥️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 Homepage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Rearranges content based on preferences.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Auto-Resume &amp; Shortcuts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AI remembers unfinished shows.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Adaptive Streaming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Adjusts video quality for seamless playback.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3️⃣ AI-Driven Voice &amp; Chat Assistance 🎙️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Voice Search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Find content via voice commands.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Previews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AI generates quick content highlights.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4️⃣ AI for Monetization &amp; Ads 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Targeted Ads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ML ensures relevant, non-intrusive ads.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Pay-Per-View Suggestions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Personalized premium content recommendations.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5️⃣ AI in Content Moderation &amp; Accessibility 🔍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Subtitles &amp; Dubbing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Real-time multilingual support.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Parental Controls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AI filters content for safe family viewing.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📌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Takeaway: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&amp; ML will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boost engagement, enhance discovery &amp; drive retention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OTT platforms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5122" name="Picture 2" descr="AI &amp; ML Training">
            <a:extLst>
              <a:ext uri="{FF2B5EF4-FFF2-40B4-BE49-F238E27FC236}">
                <a16:creationId xmlns:a16="http://schemas.microsoft.com/office/drawing/2014/main" id="{8ACE037C-1D25-4973-9935-BE88CA280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175">
            <a:off x="8413363" y="4140554"/>
            <a:ext cx="3396094" cy="1690096"/>
          </a:xfrm>
          <a:prstGeom prst="roundRect">
            <a:avLst>
              <a:gd name="adj" fmla="val 828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902BF-C577-41F3-8037-148762E1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CC8CA-6AD9-4A96-85D1-569878872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3FD33-504A-466D-B786-17281EEA7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78E65F-128C-4D11-801D-163DD65EA30F}"/>
              </a:ext>
            </a:extLst>
          </p:cNvPr>
          <p:cNvSpPr txBox="1"/>
          <p:nvPr/>
        </p:nvSpPr>
        <p:spPr>
          <a:xfrm>
            <a:off x="276226" y="209228"/>
            <a:ext cx="10534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 should be the brand ambassador for the newly merged OTT platform (LioCinema-Jotstar) to effectively represent its identity and attract a diverse audience?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F1F99C-FAB7-4708-AD8C-EF5B0A1C216D}"/>
              </a:ext>
            </a:extLst>
          </p:cNvPr>
          <p:cNvCxnSpPr>
            <a:cxnSpLocks/>
          </p:cNvCxnSpPr>
          <p:nvPr/>
        </p:nvCxnSpPr>
        <p:spPr>
          <a:xfrm>
            <a:off x="385006" y="855559"/>
            <a:ext cx="1012507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CD65BB-10C6-48C1-B80A-ED826DF21488}"/>
              </a:ext>
            </a:extLst>
          </p:cNvPr>
          <p:cNvSpPr txBox="1"/>
          <p:nvPr/>
        </p:nvSpPr>
        <p:spPr>
          <a:xfrm>
            <a:off x="1046995" y="1207662"/>
            <a:ext cx="955833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Best Brand Ambassador for </a:t>
            </a:r>
            <a:r>
              <a:rPr lang="en-US" sz="1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LioCinema-Jotstar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🎬🔥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maximize reach &amp; engagement, the ambassador must have: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Mass Appeal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Pan-India influence across all demographics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OTT Presence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Strong connection with digital audiences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Youth &amp; Family Connect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Popular among Gen Z, millennials &amp; families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🚀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Top Picks: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1️⃣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Shah Rukh Khan (The Evergreen Icon) 🌟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Global superstar, premium brand image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2️⃣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Allu Arjun (South + National Sensation) 🔥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Pan-India appeal post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Pushpa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3️⃣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Pankaj Tripathi (The OTT King) 🎭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Trusted face of web content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4️⃣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Rashmika Mandanna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Kiara Advani (Youth &amp; Family Favorite) 💃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Connects with millennials &amp; Gen Z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5️⃣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Virat Kohli (Cricket + Entertainment) 🏏🎬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Engages sports &amp; OTT audience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🎯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Final Choice: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Single Ambassador: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Shah Rukh Khan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maximum impact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Multi-Ambassador Strategy: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Allu Arjun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Pankaj Tripathi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Rashmika Mandanna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diverse audience 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4F0D3-B29D-40D7-B4AC-EFED5266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174" y="5032782"/>
            <a:ext cx="1495747" cy="1495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0" name="Picture 4" descr="Allu Arjun">
            <a:extLst>
              <a:ext uri="{FF2B5EF4-FFF2-40B4-BE49-F238E27FC236}">
                <a16:creationId xmlns:a16="http://schemas.microsoft.com/office/drawing/2014/main" id="{683A1AC1-09F0-4289-B661-42674411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29" y="4975656"/>
            <a:ext cx="1495748" cy="14957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hah Rukh Khan - IMDb">
            <a:extLst>
              <a:ext uri="{FF2B5EF4-FFF2-40B4-BE49-F238E27FC236}">
                <a16:creationId xmlns:a16="http://schemas.microsoft.com/office/drawing/2014/main" id="{97C19183-665A-4D5E-A36B-E1FBE91B5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031" y="2933192"/>
            <a:ext cx="1677444" cy="15214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PCI names Pankaj Tripathi as 'UPI Safety Ambassador'. Check UPI safety  details | Mint">
            <a:extLst>
              <a:ext uri="{FF2B5EF4-FFF2-40B4-BE49-F238E27FC236}">
                <a16:creationId xmlns:a16="http://schemas.microsoft.com/office/drawing/2014/main" id="{0E2018A7-DE55-4999-AAB4-93BC89023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5" r="9930"/>
          <a:stretch/>
        </p:blipFill>
        <p:spPr bwMode="auto">
          <a:xfrm>
            <a:off x="5666409" y="5032782"/>
            <a:ext cx="1650524" cy="14957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Virat Kohli Denies Accuracy of Social Media Earnings News Amid Hopper HQ's  Top Instagram Earners List - Cricfit">
            <a:extLst>
              <a:ext uri="{FF2B5EF4-FFF2-40B4-BE49-F238E27FC236}">
                <a16:creationId xmlns:a16="http://schemas.microsoft.com/office/drawing/2014/main" id="{859427C5-116C-496F-A70C-D542B0A04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9" r="6281"/>
          <a:stretch/>
        </p:blipFill>
        <p:spPr bwMode="auto">
          <a:xfrm>
            <a:off x="10124031" y="5032782"/>
            <a:ext cx="1738000" cy="14957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iara Advani opens up about the time a fan climbed 27 floors to meet her 27  : Bollywood News - Bollywood Hungama">
            <a:extLst>
              <a:ext uri="{FF2B5EF4-FFF2-40B4-BE49-F238E27FC236}">
                <a16:creationId xmlns:a16="http://schemas.microsoft.com/office/drawing/2014/main" id="{9E4DD82D-FAB9-4B08-95CA-ABCB77A2E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58" y="5032782"/>
            <a:ext cx="1650524" cy="14957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5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F55DD-E547-4125-BD85-9CA72DA8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209987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D6BBB-AB93-43BF-AC87-C5748C1AC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D374-F9C4-425C-A75C-426B9927AF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692051-0F9F-4869-A113-D5E0FC1566FF}"/>
              </a:ext>
            </a:extLst>
          </p:cNvPr>
          <p:cNvSpPr txBox="1"/>
          <p:nvPr/>
        </p:nvSpPr>
        <p:spPr>
          <a:xfrm>
            <a:off x="1688328" y="1889761"/>
            <a:ext cx="847073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Thanks To </a:t>
            </a:r>
            <a:r>
              <a:rPr lang="en-US" sz="88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Codebasics.io</a:t>
            </a:r>
            <a:endParaRPr lang="en-US" sz="88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5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CC52F-8AD0-4A53-8E02-6F0D62FA5A9F}"/>
              </a:ext>
            </a:extLst>
          </p:cNvPr>
          <p:cNvSpPr txBox="1"/>
          <p:nvPr/>
        </p:nvSpPr>
        <p:spPr>
          <a:xfrm>
            <a:off x="288023" y="134102"/>
            <a:ext cx="1015067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2. Content Library Comparison</a:t>
            </a:r>
          </a:p>
          <a:p>
            <a:r>
              <a:rPr lang="en-US" b="1" dirty="0">
                <a:solidFill>
                  <a:schemeClr val="bg1"/>
                </a:solidFill>
              </a:rPr>
              <a:t>What is the total number of contents available on LioCinema vs. Jotstar? How do they differ in terms of language and content type?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2DA40B9-872D-4573-A996-ACDC857A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946" y="1207425"/>
            <a:ext cx="66698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Content Library Comparison: LioCinema vs. Jotstar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</a:rPr>
              <a:t>1. Total Number of Contents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</a:rPr>
              <a:t>Jotstar: 2037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</a:rPr>
              <a:t>LioCinema: 1242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✅ Jotstar has a significantly larger content library than LioCinema.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D27FF9-5103-4F2F-A79D-EFC18431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63687"/>
              </p:ext>
            </p:extLst>
          </p:nvPr>
        </p:nvGraphicFramePr>
        <p:xfrm>
          <a:off x="105561" y="3429000"/>
          <a:ext cx="5632508" cy="284988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408127">
                  <a:extLst>
                    <a:ext uri="{9D8B030D-6E8A-4147-A177-3AD203B41FA5}">
                      <a16:colId xmlns:a16="http://schemas.microsoft.com/office/drawing/2014/main" val="1504439146"/>
                    </a:ext>
                  </a:extLst>
                </a:gridCol>
                <a:gridCol w="1408127">
                  <a:extLst>
                    <a:ext uri="{9D8B030D-6E8A-4147-A177-3AD203B41FA5}">
                      <a16:colId xmlns:a16="http://schemas.microsoft.com/office/drawing/2014/main" val="72378823"/>
                    </a:ext>
                  </a:extLst>
                </a:gridCol>
                <a:gridCol w="1408127">
                  <a:extLst>
                    <a:ext uri="{9D8B030D-6E8A-4147-A177-3AD203B41FA5}">
                      <a16:colId xmlns:a16="http://schemas.microsoft.com/office/drawing/2014/main" val="3384332139"/>
                    </a:ext>
                  </a:extLst>
                </a:gridCol>
                <a:gridCol w="1408127">
                  <a:extLst>
                    <a:ext uri="{9D8B030D-6E8A-4147-A177-3AD203B41FA5}">
                      <a16:colId xmlns:a16="http://schemas.microsoft.com/office/drawing/2014/main" val="722479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Jotstar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LioCinema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46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Hindi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+213</a:t>
                      </a:r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026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English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+744</a:t>
                      </a:r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49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Telugu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-39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762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Tamil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+30</a:t>
                      </a:r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208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Kannada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+3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21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Malayalam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-2</a:t>
                      </a:r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81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Marathi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+47</a:t>
                      </a:r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40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Bengali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+60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998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Gujarati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+28</a:t>
                      </a:r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Punjabi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+27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6461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A371B2-5690-4594-B6D4-1EA2DF7BABCC}"/>
              </a:ext>
            </a:extLst>
          </p:cNvPr>
          <p:cNvSpPr txBox="1"/>
          <p:nvPr/>
        </p:nvSpPr>
        <p:spPr>
          <a:xfrm>
            <a:off x="105562" y="2934716"/>
            <a:ext cx="2713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Language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A8C4B-EFCD-429D-960B-F80F9D7792E4}"/>
              </a:ext>
            </a:extLst>
          </p:cNvPr>
          <p:cNvSpPr txBox="1"/>
          <p:nvPr/>
        </p:nvSpPr>
        <p:spPr>
          <a:xfrm>
            <a:off x="0" y="6403832"/>
            <a:ext cx="80764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✅ Jotstar has more content in English, Bengali, Gujarati, and Punjabi, whereas LioCinema focuses more on Telugu content.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13C2E2F-167E-440F-8D2B-31EDB53A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1847"/>
              </p:ext>
            </p:extLst>
          </p:nvPr>
        </p:nvGraphicFramePr>
        <p:xfrm>
          <a:off x="5969234" y="3444223"/>
          <a:ext cx="5991600" cy="12192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497900">
                  <a:extLst>
                    <a:ext uri="{9D8B030D-6E8A-4147-A177-3AD203B41FA5}">
                      <a16:colId xmlns:a16="http://schemas.microsoft.com/office/drawing/2014/main" val="3460419086"/>
                    </a:ext>
                  </a:extLst>
                </a:gridCol>
                <a:gridCol w="1497900">
                  <a:extLst>
                    <a:ext uri="{9D8B030D-6E8A-4147-A177-3AD203B41FA5}">
                      <a16:colId xmlns:a16="http://schemas.microsoft.com/office/drawing/2014/main" val="64599386"/>
                    </a:ext>
                  </a:extLst>
                </a:gridCol>
                <a:gridCol w="1497900">
                  <a:extLst>
                    <a:ext uri="{9D8B030D-6E8A-4147-A177-3AD203B41FA5}">
                      <a16:colId xmlns:a16="http://schemas.microsoft.com/office/drawing/2014/main" val="3603074907"/>
                    </a:ext>
                  </a:extLst>
                </a:gridCol>
                <a:gridCol w="1497900">
                  <a:extLst>
                    <a:ext uri="{9D8B030D-6E8A-4147-A177-3AD203B41FA5}">
                      <a16:colId xmlns:a16="http://schemas.microsoft.com/office/drawing/2014/main" val="180374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Content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Jotstar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LioCinema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44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Movies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+242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90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Series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+423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874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Sports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+130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28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4D9C867-F5BE-4198-9881-7F690539497D}"/>
              </a:ext>
            </a:extLst>
          </p:cNvPr>
          <p:cNvSpPr txBox="1"/>
          <p:nvPr/>
        </p:nvSpPr>
        <p:spPr>
          <a:xfrm>
            <a:off x="5843630" y="2954070"/>
            <a:ext cx="3821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Content Type Comparison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6C21290-B231-45BB-8DDD-A02E266E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630" y="4836907"/>
            <a:ext cx="67548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🔥Key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1.Jotstar has nearly twice the content of LioCinema (2037 vs. 1242).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Jotstar dominates in English, Bengali, Gujarati, and Punjabi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LioCinema is strong in Telugu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Jotstar offers a wider range of Series and Sports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📌 For a diverse content experience, Jotstar is the better choice. For Telugu content, LioCinema is preferable. 🚀</a:t>
            </a:r>
          </a:p>
        </p:txBody>
      </p:sp>
    </p:spTree>
    <p:extLst>
      <p:ext uri="{BB962C8B-B14F-4D97-AF65-F5344CB8AC3E}">
        <p14:creationId xmlns:p14="http://schemas.microsoft.com/office/powerpoint/2010/main" val="61163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C968-0858-413A-9A87-10BD89AE0B32}"/>
              </a:ext>
            </a:extLst>
          </p:cNvPr>
          <p:cNvSpPr txBox="1"/>
          <p:nvPr/>
        </p:nvSpPr>
        <p:spPr>
          <a:xfrm>
            <a:off x="288023" y="134102"/>
            <a:ext cx="1015067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3. User Demographics</a:t>
            </a:r>
          </a:p>
          <a:p>
            <a:r>
              <a:rPr lang="en-US" b="1" dirty="0"/>
              <a:t>What is the distribution of users by age group, city tier, and subscription plan for each platform?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DCBC59-2649-433C-9E24-9769D73C0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18664"/>
              </p:ext>
            </p:extLst>
          </p:nvPr>
        </p:nvGraphicFramePr>
        <p:xfrm>
          <a:off x="250960" y="1283867"/>
          <a:ext cx="5678125" cy="9144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135625">
                  <a:extLst>
                    <a:ext uri="{9D8B030D-6E8A-4147-A177-3AD203B41FA5}">
                      <a16:colId xmlns:a16="http://schemas.microsoft.com/office/drawing/2014/main" val="3354839548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4149625606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1108178279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1685210191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3371524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25-34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35-44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537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Jotstar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7,676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20,069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11,274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5,601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511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LioCinema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79,813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52,027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32,560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19,046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0781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A8DA8C-FB0D-46D5-B9CD-0D2D96D0B727}"/>
              </a:ext>
            </a:extLst>
          </p:cNvPr>
          <p:cNvSpPr txBox="1"/>
          <p:nvPr/>
        </p:nvSpPr>
        <p:spPr>
          <a:xfrm>
            <a:off x="166909" y="914535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Age Group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9F5804-2395-40A4-B435-1B5B1D017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37188"/>
              </p:ext>
            </p:extLst>
          </p:nvPr>
        </p:nvGraphicFramePr>
        <p:xfrm>
          <a:off x="6095999" y="1283867"/>
          <a:ext cx="5929088" cy="9144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482272">
                  <a:extLst>
                    <a:ext uri="{9D8B030D-6E8A-4147-A177-3AD203B41FA5}">
                      <a16:colId xmlns:a16="http://schemas.microsoft.com/office/drawing/2014/main" val="3531733661"/>
                    </a:ext>
                  </a:extLst>
                </a:gridCol>
                <a:gridCol w="1482272">
                  <a:extLst>
                    <a:ext uri="{9D8B030D-6E8A-4147-A177-3AD203B41FA5}">
                      <a16:colId xmlns:a16="http://schemas.microsoft.com/office/drawing/2014/main" val="2587994107"/>
                    </a:ext>
                  </a:extLst>
                </a:gridCol>
                <a:gridCol w="1482272">
                  <a:extLst>
                    <a:ext uri="{9D8B030D-6E8A-4147-A177-3AD203B41FA5}">
                      <a16:colId xmlns:a16="http://schemas.microsoft.com/office/drawing/2014/main" val="2687077730"/>
                    </a:ext>
                  </a:extLst>
                </a:gridCol>
                <a:gridCol w="1482272">
                  <a:extLst>
                    <a:ext uri="{9D8B030D-6E8A-4147-A177-3AD203B41FA5}">
                      <a16:colId xmlns:a16="http://schemas.microsoft.com/office/drawing/2014/main" val="285106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Tier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8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Jotstar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25,451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13,424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5,745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41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LioCinema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41,011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63,848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78,587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2831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40B10D-B8BA-4661-95E3-C2EA2B80AB59}"/>
              </a:ext>
            </a:extLst>
          </p:cNvPr>
          <p:cNvSpPr txBox="1"/>
          <p:nvPr/>
        </p:nvSpPr>
        <p:spPr>
          <a:xfrm>
            <a:off x="6013136" y="923059"/>
            <a:ext cx="2029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City Tier Distributions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700666-12AC-4B56-B467-A7FD0B0D3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47524"/>
              </p:ext>
            </p:extLst>
          </p:nvPr>
        </p:nvGraphicFramePr>
        <p:xfrm>
          <a:off x="250959" y="2676565"/>
          <a:ext cx="5678125" cy="100584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135625">
                  <a:extLst>
                    <a:ext uri="{9D8B030D-6E8A-4147-A177-3AD203B41FA5}">
                      <a16:colId xmlns:a16="http://schemas.microsoft.com/office/drawing/2014/main" val="3521436589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539602782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2295709595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1111369956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3025452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25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Jotstar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19,157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13,367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399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LioCinema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104,992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53,362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25,092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6675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9586542-9295-40DF-8262-1A6172006970}"/>
              </a:ext>
            </a:extLst>
          </p:cNvPr>
          <p:cNvSpPr txBox="1"/>
          <p:nvPr/>
        </p:nvSpPr>
        <p:spPr>
          <a:xfrm>
            <a:off x="166909" y="2313859"/>
            <a:ext cx="36247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Subscription Plan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B48130-A2DA-411B-925B-5A7E57BFB107}"/>
              </a:ext>
            </a:extLst>
          </p:cNvPr>
          <p:cNvSpPr txBox="1"/>
          <p:nvPr/>
        </p:nvSpPr>
        <p:spPr>
          <a:xfrm>
            <a:off x="6095998" y="2545480"/>
            <a:ext cx="592908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🔥 Key Points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📌 </a:t>
            </a:r>
            <a:r>
              <a:rPr lang="en-US" sz="1400" b="1" dirty="0">
                <a:solidFill>
                  <a:schemeClr val="bg1"/>
                </a:solidFill>
              </a:rPr>
              <a:t>LioCinema is dominant overall, with a larger user base across all metrics.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📌 </a:t>
            </a:r>
            <a:r>
              <a:rPr lang="en-US" sz="1400" b="1" dirty="0">
                <a:solidFill>
                  <a:schemeClr val="bg1"/>
                </a:solidFill>
              </a:rPr>
              <a:t>Jotstar performs better in Tier 1 cities but struggles in smaller cities.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📌 </a:t>
            </a:r>
            <a:r>
              <a:rPr lang="en-US" sz="1400" b="1" dirty="0">
                <a:solidFill>
                  <a:schemeClr val="bg1"/>
                </a:solidFill>
              </a:rPr>
              <a:t>LioCinema attracts more young users (18-24), while Jotstar is balanced across age groups.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📌 </a:t>
            </a:r>
            <a:r>
              <a:rPr lang="en-US" sz="1400" b="1" dirty="0">
                <a:solidFill>
                  <a:schemeClr val="bg1"/>
                </a:solidFill>
              </a:rPr>
              <a:t>Jotstar’s VIP model is unique, but LioCinema has a much stronger free-tier user base.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8489DCD-CBF6-4BEC-AFED-B500142E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01" y="5277280"/>
            <a:ext cx="893353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LioCinema has a massive free-tier user base (104K),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compared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Jotstar’s 12K.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Jotstar offers a VIP plan (19K users),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which LioCinema doesn’t have.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LioCinema’s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paid user base (Basic + Premium = 78K) is higher than Jotstar’s (VIP + Premium = 32.5K).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8AA6064-28B3-4385-8ACF-B78AB2C4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45" y="3902362"/>
            <a:ext cx="878609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/>
                </a:solidFill>
              </a:rPr>
              <a:t>✅ Observations: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bg1"/>
                </a:solidFill>
              </a:rPr>
              <a:t>LioCinema dominates in Tier 2 &amp; Tier 3 cities with 63.8K and 78.5K users, compared to Jotstar's 13.4K and 5.7K,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bg1"/>
                </a:solidFill>
              </a:rPr>
              <a:t>Jotstar has a stronger presence in Tier 1 cities (25.4K users) but still lags behind LioCinema (41K).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bg1"/>
                </a:solidFill>
              </a:rPr>
              <a:t>LioCinema is more popular in smaller cities, while Jotstar has a more urban user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6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C968-0858-413A-9A87-10BD89AE0B32}"/>
              </a:ext>
            </a:extLst>
          </p:cNvPr>
          <p:cNvSpPr txBox="1"/>
          <p:nvPr/>
        </p:nvSpPr>
        <p:spPr>
          <a:xfrm>
            <a:off x="288023" y="134102"/>
            <a:ext cx="1015067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4. Active vs. Inactive Users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What percentage of LioCinema and Jotstar users are active vs. inactive? How do these rates vary by age group and subscription plan?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52631A-91A4-443C-9687-EA98E8A8E3A5}"/>
              </a:ext>
            </a:extLst>
          </p:cNvPr>
          <p:cNvSpPr txBox="1"/>
          <p:nvPr/>
        </p:nvSpPr>
        <p:spPr>
          <a:xfrm>
            <a:off x="1949156" y="1292331"/>
            <a:ext cx="849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Active and Inactive User % by Subscription Plan &amp; Age Group (last 90 days)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38206D57-C6CF-4DB3-863B-D1C7BF67B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940801"/>
              </p:ext>
            </p:extLst>
          </p:nvPr>
        </p:nvGraphicFramePr>
        <p:xfrm>
          <a:off x="258751" y="1807534"/>
          <a:ext cx="7618512" cy="206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FB3BF6B-39C7-440C-AB07-98567557B563}"/>
              </a:ext>
            </a:extLst>
          </p:cNvPr>
          <p:cNvSpPr txBox="1"/>
          <p:nvPr/>
        </p:nvSpPr>
        <p:spPr>
          <a:xfrm>
            <a:off x="7877262" y="3412154"/>
            <a:ext cx="1978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LioCinema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C7C394A-1826-428E-B7D1-81EBE8B83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256436"/>
              </p:ext>
            </p:extLst>
          </p:nvPr>
        </p:nvGraphicFramePr>
        <p:xfrm>
          <a:off x="3934805" y="4230380"/>
          <a:ext cx="7884915" cy="2287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07182BC-F014-4B86-A22B-77FD579FD653}"/>
              </a:ext>
            </a:extLst>
          </p:cNvPr>
          <p:cNvSpPr txBox="1"/>
          <p:nvPr/>
        </p:nvSpPr>
        <p:spPr>
          <a:xfrm>
            <a:off x="2692212" y="6034918"/>
            <a:ext cx="1375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Jotstar</a:t>
            </a:r>
          </a:p>
        </p:txBody>
      </p:sp>
    </p:spTree>
    <p:extLst>
      <p:ext uri="{BB962C8B-B14F-4D97-AF65-F5344CB8AC3E}">
        <p14:creationId xmlns:p14="http://schemas.microsoft.com/office/powerpoint/2010/main" val="13195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D4F9FB-12BA-46BD-A4A3-AABCCC4E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25972"/>
              </p:ext>
            </p:extLst>
          </p:nvPr>
        </p:nvGraphicFramePr>
        <p:xfrm>
          <a:off x="1322649" y="647056"/>
          <a:ext cx="9321800" cy="237744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415898859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4261716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6298034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8513603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00706957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0292885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7748383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Subscription Plan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Age Group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Active Users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Inactive Users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Total Users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Active Percentage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Inactive Percentage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75823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6771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8617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2676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970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4447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3714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532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84829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2915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115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2986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85480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0DB19B-6A41-4B93-9FAB-9A70802F0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88482"/>
              </p:ext>
            </p:extLst>
          </p:nvPr>
        </p:nvGraphicFramePr>
        <p:xfrm>
          <a:off x="1322649" y="3833504"/>
          <a:ext cx="9321798" cy="258505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547419">
                  <a:extLst>
                    <a:ext uri="{9D8B030D-6E8A-4147-A177-3AD203B41FA5}">
                      <a16:colId xmlns:a16="http://schemas.microsoft.com/office/drawing/2014/main" val="3904745815"/>
                    </a:ext>
                  </a:extLst>
                </a:gridCol>
                <a:gridCol w="969467">
                  <a:extLst>
                    <a:ext uri="{9D8B030D-6E8A-4147-A177-3AD203B41FA5}">
                      <a16:colId xmlns:a16="http://schemas.microsoft.com/office/drawing/2014/main" val="2432528551"/>
                    </a:ext>
                  </a:extLst>
                </a:gridCol>
                <a:gridCol w="1118616">
                  <a:extLst>
                    <a:ext uri="{9D8B030D-6E8A-4147-A177-3AD203B41FA5}">
                      <a16:colId xmlns:a16="http://schemas.microsoft.com/office/drawing/2014/main" val="1841486633"/>
                    </a:ext>
                  </a:extLst>
                </a:gridCol>
                <a:gridCol w="1267765">
                  <a:extLst>
                    <a:ext uri="{9D8B030D-6E8A-4147-A177-3AD203B41FA5}">
                      <a16:colId xmlns:a16="http://schemas.microsoft.com/office/drawing/2014/main" val="3140812443"/>
                    </a:ext>
                  </a:extLst>
                </a:gridCol>
                <a:gridCol w="1025397">
                  <a:extLst>
                    <a:ext uri="{9D8B030D-6E8A-4147-A177-3AD203B41FA5}">
                      <a16:colId xmlns:a16="http://schemas.microsoft.com/office/drawing/2014/main" val="120862229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675003717"/>
                    </a:ext>
                  </a:extLst>
                </a:gridCol>
                <a:gridCol w="1771141">
                  <a:extLst>
                    <a:ext uri="{9D8B030D-6E8A-4147-A177-3AD203B41FA5}">
                      <a16:colId xmlns:a16="http://schemas.microsoft.com/office/drawing/2014/main" val="1275882715"/>
                    </a:ext>
                  </a:extLst>
                </a:gridCol>
              </a:tblGrid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Subscription Plan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Active Users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Inactive Users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Users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Active Percentage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Inactive Percentage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5421962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9287680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0837618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1874723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9972276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2017435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4186244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5455578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8828336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7009937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2361719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2389535"/>
                  </a:ext>
                </a:extLst>
              </a:tr>
              <a:tr h="198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Premium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52621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83CD5E-009E-4064-8EC1-7089B3EE67FC}"/>
              </a:ext>
            </a:extLst>
          </p:cNvPr>
          <p:cNvSpPr txBox="1"/>
          <p:nvPr/>
        </p:nvSpPr>
        <p:spPr>
          <a:xfrm>
            <a:off x="1322649" y="3429000"/>
            <a:ext cx="543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LioCinema</a:t>
            </a:r>
            <a:r>
              <a:rPr lang="en-US" dirty="0">
                <a:solidFill>
                  <a:schemeClr val="bg1"/>
                </a:solidFill>
              </a:rPr>
              <a:t> Active and Inactive Percentage (</a:t>
            </a:r>
            <a:r>
              <a:rPr lang="en-US" b="1" dirty="0">
                <a:solidFill>
                  <a:schemeClr val="bg1"/>
                </a:solidFill>
              </a:rPr>
              <a:t>last 90 days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6DD8-7FAB-4833-95FE-F364236FC86F}"/>
              </a:ext>
            </a:extLst>
          </p:cNvPr>
          <p:cNvSpPr txBox="1"/>
          <p:nvPr/>
        </p:nvSpPr>
        <p:spPr>
          <a:xfrm>
            <a:off x="1244229" y="254780"/>
            <a:ext cx="50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Jotstar</a:t>
            </a:r>
            <a:r>
              <a:rPr lang="en-US" dirty="0">
                <a:solidFill>
                  <a:schemeClr val="bg1"/>
                </a:solidFill>
              </a:rPr>
              <a:t> Active and Inactive Percentage  (</a:t>
            </a:r>
            <a:r>
              <a:rPr lang="en-US" b="1" dirty="0">
                <a:solidFill>
                  <a:schemeClr val="bg1"/>
                </a:solidFill>
              </a:rPr>
              <a:t>last 90 days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852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558A9-1C5B-4C46-AD0F-163E165277D3}"/>
              </a:ext>
            </a:extLst>
          </p:cNvPr>
          <p:cNvSpPr txBox="1"/>
          <p:nvPr/>
        </p:nvSpPr>
        <p:spPr>
          <a:xfrm>
            <a:off x="511729" y="3652987"/>
            <a:ext cx="952989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Insights (Last 90 Days)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Jotstar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Free Plan: Younger users (18-24) are the most active (8.45%), but the active percentage declines with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Premium Plan: Has the lowest active user engagement, with all age groups below 2%.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VIP Plan: Performs better than Premium but remains under 5%, with engagement highest among 18-24 (4.34%).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LioCinema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Free Plan: Highest engagement among all plans, with 18-24 age group leading at 14.74%.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Basic Plan: Consistently lower active percentage compared to Free, but slightly better than Jotstar's VIP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Premium Plan: Similar to Jotstar, LioCinema's Premium plan has the lowest engagement across all age groups.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Takeaways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Free Plans Dominate – Both platforms see the highest engagement from free users, especially in the 18-24 age group.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Premium Plans Underperform – Paid plans struggle with engagement, indicating a need for better incentives.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Younger Users Are More Active – Across both platforms, 18-24 users show the highest activity levels.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Retention Strategies Needed – Premium subscribers need more engagement strategies, such as exclusive content or personalized recommendations.</a:t>
            </a:r>
          </a:p>
        </p:txBody>
      </p:sp>
      <p:pic>
        <p:nvPicPr>
          <p:cNvPr id="6" name="Picture 2" descr="Output image">
            <a:extLst>
              <a:ext uri="{FF2B5EF4-FFF2-40B4-BE49-F238E27FC236}">
                <a16:creationId xmlns:a16="http://schemas.microsoft.com/office/drawing/2014/main" id="{5FCDDA5E-DCE5-4175-A075-DB0E2462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7" y="153246"/>
            <a:ext cx="7545367" cy="34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C968-0858-413A-9A87-10BD89AE0B32}"/>
              </a:ext>
            </a:extLst>
          </p:cNvPr>
          <p:cNvSpPr txBox="1"/>
          <p:nvPr/>
        </p:nvSpPr>
        <p:spPr>
          <a:xfrm>
            <a:off x="288023" y="134102"/>
            <a:ext cx="1015067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5. Watch Time Analysis</a:t>
            </a:r>
          </a:p>
          <a:p>
            <a:r>
              <a:rPr lang="en-US" b="1" dirty="0"/>
              <a:t>What is the average watch time for LioCinema vs. Jotstar during the analysis period? How do these compare by city tier and device type?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81FCE-0196-43D0-A985-A877DB83CE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CED679-DA10-493F-A4DF-7F01708ED1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pic>
        <p:nvPicPr>
          <p:cNvPr id="14" name="Picture 4" descr="Output image">
            <a:extLst>
              <a:ext uri="{FF2B5EF4-FFF2-40B4-BE49-F238E27FC236}">
                <a16:creationId xmlns:a16="http://schemas.microsoft.com/office/drawing/2014/main" id="{2632A762-6594-4AFD-8D67-4D605AF7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3" y="1205084"/>
            <a:ext cx="5056334" cy="26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CE878E83-CCA9-4595-B89C-C36F239B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22" y="1223366"/>
            <a:ext cx="5545122" cy="26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A82641-C2A1-4D0C-AA04-D34D08999209}"/>
              </a:ext>
            </a:extLst>
          </p:cNvPr>
          <p:cNvSpPr txBox="1"/>
          <p:nvPr/>
        </p:nvSpPr>
        <p:spPr>
          <a:xfrm>
            <a:off x="6565783" y="1412228"/>
            <a:ext cx="1353425" cy="521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Jotstar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2B2F7-6F8F-41EC-A211-417A6395C30D}"/>
              </a:ext>
            </a:extLst>
          </p:cNvPr>
          <p:cNvSpPr txBox="1"/>
          <p:nvPr/>
        </p:nvSpPr>
        <p:spPr>
          <a:xfrm>
            <a:off x="5850222" y="2673515"/>
            <a:ext cx="15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LioCinema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A1414C-8FFE-41D6-BFDA-EDA98972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24" y="4045753"/>
            <a:ext cx="101506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📊 Insights (Jotstar vs. LioCinema Watch Time):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Jotstar Leads: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Jotstar consistently has higher watch time than LioCinema but LioCinema Surpasses in Sep, Oct &amp; Nov.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Declining Trend: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Both platforms show a steady decrease in watch time from January to November 2024.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LioCinema Stability: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LioCinema's watch time remains stable (~1M hours/month) until August, with a spike in September.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Market Implications: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Jotstar dominates but faces faster decline, while LioCinema maintains steady engagement. </a:t>
            </a:r>
          </a:p>
        </p:txBody>
      </p:sp>
    </p:spTree>
    <p:extLst>
      <p:ext uri="{BB962C8B-B14F-4D97-AF65-F5344CB8AC3E}">
        <p14:creationId xmlns:p14="http://schemas.microsoft.com/office/powerpoint/2010/main" val="52425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03276E-AEB8-4A18-8ABF-629F7630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-142875"/>
            <a:ext cx="12392025" cy="7143750"/>
          </a:xfrm>
          <a:prstGeom prst="roundRect">
            <a:avLst>
              <a:gd name="adj" fmla="val 2244"/>
            </a:avLst>
          </a:prstGeom>
          <a:ln w="952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0F330-AA59-4C19-A62F-A8D96E415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r="10080" b="14307"/>
          <a:stretch/>
        </p:blipFill>
        <p:spPr>
          <a:xfrm>
            <a:off x="11095871" y="1113930"/>
            <a:ext cx="819903" cy="62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F5895-2536-4F39-A9ED-0E0DBA6558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7143" b="15751"/>
          <a:stretch/>
        </p:blipFill>
        <p:spPr>
          <a:xfrm>
            <a:off x="11095871" y="1889761"/>
            <a:ext cx="819903" cy="5901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8424B7-61FD-4FA4-9454-EC6285897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00465"/>
              </p:ext>
            </p:extLst>
          </p:nvPr>
        </p:nvGraphicFramePr>
        <p:xfrm>
          <a:off x="840576" y="1102269"/>
          <a:ext cx="9250220" cy="2560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50044">
                  <a:extLst>
                    <a:ext uri="{9D8B030D-6E8A-4147-A177-3AD203B41FA5}">
                      <a16:colId xmlns:a16="http://schemas.microsoft.com/office/drawing/2014/main" val="1886016925"/>
                    </a:ext>
                  </a:extLst>
                </a:gridCol>
                <a:gridCol w="1850044">
                  <a:extLst>
                    <a:ext uri="{9D8B030D-6E8A-4147-A177-3AD203B41FA5}">
                      <a16:colId xmlns:a16="http://schemas.microsoft.com/office/drawing/2014/main" val="2083606441"/>
                    </a:ext>
                  </a:extLst>
                </a:gridCol>
                <a:gridCol w="1850044">
                  <a:extLst>
                    <a:ext uri="{9D8B030D-6E8A-4147-A177-3AD203B41FA5}">
                      <a16:colId xmlns:a16="http://schemas.microsoft.com/office/drawing/2014/main" val="1649281679"/>
                    </a:ext>
                  </a:extLst>
                </a:gridCol>
                <a:gridCol w="1850044">
                  <a:extLst>
                    <a:ext uri="{9D8B030D-6E8A-4147-A177-3AD203B41FA5}">
                      <a16:colId xmlns:a16="http://schemas.microsoft.com/office/drawing/2014/main" val="4123262370"/>
                    </a:ext>
                  </a:extLst>
                </a:gridCol>
                <a:gridCol w="1850044">
                  <a:extLst>
                    <a:ext uri="{9D8B030D-6E8A-4147-A177-3AD203B41FA5}">
                      <a16:colId xmlns:a16="http://schemas.microsoft.com/office/drawing/2014/main" val="714960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City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Laptop ⌨️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Mobile 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TV 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42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Tier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LioCinema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11.58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66.94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17.93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21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Jotstar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92.56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192.86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108.77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552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Tier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LioCinema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8.44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13.01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90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Jotstar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161.85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82.59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49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Tier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LioCinema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5.63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27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Jotstar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53.80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134.85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14244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744A342-0A98-49B0-A6EA-E42E59B9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95" y="4263014"/>
            <a:ext cx="108302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</a:rPr>
              <a:t>🔍 </a:t>
            </a:r>
            <a:r>
              <a:rPr lang="en-US" altLang="en-US" sz="1400" b="1" dirty="0">
                <a:solidFill>
                  <a:schemeClr val="bg1"/>
                </a:solidFill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bg1"/>
                </a:solidFill>
              </a:rPr>
              <a:t>📱 Mobile dominates across both platforms, but Jotstar's mobile watch time is ~3x higher than LioCinema across all tiers.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bg1"/>
                </a:solidFill>
              </a:rPr>
              <a:t>⌨️ Laptop usage is significantly lower for LioCinema, while Jotstar shows higher engagement, especially in Tier 1 (92.56 hours).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bg1"/>
                </a:solidFill>
              </a:rPr>
              <a:t>📺 TV watch time is much higher on Jotstar (e.g., 108.77 hours in Tier 1) compared to LioCinema (only 17.93 hours).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bg1"/>
                </a:solidFill>
              </a:rPr>
              <a:t>📉 LioCinema has significantly lower watch time across all devices and tiers, indicating either a smaller user base or lower engagement per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A6917-6338-4DA5-A3FA-02AABA11BE07}"/>
              </a:ext>
            </a:extLst>
          </p:cNvPr>
          <p:cNvSpPr txBox="1"/>
          <p:nvPr/>
        </p:nvSpPr>
        <p:spPr>
          <a:xfrm>
            <a:off x="529389" y="285378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📊 Watch Time Comparison – LioCinema vs. Jotstar (Avg. Hours)</a:t>
            </a:r>
          </a:p>
        </p:txBody>
      </p:sp>
    </p:spTree>
    <p:extLst>
      <p:ext uri="{BB962C8B-B14F-4D97-AF65-F5344CB8AC3E}">
        <p14:creationId xmlns:p14="http://schemas.microsoft.com/office/powerpoint/2010/main" val="228521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4125</Words>
  <Application>Microsoft Office PowerPoint</Application>
  <PresentationFormat>Widescreen</PresentationFormat>
  <Paragraphs>840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</vt:lpstr>
      <vt:lpstr>Arial Black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KUMAR MAHTO</dc:creator>
  <cp:lastModifiedBy>AJAY KUMAR MAHTO</cp:lastModifiedBy>
  <cp:revision>70</cp:revision>
  <dcterms:created xsi:type="dcterms:W3CDTF">2025-02-11T17:07:00Z</dcterms:created>
  <dcterms:modified xsi:type="dcterms:W3CDTF">2025-03-26T02:42:13Z</dcterms:modified>
</cp:coreProperties>
</file>