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60" r:id="rId2"/>
    <p:sldId id="267" r:id="rId3"/>
    <p:sldId id="274" r:id="rId4"/>
    <p:sldId id="268" r:id="rId5"/>
    <p:sldId id="269" r:id="rId6"/>
    <p:sldId id="270" r:id="rId7"/>
    <p:sldId id="257" r:id="rId8"/>
    <p:sldId id="256" r:id="rId9"/>
    <p:sldId id="271" r:id="rId10"/>
    <p:sldId id="258" r:id="rId11"/>
    <p:sldId id="259" r:id="rId12"/>
    <p:sldId id="262" r:id="rId13"/>
    <p:sldId id="264" r:id="rId14"/>
    <p:sldId id="261" r:id="rId15"/>
    <p:sldId id="263" r:id="rId16"/>
    <p:sldId id="272" r:id="rId17"/>
    <p:sldId id="265" r:id="rId18"/>
    <p:sldId id="26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KUMAR MAHTO" initials="AKM" lastIdx="1" clrIdx="0">
    <p:extLst>
      <p:ext uri="{19B8F6BF-5375-455C-9EA6-DF929625EA0E}">
        <p15:presenceInfo xmlns:p15="http://schemas.microsoft.com/office/powerpoint/2012/main" userId="09e591a008bbbb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CFBFF-A8E7-4A37-9C41-0D34E8498C0E}" type="doc">
      <dgm:prSet loTypeId="urn:microsoft.com/office/officeart/2009/3/layout/RandomtoResultProcess" loCatId="process" qsTypeId="urn:microsoft.com/office/officeart/2005/8/quickstyle/3d2" qsCatId="3D" csTypeId="urn:microsoft.com/office/officeart/2005/8/colors/colorful1" csCatId="colorful" phldr="1"/>
      <dgm:spPr/>
    </dgm:pt>
    <dgm:pt modelId="{0CD93EAA-E212-41FE-BCB4-0C1C56997112}">
      <dgm:prSet phldrT="[Text]" custT="1"/>
      <dgm:spPr/>
      <dgm:t>
        <a:bodyPr/>
        <a:lstStyle/>
        <a:p>
          <a:r>
            <a:rPr lang="en-US" sz="1000" b="1" dirty="0">
              <a:solidFill>
                <a:schemeClr val="accent4">
                  <a:lumMod val="75000"/>
                </a:schemeClr>
              </a:solidFill>
              <a:latin typeface="Cambria" panose="02040503050406030204" pitchFamily="18" charset="0"/>
              <a:ea typeface="Cambria" panose="02040503050406030204" pitchFamily="18" charset="0"/>
            </a:rPr>
            <a:t>Problem Statement</a:t>
          </a:r>
        </a:p>
      </dgm:t>
    </dgm:pt>
    <dgm:pt modelId="{3799F85E-34E5-478A-9309-34A02B535562}" type="parTrans" cxnId="{4E68EC0E-51E9-4D32-8644-27B865CAD044}">
      <dgm:prSet/>
      <dgm:spPr/>
      <dgm:t>
        <a:bodyPr/>
        <a:lstStyle/>
        <a:p>
          <a:endParaRPr lang="en-US"/>
        </a:p>
      </dgm:t>
    </dgm:pt>
    <dgm:pt modelId="{909B79FC-ADB9-4458-ABF5-86932FCEF2B2}" type="sibTrans" cxnId="{4E68EC0E-51E9-4D32-8644-27B865CAD044}">
      <dgm:prSet/>
      <dgm:spPr/>
      <dgm:t>
        <a:bodyPr/>
        <a:lstStyle/>
        <a:p>
          <a:endParaRPr lang="en-US"/>
        </a:p>
      </dgm:t>
    </dgm:pt>
    <dgm:pt modelId="{5A5138F2-B0E5-4D07-8C5A-4FABAA636FFB}">
      <dgm:prSet phldrT="[Text]" custT="1"/>
      <dgm:spPr/>
      <dgm:t>
        <a:bodyPr/>
        <a:lstStyle/>
        <a:p>
          <a:r>
            <a:rPr lang="en-US" sz="1100" b="1" dirty="0">
              <a:solidFill>
                <a:srgbClr val="0070C0"/>
              </a:solidFill>
              <a:latin typeface="Cambria" panose="02040503050406030204" pitchFamily="18" charset="0"/>
              <a:ea typeface="Cambria" panose="02040503050406030204" pitchFamily="18" charset="0"/>
            </a:rPr>
            <a:t>Assumption</a:t>
          </a:r>
          <a:r>
            <a:rPr lang="en-US" sz="1000" b="1" dirty="0">
              <a:latin typeface="Cambria" panose="02040503050406030204" pitchFamily="18" charset="0"/>
              <a:ea typeface="Cambria" panose="02040503050406030204" pitchFamily="18" charset="0"/>
            </a:rPr>
            <a:t> </a:t>
          </a:r>
        </a:p>
      </dgm:t>
    </dgm:pt>
    <dgm:pt modelId="{304C8C1A-175D-4C14-9B37-B81B31B59824}" type="parTrans" cxnId="{51BA6A9A-A64F-4C49-8079-409798ED9358}">
      <dgm:prSet/>
      <dgm:spPr/>
      <dgm:t>
        <a:bodyPr/>
        <a:lstStyle/>
        <a:p>
          <a:endParaRPr lang="en-US"/>
        </a:p>
      </dgm:t>
    </dgm:pt>
    <dgm:pt modelId="{38960835-8A51-4B96-82C5-5EBC6ED9D1BB}" type="sibTrans" cxnId="{51BA6A9A-A64F-4C49-8079-409798ED9358}">
      <dgm:prSet/>
      <dgm:spPr/>
      <dgm:t>
        <a:bodyPr/>
        <a:lstStyle/>
        <a:p>
          <a:endParaRPr lang="en-US"/>
        </a:p>
      </dgm:t>
    </dgm:pt>
    <dgm:pt modelId="{0D2E550F-0DD9-466F-9116-00D599E24935}">
      <dgm:prSet phldrT="[Text]" custT="1"/>
      <dgm:spPr/>
      <dgm:t>
        <a:bodyPr/>
        <a:lstStyle/>
        <a:p>
          <a:r>
            <a:rPr lang="en-US" sz="1200" b="1" dirty="0">
              <a:solidFill>
                <a:schemeClr val="accent2"/>
              </a:solidFill>
              <a:latin typeface="Cambria" panose="02040503050406030204" pitchFamily="18" charset="0"/>
              <a:ea typeface="Cambria" panose="02040503050406030204" pitchFamily="18" charset="0"/>
            </a:rPr>
            <a:t>Research Questions</a:t>
          </a:r>
        </a:p>
      </dgm:t>
    </dgm:pt>
    <dgm:pt modelId="{EC682B45-38F3-4101-9956-224050247F85}" type="parTrans" cxnId="{75776F88-597C-43C9-8BD2-720A3E24ACC9}">
      <dgm:prSet/>
      <dgm:spPr/>
      <dgm:t>
        <a:bodyPr/>
        <a:lstStyle/>
        <a:p>
          <a:endParaRPr lang="en-US"/>
        </a:p>
      </dgm:t>
    </dgm:pt>
    <dgm:pt modelId="{51B3E574-55A0-4C06-A918-297727809DCA}" type="sibTrans" cxnId="{75776F88-597C-43C9-8BD2-720A3E24ACC9}">
      <dgm:prSet/>
      <dgm:spPr/>
      <dgm:t>
        <a:bodyPr/>
        <a:lstStyle/>
        <a:p>
          <a:endParaRPr lang="en-US"/>
        </a:p>
      </dgm:t>
    </dgm:pt>
    <dgm:pt modelId="{E9AEC5C4-F295-4BF0-BAE5-9AF05178AAFE}">
      <dgm:prSet phldrT="[Text]" custT="1"/>
      <dgm:spPr/>
      <dgm:t>
        <a:bodyPr/>
        <a:lstStyle/>
        <a:p>
          <a:r>
            <a:rPr lang="en-US" sz="1200" b="1" kern="1200" dirty="0">
              <a:solidFill>
                <a:schemeClr val="accent1">
                  <a:lumMod val="75000"/>
                </a:schemeClr>
              </a:solidFill>
              <a:latin typeface="Cambria" panose="02040503050406030204" pitchFamily="18" charset="0"/>
              <a:ea typeface="Cambria" panose="02040503050406030204" pitchFamily="18" charset="0"/>
              <a:cs typeface="+mn-cs"/>
            </a:rPr>
            <a:t>Hypothesis</a:t>
          </a:r>
        </a:p>
      </dgm:t>
    </dgm:pt>
    <dgm:pt modelId="{264E9537-3009-4CBD-891E-F2121B6090DA}" type="parTrans" cxnId="{771A7CC8-1656-4131-924A-722F9966C07D}">
      <dgm:prSet/>
      <dgm:spPr/>
      <dgm:t>
        <a:bodyPr/>
        <a:lstStyle/>
        <a:p>
          <a:endParaRPr lang="en-US"/>
        </a:p>
      </dgm:t>
    </dgm:pt>
    <dgm:pt modelId="{A4DE4480-934D-4D72-B6B0-57B8D07D9B09}" type="sibTrans" cxnId="{771A7CC8-1656-4131-924A-722F9966C07D}">
      <dgm:prSet/>
      <dgm:spPr/>
      <dgm:t>
        <a:bodyPr/>
        <a:lstStyle/>
        <a:p>
          <a:endParaRPr lang="en-US"/>
        </a:p>
      </dgm:t>
    </dgm:pt>
    <dgm:pt modelId="{1473CFF3-4D2A-4F40-B3AE-1494943FF9A6}">
      <dgm:prSet phldrT="[Text]" custT="1"/>
      <dgm:spPr/>
      <dgm:t>
        <a:bodyPr/>
        <a:lstStyle/>
        <a:p>
          <a:r>
            <a:rPr lang="en-US" sz="1200" b="1" kern="1200" dirty="0">
              <a:solidFill>
                <a:schemeClr val="bg2">
                  <a:lumMod val="75000"/>
                  <a:lumOff val="25000"/>
                </a:schemeClr>
              </a:solidFill>
              <a:latin typeface="Cambria" panose="02040503050406030204" pitchFamily="18" charset="0"/>
              <a:ea typeface="Cambria" panose="02040503050406030204" pitchFamily="18" charset="0"/>
              <a:cs typeface="+mn-cs"/>
            </a:rPr>
            <a:t>Data</a:t>
          </a:r>
          <a:r>
            <a:rPr lang="en-US" sz="1000" b="1" kern="1200" dirty="0">
              <a:solidFill>
                <a:schemeClr val="bg2">
                  <a:lumMod val="75000"/>
                  <a:lumOff val="25000"/>
                </a:schemeClr>
              </a:solidFill>
              <a:latin typeface="Cambria" panose="02040503050406030204" pitchFamily="18" charset="0"/>
              <a:ea typeface="Cambria" panose="02040503050406030204" pitchFamily="18" charset="0"/>
            </a:rPr>
            <a:t> </a:t>
          </a:r>
          <a:r>
            <a:rPr lang="en-US" sz="1200" b="1" kern="1200" dirty="0">
              <a:solidFill>
                <a:schemeClr val="bg2">
                  <a:lumMod val="75000"/>
                  <a:lumOff val="25000"/>
                </a:schemeClr>
              </a:solidFill>
              <a:latin typeface="Cambria" panose="02040503050406030204" pitchFamily="18" charset="0"/>
              <a:ea typeface="Cambria" panose="02040503050406030204" pitchFamily="18" charset="0"/>
              <a:cs typeface="+mn-cs"/>
            </a:rPr>
            <a:t>Loading</a:t>
          </a:r>
        </a:p>
      </dgm:t>
    </dgm:pt>
    <dgm:pt modelId="{F7B2A6B8-60B0-44A9-BD27-A16B48142A63}" type="parTrans" cxnId="{77847BC4-8E63-427D-9DAD-13B957E0C745}">
      <dgm:prSet/>
      <dgm:spPr/>
      <dgm:t>
        <a:bodyPr/>
        <a:lstStyle/>
        <a:p>
          <a:endParaRPr lang="en-US"/>
        </a:p>
      </dgm:t>
    </dgm:pt>
    <dgm:pt modelId="{2D7168C0-03B9-4E3F-93D4-103E495551AB}" type="sibTrans" cxnId="{77847BC4-8E63-427D-9DAD-13B957E0C745}">
      <dgm:prSet/>
      <dgm:spPr/>
      <dgm:t>
        <a:bodyPr/>
        <a:lstStyle/>
        <a:p>
          <a:endParaRPr lang="en-US"/>
        </a:p>
      </dgm:t>
    </dgm:pt>
    <dgm:pt modelId="{F2386F28-4135-4EFD-A66D-CF5D08666F87}">
      <dgm:prSet phldrT="[Text]" custT="1"/>
      <dgm:spPr/>
      <dgm:t>
        <a:bodyPr/>
        <a:lstStyle/>
        <a:p>
          <a:r>
            <a:rPr lang="en-US" sz="1000" b="1" dirty="0">
              <a:solidFill>
                <a:schemeClr val="accent4"/>
              </a:solidFill>
              <a:latin typeface="Cambria" panose="02040503050406030204" pitchFamily="18" charset="0"/>
              <a:ea typeface="Cambria" panose="02040503050406030204" pitchFamily="18" charset="0"/>
            </a:rPr>
            <a:t>Exploratory Data Analysis</a:t>
          </a:r>
        </a:p>
      </dgm:t>
    </dgm:pt>
    <dgm:pt modelId="{A012099D-4559-4598-A4FD-C389CE698D4D}" type="parTrans" cxnId="{0F88BCF1-016F-443C-B6D7-FF05A33C7134}">
      <dgm:prSet/>
      <dgm:spPr/>
      <dgm:t>
        <a:bodyPr/>
        <a:lstStyle/>
        <a:p>
          <a:endParaRPr lang="en-US"/>
        </a:p>
      </dgm:t>
    </dgm:pt>
    <dgm:pt modelId="{4745DBF7-B9DB-41D8-BC4A-458F9C29DF57}" type="sibTrans" cxnId="{0F88BCF1-016F-443C-B6D7-FF05A33C7134}">
      <dgm:prSet/>
      <dgm:spPr/>
      <dgm:t>
        <a:bodyPr/>
        <a:lstStyle/>
        <a:p>
          <a:endParaRPr lang="en-US"/>
        </a:p>
      </dgm:t>
    </dgm:pt>
    <dgm:pt modelId="{2274EBB4-697B-4D98-9C12-ADAA115318C1}">
      <dgm:prSet phldrT="[Text]" custT="1"/>
      <dgm:spPr/>
      <dgm:t>
        <a:bodyPr/>
        <a:lstStyle/>
        <a:p>
          <a:r>
            <a:rPr lang="en-US" sz="1200" b="1" kern="1200" dirty="0">
              <a:solidFill>
                <a:schemeClr val="bg1"/>
              </a:solidFill>
              <a:latin typeface="Cambria" panose="02040503050406030204" pitchFamily="18" charset="0"/>
              <a:ea typeface="Cambria" panose="02040503050406030204" pitchFamily="18" charset="0"/>
              <a:cs typeface="+mn-cs"/>
            </a:rPr>
            <a:t>Data</a:t>
          </a:r>
          <a:r>
            <a:rPr lang="en-US" sz="1000" b="1" kern="1200" dirty="0">
              <a:solidFill>
                <a:schemeClr val="bg1"/>
              </a:solidFill>
              <a:latin typeface="Cambria" panose="02040503050406030204" pitchFamily="18" charset="0"/>
              <a:ea typeface="Cambria" panose="02040503050406030204" pitchFamily="18" charset="0"/>
            </a:rPr>
            <a:t> </a:t>
          </a:r>
          <a:r>
            <a:rPr lang="en-US" sz="1200" b="1" kern="1200" dirty="0">
              <a:solidFill>
                <a:schemeClr val="bg1"/>
              </a:solidFill>
              <a:latin typeface="Cambria" panose="02040503050406030204" pitchFamily="18" charset="0"/>
              <a:ea typeface="Cambria" panose="02040503050406030204" pitchFamily="18" charset="0"/>
              <a:cs typeface="+mn-cs"/>
            </a:rPr>
            <a:t>Analysis</a:t>
          </a:r>
        </a:p>
      </dgm:t>
    </dgm:pt>
    <dgm:pt modelId="{C785A57A-5C7C-4441-A0AD-366A54ADDD43}" type="parTrans" cxnId="{E20BC75D-2B78-4B6B-ADCC-4C5335861703}">
      <dgm:prSet/>
      <dgm:spPr/>
      <dgm:t>
        <a:bodyPr/>
        <a:lstStyle/>
        <a:p>
          <a:endParaRPr lang="en-US"/>
        </a:p>
      </dgm:t>
    </dgm:pt>
    <dgm:pt modelId="{680EFCF0-A97A-49F7-A0A6-76B986510EFE}" type="sibTrans" cxnId="{E20BC75D-2B78-4B6B-ADCC-4C5335861703}">
      <dgm:prSet/>
      <dgm:spPr/>
      <dgm:t>
        <a:bodyPr/>
        <a:lstStyle/>
        <a:p>
          <a:endParaRPr lang="en-US"/>
        </a:p>
      </dgm:t>
    </dgm:pt>
    <dgm:pt modelId="{01EA7BC2-5AAA-4557-B32F-77E5EAB2EFDB}">
      <dgm:prSet phldrT="[Text]" custT="1"/>
      <dgm:spPr/>
      <dgm:t>
        <a:bodyPr/>
        <a:lstStyle/>
        <a:p>
          <a:r>
            <a:rPr lang="en-US" sz="1100" b="1" dirty="0">
              <a:solidFill>
                <a:schemeClr val="accent1">
                  <a:lumMod val="50000"/>
                </a:schemeClr>
              </a:solidFill>
              <a:latin typeface="Cambria" panose="02040503050406030204" pitchFamily="18" charset="0"/>
              <a:ea typeface="Cambria" panose="02040503050406030204" pitchFamily="18" charset="0"/>
            </a:rPr>
            <a:t>Final Conclusion</a:t>
          </a:r>
        </a:p>
      </dgm:t>
    </dgm:pt>
    <dgm:pt modelId="{8CCD98FC-8D2E-4C4E-8DA9-1633A928E5EC}" type="parTrans" cxnId="{E90A2FA1-0717-439E-9140-BB8952572F54}">
      <dgm:prSet/>
      <dgm:spPr/>
      <dgm:t>
        <a:bodyPr/>
        <a:lstStyle/>
        <a:p>
          <a:endParaRPr lang="en-US"/>
        </a:p>
      </dgm:t>
    </dgm:pt>
    <dgm:pt modelId="{B722C719-1B73-4792-B75B-C518B26172D0}" type="sibTrans" cxnId="{E90A2FA1-0717-439E-9140-BB8952572F54}">
      <dgm:prSet/>
      <dgm:spPr/>
      <dgm:t>
        <a:bodyPr/>
        <a:lstStyle/>
        <a:p>
          <a:endParaRPr lang="en-US"/>
        </a:p>
      </dgm:t>
    </dgm:pt>
    <dgm:pt modelId="{DB2C759B-687A-4218-83CA-599CE0589B49}" type="pres">
      <dgm:prSet presAssocID="{EEBCFBFF-A8E7-4A37-9C41-0D34E8498C0E}" presName="Name0" presStyleCnt="0">
        <dgm:presLayoutVars>
          <dgm:dir/>
          <dgm:animOne val="branch"/>
          <dgm:animLvl val="lvl"/>
        </dgm:presLayoutVars>
      </dgm:prSet>
      <dgm:spPr/>
    </dgm:pt>
    <dgm:pt modelId="{320173E2-DBD3-4D19-A773-3BE96A9B8580}" type="pres">
      <dgm:prSet presAssocID="{0CD93EAA-E212-41FE-BCB4-0C1C56997112}" presName="chaos" presStyleCnt="0"/>
      <dgm:spPr/>
    </dgm:pt>
    <dgm:pt modelId="{8D099BED-C094-494A-8137-52EC74FF8AD8}" type="pres">
      <dgm:prSet presAssocID="{0CD93EAA-E212-41FE-BCB4-0C1C56997112}" presName="parTx1" presStyleLbl="revTx" presStyleIdx="0" presStyleCnt="7"/>
      <dgm:spPr/>
    </dgm:pt>
    <dgm:pt modelId="{14918A50-FA22-4707-9563-ACE037644C78}" type="pres">
      <dgm:prSet presAssocID="{0CD93EAA-E212-41FE-BCB4-0C1C56997112}" presName="c1" presStyleLbl="node1" presStyleIdx="0" presStyleCnt="19"/>
      <dgm:spPr/>
    </dgm:pt>
    <dgm:pt modelId="{963CF249-FC45-4C6D-BEEE-EF290C3721BE}" type="pres">
      <dgm:prSet presAssocID="{0CD93EAA-E212-41FE-BCB4-0C1C56997112}" presName="c2" presStyleLbl="node1" presStyleIdx="1" presStyleCnt="19"/>
      <dgm:spPr/>
    </dgm:pt>
    <dgm:pt modelId="{15FE673E-0D7C-4F3D-A4C0-730A705A2777}" type="pres">
      <dgm:prSet presAssocID="{0CD93EAA-E212-41FE-BCB4-0C1C56997112}" presName="c3" presStyleLbl="node1" presStyleIdx="2" presStyleCnt="19"/>
      <dgm:spPr/>
    </dgm:pt>
    <dgm:pt modelId="{BFC95424-309C-44FC-AD94-0E988D5DDE66}" type="pres">
      <dgm:prSet presAssocID="{0CD93EAA-E212-41FE-BCB4-0C1C56997112}" presName="c4" presStyleLbl="node1" presStyleIdx="3" presStyleCnt="19"/>
      <dgm:spPr/>
    </dgm:pt>
    <dgm:pt modelId="{725DB68E-73CB-4CE4-8DFA-2CBE82790AEE}" type="pres">
      <dgm:prSet presAssocID="{0CD93EAA-E212-41FE-BCB4-0C1C56997112}" presName="c5" presStyleLbl="node1" presStyleIdx="4" presStyleCnt="19"/>
      <dgm:spPr/>
    </dgm:pt>
    <dgm:pt modelId="{FD0C7ABB-A88C-4BF5-8B48-96EB503648AF}" type="pres">
      <dgm:prSet presAssocID="{0CD93EAA-E212-41FE-BCB4-0C1C56997112}" presName="c6" presStyleLbl="node1" presStyleIdx="5" presStyleCnt="19"/>
      <dgm:spPr/>
    </dgm:pt>
    <dgm:pt modelId="{4AD7D840-BACE-4986-901B-04FA64744575}" type="pres">
      <dgm:prSet presAssocID="{0CD93EAA-E212-41FE-BCB4-0C1C56997112}" presName="c7" presStyleLbl="node1" presStyleIdx="6" presStyleCnt="19"/>
      <dgm:spPr/>
    </dgm:pt>
    <dgm:pt modelId="{3DC489AA-0D7E-4772-ABBC-47228E16DFB1}" type="pres">
      <dgm:prSet presAssocID="{0CD93EAA-E212-41FE-BCB4-0C1C56997112}" presName="c8" presStyleLbl="node1" presStyleIdx="7" presStyleCnt="19"/>
      <dgm:spPr/>
    </dgm:pt>
    <dgm:pt modelId="{3571FB50-61D3-4379-9F58-DE2E0AB97002}" type="pres">
      <dgm:prSet presAssocID="{0CD93EAA-E212-41FE-BCB4-0C1C56997112}" presName="c9" presStyleLbl="node1" presStyleIdx="8" presStyleCnt="19"/>
      <dgm:spPr/>
    </dgm:pt>
    <dgm:pt modelId="{939DE193-07C6-420A-9867-453587ACD1BF}" type="pres">
      <dgm:prSet presAssocID="{0CD93EAA-E212-41FE-BCB4-0C1C56997112}" presName="c10" presStyleLbl="node1" presStyleIdx="9" presStyleCnt="19"/>
      <dgm:spPr/>
    </dgm:pt>
    <dgm:pt modelId="{2C8558F1-FC37-41FB-ACCA-C1D56973A6DA}" type="pres">
      <dgm:prSet presAssocID="{0CD93EAA-E212-41FE-BCB4-0C1C56997112}" presName="c11" presStyleLbl="node1" presStyleIdx="10" presStyleCnt="19"/>
      <dgm:spPr/>
    </dgm:pt>
    <dgm:pt modelId="{8C0696EB-D4F6-4DAF-B31E-C30A44CEBBBA}" type="pres">
      <dgm:prSet presAssocID="{0CD93EAA-E212-41FE-BCB4-0C1C56997112}" presName="c12" presStyleLbl="node1" presStyleIdx="11" presStyleCnt="19"/>
      <dgm:spPr/>
    </dgm:pt>
    <dgm:pt modelId="{15E1FF99-1194-4298-A654-CFF6175AFD64}" type="pres">
      <dgm:prSet presAssocID="{0CD93EAA-E212-41FE-BCB4-0C1C56997112}" presName="c13" presStyleLbl="node1" presStyleIdx="12" presStyleCnt="19"/>
      <dgm:spPr/>
    </dgm:pt>
    <dgm:pt modelId="{62560092-EE27-4D12-A05D-4F46BAF2E392}" type="pres">
      <dgm:prSet presAssocID="{0CD93EAA-E212-41FE-BCB4-0C1C56997112}" presName="c14" presStyleLbl="node1" presStyleIdx="13" presStyleCnt="19"/>
      <dgm:spPr/>
    </dgm:pt>
    <dgm:pt modelId="{B2E7DBC1-CE48-44E3-AF81-707B094F3DF5}" type="pres">
      <dgm:prSet presAssocID="{0CD93EAA-E212-41FE-BCB4-0C1C56997112}" presName="c15" presStyleLbl="node1" presStyleIdx="14" presStyleCnt="19"/>
      <dgm:spPr/>
    </dgm:pt>
    <dgm:pt modelId="{C658BA9E-BB57-40BC-81AA-70E9933C22D6}" type="pres">
      <dgm:prSet presAssocID="{0CD93EAA-E212-41FE-BCB4-0C1C56997112}" presName="c16" presStyleLbl="node1" presStyleIdx="15" presStyleCnt="19"/>
      <dgm:spPr/>
    </dgm:pt>
    <dgm:pt modelId="{070E4EBE-AC5C-4F32-B5F5-BA5A90D47D20}" type="pres">
      <dgm:prSet presAssocID="{0CD93EAA-E212-41FE-BCB4-0C1C56997112}" presName="c17" presStyleLbl="node1" presStyleIdx="16" presStyleCnt="19"/>
      <dgm:spPr/>
    </dgm:pt>
    <dgm:pt modelId="{74618AF6-FEA2-4164-A97B-26C4A397E645}" type="pres">
      <dgm:prSet presAssocID="{0CD93EAA-E212-41FE-BCB4-0C1C56997112}" presName="c18" presStyleLbl="node1" presStyleIdx="17" presStyleCnt="19"/>
      <dgm:spPr/>
    </dgm:pt>
    <dgm:pt modelId="{72A5E1F0-8AEB-4C90-A7D5-3AA91B957E6B}" type="pres">
      <dgm:prSet presAssocID="{909B79FC-ADB9-4458-ABF5-86932FCEF2B2}" presName="chevronComposite1" presStyleCnt="0"/>
      <dgm:spPr/>
    </dgm:pt>
    <dgm:pt modelId="{B3711313-3EC4-4646-B505-C5497A8F17AE}" type="pres">
      <dgm:prSet presAssocID="{909B79FC-ADB9-4458-ABF5-86932FCEF2B2}" presName="chevron1" presStyleLbl="sibTrans2D1" presStyleIdx="0" presStyleCnt="7"/>
      <dgm:spPr/>
    </dgm:pt>
    <dgm:pt modelId="{7655E94F-DABE-48A0-9CBC-E2C9471EF530}" type="pres">
      <dgm:prSet presAssocID="{909B79FC-ADB9-4458-ABF5-86932FCEF2B2}" presName="spChevron1" presStyleCnt="0"/>
      <dgm:spPr/>
    </dgm:pt>
    <dgm:pt modelId="{043959D8-7E9E-4738-9DDE-1CBAA5C3B7F9}" type="pres">
      <dgm:prSet presAssocID="{5A5138F2-B0E5-4D07-8C5A-4FABAA636FFB}" presName="middle" presStyleCnt="0"/>
      <dgm:spPr/>
    </dgm:pt>
    <dgm:pt modelId="{690E4F48-3FAE-4B3F-B1FE-C0369F833F0C}" type="pres">
      <dgm:prSet presAssocID="{5A5138F2-B0E5-4D07-8C5A-4FABAA636FFB}" presName="parTxMid" presStyleLbl="revTx" presStyleIdx="1" presStyleCnt="7"/>
      <dgm:spPr/>
    </dgm:pt>
    <dgm:pt modelId="{C6DD109B-13A6-4971-8D0A-B2ECF6B52CD7}" type="pres">
      <dgm:prSet presAssocID="{5A5138F2-B0E5-4D07-8C5A-4FABAA636FFB}" presName="spMid" presStyleCnt="0"/>
      <dgm:spPr/>
    </dgm:pt>
    <dgm:pt modelId="{2CD152CC-0067-426B-BD3A-0A8E192F985A}" type="pres">
      <dgm:prSet presAssocID="{38960835-8A51-4B96-82C5-5EBC6ED9D1BB}" presName="chevronComposite1" presStyleCnt="0"/>
      <dgm:spPr/>
    </dgm:pt>
    <dgm:pt modelId="{2A156A25-0590-4307-BF97-7DF77FC8306C}" type="pres">
      <dgm:prSet presAssocID="{38960835-8A51-4B96-82C5-5EBC6ED9D1BB}" presName="chevron1" presStyleLbl="sibTrans2D1" presStyleIdx="1" presStyleCnt="7"/>
      <dgm:spPr/>
    </dgm:pt>
    <dgm:pt modelId="{68DEDDD6-96F2-42D8-A2EB-C5F05F9D0CCC}" type="pres">
      <dgm:prSet presAssocID="{38960835-8A51-4B96-82C5-5EBC6ED9D1BB}" presName="spChevron1" presStyleCnt="0"/>
      <dgm:spPr/>
    </dgm:pt>
    <dgm:pt modelId="{D30F1B5D-377E-4521-9ACE-722862B6C106}" type="pres">
      <dgm:prSet presAssocID="{0D2E550F-0DD9-466F-9116-00D599E24935}" presName="middle" presStyleCnt="0"/>
      <dgm:spPr/>
    </dgm:pt>
    <dgm:pt modelId="{ACEB1195-161B-4A68-A2E7-FA58A373CE6A}" type="pres">
      <dgm:prSet presAssocID="{0D2E550F-0DD9-466F-9116-00D599E24935}" presName="parTxMid" presStyleLbl="revTx" presStyleIdx="2" presStyleCnt="7"/>
      <dgm:spPr/>
    </dgm:pt>
    <dgm:pt modelId="{54121696-2522-44BF-9A14-66B07BED23B9}" type="pres">
      <dgm:prSet presAssocID="{0D2E550F-0DD9-466F-9116-00D599E24935}" presName="spMid" presStyleCnt="0"/>
      <dgm:spPr/>
    </dgm:pt>
    <dgm:pt modelId="{4E36C349-AB62-4125-B493-33820D348E72}" type="pres">
      <dgm:prSet presAssocID="{51B3E574-55A0-4C06-A918-297727809DCA}" presName="chevronComposite1" presStyleCnt="0"/>
      <dgm:spPr/>
    </dgm:pt>
    <dgm:pt modelId="{12156644-A7A7-4E85-B7BF-B22225618713}" type="pres">
      <dgm:prSet presAssocID="{51B3E574-55A0-4C06-A918-297727809DCA}" presName="chevron1" presStyleLbl="sibTrans2D1" presStyleIdx="2" presStyleCnt="7"/>
      <dgm:spPr/>
    </dgm:pt>
    <dgm:pt modelId="{2CC731E5-B462-4328-9CF1-8FECAE483D0C}" type="pres">
      <dgm:prSet presAssocID="{51B3E574-55A0-4C06-A918-297727809DCA}" presName="spChevron1" presStyleCnt="0"/>
      <dgm:spPr/>
    </dgm:pt>
    <dgm:pt modelId="{7A492800-09CE-4771-BDE7-329066D2F937}" type="pres">
      <dgm:prSet presAssocID="{E9AEC5C4-F295-4BF0-BAE5-9AF05178AAFE}" presName="middle" presStyleCnt="0"/>
      <dgm:spPr/>
    </dgm:pt>
    <dgm:pt modelId="{3C336F23-4FA0-49FA-A5B3-DBCE7561BF6C}" type="pres">
      <dgm:prSet presAssocID="{E9AEC5C4-F295-4BF0-BAE5-9AF05178AAFE}" presName="parTxMid" presStyleLbl="revTx" presStyleIdx="3" presStyleCnt="7"/>
      <dgm:spPr/>
    </dgm:pt>
    <dgm:pt modelId="{10798480-4CCA-445A-823A-6E7E3E4A0A1C}" type="pres">
      <dgm:prSet presAssocID="{E9AEC5C4-F295-4BF0-BAE5-9AF05178AAFE}" presName="spMid" presStyleCnt="0"/>
      <dgm:spPr/>
    </dgm:pt>
    <dgm:pt modelId="{F1E2F2B3-BC56-4DC8-A8EE-D09E1C9D0504}" type="pres">
      <dgm:prSet presAssocID="{A4DE4480-934D-4D72-B6B0-57B8D07D9B09}" presName="chevronComposite1" presStyleCnt="0"/>
      <dgm:spPr/>
    </dgm:pt>
    <dgm:pt modelId="{04ADFB9C-915A-4296-AFBD-48E8270C4F0A}" type="pres">
      <dgm:prSet presAssocID="{A4DE4480-934D-4D72-B6B0-57B8D07D9B09}" presName="chevron1" presStyleLbl="sibTrans2D1" presStyleIdx="3" presStyleCnt="7"/>
      <dgm:spPr/>
    </dgm:pt>
    <dgm:pt modelId="{3F5604AA-A1B7-40E9-BFF1-071F0C53AE75}" type="pres">
      <dgm:prSet presAssocID="{A4DE4480-934D-4D72-B6B0-57B8D07D9B09}" presName="spChevron1" presStyleCnt="0"/>
      <dgm:spPr/>
    </dgm:pt>
    <dgm:pt modelId="{905B92B2-92D0-4815-8EB8-D90167AB5BBF}" type="pres">
      <dgm:prSet presAssocID="{1473CFF3-4D2A-4F40-B3AE-1494943FF9A6}" presName="middle" presStyleCnt="0"/>
      <dgm:spPr/>
    </dgm:pt>
    <dgm:pt modelId="{776B819E-04CF-40B5-826D-C3317D475DC7}" type="pres">
      <dgm:prSet presAssocID="{1473CFF3-4D2A-4F40-B3AE-1494943FF9A6}" presName="parTxMid" presStyleLbl="revTx" presStyleIdx="4" presStyleCnt="7"/>
      <dgm:spPr/>
    </dgm:pt>
    <dgm:pt modelId="{2DCA7614-63C5-4EE3-ABAF-2A0E8CA1BD9C}" type="pres">
      <dgm:prSet presAssocID="{1473CFF3-4D2A-4F40-B3AE-1494943FF9A6}" presName="spMid" presStyleCnt="0"/>
      <dgm:spPr/>
    </dgm:pt>
    <dgm:pt modelId="{83298286-782D-4827-8A8F-C60492F2767B}" type="pres">
      <dgm:prSet presAssocID="{2D7168C0-03B9-4E3F-93D4-103E495551AB}" presName="chevronComposite1" presStyleCnt="0"/>
      <dgm:spPr/>
    </dgm:pt>
    <dgm:pt modelId="{1C4564FC-3132-4307-9124-773B416A2895}" type="pres">
      <dgm:prSet presAssocID="{2D7168C0-03B9-4E3F-93D4-103E495551AB}" presName="chevron1" presStyleLbl="sibTrans2D1" presStyleIdx="4" presStyleCnt="7"/>
      <dgm:spPr/>
    </dgm:pt>
    <dgm:pt modelId="{497A5189-7B8A-4231-8342-482277CA8A20}" type="pres">
      <dgm:prSet presAssocID="{2D7168C0-03B9-4E3F-93D4-103E495551AB}" presName="spChevron1" presStyleCnt="0"/>
      <dgm:spPr/>
    </dgm:pt>
    <dgm:pt modelId="{B4D0708C-E5CC-4139-9F35-46FD742A682B}" type="pres">
      <dgm:prSet presAssocID="{F2386F28-4135-4EFD-A66D-CF5D08666F87}" presName="middle" presStyleCnt="0"/>
      <dgm:spPr/>
    </dgm:pt>
    <dgm:pt modelId="{560882E9-CACE-4070-8C87-E7C32C8090DA}" type="pres">
      <dgm:prSet presAssocID="{F2386F28-4135-4EFD-A66D-CF5D08666F87}" presName="parTxMid" presStyleLbl="revTx" presStyleIdx="5" presStyleCnt="7"/>
      <dgm:spPr/>
    </dgm:pt>
    <dgm:pt modelId="{6CB4C633-8E23-4908-A7BF-A152AD9952F7}" type="pres">
      <dgm:prSet presAssocID="{F2386F28-4135-4EFD-A66D-CF5D08666F87}" presName="spMid" presStyleCnt="0"/>
      <dgm:spPr/>
    </dgm:pt>
    <dgm:pt modelId="{9CB7AD91-2FB6-4724-B98E-34C21C03DFF0}" type="pres">
      <dgm:prSet presAssocID="{4745DBF7-B9DB-41D8-BC4A-458F9C29DF57}" presName="chevronComposite1" presStyleCnt="0"/>
      <dgm:spPr/>
    </dgm:pt>
    <dgm:pt modelId="{165B1CCE-CA50-49F1-98BE-27509029F9AE}" type="pres">
      <dgm:prSet presAssocID="{4745DBF7-B9DB-41D8-BC4A-458F9C29DF57}" presName="chevron1" presStyleLbl="sibTrans2D1" presStyleIdx="5" presStyleCnt="7"/>
      <dgm:spPr/>
    </dgm:pt>
    <dgm:pt modelId="{9ABE2610-22E8-4864-82A7-0BB3546F3A97}" type="pres">
      <dgm:prSet presAssocID="{4745DBF7-B9DB-41D8-BC4A-458F9C29DF57}" presName="spChevron1" presStyleCnt="0"/>
      <dgm:spPr/>
    </dgm:pt>
    <dgm:pt modelId="{F81EF0EC-5D94-4DFF-A25E-9B703CB58EBC}" type="pres">
      <dgm:prSet presAssocID="{2274EBB4-697B-4D98-9C12-ADAA115318C1}" presName="middle" presStyleCnt="0"/>
      <dgm:spPr/>
    </dgm:pt>
    <dgm:pt modelId="{BC2055D7-D87C-4374-BFAA-CC2907CEF2C9}" type="pres">
      <dgm:prSet presAssocID="{2274EBB4-697B-4D98-9C12-ADAA115318C1}" presName="parTxMid" presStyleLbl="revTx" presStyleIdx="6" presStyleCnt="7"/>
      <dgm:spPr/>
    </dgm:pt>
    <dgm:pt modelId="{0D94D651-9836-4480-A0FD-7DC86BA128C2}" type="pres">
      <dgm:prSet presAssocID="{2274EBB4-697B-4D98-9C12-ADAA115318C1}" presName="spMid" presStyleCnt="0"/>
      <dgm:spPr/>
    </dgm:pt>
    <dgm:pt modelId="{68C1D0AC-C6D6-4270-9EB4-0C7139089986}" type="pres">
      <dgm:prSet presAssocID="{680EFCF0-A97A-49F7-A0A6-76B986510EFE}" presName="chevronComposite1" presStyleCnt="0"/>
      <dgm:spPr/>
    </dgm:pt>
    <dgm:pt modelId="{3F82D232-525F-426F-9051-45E046BA5B0B}" type="pres">
      <dgm:prSet presAssocID="{680EFCF0-A97A-49F7-A0A6-76B986510EFE}" presName="chevron1" presStyleLbl="sibTrans2D1" presStyleIdx="6" presStyleCnt="7"/>
      <dgm:spPr/>
    </dgm:pt>
    <dgm:pt modelId="{4D3FB79B-85AE-4039-991B-4BCF496FB3B7}" type="pres">
      <dgm:prSet presAssocID="{680EFCF0-A97A-49F7-A0A6-76B986510EFE}" presName="spChevron1" presStyleCnt="0"/>
      <dgm:spPr/>
    </dgm:pt>
    <dgm:pt modelId="{110BE684-9DEA-4181-89CE-D4446EBBDD56}" type="pres">
      <dgm:prSet presAssocID="{01EA7BC2-5AAA-4557-B32F-77E5EAB2EFDB}" presName="last" presStyleCnt="0"/>
      <dgm:spPr/>
    </dgm:pt>
    <dgm:pt modelId="{E69E560B-75CA-42D0-8A3A-8702798DE97F}" type="pres">
      <dgm:prSet presAssocID="{01EA7BC2-5AAA-4557-B32F-77E5EAB2EFDB}" presName="circleTx" presStyleLbl="node1" presStyleIdx="18" presStyleCnt="19" custScaleX="124777" custScaleY="125793"/>
      <dgm:spPr/>
    </dgm:pt>
    <dgm:pt modelId="{3736A480-6B4C-44C6-B529-F1679A7E98FC}" type="pres">
      <dgm:prSet presAssocID="{01EA7BC2-5AAA-4557-B32F-77E5EAB2EFDB}" presName="spN" presStyleCnt="0"/>
      <dgm:spPr/>
    </dgm:pt>
  </dgm:ptLst>
  <dgm:cxnLst>
    <dgm:cxn modelId="{1FFE460C-D2F1-4316-BEF8-F2E35C983425}" type="presOf" srcId="{0D2E550F-0DD9-466F-9116-00D599E24935}" destId="{ACEB1195-161B-4A68-A2E7-FA58A373CE6A}" srcOrd="0" destOrd="0" presId="urn:microsoft.com/office/officeart/2009/3/layout/RandomtoResultProcess"/>
    <dgm:cxn modelId="{4E68EC0E-51E9-4D32-8644-27B865CAD044}" srcId="{EEBCFBFF-A8E7-4A37-9C41-0D34E8498C0E}" destId="{0CD93EAA-E212-41FE-BCB4-0C1C56997112}" srcOrd="0" destOrd="0" parTransId="{3799F85E-34E5-478A-9309-34A02B535562}" sibTransId="{909B79FC-ADB9-4458-ABF5-86932FCEF2B2}"/>
    <dgm:cxn modelId="{0C86C90F-2024-4824-AD34-36BB5E19577B}" type="presOf" srcId="{2274EBB4-697B-4D98-9C12-ADAA115318C1}" destId="{BC2055D7-D87C-4374-BFAA-CC2907CEF2C9}" srcOrd="0" destOrd="0" presId="urn:microsoft.com/office/officeart/2009/3/layout/RandomtoResultProcess"/>
    <dgm:cxn modelId="{6520AE2D-46E1-48CC-8A60-4A81BE65CC31}" type="presOf" srcId="{5A5138F2-B0E5-4D07-8C5A-4FABAA636FFB}" destId="{690E4F48-3FAE-4B3F-B1FE-C0369F833F0C}" srcOrd="0" destOrd="0" presId="urn:microsoft.com/office/officeart/2009/3/layout/RandomtoResultProcess"/>
    <dgm:cxn modelId="{E20BC75D-2B78-4B6B-ADCC-4C5335861703}" srcId="{EEBCFBFF-A8E7-4A37-9C41-0D34E8498C0E}" destId="{2274EBB4-697B-4D98-9C12-ADAA115318C1}" srcOrd="6" destOrd="0" parTransId="{C785A57A-5C7C-4441-A0AD-366A54ADDD43}" sibTransId="{680EFCF0-A97A-49F7-A0A6-76B986510EFE}"/>
    <dgm:cxn modelId="{DE55104C-F520-4301-9D70-28ADAEEBC262}" type="presOf" srcId="{E9AEC5C4-F295-4BF0-BAE5-9AF05178AAFE}" destId="{3C336F23-4FA0-49FA-A5B3-DBCE7561BF6C}" srcOrd="0" destOrd="0" presId="urn:microsoft.com/office/officeart/2009/3/layout/RandomtoResultProcess"/>
    <dgm:cxn modelId="{09147381-E3D6-4A19-800F-ED5195D7B785}" type="presOf" srcId="{EEBCFBFF-A8E7-4A37-9C41-0D34E8498C0E}" destId="{DB2C759B-687A-4218-83CA-599CE0589B49}" srcOrd="0" destOrd="0" presId="urn:microsoft.com/office/officeart/2009/3/layout/RandomtoResultProcess"/>
    <dgm:cxn modelId="{0DB7F784-D5AC-4747-9000-60737696B14B}" type="presOf" srcId="{0CD93EAA-E212-41FE-BCB4-0C1C56997112}" destId="{8D099BED-C094-494A-8137-52EC74FF8AD8}" srcOrd="0" destOrd="0" presId="urn:microsoft.com/office/officeart/2009/3/layout/RandomtoResultProcess"/>
    <dgm:cxn modelId="{75776F88-597C-43C9-8BD2-720A3E24ACC9}" srcId="{EEBCFBFF-A8E7-4A37-9C41-0D34E8498C0E}" destId="{0D2E550F-0DD9-466F-9116-00D599E24935}" srcOrd="2" destOrd="0" parTransId="{EC682B45-38F3-4101-9956-224050247F85}" sibTransId="{51B3E574-55A0-4C06-A918-297727809DCA}"/>
    <dgm:cxn modelId="{9A772694-E3EC-4D0C-BD5B-F0AE8EFF6EE3}" type="presOf" srcId="{F2386F28-4135-4EFD-A66D-CF5D08666F87}" destId="{560882E9-CACE-4070-8C87-E7C32C8090DA}" srcOrd="0" destOrd="0" presId="urn:microsoft.com/office/officeart/2009/3/layout/RandomtoResultProcess"/>
    <dgm:cxn modelId="{51BA6A9A-A64F-4C49-8079-409798ED9358}" srcId="{EEBCFBFF-A8E7-4A37-9C41-0D34E8498C0E}" destId="{5A5138F2-B0E5-4D07-8C5A-4FABAA636FFB}" srcOrd="1" destOrd="0" parTransId="{304C8C1A-175D-4C14-9B37-B81B31B59824}" sibTransId="{38960835-8A51-4B96-82C5-5EBC6ED9D1BB}"/>
    <dgm:cxn modelId="{E90A2FA1-0717-439E-9140-BB8952572F54}" srcId="{EEBCFBFF-A8E7-4A37-9C41-0D34E8498C0E}" destId="{01EA7BC2-5AAA-4557-B32F-77E5EAB2EFDB}" srcOrd="7" destOrd="0" parTransId="{8CCD98FC-8D2E-4C4E-8DA9-1633A928E5EC}" sibTransId="{B722C719-1B73-4792-B75B-C518B26172D0}"/>
    <dgm:cxn modelId="{0756CBAA-7712-49C3-A32D-944F480F60BC}" type="presOf" srcId="{1473CFF3-4D2A-4F40-B3AE-1494943FF9A6}" destId="{776B819E-04CF-40B5-826D-C3317D475DC7}" srcOrd="0" destOrd="0" presId="urn:microsoft.com/office/officeart/2009/3/layout/RandomtoResultProcess"/>
    <dgm:cxn modelId="{77847BC4-8E63-427D-9DAD-13B957E0C745}" srcId="{EEBCFBFF-A8E7-4A37-9C41-0D34E8498C0E}" destId="{1473CFF3-4D2A-4F40-B3AE-1494943FF9A6}" srcOrd="4" destOrd="0" parTransId="{F7B2A6B8-60B0-44A9-BD27-A16B48142A63}" sibTransId="{2D7168C0-03B9-4E3F-93D4-103E495551AB}"/>
    <dgm:cxn modelId="{771A7CC8-1656-4131-924A-722F9966C07D}" srcId="{EEBCFBFF-A8E7-4A37-9C41-0D34E8498C0E}" destId="{E9AEC5C4-F295-4BF0-BAE5-9AF05178AAFE}" srcOrd="3" destOrd="0" parTransId="{264E9537-3009-4CBD-891E-F2121B6090DA}" sibTransId="{A4DE4480-934D-4D72-B6B0-57B8D07D9B09}"/>
    <dgm:cxn modelId="{69F58FE5-678A-4B92-B062-735892A02886}" type="presOf" srcId="{01EA7BC2-5AAA-4557-B32F-77E5EAB2EFDB}" destId="{E69E560B-75CA-42D0-8A3A-8702798DE97F}" srcOrd="0" destOrd="0" presId="urn:microsoft.com/office/officeart/2009/3/layout/RandomtoResultProcess"/>
    <dgm:cxn modelId="{0F88BCF1-016F-443C-B6D7-FF05A33C7134}" srcId="{EEBCFBFF-A8E7-4A37-9C41-0D34E8498C0E}" destId="{F2386F28-4135-4EFD-A66D-CF5D08666F87}" srcOrd="5" destOrd="0" parTransId="{A012099D-4559-4598-A4FD-C389CE698D4D}" sibTransId="{4745DBF7-B9DB-41D8-BC4A-458F9C29DF57}"/>
    <dgm:cxn modelId="{BE724E93-A5A1-4CEE-A99C-3FABC6B484CC}" type="presParOf" srcId="{DB2C759B-687A-4218-83CA-599CE0589B49}" destId="{320173E2-DBD3-4D19-A773-3BE96A9B8580}" srcOrd="0" destOrd="0" presId="urn:microsoft.com/office/officeart/2009/3/layout/RandomtoResultProcess"/>
    <dgm:cxn modelId="{B13EC1EF-B1BA-4B6C-87DE-A7495D9F29F9}" type="presParOf" srcId="{320173E2-DBD3-4D19-A773-3BE96A9B8580}" destId="{8D099BED-C094-494A-8137-52EC74FF8AD8}" srcOrd="0" destOrd="0" presId="urn:microsoft.com/office/officeart/2009/3/layout/RandomtoResultProcess"/>
    <dgm:cxn modelId="{6AED4AC1-0164-4894-991E-E4F1B358CA97}" type="presParOf" srcId="{320173E2-DBD3-4D19-A773-3BE96A9B8580}" destId="{14918A50-FA22-4707-9563-ACE037644C78}" srcOrd="1" destOrd="0" presId="urn:microsoft.com/office/officeart/2009/3/layout/RandomtoResultProcess"/>
    <dgm:cxn modelId="{FCBF3F18-3656-40D1-ABBD-A823B8BFD13B}" type="presParOf" srcId="{320173E2-DBD3-4D19-A773-3BE96A9B8580}" destId="{963CF249-FC45-4C6D-BEEE-EF290C3721BE}" srcOrd="2" destOrd="0" presId="urn:microsoft.com/office/officeart/2009/3/layout/RandomtoResultProcess"/>
    <dgm:cxn modelId="{9C18E28A-8152-4D7B-A0A9-14190A0E6961}" type="presParOf" srcId="{320173E2-DBD3-4D19-A773-3BE96A9B8580}" destId="{15FE673E-0D7C-4F3D-A4C0-730A705A2777}" srcOrd="3" destOrd="0" presId="urn:microsoft.com/office/officeart/2009/3/layout/RandomtoResultProcess"/>
    <dgm:cxn modelId="{175B3902-4A41-4837-BD06-4BE44E9179F0}" type="presParOf" srcId="{320173E2-DBD3-4D19-A773-3BE96A9B8580}" destId="{BFC95424-309C-44FC-AD94-0E988D5DDE66}" srcOrd="4" destOrd="0" presId="urn:microsoft.com/office/officeart/2009/3/layout/RandomtoResultProcess"/>
    <dgm:cxn modelId="{039B6FBD-A155-4946-8724-B949012D0981}" type="presParOf" srcId="{320173E2-DBD3-4D19-A773-3BE96A9B8580}" destId="{725DB68E-73CB-4CE4-8DFA-2CBE82790AEE}" srcOrd="5" destOrd="0" presId="urn:microsoft.com/office/officeart/2009/3/layout/RandomtoResultProcess"/>
    <dgm:cxn modelId="{092F6D73-17E6-4208-A52C-B551D3DBBDB3}" type="presParOf" srcId="{320173E2-DBD3-4D19-A773-3BE96A9B8580}" destId="{FD0C7ABB-A88C-4BF5-8B48-96EB503648AF}" srcOrd="6" destOrd="0" presId="urn:microsoft.com/office/officeart/2009/3/layout/RandomtoResultProcess"/>
    <dgm:cxn modelId="{48226245-E12B-44E2-A0C7-61A05F0CF9EA}" type="presParOf" srcId="{320173E2-DBD3-4D19-A773-3BE96A9B8580}" destId="{4AD7D840-BACE-4986-901B-04FA64744575}" srcOrd="7" destOrd="0" presId="urn:microsoft.com/office/officeart/2009/3/layout/RandomtoResultProcess"/>
    <dgm:cxn modelId="{DE0430A9-516F-44C2-80C9-E527DFF0A7B0}" type="presParOf" srcId="{320173E2-DBD3-4D19-A773-3BE96A9B8580}" destId="{3DC489AA-0D7E-4772-ABBC-47228E16DFB1}" srcOrd="8" destOrd="0" presId="urn:microsoft.com/office/officeart/2009/3/layout/RandomtoResultProcess"/>
    <dgm:cxn modelId="{05E3E8AC-60E8-47CB-A4A9-4F2DFC1B94C1}" type="presParOf" srcId="{320173E2-DBD3-4D19-A773-3BE96A9B8580}" destId="{3571FB50-61D3-4379-9F58-DE2E0AB97002}" srcOrd="9" destOrd="0" presId="urn:microsoft.com/office/officeart/2009/3/layout/RandomtoResultProcess"/>
    <dgm:cxn modelId="{07936ECC-8EFF-423A-A361-D74643A8A283}" type="presParOf" srcId="{320173E2-DBD3-4D19-A773-3BE96A9B8580}" destId="{939DE193-07C6-420A-9867-453587ACD1BF}" srcOrd="10" destOrd="0" presId="urn:microsoft.com/office/officeart/2009/3/layout/RandomtoResultProcess"/>
    <dgm:cxn modelId="{5F2E5347-F6C6-4FAF-A67B-27F1C5BF2816}" type="presParOf" srcId="{320173E2-DBD3-4D19-A773-3BE96A9B8580}" destId="{2C8558F1-FC37-41FB-ACCA-C1D56973A6DA}" srcOrd="11" destOrd="0" presId="urn:microsoft.com/office/officeart/2009/3/layout/RandomtoResultProcess"/>
    <dgm:cxn modelId="{49CB0229-9757-4506-A1E5-11FCD4FF6782}" type="presParOf" srcId="{320173E2-DBD3-4D19-A773-3BE96A9B8580}" destId="{8C0696EB-D4F6-4DAF-B31E-C30A44CEBBBA}" srcOrd="12" destOrd="0" presId="urn:microsoft.com/office/officeart/2009/3/layout/RandomtoResultProcess"/>
    <dgm:cxn modelId="{DA4B60BE-381E-4D78-904E-4772907F23FA}" type="presParOf" srcId="{320173E2-DBD3-4D19-A773-3BE96A9B8580}" destId="{15E1FF99-1194-4298-A654-CFF6175AFD64}" srcOrd="13" destOrd="0" presId="urn:microsoft.com/office/officeart/2009/3/layout/RandomtoResultProcess"/>
    <dgm:cxn modelId="{A9DC0327-26CA-4F68-B183-61A1A4CC6008}" type="presParOf" srcId="{320173E2-DBD3-4D19-A773-3BE96A9B8580}" destId="{62560092-EE27-4D12-A05D-4F46BAF2E392}" srcOrd="14" destOrd="0" presId="urn:microsoft.com/office/officeart/2009/3/layout/RandomtoResultProcess"/>
    <dgm:cxn modelId="{BF734A2E-68AF-4CFF-ACB3-C805579628C7}" type="presParOf" srcId="{320173E2-DBD3-4D19-A773-3BE96A9B8580}" destId="{B2E7DBC1-CE48-44E3-AF81-707B094F3DF5}" srcOrd="15" destOrd="0" presId="urn:microsoft.com/office/officeart/2009/3/layout/RandomtoResultProcess"/>
    <dgm:cxn modelId="{27CA75E3-D333-414D-B36C-7D50E8A42882}" type="presParOf" srcId="{320173E2-DBD3-4D19-A773-3BE96A9B8580}" destId="{C658BA9E-BB57-40BC-81AA-70E9933C22D6}" srcOrd="16" destOrd="0" presId="urn:microsoft.com/office/officeart/2009/3/layout/RandomtoResultProcess"/>
    <dgm:cxn modelId="{1ABD90C9-4C4A-4DBC-B817-A8A0553C1721}" type="presParOf" srcId="{320173E2-DBD3-4D19-A773-3BE96A9B8580}" destId="{070E4EBE-AC5C-4F32-B5F5-BA5A90D47D20}" srcOrd="17" destOrd="0" presId="urn:microsoft.com/office/officeart/2009/3/layout/RandomtoResultProcess"/>
    <dgm:cxn modelId="{CD6319D4-9D07-4FF8-AA05-472EEB3C0D4E}" type="presParOf" srcId="{320173E2-DBD3-4D19-A773-3BE96A9B8580}" destId="{74618AF6-FEA2-4164-A97B-26C4A397E645}" srcOrd="18" destOrd="0" presId="urn:microsoft.com/office/officeart/2009/3/layout/RandomtoResultProcess"/>
    <dgm:cxn modelId="{80F8EAE6-04EA-43D6-A968-A85006B13EE0}" type="presParOf" srcId="{DB2C759B-687A-4218-83CA-599CE0589B49}" destId="{72A5E1F0-8AEB-4C90-A7D5-3AA91B957E6B}" srcOrd="1" destOrd="0" presId="urn:microsoft.com/office/officeart/2009/3/layout/RandomtoResultProcess"/>
    <dgm:cxn modelId="{C604669F-BB76-4738-95CA-CAD95C92668B}" type="presParOf" srcId="{72A5E1F0-8AEB-4C90-A7D5-3AA91B957E6B}" destId="{B3711313-3EC4-4646-B505-C5497A8F17AE}" srcOrd="0" destOrd="0" presId="urn:microsoft.com/office/officeart/2009/3/layout/RandomtoResultProcess"/>
    <dgm:cxn modelId="{9C9C5585-53D6-423A-8D07-114C2E0E3778}" type="presParOf" srcId="{72A5E1F0-8AEB-4C90-A7D5-3AA91B957E6B}" destId="{7655E94F-DABE-48A0-9CBC-E2C9471EF530}" srcOrd="1" destOrd="0" presId="urn:microsoft.com/office/officeart/2009/3/layout/RandomtoResultProcess"/>
    <dgm:cxn modelId="{951EB99B-3A71-4217-926D-4B6DCB681FA3}" type="presParOf" srcId="{DB2C759B-687A-4218-83CA-599CE0589B49}" destId="{043959D8-7E9E-4738-9DDE-1CBAA5C3B7F9}" srcOrd="2" destOrd="0" presId="urn:microsoft.com/office/officeart/2009/3/layout/RandomtoResultProcess"/>
    <dgm:cxn modelId="{4ECA8420-E591-41DC-8B0A-918F0A527CCE}" type="presParOf" srcId="{043959D8-7E9E-4738-9DDE-1CBAA5C3B7F9}" destId="{690E4F48-3FAE-4B3F-B1FE-C0369F833F0C}" srcOrd="0" destOrd="0" presId="urn:microsoft.com/office/officeart/2009/3/layout/RandomtoResultProcess"/>
    <dgm:cxn modelId="{599852FD-3FF4-4FE5-9D5A-149D3C56B49F}" type="presParOf" srcId="{043959D8-7E9E-4738-9DDE-1CBAA5C3B7F9}" destId="{C6DD109B-13A6-4971-8D0A-B2ECF6B52CD7}" srcOrd="1" destOrd="0" presId="urn:microsoft.com/office/officeart/2009/3/layout/RandomtoResultProcess"/>
    <dgm:cxn modelId="{88E3E128-4876-4465-916C-1ACD5C27B7C2}" type="presParOf" srcId="{DB2C759B-687A-4218-83CA-599CE0589B49}" destId="{2CD152CC-0067-426B-BD3A-0A8E192F985A}" srcOrd="3" destOrd="0" presId="urn:microsoft.com/office/officeart/2009/3/layout/RandomtoResultProcess"/>
    <dgm:cxn modelId="{935BDE0F-684F-41C3-9370-3DBC335DBC58}" type="presParOf" srcId="{2CD152CC-0067-426B-BD3A-0A8E192F985A}" destId="{2A156A25-0590-4307-BF97-7DF77FC8306C}" srcOrd="0" destOrd="0" presId="urn:microsoft.com/office/officeart/2009/3/layout/RandomtoResultProcess"/>
    <dgm:cxn modelId="{32E8CC0D-7304-4FBD-BF53-D977801B922E}" type="presParOf" srcId="{2CD152CC-0067-426B-BD3A-0A8E192F985A}" destId="{68DEDDD6-96F2-42D8-A2EB-C5F05F9D0CCC}" srcOrd="1" destOrd="0" presId="urn:microsoft.com/office/officeart/2009/3/layout/RandomtoResultProcess"/>
    <dgm:cxn modelId="{DCD09950-3C48-427B-B3E8-53D606F350BD}" type="presParOf" srcId="{DB2C759B-687A-4218-83CA-599CE0589B49}" destId="{D30F1B5D-377E-4521-9ACE-722862B6C106}" srcOrd="4" destOrd="0" presId="urn:microsoft.com/office/officeart/2009/3/layout/RandomtoResultProcess"/>
    <dgm:cxn modelId="{FA005DE6-7CEC-4083-921F-EFB6BD8C7FFC}" type="presParOf" srcId="{D30F1B5D-377E-4521-9ACE-722862B6C106}" destId="{ACEB1195-161B-4A68-A2E7-FA58A373CE6A}" srcOrd="0" destOrd="0" presId="urn:microsoft.com/office/officeart/2009/3/layout/RandomtoResultProcess"/>
    <dgm:cxn modelId="{11DB7842-761F-4343-B8E5-F9676968912C}" type="presParOf" srcId="{D30F1B5D-377E-4521-9ACE-722862B6C106}" destId="{54121696-2522-44BF-9A14-66B07BED23B9}" srcOrd="1" destOrd="0" presId="urn:microsoft.com/office/officeart/2009/3/layout/RandomtoResultProcess"/>
    <dgm:cxn modelId="{33E44491-02F4-4F88-9CB6-42133CD09182}" type="presParOf" srcId="{DB2C759B-687A-4218-83CA-599CE0589B49}" destId="{4E36C349-AB62-4125-B493-33820D348E72}" srcOrd="5" destOrd="0" presId="urn:microsoft.com/office/officeart/2009/3/layout/RandomtoResultProcess"/>
    <dgm:cxn modelId="{EB8B57AD-92F9-4FF1-B471-71D98F9468DE}" type="presParOf" srcId="{4E36C349-AB62-4125-B493-33820D348E72}" destId="{12156644-A7A7-4E85-B7BF-B22225618713}" srcOrd="0" destOrd="0" presId="urn:microsoft.com/office/officeart/2009/3/layout/RandomtoResultProcess"/>
    <dgm:cxn modelId="{12B5D2F8-3877-4DD6-90CA-7D67835B5416}" type="presParOf" srcId="{4E36C349-AB62-4125-B493-33820D348E72}" destId="{2CC731E5-B462-4328-9CF1-8FECAE483D0C}" srcOrd="1" destOrd="0" presId="urn:microsoft.com/office/officeart/2009/3/layout/RandomtoResultProcess"/>
    <dgm:cxn modelId="{F292DFAD-4B27-476B-8FFF-1724418EFF96}" type="presParOf" srcId="{DB2C759B-687A-4218-83CA-599CE0589B49}" destId="{7A492800-09CE-4771-BDE7-329066D2F937}" srcOrd="6" destOrd="0" presId="urn:microsoft.com/office/officeart/2009/3/layout/RandomtoResultProcess"/>
    <dgm:cxn modelId="{741694F7-187D-4968-8EE1-111C4A472758}" type="presParOf" srcId="{7A492800-09CE-4771-BDE7-329066D2F937}" destId="{3C336F23-4FA0-49FA-A5B3-DBCE7561BF6C}" srcOrd="0" destOrd="0" presId="urn:microsoft.com/office/officeart/2009/3/layout/RandomtoResultProcess"/>
    <dgm:cxn modelId="{90412EBE-CE5C-4344-9DF0-CC1C446DA57F}" type="presParOf" srcId="{7A492800-09CE-4771-BDE7-329066D2F937}" destId="{10798480-4CCA-445A-823A-6E7E3E4A0A1C}" srcOrd="1" destOrd="0" presId="urn:microsoft.com/office/officeart/2009/3/layout/RandomtoResultProcess"/>
    <dgm:cxn modelId="{42DD810D-6AEB-4569-B9E2-59B3F1F5B905}" type="presParOf" srcId="{DB2C759B-687A-4218-83CA-599CE0589B49}" destId="{F1E2F2B3-BC56-4DC8-A8EE-D09E1C9D0504}" srcOrd="7" destOrd="0" presId="urn:microsoft.com/office/officeart/2009/3/layout/RandomtoResultProcess"/>
    <dgm:cxn modelId="{EFC946A3-1CD9-47A5-BFDF-69F2588CAE5D}" type="presParOf" srcId="{F1E2F2B3-BC56-4DC8-A8EE-D09E1C9D0504}" destId="{04ADFB9C-915A-4296-AFBD-48E8270C4F0A}" srcOrd="0" destOrd="0" presId="urn:microsoft.com/office/officeart/2009/3/layout/RandomtoResultProcess"/>
    <dgm:cxn modelId="{6589F559-1D26-4650-A2E6-1886D14EDF24}" type="presParOf" srcId="{F1E2F2B3-BC56-4DC8-A8EE-D09E1C9D0504}" destId="{3F5604AA-A1B7-40E9-BFF1-071F0C53AE75}" srcOrd="1" destOrd="0" presId="urn:microsoft.com/office/officeart/2009/3/layout/RandomtoResultProcess"/>
    <dgm:cxn modelId="{525756C5-72F4-4E94-BA32-F06EDE96C5B4}" type="presParOf" srcId="{DB2C759B-687A-4218-83CA-599CE0589B49}" destId="{905B92B2-92D0-4815-8EB8-D90167AB5BBF}" srcOrd="8" destOrd="0" presId="urn:microsoft.com/office/officeart/2009/3/layout/RandomtoResultProcess"/>
    <dgm:cxn modelId="{75B6012D-B73D-4B6D-853E-A01A4C289398}" type="presParOf" srcId="{905B92B2-92D0-4815-8EB8-D90167AB5BBF}" destId="{776B819E-04CF-40B5-826D-C3317D475DC7}" srcOrd="0" destOrd="0" presId="urn:microsoft.com/office/officeart/2009/3/layout/RandomtoResultProcess"/>
    <dgm:cxn modelId="{04732133-E85C-418D-A84D-7CF95C3B17FF}" type="presParOf" srcId="{905B92B2-92D0-4815-8EB8-D90167AB5BBF}" destId="{2DCA7614-63C5-4EE3-ABAF-2A0E8CA1BD9C}" srcOrd="1" destOrd="0" presId="urn:microsoft.com/office/officeart/2009/3/layout/RandomtoResultProcess"/>
    <dgm:cxn modelId="{F0531564-AE0E-4555-B4BC-0121F13056EB}" type="presParOf" srcId="{DB2C759B-687A-4218-83CA-599CE0589B49}" destId="{83298286-782D-4827-8A8F-C60492F2767B}" srcOrd="9" destOrd="0" presId="urn:microsoft.com/office/officeart/2009/3/layout/RandomtoResultProcess"/>
    <dgm:cxn modelId="{6BC9E55E-BFC6-4F59-B371-FE55B9B4A072}" type="presParOf" srcId="{83298286-782D-4827-8A8F-C60492F2767B}" destId="{1C4564FC-3132-4307-9124-773B416A2895}" srcOrd="0" destOrd="0" presId="urn:microsoft.com/office/officeart/2009/3/layout/RandomtoResultProcess"/>
    <dgm:cxn modelId="{5288F10C-DB40-4B94-98EA-2A990464A2C5}" type="presParOf" srcId="{83298286-782D-4827-8A8F-C60492F2767B}" destId="{497A5189-7B8A-4231-8342-482277CA8A20}" srcOrd="1" destOrd="0" presId="urn:microsoft.com/office/officeart/2009/3/layout/RandomtoResultProcess"/>
    <dgm:cxn modelId="{9D116310-F752-4712-B516-A41A0F89D431}" type="presParOf" srcId="{DB2C759B-687A-4218-83CA-599CE0589B49}" destId="{B4D0708C-E5CC-4139-9F35-46FD742A682B}" srcOrd="10" destOrd="0" presId="urn:microsoft.com/office/officeart/2009/3/layout/RandomtoResultProcess"/>
    <dgm:cxn modelId="{B6AFCE87-7847-4048-99B3-D6ADC9720BAF}" type="presParOf" srcId="{B4D0708C-E5CC-4139-9F35-46FD742A682B}" destId="{560882E9-CACE-4070-8C87-E7C32C8090DA}" srcOrd="0" destOrd="0" presId="urn:microsoft.com/office/officeart/2009/3/layout/RandomtoResultProcess"/>
    <dgm:cxn modelId="{9FB8A6A0-B22E-49E4-B640-B097EF3547A3}" type="presParOf" srcId="{B4D0708C-E5CC-4139-9F35-46FD742A682B}" destId="{6CB4C633-8E23-4908-A7BF-A152AD9952F7}" srcOrd="1" destOrd="0" presId="urn:microsoft.com/office/officeart/2009/3/layout/RandomtoResultProcess"/>
    <dgm:cxn modelId="{35D74D81-9A20-48EA-BCA0-20DCD46EDAEA}" type="presParOf" srcId="{DB2C759B-687A-4218-83CA-599CE0589B49}" destId="{9CB7AD91-2FB6-4724-B98E-34C21C03DFF0}" srcOrd="11" destOrd="0" presId="urn:microsoft.com/office/officeart/2009/3/layout/RandomtoResultProcess"/>
    <dgm:cxn modelId="{C593DE1B-D387-44A7-AF94-18951DA74027}" type="presParOf" srcId="{9CB7AD91-2FB6-4724-B98E-34C21C03DFF0}" destId="{165B1CCE-CA50-49F1-98BE-27509029F9AE}" srcOrd="0" destOrd="0" presId="urn:microsoft.com/office/officeart/2009/3/layout/RandomtoResultProcess"/>
    <dgm:cxn modelId="{DE717CF2-3D8B-4333-A5C7-0BC00BF0E810}" type="presParOf" srcId="{9CB7AD91-2FB6-4724-B98E-34C21C03DFF0}" destId="{9ABE2610-22E8-4864-82A7-0BB3546F3A97}" srcOrd="1" destOrd="0" presId="urn:microsoft.com/office/officeart/2009/3/layout/RandomtoResultProcess"/>
    <dgm:cxn modelId="{758460DA-7233-4B1A-88E3-747095921AFF}" type="presParOf" srcId="{DB2C759B-687A-4218-83CA-599CE0589B49}" destId="{F81EF0EC-5D94-4DFF-A25E-9B703CB58EBC}" srcOrd="12" destOrd="0" presId="urn:microsoft.com/office/officeart/2009/3/layout/RandomtoResultProcess"/>
    <dgm:cxn modelId="{23F247FE-60C7-4E78-85CF-14662EDEBF4A}" type="presParOf" srcId="{F81EF0EC-5D94-4DFF-A25E-9B703CB58EBC}" destId="{BC2055D7-D87C-4374-BFAA-CC2907CEF2C9}" srcOrd="0" destOrd="0" presId="urn:microsoft.com/office/officeart/2009/3/layout/RandomtoResultProcess"/>
    <dgm:cxn modelId="{9E8CA200-4747-4267-8CC8-2FE4C1011114}" type="presParOf" srcId="{F81EF0EC-5D94-4DFF-A25E-9B703CB58EBC}" destId="{0D94D651-9836-4480-A0FD-7DC86BA128C2}" srcOrd="1" destOrd="0" presId="urn:microsoft.com/office/officeart/2009/3/layout/RandomtoResultProcess"/>
    <dgm:cxn modelId="{C2F7CA37-6C65-4CC1-A64B-669C7CE2290B}" type="presParOf" srcId="{DB2C759B-687A-4218-83CA-599CE0589B49}" destId="{68C1D0AC-C6D6-4270-9EB4-0C7139089986}" srcOrd="13" destOrd="0" presId="urn:microsoft.com/office/officeart/2009/3/layout/RandomtoResultProcess"/>
    <dgm:cxn modelId="{B1D2066A-DA9C-4C9E-BD4C-523A54592216}" type="presParOf" srcId="{68C1D0AC-C6D6-4270-9EB4-0C7139089986}" destId="{3F82D232-525F-426F-9051-45E046BA5B0B}" srcOrd="0" destOrd="0" presId="urn:microsoft.com/office/officeart/2009/3/layout/RandomtoResultProcess"/>
    <dgm:cxn modelId="{CF5B7B00-58E5-4C32-9C9D-E8D914D3661F}" type="presParOf" srcId="{68C1D0AC-C6D6-4270-9EB4-0C7139089986}" destId="{4D3FB79B-85AE-4039-991B-4BCF496FB3B7}" srcOrd="1" destOrd="0" presId="urn:microsoft.com/office/officeart/2009/3/layout/RandomtoResultProcess"/>
    <dgm:cxn modelId="{32577998-DBE4-4A5D-9E40-3872556CBB84}" type="presParOf" srcId="{DB2C759B-687A-4218-83CA-599CE0589B49}" destId="{110BE684-9DEA-4181-89CE-D4446EBBDD56}" srcOrd="14" destOrd="0" presId="urn:microsoft.com/office/officeart/2009/3/layout/RandomtoResultProcess"/>
    <dgm:cxn modelId="{B21CD841-3D88-46CC-83C6-4F5A4DF6775A}" type="presParOf" srcId="{110BE684-9DEA-4181-89CE-D4446EBBDD56}" destId="{E69E560B-75CA-42D0-8A3A-8702798DE97F}" srcOrd="0" destOrd="0" presId="urn:microsoft.com/office/officeart/2009/3/layout/RandomtoResultProcess"/>
    <dgm:cxn modelId="{67AF7629-BAD1-4DD0-A95A-B94DB1292582}" type="presParOf" srcId="{110BE684-9DEA-4181-89CE-D4446EBBDD56}" destId="{3736A480-6B4C-44C6-B529-F1679A7E98FC}"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99BED-C094-494A-8137-52EC74FF8AD8}">
      <dsp:nvSpPr>
        <dsp:cNvPr id="0" name=""/>
        <dsp:cNvSpPr/>
      </dsp:nvSpPr>
      <dsp:spPr>
        <a:xfrm>
          <a:off x="66509" y="858936"/>
          <a:ext cx="992360" cy="32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accent4">
                  <a:lumMod val="75000"/>
                </a:schemeClr>
              </a:solidFill>
              <a:latin typeface="Cambria" panose="02040503050406030204" pitchFamily="18" charset="0"/>
              <a:ea typeface="Cambria" panose="02040503050406030204" pitchFamily="18" charset="0"/>
            </a:rPr>
            <a:t>Problem Statement</a:t>
          </a:r>
        </a:p>
      </dsp:txBody>
      <dsp:txXfrm>
        <a:off x="66509" y="858936"/>
        <a:ext cx="992360" cy="327027"/>
      </dsp:txXfrm>
    </dsp:sp>
    <dsp:sp modelId="{14918A50-FA22-4707-9563-ACE037644C78}">
      <dsp:nvSpPr>
        <dsp:cNvPr id="0" name=""/>
        <dsp:cNvSpPr/>
      </dsp:nvSpPr>
      <dsp:spPr>
        <a:xfrm>
          <a:off x="65381" y="759475"/>
          <a:ext cx="78937" cy="78937"/>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63CF249-FC45-4C6D-BEEE-EF290C3721BE}">
      <dsp:nvSpPr>
        <dsp:cNvPr id="0" name=""/>
        <dsp:cNvSpPr/>
      </dsp:nvSpPr>
      <dsp:spPr>
        <a:xfrm>
          <a:off x="120638" y="648962"/>
          <a:ext cx="78937" cy="78937"/>
        </a:xfrm>
        <a:prstGeom prst="ellips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5FE673E-0D7C-4F3D-A4C0-730A705A2777}">
      <dsp:nvSpPr>
        <dsp:cNvPr id="0" name=""/>
        <dsp:cNvSpPr/>
      </dsp:nvSpPr>
      <dsp:spPr>
        <a:xfrm>
          <a:off x="253253" y="671064"/>
          <a:ext cx="124045" cy="124045"/>
        </a:xfrm>
        <a:prstGeom prst="ellips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FC95424-309C-44FC-AD94-0E988D5DDE66}">
      <dsp:nvSpPr>
        <dsp:cNvPr id="0" name=""/>
        <dsp:cNvSpPr/>
      </dsp:nvSpPr>
      <dsp:spPr>
        <a:xfrm>
          <a:off x="363766" y="549500"/>
          <a:ext cx="78937" cy="78937"/>
        </a:xfrm>
        <a:prstGeom prst="ellips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25DB68E-73CB-4CE4-8DFA-2CBE82790AEE}">
      <dsp:nvSpPr>
        <dsp:cNvPr id="0" name=""/>
        <dsp:cNvSpPr/>
      </dsp:nvSpPr>
      <dsp:spPr>
        <a:xfrm>
          <a:off x="507433" y="505295"/>
          <a:ext cx="78937" cy="78937"/>
        </a:xfrm>
        <a:prstGeom prst="ellipse">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D0C7ABB-A88C-4BF5-8B48-96EB503648AF}">
      <dsp:nvSpPr>
        <dsp:cNvPr id="0" name=""/>
        <dsp:cNvSpPr/>
      </dsp:nvSpPr>
      <dsp:spPr>
        <a:xfrm>
          <a:off x="684253" y="582654"/>
          <a:ext cx="78937" cy="78937"/>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AD7D840-BACE-4986-901B-04FA64744575}">
      <dsp:nvSpPr>
        <dsp:cNvPr id="0" name=""/>
        <dsp:cNvSpPr/>
      </dsp:nvSpPr>
      <dsp:spPr>
        <a:xfrm>
          <a:off x="794766" y="637911"/>
          <a:ext cx="124045" cy="124045"/>
        </a:xfrm>
        <a:prstGeom prst="ellips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DC489AA-0D7E-4772-ABBC-47228E16DFB1}">
      <dsp:nvSpPr>
        <dsp:cNvPr id="0" name=""/>
        <dsp:cNvSpPr/>
      </dsp:nvSpPr>
      <dsp:spPr>
        <a:xfrm>
          <a:off x="949484" y="759475"/>
          <a:ext cx="78937" cy="78937"/>
        </a:xfrm>
        <a:prstGeom prst="ellips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571FB50-61D3-4379-9F58-DE2E0AB97002}">
      <dsp:nvSpPr>
        <dsp:cNvPr id="0" name=""/>
        <dsp:cNvSpPr/>
      </dsp:nvSpPr>
      <dsp:spPr>
        <a:xfrm>
          <a:off x="1015792" y="881039"/>
          <a:ext cx="78937" cy="78937"/>
        </a:xfrm>
        <a:prstGeom prst="ellips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9DE193-07C6-420A-9867-453587ACD1BF}">
      <dsp:nvSpPr>
        <dsp:cNvPr id="0" name=""/>
        <dsp:cNvSpPr/>
      </dsp:nvSpPr>
      <dsp:spPr>
        <a:xfrm>
          <a:off x="441125" y="648962"/>
          <a:ext cx="202982" cy="202982"/>
        </a:xfrm>
        <a:prstGeom prst="ellipse">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C8558F1-FC37-41FB-ACCA-C1D56973A6DA}">
      <dsp:nvSpPr>
        <dsp:cNvPr id="0" name=""/>
        <dsp:cNvSpPr/>
      </dsp:nvSpPr>
      <dsp:spPr>
        <a:xfrm>
          <a:off x="10125" y="1068911"/>
          <a:ext cx="78937" cy="78937"/>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C0696EB-D4F6-4DAF-B31E-C30A44CEBBBA}">
      <dsp:nvSpPr>
        <dsp:cNvPr id="0" name=""/>
        <dsp:cNvSpPr/>
      </dsp:nvSpPr>
      <dsp:spPr>
        <a:xfrm>
          <a:off x="76433" y="1168372"/>
          <a:ext cx="124045" cy="124045"/>
        </a:xfrm>
        <a:prstGeom prst="ellips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5E1FF99-1194-4298-A654-CFF6175AFD64}">
      <dsp:nvSpPr>
        <dsp:cNvPr id="0" name=""/>
        <dsp:cNvSpPr/>
      </dsp:nvSpPr>
      <dsp:spPr>
        <a:xfrm>
          <a:off x="242202" y="1256783"/>
          <a:ext cx="180429" cy="180429"/>
        </a:xfrm>
        <a:prstGeom prst="ellips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2560092-EE27-4D12-A05D-4F46BAF2E392}">
      <dsp:nvSpPr>
        <dsp:cNvPr id="0" name=""/>
        <dsp:cNvSpPr/>
      </dsp:nvSpPr>
      <dsp:spPr>
        <a:xfrm>
          <a:off x="474279" y="1400449"/>
          <a:ext cx="78937" cy="78937"/>
        </a:xfrm>
        <a:prstGeom prst="ellips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2E7DBC1-CE48-44E3-AF81-707B094F3DF5}">
      <dsp:nvSpPr>
        <dsp:cNvPr id="0" name=""/>
        <dsp:cNvSpPr/>
      </dsp:nvSpPr>
      <dsp:spPr>
        <a:xfrm>
          <a:off x="518484" y="1256783"/>
          <a:ext cx="124045" cy="124045"/>
        </a:xfrm>
        <a:prstGeom prst="ellipse">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658BA9E-BB57-40BC-81AA-70E9933C22D6}">
      <dsp:nvSpPr>
        <dsp:cNvPr id="0" name=""/>
        <dsp:cNvSpPr/>
      </dsp:nvSpPr>
      <dsp:spPr>
        <a:xfrm>
          <a:off x="628997" y="1411501"/>
          <a:ext cx="78937" cy="78937"/>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70E4EBE-AC5C-4F32-B5F5-BA5A90D47D20}">
      <dsp:nvSpPr>
        <dsp:cNvPr id="0" name=""/>
        <dsp:cNvSpPr/>
      </dsp:nvSpPr>
      <dsp:spPr>
        <a:xfrm>
          <a:off x="728458" y="1234680"/>
          <a:ext cx="180429" cy="180429"/>
        </a:xfrm>
        <a:prstGeom prst="ellips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4618AF6-FEA2-4164-A97B-26C4A397E645}">
      <dsp:nvSpPr>
        <dsp:cNvPr id="0" name=""/>
        <dsp:cNvSpPr/>
      </dsp:nvSpPr>
      <dsp:spPr>
        <a:xfrm>
          <a:off x="971587" y="1190475"/>
          <a:ext cx="124045" cy="124045"/>
        </a:xfrm>
        <a:prstGeom prst="ellips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3711313-3EC4-4646-B505-C5497A8F17AE}">
      <dsp:nvSpPr>
        <dsp:cNvPr id="0" name=""/>
        <dsp:cNvSpPr/>
      </dsp:nvSpPr>
      <dsp:spPr>
        <a:xfrm>
          <a:off x="1095632" y="670881"/>
          <a:ext cx="364302" cy="695493"/>
        </a:xfrm>
        <a:prstGeom prst="chevron">
          <a:avLst>
            <a:gd name="adj" fmla="val 6231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90E4F48-3FAE-4B3F-B1FE-C0369F833F0C}">
      <dsp:nvSpPr>
        <dsp:cNvPr id="0" name=""/>
        <dsp:cNvSpPr/>
      </dsp:nvSpPr>
      <dsp:spPr>
        <a:xfrm>
          <a:off x="1459935" y="671218"/>
          <a:ext cx="993552" cy="695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70C0"/>
              </a:solidFill>
              <a:latin typeface="Cambria" panose="02040503050406030204" pitchFamily="18" charset="0"/>
              <a:ea typeface="Cambria" panose="02040503050406030204" pitchFamily="18" charset="0"/>
            </a:rPr>
            <a:t>Assumption</a:t>
          </a:r>
          <a:r>
            <a:rPr lang="en-US" sz="1000" b="1" kern="1200" dirty="0">
              <a:latin typeface="Cambria" panose="02040503050406030204" pitchFamily="18" charset="0"/>
              <a:ea typeface="Cambria" panose="02040503050406030204" pitchFamily="18" charset="0"/>
            </a:rPr>
            <a:t> </a:t>
          </a:r>
        </a:p>
      </dsp:txBody>
      <dsp:txXfrm>
        <a:off x="1459935" y="671218"/>
        <a:ext cx="993552" cy="695486"/>
      </dsp:txXfrm>
    </dsp:sp>
    <dsp:sp modelId="{2A156A25-0590-4307-BF97-7DF77FC8306C}">
      <dsp:nvSpPr>
        <dsp:cNvPr id="0" name=""/>
        <dsp:cNvSpPr/>
      </dsp:nvSpPr>
      <dsp:spPr>
        <a:xfrm>
          <a:off x="2453487" y="670881"/>
          <a:ext cx="364302" cy="695493"/>
        </a:xfrm>
        <a:prstGeom prst="chevron">
          <a:avLst>
            <a:gd name="adj" fmla="val 62310"/>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CEB1195-161B-4A68-A2E7-FA58A373CE6A}">
      <dsp:nvSpPr>
        <dsp:cNvPr id="0" name=""/>
        <dsp:cNvSpPr/>
      </dsp:nvSpPr>
      <dsp:spPr>
        <a:xfrm>
          <a:off x="2817790" y="671218"/>
          <a:ext cx="993552" cy="695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2"/>
              </a:solidFill>
              <a:latin typeface="Cambria" panose="02040503050406030204" pitchFamily="18" charset="0"/>
              <a:ea typeface="Cambria" panose="02040503050406030204" pitchFamily="18" charset="0"/>
            </a:rPr>
            <a:t>Research Questions</a:t>
          </a:r>
        </a:p>
      </dsp:txBody>
      <dsp:txXfrm>
        <a:off x="2817790" y="671218"/>
        <a:ext cx="993552" cy="695486"/>
      </dsp:txXfrm>
    </dsp:sp>
    <dsp:sp modelId="{12156644-A7A7-4E85-B7BF-B22225618713}">
      <dsp:nvSpPr>
        <dsp:cNvPr id="0" name=""/>
        <dsp:cNvSpPr/>
      </dsp:nvSpPr>
      <dsp:spPr>
        <a:xfrm>
          <a:off x="3811343" y="670881"/>
          <a:ext cx="364302" cy="695493"/>
        </a:xfrm>
        <a:prstGeom prst="chevron">
          <a:avLst>
            <a:gd name="adj" fmla="val 6231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C336F23-4FA0-49FA-A5B3-DBCE7561BF6C}">
      <dsp:nvSpPr>
        <dsp:cNvPr id="0" name=""/>
        <dsp:cNvSpPr/>
      </dsp:nvSpPr>
      <dsp:spPr>
        <a:xfrm>
          <a:off x="4175645" y="671218"/>
          <a:ext cx="993552" cy="695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1">
                  <a:lumMod val="75000"/>
                </a:schemeClr>
              </a:solidFill>
              <a:latin typeface="Cambria" panose="02040503050406030204" pitchFamily="18" charset="0"/>
              <a:ea typeface="Cambria" panose="02040503050406030204" pitchFamily="18" charset="0"/>
              <a:cs typeface="+mn-cs"/>
            </a:rPr>
            <a:t>Hypothesis</a:t>
          </a:r>
        </a:p>
      </dsp:txBody>
      <dsp:txXfrm>
        <a:off x="4175645" y="671218"/>
        <a:ext cx="993552" cy="695486"/>
      </dsp:txXfrm>
    </dsp:sp>
    <dsp:sp modelId="{04ADFB9C-915A-4296-AFBD-48E8270C4F0A}">
      <dsp:nvSpPr>
        <dsp:cNvPr id="0" name=""/>
        <dsp:cNvSpPr/>
      </dsp:nvSpPr>
      <dsp:spPr>
        <a:xfrm>
          <a:off x="5169198" y="670881"/>
          <a:ext cx="364302" cy="695493"/>
        </a:xfrm>
        <a:prstGeom prst="chevron">
          <a:avLst>
            <a:gd name="adj" fmla="val 62310"/>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76B819E-04CF-40B5-826D-C3317D475DC7}">
      <dsp:nvSpPr>
        <dsp:cNvPr id="0" name=""/>
        <dsp:cNvSpPr/>
      </dsp:nvSpPr>
      <dsp:spPr>
        <a:xfrm>
          <a:off x="5533501" y="671218"/>
          <a:ext cx="993552" cy="695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2">
                  <a:lumMod val="75000"/>
                  <a:lumOff val="25000"/>
                </a:schemeClr>
              </a:solidFill>
              <a:latin typeface="Cambria" panose="02040503050406030204" pitchFamily="18" charset="0"/>
              <a:ea typeface="Cambria" panose="02040503050406030204" pitchFamily="18" charset="0"/>
              <a:cs typeface="+mn-cs"/>
            </a:rPr>
            <a:t>Data</a:t>
          </a:r>
          <a:r>
            <a:rPr lang="en-US" sz="1000" b="1" kern="1200" dirty="0">
              <a:solidFill>
                <a:schemeClr val="bg2">
                  <a:lumMod val="75000"/>
                  <a:lumOff val="25000"/>
                </a:schemeClr>
              </a:solidFill>
              <a:latin typeface="Cambria" panose="02040503050406030204" pitchFamily="18" charset="0"/>
              <a:ea typeface="Cambria" panose="02040503050406030204" pitchFamily="18" charset="0"/>
            </a:rPr>
            <a:t> </a:t>
          </a:r>
          <a:r>
            <a:rPr lang="en-US" sz="1200" b="1" kern="1200" dirty="0">
              <a:solidFill>
                <a:schemeClr val="bg2">
                  <a:lumMod val="75000"/>
                  <a:lumOff val="25000"/>
                </a:schemeClr>
              </a:solidFill>
              <a:latin typeface="Cambria" panose="02040503050406030204" pitchFamily="18" charset="0"/>
              <a:ea typeface="Cambria" panose="02040503050406030204" pitchFamily="18" charset="0"/>
              <a:cs typeface="+mn-cs"/>
            </a:rPr>
            <a:t>Loading</a:t>
          </a:r>
        </a:p>
      </dsp:txBody>
      <dsp:txXfrm>
        <a:off x="5533501" y="671218"/>
        <a:ext cx="993552" cy="695486"/>
      </dsp:txXfrm>
    </dsp:sp>
    <dsp:sp modelId="{1C4564FC-3132-4307-9124-773B416A2895}">
      <dsp:nvSpPr>
        <dsp:cNvPr id="0" name=""/>
        <dsp:cNvSpPr/>
      </dsp:nvSpPr>
      <dsp:spPr>
        <a:xfrm>
          <a:off x="6527053" y="670881"/>
          <a:ext cx="364302" cy="695493"/>
        </a:xfrm>
        <a:prstGeom prst="chevron">
          <a:avLst>
            <a:gd name="adj" fmla="val 62310"/>
          </a:avLst>
        </a:prstGeom>
        <a:solidFill>
          <a:schemeClr val="accent6">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60882E9-CACE-4070-8C87-E7C32C8090DA}">
      <dsp:nvSpPr>
        <dsp:cNvPr id="0" name=""/>
        <dsp:cNvSpPr/>
      </dsp:nvSpPr>
      <dsp:spPr>
        <a:xfrm>
          <a:off x="6891356" y="671218"/>
          <a:ext cx="993552" cy="695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accent4"/>
              </a:solidFill>
              <a:latin typeface="Cambria" panose="02040503050406030204" pitchFamily="18" charset="0"/>
              <a:ea typeface="Cambria" panose="02040503050406030204" pitchFamily="18" charset="0"/>
            </a:rPr>
            <a:t>Exploratory Data Analysis</a:t>
          </a:r>
        </a:p>
      </dsp:txBody>
      <dsp:txXfrm>
        <a:off x="6891356" y="671218"/>
        <a:ext cx="993552" cy="695486"/>
      </dsp:txXfrm>
    </dsp:sp>
    <dsp:sp modelId="{165B1CCE-CA50-49F1-98BE-27509029F9AE}">
      <dsp:nvSpPr>
        <dsp:cNvPr id="0" name=""/>
        <dsp:cNvSpPr/>
      </dsp:nvSpPr>
      <dsp:spPr>
        <a:xfrm>
          <a:off x="7884909" y="670881"/>
          <a:ext cx="364302" cy="695493"/>
        </a:xfrm>
        <a:prstGeom prst="chevron">
          <a:avLst>
            <a:gd name="adj" fmla="val 6231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C2055D7-D87C-4374-BFAA-CC2907CEF2C9}">
      <dsp:nvSpPr>
        <dsp:cNvPr id="0" name=""/>
        <dsp:cNvSpPr/>
      </dsp:nvSpPr>
      <dsp:spPr>
        <a:xfrm>
          <a:off x="8249211" y="671218"/>
          <a:ext cx="993552" cy="695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Cambria" panose="02040503050406030204" pitchFamily="18" charset="0"/>
              <a:ea typeface="Cambria" panose="02040503050406030204" pitchFamily="18" charset="0"/>
              <a:cs typeface="+mn-cs"/>
            </a:rPr>
            <a:t>Data</a:t>
          </a:r>
          <a:r>
            <a:rPr lang="en-US" sz="1000" b="1" kern="1200" dirty="0">
              <a:solidFill>
                <a:schemeClr val="bg1"/>
              </a:solidFill>
              <a:latin typeface="Cambria" panose="02040503050406030204" pitchFamily="18" charset="0"/>
              <a:ea typeface="Cambria" panose="02040503050406030204" pitchFamily="18" charset="0"/>
            </a:rPr>
            <a:t> </a:t>
          </a:r>
          <a:r>
            <a:rPr lang="en-US" sz="1200" b="1" kern="1200" dirty="0">
              <a:solidFill>
                <a:schemeClr val="bg1"/>
              </a:solidFill>
              <a:latin typeface="Cambria" panose="02040503050406030204" pitchFamily="18" charset="0"/>
              <a:ea typeface="Cambria" panose="02040503050406030204" pitchFamily="18" charset="0"/>
              <a:cs typeface="+mn-cs"/>
            </a:rPr>
            <a:t>Analysis</a:t>
          </a:r>
        </a:p>
      </dsp:txBody>
      <dsp:txXfrm>
        <a:off x="8249211" y="671218"/>
        <a:ext cx="993552" cy="695486"/>
      </dsp:txXfrm>
    </dsp:sp>
    <dsp:sp modelId="{3F82D232-525F-426F-9051-45E046BA5B0B}">
      <dsp:nvSpPr>
        <dsp:cNvPr id="0" name=""/>
        <dsp:cNvSpPr/>
      </dsp:nvSpPr>
      <dsp:spPr>
        <a:xfrm>
          <a:off x="9242764" y="670881"/>
          <a:ext cx="364302" cy="695493"/>
        </a:xfrm>
        <a:prstGeom prst="chevron">
          <a:avLst>
            <a:gd name="adj" fmla="val 62310"/>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69E560B-75CA-42D0-8A3A-8702798DE97F}">
      <dsp:nvSpPr>
        <dsp:cNvPr id="0" name=""/>
        <dsp:cNvSpPr/>
      </dsp:nvSpPr>
      <dsp:spPr>
        <a:xfrm>
          <a:off x="9607067" y="505295"/>
          <a:ext cx="1053766" cy="1062346"/>
        </a:xfrm>
        <a:prstGeom prst="ellips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1">
                  <a:lumMod val="50000"/>
                </a:schemeClr>
              </a:solidFill>
              <a:latin typeface="Cambria" panose="02040503050406030204" pitchFamily="18" charset="0"/>
              <a:ea typeface="Cambria" panose="02040503050406030204" pitchFamily="18" charset="0"/>
            </a:rPr>
            <a:t>Final Conclusion</a:t>
          </a:r>
        </a:p>
      </dsp:txBody>
      <dsp:txXfrm>
        <a:off x="9761387" y="660872"/>
        <a:ext cx="745126" cy="751192"/>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1DA1B7A-35E3-4FAE-AD6B-548815566745}" type="datetimeFigureOut">
              <a:rPr lang="en-US" smtClean="0"/>
              <a:t>8/15/2023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173133354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A1B7A-35E3-4FAE-AD6B-548815566745}"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309529410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A1B7A-35E3-4FAE-AD6B-548815566745}"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690568314"/>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A1B7A-35E3-4FAE-AD6B-548815566745}"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0019-1929-4E8B-8408-DD11725C4A9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967277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A1B7A-35E3-4FAE-AD6B-548815566745}"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408698194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DA1B7A-35E3-4FAE-AD6B-548815566745}"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1987629267"/>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DA1B7A-35E3-4FAE-AD6B-548815566745}"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42328107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A1B7A-35E3-4FAE-AD6B-548815566745}"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448489313"/>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A1B7A-35E3-4FAE-AD6B-548815566745}"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115535956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A1B7A-35E3-4FAE-AD6B-548815566745}"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886426257"/>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A1B7A-35E3-4FAE-AD6B-548815566745}"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330970260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A1B7A-35E3-4FAE-AD6B-548815566745}"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377153717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DA1B7A-35E3-4FAE-AD6B-548815566745}"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108562904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DA1B7A-35E3-4FAE-AD6B-548815566745}"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3927736653"/>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A1B7A-35E3-4FAE-AD6B-548815566745}"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266004595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A1B7A-35E3-4FAE-AD6B-548815566745}"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237772210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DA1B7A-35E3-4FAE-AD6B-548815566745}"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0019-1929-4E8B-8408-DD11725C4A92}" type="slidenum">
              <a:rPr lang="en-US" smtClean="0"/>
              <a:t>‹#›</a:t>
            </a:fld>
            <a:endParaRPr lang="en-US"/>
          </a:p>
        </p:txBody>
      </p:sp>
    </p:spTree>
    <p:extLst>
      <p:ext uri="{BB962C8B-B14F-4D97-AF65-F5344CB8AC3E}">
        <p14:creationId xmlns:p14="http://schemas.microsoft.com/office/powerpoint/2010/main" val="2372604597"/>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10000" b="-10000"/>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DA1B7A-35E3-4FAE-AD6B-548815566745}" type="datetimeFigureOut">
              <a:rPr lang="en-US" smtClean="0"/>
              <a:t>8/15/2023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7A0019-1929-4E8B-8408-DD11725C4A92}" type="slidenum">
              <a:rPr lang="en-US" smtClean="0"/>
              <a:t>‹#›</a:t>
            </a:fld>
            <a:endParaRPr lang="en-US"/>
          </a:p>
        </p:txBody>
      </p:sp>
    </p:spTree>
    <p:extLst>
      <p:ext uri="{BB962C8B-B14F-4D97-AF65-F5344CB8AC3E}">
        <p14:creationId xmlns:p14="http://schemas.microsoft.com/office/powerpoint/2010/main" val="476647825"/>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853631-8E11-4406-99DE-F87C6C4B0CC2}"/>
              </a:ext>
            </a:extLst>
          </p:cNvPr>
          <p:cNvSpPr/>
          <p:nvPr/>
        </p:nvSpPr>
        <p:spPr>
          <a:xfrm>
            <a:off x="2077288" y="490466"/>
            <a:ext cx="736272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Cambria" panose="02040503050406030204" pitchFamily="18" charset="0"/>
                <a:ea typeface="Cambria" panose="02040503050406030204" pitchFamily="18" charset="0"/>
              </a:rPr>
              <a:t>Project: </a:t>
            </a:r>
            <a:r>
              <a:rPr lang="en-US" sz="54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Hotel</a:t>
            </a:r>
            <a:r>
              <a:rPr lang="en-US" sz="5400" b="1" cap="none" spc="0" dirty="0">
                <a:ln/>
                <a:solidFill>
                  <a:schemeClr val="accent3"/>
                </a:solidFill>
                <a:effectLst/>
                <a:latin typeface="Cambria" panose="02040503050406030204" pitchFamily="18" charset="0"/>
                <a:ea typeface="Cambria" panose="02040503050406030204" pitchFamily="18" charset="0"/>
              </a:rPr>
              <a:t> </a:t>
            </a: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mbria" panose="02040503050406030204" pitchFamily="18" charset="0"/>
                <a:ea typeface="Cambria" panose="02040503050406030204" pitchFamily="18" charset="0"/>
              </a:rPr>
              <a:t>Booking</a:t>
            </a:r>
            <a:r>
              <a:rPr lang="en-US" sz="5400" b="1" cap="none" spc="0" dirty="0">
                <a:ln/>
                <a:solidFill>
                  <a:schemeClr val="accent3"/>
                </a:solidFill>
                <a:effectLst/>
                <a:latin typeface="Cambria" panose="02040503050406030204" pitchFamily="18" charset="0"/>
                <a:ea typeface="Cambria" panose="02040503050406030204" pitchFamily="18" charset="0"/>
              </a:rPr>
              <a:t> </a:t>
            </a:r>
            <a:endParaRPr lang="en-US" sz="5400" b="1" cap="none" spc="0" dirty="0">
              <a:ln/>
              <a:solidFill>
                <a:schemeClr val="accent3"/>
              </a:solidFill>
              <a:effectLst/>
            </a:endParaRPr>
          </a:p>
        </p:txBody>
      </p:sp>
      <p:graphicFrame>
        <p:nvGraphicFramePr>
          <p:cNvPr id="7" name="Diagram 6">
            <a:extLst>
              <a:ext uri="{FF2B5EF4-FFF2-40B4-BE49-F238E27FC236}">
                <a16:creationId xmlns:a16="http://schemas.microsoft.com/office/drawing/2014/main" id="{512CE32B-05EA-4FB1-B26C-F0E9104BFA8E}"/>
              </a:ext>
            </a:extLst>
          </p:cNvPr>
          <p:cNvGraphicFramePr/>
          <p:nvPr>
            <p:extLst>
              <p:ext uri="{D42A27DB-BD31-4B8C-83A1-F6EECF244321}">
                <p14:modId xmlns:p14="http://schemas.microsoft.com/office/powerpoint/2010/main" val="1275238377"/>
              </p:ext>
            </p:extLst>
          </p:nvPr>
        </p:nvGraphicFramePr>
        <p:xfrm>
          <a:off x="760520" y="1586189"/>
          <a:ext cx="10670959" cy="2072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B9FD218-BBAC-4185-B054-48624B9B2743}"/>
              </a:ext>
            </a:extLst>
          </p:cNvPr>
          <p:cNvSpPr txBox="1"/>
          <p:nvPr/>
        </p:nvSpPr>
        <p:spPr>
          <a:xfrm>
            <a:off x="1406104" y="1413796"/>
            <a:ext cx="4352544" cy="369332"/>
          </a:xfrm>
          <a:prstGeom prst="rect">
            <a:avLst/>
          </a:prstGeom>
          <a:noFill/>
        </p:spPr>
        <p:txBody>
          <a:bodyPr wrap="square" rtlCol="0">
            <a:spAutoFit/>
          </a:bodyPr>
          <a:lstStyle/>
          <a:p>
            <a:r>
              <a:rPr lang="en-US" dirty="0">
                <a:solidFill>
                  <a:schemeClr val="accent1">
                    <a:lumMod val="50000"/>
                  </a:schemeClr>
                </a:solidFill>
                <a:latin typeface="Cambria" panose="02040503050406030204" pitchFamily="18" charset="0"/>
                <a:ea typeface="Cambria" panose="02040503050406030204" pitchFamily="18" charset="0"/>
              </a:rPr>
              <a:t>The complete process………….</a:t>
            </a:r>
          </a:p>
        </p:txBody>
      </p:sp>
      <p:pic>
        <p:nvPicPr>
          <p:cNvPr id="9218" name="Picture 2" descr="Malaysia | Linkedin background, Background, Linkedin background photo">
            <a:extLst>
              <a:ext uri="{FF2B5EF4-FFF2-40B4-BE49-F238E27FC236}">
                <a16:creationId xmlns:a16="http://schemas.microsoft.com/office/drawing/2014/main" id="{974976F1-4235-477E-845F-CF5DC938B3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993902">
            <a:off x="2230056" y="3714709"/>
            <a:ext cx="7731887" cy="24844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278645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1450"/>
                            </p:stCondLst>
                            <p:childTnLst>
                              <p:par>
                                <p:cTn id="12" presetID="26"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80">
                                          <p:stCondLst>
                                            <p:cond delay="0"/>
                                          </p:stCondLst>
                                        </p:cTn>
                                        <p:tgtEl>
                                          <p:spTgt spid="8"/>
                                        </p:tgtEl>
                                      </p:cBhvr>
                                    </p:animEffect>
                                    <p:anim calcmode="lin" valueType="num">
                                      <p:cBhvr>
                                        <p:cTn id="1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0" dur="26">
                                          <p:stCondLst>
                                            <p:cond delay="650"/>
                                          </p:stCondLst>
                                        </p:cTn>
                                        <p:tgtEl>
                                          <p:spTgt spid="8"/>
                                        </p:tgtEl>
                                      </p:cBhvr>
                                      <p:to x="100000" y="60000"/>
                                    </p:animScale>
                                    <p:animScale>
                                      <p:cBhvr>
                                        <p:cTn id="21" dur="166" decel="50000">
                                          <p:stCondLst>
                                            <p:cond delay="676"/>
                                          </p:stCondLst>
                                        </p:cTn>
                                        <p:tgtEl>
                                          <p:spTgt spid="8"/>
                                        </p:tgtEl>
                                      </p:cBhvr>
                                      <p:to x="100000" y="100000"/>
                                    </p:animScale>
                                    <p:animScale>
                                      <p:cBhvr>
                                        <p:cTn id="22" dur="26">
                                          <p:stCondLst>
                                            <p:cond delay="1312"/>
                                          </p:stCondLst>
                                        </p:cTn>
                                        <p:tgtEl>
                                          <p:spTgt spid="8"/>
                                        </p:tgtEl>
                                      </p:cBhvr>
                                      <p:to x="100000" y="80000"/>
                                    </p:animScale>
                                    <p:animScale>
                                      <p:cBhvr>
                                        <p:cTn id="23" dur="166" decel="50000">
                                          <p:stCondLst>
                                            <p:cond delay="1338"/>
                                          </p:stCondLst>
                                        </p:cTn>
                                        <p:tgtEl>
                                          <p:spTgt spid="8"/>
                                        </p:tgtEl>
                                      </p:cBhvr>
                                      <p:to x="100000" y="100000"/>
                                    </p:animScale>
                                    <p:animScale>
                                      <p:cBhvr>
                                        <p:cTn id="24" dur="26">
                                          <p:stCondLst>
                                            <p:cond delay="1642"/>
                                          </p:stCondLst>
                                        </p:cTn>
                                        <p:tgtEl>
                                          <p:spTgt spid="8"/>
                                        </p:tgtEl>
                                      </p:cBhvr>
                                      <p:to x="100000" y="90000"/>
                                    </p:animScale>
                                    <p:animScale>
                                      <p:cBhvr>
                                        <p:cTn id="25" dur="166" decel="50000">
                                          <p:stCondLst>
                                            <p:cond delay="1668"/>
                                          </p:stCondLst>
                                        </p:cTn>
                                        <p:tgtEl>
                                          <p:spTgt spid="8"/>
                                        </p:tgtEl>
                                      </p:cBhvr>
                                      <p:to x="100000" y="100000"/>
                                    </p:animScale>
                                    <p:animScale>
                                      <p:cBhvr>
                                        <p:cTn id="26" dur="26">
                                          <p:stCondLst>
                                            <p:cond delay="1808"/>
                                          </p:stCondLst>
                                        </p:cTn>
                                        <p:tgtEl>
                                          <p:spTgt spid="8"/>
                                        </p:tgtEl>
                                      </p:cBhvr>
                                      <p:to x="100000" y="95000"/>
                                    </p:animScale>
                                    <p:animScale>
                                      <p:cBhvr>
                                        <p:cTn id="27" dur="166" decel="50000">
                                          <p:stCondLst>
                                            <p:cond delay="1834"/>
                                          </p:stCondLst>
                                        </p:cTn>
                                        <p:tgtEl>
                                          <p:spTgt spid="8"/>
                                        </p:tgtEl>
                                      </p:cBhvr>
                                      <p:to x="100000" y="100000"/>
                                    </p:animScale>
                                  </p:childTnLst>
                                </p:cTn>
                              </p:par>
                            </p:childTnLst>
                          </p:cTn>
                        </p:par>
                        <p:par>
                          <p:cTn id="28" fill="hold">
                            <p:stCondLst>
                              <p:cond delay="3450"/>
                            </p:stCondLst>
                            <p:childTnLst>
                              <p:par>
                                <p:cTn id="29" presetID="26" presetClass="entr" presetSubtype="0" fill="hold" nodeType="afterEffect">
                                  <p:stCondLst>
                                    <p:cond delay="0"/>
                                  </p:stCondLst>
                                  <p:childTnLst>
                                    <p:set>
                                      <p:cBhvr>
                                        <p:cTn id="30" dur="1" fill="hold">
                                          <p:stCondLst>
                                            <p:cond delay="0"/>
                                          </p:stCondLst>
                                        </p:cTn>
                                        <p:tgtEl>
                                          <p:spTgt spid="9218"/>
                                        </p:tgtEl>
                                        <p:attrNameLst>
                                          <p:attrName>style.visibility</p:attrName>
                                        </p:attrNameLst>
                                      </p:cBhvr>
                                      <p:to>
                                        <p:strVal val="visible"/>
                                      </p:to>
                                    </p:set>
                                    <p:animEffect transition="in" filter="wipe(down)">
                                      <p:cBhvr>
                                        <p:cTn id="31" dur="580">
                                          <p:stCondLst>
                                            <p:cond delay="0"/>
                                          </p:stCondLst>
                                        </p:cTn>
                                        <p:tgtEl>
                                          <p:spTgt spid="9218"/>
                                        </p:tgtEl>
                                      </p:cBhvr>
                                    </p:animEffect>
                                    <p:anim calcmode="lin" valueType="num">
                                      <p:cBhvr>
                                        <p:cTn id="32"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37" dur="26">
                                          <p:stCondLst>
                                            <p:cond delay="650"/>
                                          </p:stCondLst>
                                        </p:cTn>
                                        <p:tgtEl>
                                          <p:spTgt spid="9218"/>
                                        </p:tgtEl>
                                      </p:cBhvr>
                                      <p:to x="100000" y="60000"/>
                                    </p:animScale>
                                    <p:animScale>
                                      <p:cBhvr>
                                        <p:cTn id="38" dur="166" decel="50000">
                                          <p:stCondLst>
                                            <p:cond delay="676"/>
                                          </p:stCondLst>
                                        </p:cTn>
                                        <p:tgtEl>
                                          <p:spTgt spid="9218"/>
                                        </p:tgtEl>
                                      </p:cBhvr>
                                      <p:to x="100000" y="100000"/>
                                    </p:animScale>
                                    <p:animScale>
                                      <p:cBhvr>
                                        <p:cTn id="39" dur="26">
                                          <p:stCondLst>
                                            <p:cond delay="1312"/>
                                          </p:stCondLst>
                                        </p:cTn>
                                        <p:tgtEl>
                                          <p:spTgt spid="9218"/>
                                        </p:tgtEl>
                                      </p:cBhvr>
                                      <p:to x="100000" y="80000"/>
                                    </p:animScale>
                                    <p:animScale>
                                      <p:cBhvr>
                                        <p:cTn id="40" dur="166" decel="50000">
                                          <p:stCondLst>
                                            <p:cond delay="1338"/>
                                          </p:stCondLst>
                                        </p:cTn>
                                        <p:tgtEl>
                                          <p:spTgt spid="9218"/>
                                        </p:tgtEl>
                                      </p:cBhvr>
                                      <p:to x="100000" y="100000"/>
                                    </p:animScale>
                                    <p:animScale>
                                      <p:cBhvr>
                                        <p:cTn id="41" dur="26">
                                          <p:stCondLst>
                                            <p:cond delay="1642"/>
                                          </p:stCondLst>
                                        </p:cTn>
                                        <p:tgtEl>
                                          <p:spTgt spid="9218"/>
                                        </p:tgtEl>
                                      </p:cBhvr>
                                      <p:to x="100000" y="90000"/>
                                    </p:animScale>
                                    <p:animScale>
                                      <p:cBhvr>
                                        <p:cTn id="42" dur="166" decel="50000">
                                          <p:stCondLst>
                                            <p:cond delay="1668"/>
                                          </p:stCondLst>
                                        </p:cTn>
                                        <p:tgtEl>
                                          <p:spTgt spid="9218"/>
                                        </p:tgtEl>
                                      </p:cBhvr>
                                      <p:to x="100000" y="100000"/>
                                    </p:animScale>
                                    <p:animScale>
                                      <p:cBhvr>
                                        <p:cTn id="43" dur="26">
                                          <p:stCondLst>
                                            <p:cond delay="1808"/>
                                          </p:stCondLst>
                                        </p:cTn>
                                        <p:tgtEl>
                                          <p:spTgt spid="9218"/>
                                        </p:tgtEl>
                                      </p:cBhvr>
                                      <p:to x="100000" y="95000"/>
                                    </p:animScale>
                                    <p:animScale>
                                      <p:cBhvr>
                                        <p:cTn id="44"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6466EE-8DEC-40DD-9E44-FD87168B15D4}"/>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581260" y="1281674"/>
            <a:ext cx="6176078" cy="3409470"/>
          </a:xfrm>
          <a:prstGeom prst="roundRect">
            <a:avLst>
              <a:gd name="adj" fmla="val 4167"/>
            </a:avLst>
          </a:prstGeom>
          <a:solidFill>
            <a:srgbClr val="FFFFFF"/>
          </a:solidFill>
          <a:ln w="19050" cap="sq">
            <a:solidFill>
              <a:schemeClr val="accent2">
                <a:lumMod val="60000"/>
                <a:lumOff val="40000"/>
              </a:schemeClr>
            </a:solidFill>
            <a:miter lim="800000"/>
          </a:ln>
          <a:effectLst>
            <a:outerShdw blurRad="63500" sx="102000" sy="102000" algn="ctr" rotWithShape="0">
              <a:prstClr val="black">
                <a:alpha val="40000"/>
              </a:prstClr>
            </a:outerShdw>
          </a:effectLst>
          <a:scene3d>
            <a:camera prst="orthographicFront"/>
            <a:lightRig rig="threePt" dir="t">
              <a:rot lat="0" lon="0" rev="2700000"/>
            </a:lightRig>
          </a:scene3d>
          <a:sp3d>
            <a:bevelT h="38100"/>
            <a:contourClr>
              <a:srgbClr val="C0C0C0"/>
            </a:contourClr>
          </a:sp3d>
        </p:spPr>
      </p:pic>
      <p:sp>
        <p:nvSpPr>
          <p:cNvPr id="3" name="TextBox 2">
            <a:extLst>
              <a:ext uri="{FF2B5EF4-FFF2-40B4-BE49-F238E27FC236}">
                <a16:creationId xmlns:a16="http://schemas.microsoft.com/office/drawing/2014/main" id="{315D6194-2BB3-47C1-BC43-60FB52C92D1B}"/>
              </a:ext>
            </a:extLst>
          </p:cNvPr>
          <p:cNvSpPr txBox="1"/>
          <p:nvPr/>
        </p:nvSpPr>
        <p:spPr>
          <a:xfrm>
            <a:off x="5176481" y="2432411"/>
            <a:ext cx="649537" cy="369332"/>
          </a:xfrm>
          <a:prstGeom prst="rect">
            <a:avLst/>
          </a:prstGeom>
          <a:noFill/>
        </p:spPr>
        <p:txBody>
          <a:bodyPr wrap="none" rtlCol="0">
            <a:spAutoFit/>
          </a:bodyPr>
          <a:lstStyle/>
          <a:p>
            <a:r>
              <a:rPr lang="en-US" b="1" dirty="0">
                <a:solidFill>
                  <a:schemeClr val="bg1"/>
                </a:solidFill>
              </a:rPr>
              <a:t>63%</a:t>
            </a:r>
          </a:p>
        </p:txBody>
      </p:sp>
      <p:sp>
        <p:nvSpPr>
          <p:cNvPr id="5" name="TextBox 4">
            <a:extLst>
              <a:ext uri="{FF2B5EF4-FFF2-40B4-BE49-F238E27FC236}">
                <a16:creationId xmlns:a16="http://schemas.microsoft.com/office/drawing/2014/main" id="{A5E18291-1FA3-4EE0-B56A-310EE8C93252}"/>
              </a:ext>
            </a:extLst>
          </p:cNvPr>
          <p:cNvSpPr txBox="1"/>
          <p:nvPr/>
        </p:nvSpPr>
        <p:spPr>
          <a:xfrm>
            <a:off x="8256306" y="3244334"/>
            <a:ext cx="649537" cy="369332"/>
          </a:xfrm>
          <a:prstGeom prst="rect">
            <a:avLst/>
          </a:prstGeom>
          <a:noFill/>
        </p:spPr>
        <p:txBody>
          <a:bodyPr wrap="none" rtlCol="0">
            <a:spAutoFit/>
          </a:bodyPr>
          <a:lstStyle/>
          <a:p>
            <a:r>
              <a:rPr lang="en-US" b="1" dirty="0">
                <a:solidFill>
                  <a:schemeClr val="bg1"/>
                </a:solidFill>
              </a:rPr>
              <a:t>37%</a:t>
            </a:r>
          </a:p>
        </p:txBody>
      </p:sp>
      <p:sp>
        <p:nvSpPr>
          <p:cNvPr id="4" name="TextBox 3">
            <a:extLst>
              <a:ext uri="{FF2B5EF4-FFF2-40B4-BE49-F238E27FC236}">
                <a16:creationId xmlns:a16="http://schemas.microsoft.com/office/drawing/2014/main" id="{E3DA0455-20B2-4D82-9D1B-8B610B36E37C}"/>
              </a:ext>
            </a:extLst>
          </p:cNvPr>
          <p:cNvSpPr txBox="1"/>
          <p:nvPr/>
        </p:nvSpPr>
        <p:spPr>
          <a:xfrm>
            <a:off x="2057125" y="5146940"/>
            <a:ext cx="5028749" cy="646331"/>
          </a:xfrm>
          <a:prstGeom prst="rect">
            <a:avLst/>
          </a:prstGeom>
          <a:noFill/>
        </p:spPr>
        <p:txBody>
          <a:bodyPr wrap="none" rtlCol="0">
            <a:spAutoFit/>
          </a:bodyPr>
          <a:lstStyle/>
          <a:p>
            <a:r>
              <a:rPr lang="en-US" b="0" i="0" dirty="0">
                <a:solidFill>
                  <a:schemeClr val="accent3">
                    <a:lumMod val="75000"/>
                  </a:schemeClr>
                </a:solidFill>
                <a:effectLst/>
                <a:latin typeface="Cambria" panose="02040503050406030204" pitchFamily="18" charset="0"/>
                <a:ea typeface="Cambria" panose="02040503050406030204" pitchFamily="18" charset="0"/>
              </a:rPr>
              <a:t>Almost </a:t>
            </a:r>
            <a:r>
              <a:rPr lang="en-US" b="1" i="0" dirty="0">
                <a:solidFill>
                  <a:srgbClr val="FF0000"/>
                </a:solidFill>
                <a:effectLst/>
                <a:latin typeface="Cambria" panose="02040503050406030204" pitchFamily="18" charset="0"/>
                <a:ea typeface="Cambria" panose="02040503050406030204" pitchFamily="18" charset="0"/>
              </a:rPr>
              <a:t>37% </a:t>
            </a:r>
            <a:r>
              <a:rPr lang="en-US" b="0" i="0" dirty="0">
                <a:solidFill>
                  <a:schemeClr val="accent3">
                    <a:lumMod val="75000"/>
                  </a:schemeClr>
                </a:solidFill>
                <a:effectLst/>
                <a:latin typeface="Cambria" panose="02040503050406030204" pitchFamily="18" charset="0"/>
                <a:ea typeface="Cambria" panose="02040503050406030204" pitchFamily="18" charset="0"/>
              </a:rPr>
              <a:t>of the bookings are being cancelled. </a:t>
            </a:r>
          </a:p>
          <a:p>
            <a:r>
              <a:rPr lang="en-US" b="0" i="0" dirty="0">
                <a:solidFill>
                  <a:schemeClr val="accent3">
                    <a:lumMod val="75000"/>
                  </a:schemeClr>
                </a:solidFill>
                <a:effectLst/>
                <a:latin typeface="Cambria" panose="02040503050406030204" pitchFamily="18" charset="0"/>
                <a:ea typeface="Cambria" panose="02040503050406030204" pitchFamily="18" charset="0"/>
              </a:rPr>
              <a:t>Let's now find out the reasons behind this.</a:t>
            </a:r>
            <a:endParaRPr lang="en-US" dirty="0">
              <a:solidFill>
                <a:schemeClr val="accent3">
                  <a:lumMod val="75000"/>
                </a:schemeClr>
              </a:solidFill>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CF86236E-F71B-427E-9F60-68E8B8C2F6D5}"/>
              </a:ext>
            </a:extLst>
          </p:cNvPr>
          <p:cNvSpPr txBox="1"/>
          <p:nvPr/>
        </p:nvSpPr>
        <p:spPr>
          <a:xfrm>
            <a:off x="1938528" y="302659"/>
            <a:ext cx="7411709" cy="523220"/>
          </a:xfrm>
          <a:prstGeom prst="rect">
            <a:avLst/>
          </a:prstGeom>
          <a:noFill/>
        </p:spPr>
        <p:txBody>
          <a:bodyPr wrap="none" rtlCol="0">
            <a:spAutoFit/>
          </a:bodyPr>
          <a:lstStyle/>
          <a:p>
            <a:r>
              <a:rPr lang="en-US" sz="2800" dirty="0">
                <a:solidFill>
                  <a:schemeClr val="accent1">
                    <a:lumMod val="50000"/>
                  </a:schemeClr>
                </a:solidFill>
                <a:latin typeface="Cambria" panose="02040503050406030204" pitchFamily="18" charset="0"/>
                <a:ea typeface="Cambria" panose="02040503050406030204" pitchFamily="18" charset="0"/>
              </a:rPr>
              <a:t>What percent of bookings are getting canceled?</a:t>
            </a:r>
          </a:p>
        </p:txBody>
      </p:sp>
    </p:spTree>
    <p:extLst>
      <p:ext uri="{BB962C8B-B14F-4D97-AF65-F5344CB8AC3E}">
        <p14:creationId xmlns:p14="http://schemas.microsoft.com/office/powerpoint/2010/main" val="2421773967"/>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3074"/>
                                        </p:tgtEl>
                                        <p:attrNameLst>
                                          <p:attrName>style.visibility</p:attrName>
                                        </p:attrNameLst>
                                      </p:cBhvr>
                                      <p:to>
                                        <p:strVal val="visible"/>
                                      </p:to>
                                    </p:set>
                                    <p:anim calcmode="lin" valueType="num">
                                      <p:cBhvr>
                                        <p:cTn id="24" dur="2000" fill="hold"/>
                                        <p:tgtEl>
                                          <p:spTgt spid="3074"/>
                                        </p:tgtEl>
                                        <p:attrNameLst>
                                          <p:attrName>ppt_w</p:attrName>
                                        </p:attrNameLst>
                                      </p:cBhvr>
                                      <p:tavLst>
                                        <p:tav tm="0">
                                          <p:val>
                                            <p:fltVal val="0"/>
                                          </p:val>
                                        </p:tav>
                                        <p:tav tm="100000">
                                          <p:val>
                                            <p:strVal val="#ppt_w"/>
                                          </p:val>
                                        </p:tav>
                                      </p:tavLst>
                                    </p:anim>
                                    <p:anim calcmode="lin" valueType="num">
                                      <p:cBhvr>
                                        <p:cTn id="25" dur="2000" fill="hold"/>
                                        <p:tgtEl>
                                          <p:spTgt spid="3074"/>
                                        </p:tgtEl>
                                        <p:attrNameLst>
                                          <p:attrName>ppt_h</p:attrName>
                                        </p:attrNameLst>
                                      </p:cBhvr>
                                      <p:tavLst>
                                        <p:tav tm="0">
                                          <p:val>
                                            <p:fltVal val="0"/>
                                          </p:val>
                                        </p:tav>
                                        <p:tav tm="100000">
                                          <p:val>
                                            <p:strVal val="#ppt_h"/>
                                          </p:val>
                                        </p:tav>
                                      </p:tavLst>
                                    </p:anim>
                                    <p:anim calcmode="lin" valueType="num">
                                      <p:cBhvr>
                                        <p:cTn id="26" dur="2000" fill="hold"/>
                                        <p:tgtEl>
                                          <p:spTgt spid="3074"/>
                                        </p:tgtEl>
                                        <p:attrNameLst>
                                          <p:attrName>style.rotation</p:attrName>
                                        </p:attrNameLst>
                                      </p:cBhvr>
                                      <p:tavLst>
                                        <p:tav tm="0">
                                          <p:val>
                                            <p:fltVal val="90"/>
                                          </p:val>
                                        </p:tav>
                                        <p:tav tm="100000">
                                          <p:val>
                                            <p:fltVal val="0"/>
                                          </p:val>
                                        </p:tav>
                                      </p:tavLst>
                                    </p:anim>
                                    <p:animEffect transition="in" filter="fade">
                                      <p:cBhvr>
                                        <p:cTn id="27" dur="2000"/>
                                        <p:tgtEl>
                                          <p:spTgt spid="3074"/>
                                        </p:tgtEl>
                                      </p:cBhvr>
                                    </p:animEffect>
                                  </p:childTnLst>
                                </p:cTn>
                              </p:par>
                            </p:childTnLst>
                          </p:cTn>
                        </p:par>
                        <p:par>
                          <p:cTn id="28" fill="hold">
                            <p:stCondLst>
                              <p:cond delay="4000"/>
                            </p:stCondLst>
                            <p:childTnLst>
                              <p:par>
                                <p:cTn id="29" presetID="53" presetClass="entr" presetSubtype="16"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par>
                          <p:cTn id="34" fill="hold">
                            <p:stCondLst>
                              <p:cond delay="4500"/>
                            </p:stCondLst>
                            <p:childTnLst>
                              <p:par>
                                <p:cTn id="35" presetID="53" presetClass="entr" presetSubtype="16"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6392E45-7ED5-4CF5-92F3-E88E49FA78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3800" y="1179995"/>
            <a:ext cx="6116384" cy="3762375"/>
          </a:xfrm>
          <a:prstGeom prst="roundRect">
            <a:avLst>
              <a:gd name="adj" fmla="val 4167"/>
            </a:avLst>
          </a:prstGeom>
          <a:solidFill>
            <a:srgbClr val="FFFFFF"/>
          </a:solidFill>
          <a:ln w="19050" cap="sq">
            <a:solidFill>
              <a:schemeClr val="accent2">
                <a:lumMod val="60000"/>
                <a:lumOff val="40000"/>
              </a:schemeClr>
            </a:solidFill>
            <a:miter lim="800000"/>
          </a:ln>
          <a:effectLst>
            <a:outerShdw blurRad="63500" sx="102000" sy="102000" algn="ctr" rotWithShape="0">
              <a:prstClr val="black">
                <a:alpha val="40000"/>
              </a:prstClr>
            </a:outerShdw>
          </a:effectLst>
          <a:scene3d>
            <a:camera prst="orthographicFront"/>
            <a:lightRig rig="threePt" dir="t">
              <a:rot lat="0" lon="0" rev="2700000"/>
            </a:lightRig>
          </a:scene3d>
          <a:sp3d>
            <a:bevelT h="38100"/>
            <a:contourClr>
              <a:srgbClr val="C0C0C0"/>
            </a:contourClr>
          </a:sp3d>
        </p:spPr>
      </p:pic>
      <p:sp>
        <p:nvSpPr>
          <p:cNvPr id="2" name="TextBox 1">
            <a:extLst>
              <a:ext uri="{FF2B5EF4-FFF2-40B4-BE49-F238E27FC236}">
                <a16:creationId xmlns:a16="http://schemas.microsoft.com/office/drawing/2014/main" id="{6D9CA9F0-B911-4941-B469-94CDC9ED8D77}"/>
              </a:ext>
            </a:extLst>
          </p:cNvPr>
          <p:cNvSpPr txBox="1"/>
          <p:nvPr/>
        </p:nvSpPr>
        <p:spPr>
          <a:xfrm>
            <a:off x="1664030" y="5283984"/>
            <a:ext cx="9022406" cy="707886"/>
          </a:xfrm>
          <a:prstGeom prst="rect">
            <a:avLst/>
          </a:prstGeom>
          <a:noFill/>
        </p:spPr>
        <p:txBody>
          <a:bodyPr wrap="none" rtlCol="0">
            <a:spAutoFit/>
          </a:bodyPr>
          <a:lstStyle/>
          <a:p>
            <a:r>
              <a:rPr lang="en-US" sz="2000" dirty="0">
                <a:solidFill>
                  <a:schemeClr val="accent3"/>
                </a:solidFill>
                <a:latin typeface="Cambria" panose="02040503050406030204" pitchFamily="18" charset="0"/>
                <a:ea typeface="Cambria" panose="02040503050406030204" pitchFamily="18" charset="0"/>
              </a:rPr>
              <a:t>According to the below chart we can see most cancellations are from </a:t>
            </a:r>
            <a:r>
              <a:rPr lang="en-US" sz="2000" b="1" dirty="0">
                <a:solidFill>
                  <a:schemeClr val="accent4"/>
                </a:solidFill>
                <a:latin typeface="Cambria" panose="02040503050406030204" pitchFamily="18" charset="0"/>
                <a:ea typeface="Cambria" panose="02040503050406030204" pitchFamily="18" charset="0"/>
              </a:rPr>
              <a:t>City Hotels.</a:t>
            </a:r>
          </a:p>
          <a:p>
            <a:r>
              <a:rPr lang="en-US" sz="2000" dirty="0">
                <a:solidFill>
                  <a:schemeClr val="accent6">
                    <a:lumMod val="75000"/>
                  </a:schemeClr>
                </a:solidFill>
                <a:latin typeface="Cambria" panose="02040503050406030204" pitchFamily="18" charset="0"/>
                <a:ea typeface="Cambria" panose="02040503050406030204" pitchFamily="18" charset="0"/>
              </a:rPr>
              <a:t>Around </a:t>
            </a:r>
            <a:r>
              <a:rPr lang="en-US" sz="2000" b="1" dirty="0">
                <a:solidFill>
                  <a:srgbClr val="FF0000"/>
                </a:solidFill>
                <a:highlight>
                  <a:srgbClr val="FFFF00"/>
                </a:highlight>
                <a:latin typeface="Cambria" panose="02040503050406030204" pitchFamily="18" charset="0"/>
                <a:ea typeface="Cambria" panose="02040503050406030204" pitchFamily="18" charset="0"/>
              </a:rPr>
              <a:t>42 %</a:t>
            </a:r>
            <a:r>
              <a:rPr lang="en-US" sz="2000" dirty="0">
                <a:solidFill>
                  <a:schemeClr val="accent6">
                    <a:lumMod val="75000"/>
                  </a:schemeClr>
                </a:solidFill>
                <a:highlight>
                  <a:srgbClr val="FFFF00"/>
                </a:highlight>
                <a:latin typeface="Cambria" panose="02040503050406030204" pitchFamily="18" charset="0"/>
                <a:ea typeface="Cambria" panose="02040503050406030204" pitchFamily="18" charset="0"/>
              </a:rPr>
              <a:t> </a:t>
            </a:r>
            <a:r>
              <a:rPr lang="en-US" sz="2000" dirty="0">
                <a:solidFill>
                  <a:schemeClr val="accent6">
                    <a:lumMod val="75000"/>
                  </a:schemeClr>
                </a:solidFill>
                <a:latin typeface="Cambria" panose="02040503050406030204" pitchFamily="18" charset="0"/>
                <a:ea typeface="Cambria" panose="02040503050406030204" pitchFamily="18" charset="0"/>
              </a:rPr>
              <a:t>more than half. It is a major issue.</a:t>
            </a:r>
          </a:p>
        </p:txBody>
      </p:sp>
      <p:sp>
        <p:nvSpPr>
          <p:cNvPr id="4" name="TextBox 3">
            <a:extLst>
              <a:ext uri="{FF2B5EF4-FFF2-40B4-BE49-F238E27FC236}">
                <a16:creationId xmlns:a16="http://schemas.microsoft.com/office/drawing/2014/main" id="{45317158-3F21-4135-A76C-001A9ACC47AB}"/>
              </a:ext>
            </a:extLst>
          </p:cNvPr>
          <p:cNvSpPr txBox="1"/>
          <p:nvPr/>
        </p:nvSpPr>
        <p:spPr>
          <a:xfrm>
            <a:off x="4302563" y="2785288"/>
            <a:ext cx="649537" cy="369332"/>
          </a:xfrm>
          <a:prstGeom prst="rect">
            <a:avLst/>
          </a:prstGeom>
          <a:noFill/>
        </p:spPr>
        <p:txBody>
          <a:bodyPr wrap="none" rtlCol="0">
            <a:spAutoFit/>
          </a:bodyPr>
          <a:lstStyle/>
          <a:p>
            <a:r>
              <a:rPr lang="en-US" b="1" dirty="0">
                <a:solidFill>
                  <a:schemeClr val="bg1"/>
                </a:solidFill>
              </a:rPr>
              <a:t>72%</a:t>
            </a:r>
          </a:p>
        </p:txBody>
      </p:sp>
      <p:sp>
        <p:nvSpPr>
          <p:cNvPr id="5" name="TextBox 4">
            <a:extLst>
              <a:ext uri="{FF2B5EF4-FFF2-40B4-BE49-F238E27FC236}">
                <a16:creationId xmlns:a16="http://schemas.microsoft.com/office/drawing/2014/main" id="{DEFB689B-4BE1-4505-919A-8E50F3457FE2}"/>
              </a:ext>
            </a:extLst>
          </p:cNvPr>
          <p:cNvSpPr txBox="1"/>
          <p:nvPr/>
        </p:nvSpPr>
        <p:spPr>
          <a:xfrm>
            <a:off x="5309671" y="3754072"/>
            <a:ext cx="649537" cy="369332"/>
          </a:xfrm>
          <a:prstGeom prst="rect">
            <a:avLst/>
          </a:prstGeom>
          <a:noFill/>
        </p:spPr>
        <p:txBody>
          <a:bodyPr wrap="none" rtlCol="0">
            <a:spAutoFit/>
          </a:bodyPr>
          <a:lstStyle/>
          <a:p>
            <a:r>
              <a:rPr lang="en-US" b="1" dirty="0">
                <a:solidFill>
                  <a:schemeClr val="bg1"/>
                </a:solidFill>
              </a:rPr>
              <a:t>28%</a:t>
            </a:r>
          </a:p>
        </p:txBody>
      </p:sp>
      <p:sp>
        <p:nvSpPr>
          <p:cNvPr id="6" name="TextBox 5">
            <a:extLst>
              <a:ext uri="{FF2B5EF4-FFF2-40B4-BE49-F238E27FC236}">
                <a16:creationId xmlns:a16="http://schemas.microsoft.com/office/drawing/2014/main" id="{D2B66386-3751-4472-9C89-DBCC8E984908}"/>
              </a:ext>
            </a:extLst>
          </p:cNvPr>
          <p:cNvSpPr txBox="1"/>
          <p:nvPr/>
        </p:nvSpPr>
        <p:spPr>
          <a:xfrm>
            <a:off x="6977405" y="1697352"/>
            <a:ext cx="649537" cy="369332"/>
          </a:xfrm>
          <a:prstGeom prst="rect">
            <a:avLst/>
          </a:prstGeom>
          <a:noFill/>
        </p:spPr>
        <p:txBody>
          <a:bodyPr wrap="none" rtlCol="0">
            <a:spAutoFit/>
          </a:bodyPr>
          <a:lstStyle/>
          <a:p>
            <a:r>
              <a:rPr lang="en-US" b="1" dirty="0">
                <a:solidFill>
                  <a:schemeClr val="bg1"/>
                </a:solidFill>
              </a:rPr>
              <a:t>58%</a:t>
            </a:r>
          </a:p>
        </p:txBody>
      </p:sp>
      <p:sp>
        <p:nvSpPr>
          <p:cNvPr id="7" name="TextBox 6">
            <a:extLst>
              <a:ext uri="{FF2B5EF4-FFF2-40B4-BE49-F238E27FC236}">
                <a16:creationId xmlns:a16="http://schemas.microsoft.com/office/drawing/2014/main" id="{8BD75D8B-7AC2-4083-B3CC-8E2BA607B1DD}"/>
              </a:ext>
            </a:extLst>
          </p:cNvPr>
          <p:cNvSpPr txBox="1"/>
          <p:nvPr/>
        </p:nvSpPr>
        <p:spPr>
          <a:xfrm>
            <a:off x="7956484" y="2507185"/>
            <a:ext cx="649537" cy="369332"/>
          </a:xfrm>
          <a:prstGeom prst="rect">
            <a:avLst/>
          </a:prstGeom>
          <a:noFill/>
        </p:spPr>
        <p:txBody>
          <a:bodyPr wrap="none" rtlCol="0">
            <a:spAutoFit/>
          </a:bodyPr>
          <a:lstStyle/>
          <a:p>
            <a:r>
              <a:rPr lang="en-US" b="1" dirty="0">
                <a:solidFill>
                  <a:schemeClr val="bg1"/>
                </a:solidFill>
              </a:rPr>
              <a:t>42%</a:t>
            </a:r>
          </a:p>
        </p:txBody>
      </p:sp>
      <p:sp>
        <p:nvSpPr>
          <p:cNvPr id="3" name="TextBox 2">
            <a:extLst>
              <a:ext uri="{FF2B5EF4-FFF2-40B4-BE49-F238E27FC236}">
                <a16:creationId xmlns:a16="http://schemas.microsoft.com/office/drawing/2014/main" id="{3E1B0DB7-8409-4D76-A306-D3B86411D380}"/>
              </a:ext>
            </a:extLst>
          </p:cNvPr>
          <p:cNvSpPr txBox="1"/>
          <p:nvPr/>
        </p:nvSpPr>
        <p:spPr>
          <a:xfrm>
            <a:off x="2377440" y="224358"/>
            <a:ext cx="8393067" cy="523220"/>
          </a:xfrm>
          <a:prstGeom prst="rect">
            <a:avLst/>
          </a:prstGeom>
          <a:noFill/>
        </p:spPr>
        <p:txBody>
          <a:bodyPr wrap="none" rtlCol="0">
            <a:spAutoFit/>
          </a:bodyPr>
          <a:lstStyle/>
          <a:p>
            <a:r>
              <a:rPr lang="en-US" sz="2800" b="1" dirty="0">
                <a:solidFill>
                  <a:schemeClr val="accent5"/>
                </a:solidFill>
                <a:latin typeface="Cambria" panose="02040503050406030204" pitchFamily="18" charset="0"/>
                <a:ea typeface="Cambria" panose="02040503050406030204" pitchFamily="18" charset="0"/>
              </a:rPr>
              <a:t>Which type of hotels are facing this type of issues?</a:t>
            </a:r>
          </a:p>
        </p:txBody>
      </p:sp>
    </p:spTree>
    <p:extLst>
      <p:ext uri="{BB962C8B-B14F-4D97-AF65-F5344CB8AC3E}">
        <p14:creationId xmlns:p14="http://schemas.microsoft.com/office/powerpoint/2010/main" val="381190355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4098"/>
                                        </p:tgtEl>
                                        <p:attrNameLst>
                                          <p:attrName>style.visibility</p:attrName>
                                        </p:attrNameLst>
                                      </p:cBhvr>
                                      <p:to>
                                        <p:strVal val="visible"/>
                                      </p:to>
                                    </p:set>
                                    <p:anim calcmode="lin" valueType="num">
                                      <p:cBhvr>
                                        <p:cTn id="24" dur="2000" fill="hold"/>
                                        <p:tgtEl>
                                          <p:spTgt spid="4098"/>
                                        </p:tgtEl>
                                        <p:attrNameLst>
                                          <p:attrName>ppt_w</p:attrName>
                                        </p:attrNameLst>
                                      </p:cBhvr>
                                      <p:tavLst>
                                        <p:tav tm="0">
                                          <p:val>
                                            <p:fltVal val="0"/>
                                          </p:val>
                                        </p:tav>
                                        <p:tav tm="100000">
                                          <p:val>
                                            <p:strVal val="#ppt_w"/>
                                          </p:val>
                                        </p:tav>
                                      </p:tavLst>
                                    </p:anim>
                                    <p:anim calcmode="lin" valueType="num">
                                      <p:cBhvr>
                                        <p:cTn id="25" dur="2000" fill="hold"/>
                                        <p:tgtEl>
                                          <p:spTgt spid="4098"/>
                                        </p:tgtEl>
                                        <p:attrNameLst>
                                          <p:attrName>ppt_h</p:attrName>
                                        </p:attrNameLst>
                                      </p:cBhvr>
                                      <p:tavLst>
                                        <p:tav tm="0">
                                          <p:val>
                                            <p:fltVal val="0"/>
                                          </p:val>
                                        </p:tav>
                                        <p:tav tm="100000">
                                          <p:val>
                                            <p:strVal val="#ppt_h"/>
                                          </p:val>
                                        </p:tav>
                                      </p:tavLst>
                                    </p:anim>
                                    <p:anim calcmode="lin" valueType="num">
                                      <p:cBhvr>
                                        <p:cTn id="26" dur="2000" fill="hold"/>
                                        <p:tgtEl>
                                          <p:spTgt spid="4098"/>
                                        </p:tgtEl>
                                        <p:attrNameLst>
                                          <p:attrName>style.rotation</p:attrName>
                                        </p:attrNameLst>
                                      </p:cBhvr>
                                      <p:tavLst>
                                        <p:tav tm="0">
                                          <p:val>
                                            <p:fltVal val="90"/>
                                          </p:val>
                                        </p:tav>
                                        <p:tav tm="100000">
                                          <p:val>
                                            <p:fltVal val="0"/>
                                          </p:val>
                                        </p:tav>
                                      </p:tavLst>
                                    </p:anim>
                                    <p:animEffect transition="in" filter="fade">
                                      <p:cBhvr>
                                        <p:cTn id="27" dur="2000"/>
                                        <p:tgtEl>
                                          <p:spTgt spid="4098"/>
                                        </p:tgtEl>
                                      </p:cBhvr>
                                    </p:animEffect>
                                  </p:childTnLst>
                                </p:cTn>
                              </p:par>
                            </p:childTnLst>
                          </p:cTn>
                        </p:par>
                        <p:par>
                          <p:cTn id="28" fill="hold">
                            <p:stCondLst>
                              <p:cond delay="4000"/>
                            </p:stCondLst>
                            <p:childTnLst>
                              <p:par>
                                <p:cTn id="29" presetID="2" presetClass="entr" presetSubtype="4"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par>
                          <p:cTn id="33" fill="hold">
                            <p:stCondLst>
                              <p:cond delay="4500"/>
                            </p:stCondLst>
                            <p:childTnLst>
                              <p:par>
                                <p:cTn id="34" presetID="2" presetClass="entr" presetSubtype="4"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par>
                          <p:cTn id="38" fill="hold">
                            <p:stCondLst>
                              <p:cond delay="5000"/>
                            </p:stCondLst>
                            <p:childTnLst>
                              <p:par>
                                <p:cTn id="39" presetID="2" presetClass="entr" presetSubtype="4"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par>
                          <p:cTn id="43" fill="hold">
                            <p:stCondLst>
                              <p:cond delay="5500"/>
                            </p:stCondLst>
                            <p:childTnLst>
                              <p:par>
                                <p:cTn id="44" presetID="2" presetClass="entr" presetSubtype="4"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ppt_x"/>
                                          </p:val>
                                        </p:tav>
                                        <p:tav tm="100000">
                                          <p:val>
                                            <p:strVal val="#ppt_x"/>
                                          </p:val>
                                        </p:tav>
                                      </p:tavLst>
                                    </p:anim>
                                    <p:anim calcmode="lin" valueType="num">
                                      <p:cBhvr additive="base">
                                        <p:cTn id="47" dur="500" fill="hold"/>
                                        <p:tgtEl>
                                          <p:spTgt spid="7"/>
                                        </p:tgtEl>
                                        <p:attrNameLst>
                                          <p:attrName>ppt_y</p:attrName>
                                        </p:attrNameLst>
                                      </p:cBhvr>
                                      <p:tavLst>
                                        <p:tav tm="0">
                                          <p:val>
                                            <p:strVal val="1+#ppt_h/2"/>
                                          </p:val>
                                        </p:tav>
                                        <p:tav tm="100000">
                                          <p:val>
                                            <p:strVal val="#ppt_y"/>
                                          </p:val>
                                        </p:tav>
                                      </p:tavLst>
                                    </p:anim>
                                  </p:childTnLst>
                                </p:cTn>
                              </p:par>
                            </p:childTnLst>
                          </p:cTn>
                        </p:par>
                        <p:par>
                          <p:cTn id="48" fill="hold">
                            <p:stCondLst>
                              <p:cond delay="6000"/>
                            </p:stCondLst>
                            <p:childTnLst>
                              <p:par>
                                <p:cTn id="49" presetID="53" presetClass="entr" presetSubtype="16"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
                                          </p:val>
                                        </p:tav>
                                        <p:tav tm="100000">
                                          <p:val>
                                            <p:strVal val="#ppt_w"/>
                                          </p:val>
                                        </p:tav>
                                      </p:tavLst>
                                    </p:anim>
                                    <p:anim calcmode="lin" valueType="num">
                                      <p:cBhvr>
                                        <p:cTn id="52" dur="500" fill="hold"/>
                                        <p:tgtEl>
                                          <p:spTgt spid="2"/>
                                        </p:tgtEl>
                                        <p:attrNameLst>
                                          <p:attrName>ppt_h</p:attrName>
                                        </p:attrNameLst>
                                      </p:cBhvr>
                                      <p:tavLst>
                                        <p:tav tm="0">
                                          <p:val>
                                            <p:fltVal val="0"/>
                                          </p:val>
                                        </p:tav>
                                        <p:tav tm="100000">
                                          <p:val>
                                            <p:strVal val="#ppt_h"/>
                                          </p:val>
                                        </p:tav>
                                      </p:tavLst>
                                    </p:anim>
                                    <p:animEffect transition="in" filter="fad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A8C976-7DA1-4789-B1D6-DBE2E9361A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3533" y="811113"/>
            <a:ext cx="8917747" cy="3972241"/>
          </a:xfrm>
          <a:prstGeom prst="roundRect">
            <a:avLst>
              <a:gd name="adj" fmla="val 4167"/>
            </a:avLst>
          </a:prstGeom>
          <a:solidFill>
            <a:srgbClr val="FFFFFF"/>
          </a:solidFill>
          <a:ln w="19050" cap="sq">
            <a:solidFill>
              <a:schemeClr val="accent2">
                <a:lumMod val="60000"/>
                <a:lumOff val="40000"/>
              </a:schemeClr>
            </a:solidFill>
            <a:miter lim="800000"/>
          </a:ln>
          <a:effectLst>
            <a:outerShdw blurRad="63500" sx="102000" sy="102000" algn="ctr" rotWithShape="0">
              <a:prstClr val="black">
                <a:alpha val="40000"/>
              </a:prstClr>
            </a:outerShdw>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E0897538-7C24-45B2-9F87-10E4C183D765}"/>
              </a:ext>
            </a:extLst>
          </p:cNvPr>
          <p:cNvSpPr txBox="1"/>
          <p:nvPr/>
        </p:nvSpPr>
        <p:spPr>
          <a:xfrm>
            <a:off x="980095" y="4922657"/>
            <a:ext cx="10565713" cy="923330"/>
          </a:xfrm>
          <a:prstGeom prst="rect">
            <a:avLst/>
          </a:prstGeom>
          <a:noFill/>
        </p:spPr>
        <p:txBody>
          <a:bodyPr wrap="none" rtlCol="0">
            <a:spAutoFit/>
          </a:bodyPr>
          <a:lstStyle/>
          <a:p>
            <a:pPr marL="285750" indent="-285750">
              <a:buFont typeface="Wingdings" panose="05000000000000000000" pitchFamily="2" charset="2"/>
              <a:buChar char="v"/>
            </a:pPr>
            <a:r>
              <a:rPr lang="en-US" dirty="0">
                <a:solidFill>
                  <a:schemeClr val="accent3">
                    <a:lumMod val="75000"/>
                  </a:schemeClr>
                </a:solidFill>
                <a:latin typeface="Cambria" panose="02040503050406030204" pitchFamily="18" charset="0"/>
                <a:ea typeface="Cambria" panose="02040503050406030204" pitchFamily="18" charset="0"/>
              </a:rPr>
              <a:t>We can see the average price of the City Hotel is less as compared to Resort Hotel throughout the years.</a:t>
            </a:r>
          </a:p>
          <a:p>
            <a:pPr marL="285750" indent="-285750">
              <a:buFont typeface="Wingdings" panose="05000000000000000000" pitchFamily="2" charset="2"/>
              <a:buChar char="v"/>
            </a:pPr>
            <a:r>
              <a:rPr lang="en-US" dirty="0">
                <a:solidFill>
                  <a:schemeClr val="accent3">
                    <a:lumMod val="75000"/>
                  </a:schemeClr>
                </a:solidFill>
                <a:latin typeface="Cambria" panose="02040503050406030204" pitchFamily="18" charset="0"/>
                <a:ea typeface="Cambria" panose="02040503050406030204" pitchFamily="18" charset="0"/>
              </a:rPr>
              <a:t>Maybe due to low prices, people book and then cancel when they don’t find up to the mark. </a:t>
            </a:r>
          </a:p>
          <a:p>
            <a:pPr marL="285750" indent="-285750">
              <a:buFont typeface="Wingdings" panose="05000000000000000000" pitchFamily="2" charset="2"/>
              <a:buChar char="v"/>
            </a:pPr>
            <a:r>
              <a:rPr lang="en-US" dirty="0">
                <a:solidFill>
                  <a:schemeClr val="accent1">
                    <a:lumMod val="75000"/>
                  </a:schemeClr>
                </a:solidFill>
                <a:latin typeface="Cambria" panose="02040503050406030204" pitchFamily="18" charset="0"/>
                <a:ea typeface="Cambria" panose="02040503050406030204" pitchFamily="18" charset="0"/>
              </a:rPr>
              <a:t>The Resort Hotel may be on the weekends and Holidays to raise their price.</a:t>
            </a:r>
          </a:p>
        </p:txBody>
      </p:sp>
      <p:sp>
        <p:nvSpPr>
          <p:cNvPr id="3" name="TextBox 2">
            <a:extLst>
              <a:ext uri="{FF2B5EF4-FFF2-40B4-BE49-F238E27FC236}">
                <a16:creationId xmlns:a16="http://schemas.microsoft.com/office/drawing/2014/main" id="{D43DD304-0030-4D2A-9192-B49AC62453BC}"/>
              </a:ext>
            </a:extLst>
          </p:cNvPr>
          <p:cNvSpPr txBox="1"/>
          <p:nvPr/>
        </p:nvSpPr>
        <p:spPr>
          <a:xfrm>
            <a:off x="3374136" y="210145"/>
            <a:ext cx="4848315" cy="461665"/>
          </a:xfrm>
          <a:prstGeom prst="rect">
            <a:avLst/>
          </a:prstGeom>
          <a:noFill/>
        </p:spPr>
        <p:txBody>
          <a:bodyPr wrap="none" rtlCol="0">
            <a:spAutoFit/>
          </a:bodyPr>
          <a:lstStyle/>
          <a:p>
            <a:r>
              <a:rPr lang="en-US" sz="2400" b="1" dirty="0">
                <a:solidFill>
                  <a:schemeClr val="accent5">
                    <a:lumMod val="75000"/>
                  </a:schemeClr>
                </a:solidFill>
                <a:latin typeface="Cambria" panose="02040503050406030204" pitchFamily="18" charset="0"/>
                <a:ea typeface="Cambria" panose="02040503050406030204" pitchFamily="18" charset="0"/>
              </a:rPr>
              <a:t>Now check the </a:t>
            </a:r>
            <a:r>
              <a:rPr lang="en-US" sz="2400" b="1" i="1" dirty="0" err="1">
                <a:solidFill>
                  <a:schemeClr val="accent5">
                    <a:lumMod val="75000"/>
                  </a:schemeClr>
                </a:solidFill>
                <a:latin typeface="Cambria" panose="02040503050406030204" pitchFamily="18" charset="0"/>
                <a:ea typeface="Cambria" panose="02040503050406030204" pitchFamily="18" charset="0"/>
              </a:rPr>
              <a:t>adr</a:t>
            </a:r>
            <a:r>
              <a:rPr lang="en-US" sz="2400" b="1" dirty="0">
                <a:solidFill>
                  <a:schemeClr val="accent5">
                    <a:lumMod val="75000"/>
                  </a:schemeClr>
                </a:solidFill>
                <a:latin typeface="Cambria" panose="02040503050406030204" pitchFamily="18" charset="0"/>
                <a:ea typeface="Cambria" panose="02040503050406030204" pitchFamily="18" charset="0"/>
              </a:rPr>
              <a:t> of both hotels.</a:t>
            </a:r>
          </a:p>
        </p:txBody>
      </p:sp>
    </p:spTree>
    <p:extLst>
      <p:ext uri="{BB962C8B-B14F-4D97-AF65-F5344CB8AC3E}">
        <p14:creationId xmlns:p14="http://schemas.microsoft.com/office/powerpoint/2010/main" val="127496577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1026"/>
                                        </p:tgtEl>
                                        <p:attrNameLst>
                                          <p:attrName>style.visibility</p:attrName>
                                        </p:attrNameLst>
                                      </p:cBhvr>
                                      <p:to>
                                        <p:strVal val="visible"/>
                                      </p:to>
                                    </p:set>
                                    <p:anim calcmode="lin" valueType="num">
                                      <p:cBhvr>
                                        <p:cTn id="24" dur="2000" fill="hold"/>
                                        <p:tgtEl>
                                          <p:spTgt spid="1026"/>
                                        </p:tgtEl>
                                        <p:attrNameLst>
                                          <p:attrName>ppt_w</p:attrName>
                                        </p:attrNameLst>
                                      </p:cBhvr>
                                      <p:tavLst>
                                        <p:tav tm="0">
                                          <p:val>
                                            <p:fltVal val="0"/>
                                          </p:val>
                                        </p:tav>
                                        <p:tav tm="100000">
                                          <p:val>
                                            <p:strVal val="#ppt_w"/>
                                          </p:val>
                                        </p:tav>
                                      </p:tavLst>
                                    </p:anim>
                                    <p:anim calcmode="lin" valueType="num">
                                      <p:cBhvr>
                                        <p:cTn id="25" dur="2000" fill="hold"/>
                                        <p:tgtEl>
                                          <p:spTgt spid="1026"/>
                                        </p:tgtEl>
                                        <p:attrNameLst>
                                          <p:attrName>ppt_h</p:attrName>
                                        </p:attrNameLst>
                                      </p:cBhvr>
                                      <p:tavLst>
                                        <p:tav tm="0">
                                          <p:val>
                                            <p:fltVal val="0"/>
                                          </p:val>
                                        </p:tav>
                                        <p:tav tm="100000">
                                          <p:val>
                                            <p:strVal val="#ppt_h"/>
                                          </p:val>
                                        </p:tav>
                                      </p:tavLst>
                                    </p:anim>
                                    <p:anim calcmode="lin" valueType="num">
                                      <p:cBhvr>
                                        <p:cTn id="26" dur="2000" fill="hold"/>
                                        <p:tgtEl>
                                          <p:spTgt spid="1026"/>
                                        </p:tgtEl>
                                        <p:attrNameLst>
                                          <p:attrName>style.rotation</p:attrName>
                                        </p:attrNameLst>
                                      </p:cBhvr>
                                      <p:tavLst>
                                        <p:tav tm="0">
                                          <p:val>
                                            <p:fltVal val="90"/>
                                          </p:val>
                                        </p:tav>
                                        <p:tav tm="100000">
                                          <p:val>
                                            <p:fltVal val="0"/>
                                          </p:val>
                                        </p:tav>
                                      </p:tavLst>
                                    </p:anim>
                                    <p:animEffect transition="in" filter="fade">
                                      <p:cBhvr>
                                        <p:cTn id="27" dur="20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7A247FB-F0B2-4FB6-AF63-EAB0465CB0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504124" y="944433"/>
            <a:ext cx="7418024" cy="3541712"/>
          </a:xfrm>
          <a:prstGeom prst="roundRect">
            <a:avLst>
              <a:gd name="adj" fmla="val 4167"/>
            </a:avLst>
          </a:prstGeom>
          <a:solidFill>
            <a:srgbClr val="FFFFFF"/>
          </a:solidFill>
          <a:ln w="19050" cap="sq">
            <a:solidFill>
              <a:schemeClr val="accent2">
                <a:lumMod val="60000"/>
                <a:lumOff val="40000"/>
              </a:schemeClr>
            </a:solidFill>
            <a:miter lim="800000"/>
          </a:ln>
          <a:effectLst>
            <a:outerShdw blurRad="63500" sx="102000" sy="102000" algn="ctr" rotWithShape="0">
              <a:prstClr val="black">
                <a:alpha val="40000"/>
              </a:prstClr>
            </a:outerShdw>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A882BF72-5264-4D48-B1FD-0EB29F617571}"/>
              </a:ext>
            </a:extLst>
          </p:cNvPr>
          <p:cNvSpPr txBox="1"/>
          <p:nvPr/>
        </p:nvSpPr>
        <p:spPr>
          <a:xfrm>
            <a:off x="2254040" y="4630256"/>
            <a:ext cx="7981026"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4">
                    <a:lumMod val="75000"/>
                  </a:schemeClr>
                </a:solidFill>
                <a:latin typeface="Cambria" panose="02040503050406030204" pitchFamily="18" charset="0"/>
                <a:ea typeface="Cambria" panose="02040503050406030204" pitchFamily="18" charset="0"/>
              </a:rPr>
              <a:t>It is a ratio of confirmed bookings and the number of cancellations in any particular month.</a:t>
            </a:r>
          </a:p>
          <a:p>
            <a:pPr marL="285750" indent="-285750">
              <a:buFont typeface="Wingdings" panose="05000000000000000000" pitchFamily="2" charset="2"/>
              <a:buChar char="v"/>
            </a:pPr>
            <a:r>
              <a:rPr lang="en-US" dirty="0">
                <a:solidFill>
                  <a:schemeClr val="accent1">
                    <a:lumMod val="50000"/>
                  </a:schemeClr>
                </a:solidFill>
                <a:latin typeface="Cambria" panose="02040503050406030204" pitchFamily="18" charset="0"/>
                <a:ea typeface="Cambria" panose="02040503050406030204" pitchFamily="18" charset="0"/>
              </a:rPr>
              <a:t>Here it’s clearly showing </a:t>
            </a:r>
            <a:r>
              <a:rPr lang="en-US" b="1" dirty="0">
                <a:solidFill>
                  <a:srgbClr val="FF0000"/>
                </a:solidFill>
                <a:latin typeface="Cambria" panose="02040503050406030204" pitchFamily="18" charset="0"/>
                <a:ea typeface="Cambria" panose="02040503050406030204" pitchFamily="18" charset="0"/>
              </a:rPr>
              <a:t>January</a:t>
            </a:r>
            <a:r>
              <a:rPr lang="en-US" dirty="0">
                <a:solidFill>
                  <a:schemeClr val="accent1">
                    <a:lumMod val="50000"/>
                  </a:schemeClr>
                </a:solidFill>
                <a:latin typeface="Cambria" panose="02040503050406030204" pitchFamily="18" charset="0"/>
                <a:ea typeface="Cambria" panose="02040503050406030204" pitchFamily="18" charset="0"/>
              </a:rPr>
              <a:t> is the highest rate of cancellations.</a:t>
            </a:r>
          </a:p>
          <a:p>
            <a:pPr marL="285750" indent="-285750">
              <a:buFont typeface="Wingdings" panose="05000000000000000000" pitchFamily="2" charset="2"/>
              <a:buChar char="v"/>
            </a:pPr>
            <a:r>
              <a:rPr lang="en-US" dirty="0">
                <a:solidFill>
                  <a:schemeClr val="accent2">
                    <a:lumMod val="75000"/>
                  </a:schemeClr>
                </a:solidFill>
                <a:latin typeface="Cambria" panose="02040503050406030204" pitchFamily="18" charset="0"/>
                <a:ea typeface="Cambria" panose="02040503050406030204" pitchFamily="18" charset="0"/>
              </a:rPr>
              <a:t>And </a:t>
            </a:r>
            <a:r>
              <a:rPr lang="en-US" b="1" dirty="0">
                <a:solidFill>
                  <a:schemeClr val="accent6">
                    <a:lumMod val="75000"/>
                  </a:schemeClr>
                </a:solidFill>
                <a:latin typeface="Cambria" panose="02040503050406030204" pitchFamily="18" charset="0"/>
                <a:ea typeface="Cambria" panose="02040503050406030204" pitchFamily="18" charset="0"/>
              </a:rPr>
              <a:t>August(8) </a:t>
            </a:r>
            <a:r>
              <a:rPr lang="en-US" dirty="0">
                <a:solidFill>
                  <a:schemeClr val="accent2">
                    <a:lumMod val="75000"/>
                  </a:schemeClr>
                </a:solidFill>
                <a:latin typeface="Cambria" panose="02040503050406030204" pitchFamily="18" charset="0"/>
                <a:ea typeface="Cambria" panose="02040503050406030204" pitchFamily="18" charset="0"/>
              </a:rPr>
              <a:t>and</a:t>
            </a:r>
            <a:r>
              <a:rPr lang="en-US" b="1" dirty="0">
                <a:solidFill>
                  <a:schemeClr val="accent6">
                    <a:lumMod val="75000"/>
                  </a:schemeClr>
                </a:solidFill>
                <a:latin typeface="Cambria" panose="02040503050406030204" pitchFamily="18" charset="0"/>
                <a:ea typeface="Cambria" panose="02040503050406030204" pitchFamily="18" charset="0"/>
              </a:rPr>
              <a:t> September(9)</a:t>
            </a:r>
            <a:r>
              <a:rPr lang="en-US" dirty="0">
                <a:solidFill>
                  <a:schemeClr val="accent2">
                    <a:lumMod val="75000"/>
                  </a:schemeClr>
                </a:solidFill>
                <a:latin typeface="Cambria" panose="02040503050406030204" pitchFamily="18" charset="0"/>
                <a:ea typeface="Cambria" panose="02040503050406030204" pitchFamily="18" charset="0"/>
              </a:rPr>
              <a:t> are the month with the highest number of confirmed bookings.</a:t>
            </a:r>
          </a:p>
          <a:p>
            <a:endParaRPr lang="en-US"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3B070A52-8AE4-4347-A274-09183BE511D1}"/>
              </a:ext>
            </a:extLst>
          </p:cNvPr>
          <p:cNvSpPr txBox="1"/>
          <p:nvPr/>
        </p:nvSpPr>
        <p:spPr>
          <a:xfrm>
            <a:off x="2254040" y="338658"/>
            <a:ext cx="7918193" cy="461665"/>
          </a:xfrm>
          <a:prstGeom prst="rect">
            <a:avLst/>
          </a:prstGeom>
          <a:noFill/>
        </p:spPr>
        <p:txBody>
          <a:bodyPr wrap="none" rtlCol="0">
            <a:spAutoFit/>
          </a:bodyPr>
          <a:lstStyle/>
          <a:p>
            <a:r>
              <a:rPr lang="en-US" sz="2400" dirty="0">
                <a:solidFill>
                  <a:schemeClr val="accent6">
                    <a:lumMod val="75000"/>
                  </a:schemeClr>
                </a:solidFill>
              </a:rPr>
              <a:t>In which month most </a:t>
            </a:r>
            <a:r>
              <a:rPr lang="en-US" sz="2400" dirty="0">
                <a:solidFill>
                  <a:schemeClr val="accent6">
                    <a:lumMod val="75000"/>
                  </a:schemeClr>
                </a:solidFill>
                <a:latin typeface="Cambria" panose="02040503050406030204" pitchFamily="18" charset="0"/>
                <a:ea typeface="Cambria" panose="02040503050406030204" pitchFamily="18" charset="0"/>
              </a:rPr>
              <a:t>numbers</a:t>
            </a:r>
            <a:r>
              <a:rPr lang="en-US" sz="2400" dirty="0">
                <a:solidFill>
                  <a:schemeClr val="accent6">
                    <a:lumMod val="75000"/>
                  </a:schemeClr>
                </a:solidFill>
              </a:rPr>
              <a:t> of cancellations are being done?</a:t>
            </a:r>
          </a:p>
        </p:txBody>
      </p:sp>
    </p:spTree>
    <p:extLst>
      <p:ext uri="{BB962C8B-B14F-4D97-AF65-F5344CB8AC3E}">
        <p14:creationId xmlns:p14="http://schemas.microsoft.com/office/powerpoint/2010/main" val="21628585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31"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2000" fill="hold"/>
                                        <p:tgtEl>
                                          <p:spTgt spid="2050"/>
                                        </p:tgtEl>
                                        <p:attrNameLst>
                                          <p:attrName>ppt_w</p:attrName>
                                        </p:attrNameLst>
                                      </p:cBhvr>
                                      <p:tavLst>
                                        <p:tav tm="0">
                                          <p:val>
                                            <p:fltVal val="0"/>
                                          </p:val>
                                        </p:tav>
                                        <p:tav tm="100000">
                                          <p:val>
                                            <p:strVal val="#ppt_w"/>
                                          </p:val>
                                        </p:tav>
                                      </p:tavLst>
                                    </p:anim>
                                    <p:anim calcmode="lin" valueType="num">
                                      <p:cBhvr>
                                        <p:cTn id="12" dur="2000" fill="hold"/>
                                        <p:tgtEl>
                                          <p:spTgt spid="2050"/>
                                        </p:tgtEl>
                                        <p:attrNameLst>
                                          <p:attrName>ppt_h</p:attrName>
                                        </p:attrNameLst>
                                      </p:cBhvr>
                                      <p:tavLst>
                                        <p:tav tm="0">
                                          <p:val>
                                            <p:fltVal val="0"/>
                                          </p:val>
                                        </p:tav>
                                        <p:tav tm="100000">
                                          <p:val>
                                            <p:strVal val="#ppt_h"/>
                                          </p:val>
                                        </p:tav>
                                      </p:tavLst>
                                    </p:anim>
                                    <p:anim calcmode="lin" valueType="num">
                                      <p:cBhvr>
                                        <p:cTn id="13" dur="2000" fill="hold"/>
                                        <p:tgtEl>
                                          <p:spTgt spid="2050"/>
                                        </p:tgtEl>
                                        <p:attrNameLst>
                                          <p:attrName>style.rotation</p:attrName>
                                        </p:attrNameLst>
                                      </p:cBhvr>
                                      <p:tavLst>
                                        <p:tav tm="0">
                                          <p:val>
                                            <p:fltVal val="90"/>
                                          </p:val>
                                        </p:tav>
                                        <p:tav tm="100000">
                                          <p:val>
                                            <p:fltVal val="0"/>
                                          </p:val>
                                        </p:tav>
                                      </p:tavLst>
                                    </p:anim>
                                    <p:animEffect transition="in" filter="fade">
                                      <p:cBhvr>
                                        <p:cTn id="14" dur="2000"/>
                                        <p:tgtEl>
                                          <p:spTgt spid="2050"/>
                                        </p:tgtEl>
                                      </p:cBhvr>
                                    </p:animEffect>
                                  </p:childTnLst>
                                </p:cTn>
                              </p:par>
                            </p:childTnLst>
                          </p:cTn>
                        </p:par>
                        <p:par>
                          <p:cTn id="15" fill="hold">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9ED1330-23CD-4B1D-A05E-BBCDDBD7B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113" y="947565"/>
            <a:ext cx="6573176" cy="3541712"/>
          </a:xfrm>
          <a:prstGeom prst="roundRect">
            <a:avLst>
              <a:gd name="adj" fmla="val 4167"/>
            </a:avLst>
          </a:prstGeom>
          <a:solidFill>
            <a:srgbClr val="FFFFFF"/>
          </a:solidFill>
          <a:ln w="19050" cap="sq">
            <a:solidFill>
              <a:schemeClr val="accent2">
                <a:lumMod val="60000"/>
                <a:lumOff val="40000"/>
              </a:schemeClr>
            </a:solidFill>
            <a:miter lim="800000"/>
          </a:ln>
          <a:effectLst>
            <a:outerShdw blurRad="63500" sx="102000" sy="102000" algn="ctr" rotWithShape="0">
              <a:prstClr val="black">
                <a:alpha val="40000"/>
              </a:prstClr>
            </a:outerShdw>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0F92BCE9-9A27-4829-A4A9-3733665D4531}"/>
              </a:ext>
            </a:extLst>
          </p:cNvPr>
          <p:cNvSpPr txBox="1"/>
          <p:nvPr/>
        </p:nvSpPr>
        <p:spPr>
          <a:xfrm>
            <a:off x="2701808" y="4686461"/>
            <a:ext cx="6395662" cy="1754326"/>
          </a:xfrm>
          <a:prstGeom prst="rect">
            <a:avLst/>
          </a:prstGeom>
          <a:noFill/>
        </p:spPr>
        <p:txBody>
          <a:bodyPr wrap="none" rtlCol="0">
            <a:spAutoFit/>
          </a:bodyPr>
          <a:lstStyle/>
          <a:p>
            <a:r>
              <a:rPr lang="en-US" dirty="0">
                <a:solidFill>
                  <a:schemeClr val="bg2"/>
                </a:solidFill>
                <a:latin typeface="Cambria" panose="02040503050406030204" pitchFamily="18" charset="0"/>
                <a:ea typeface="Cambria" panose="02040503050406030204" pitchFamily="18" charset="0"/>
              </a:rPr>
              <a:t>Now look here,  on January </a:t>
            </a:r>
            <a:r>
              <a:rPr lang="en-US" i="1" dirty="0" err="1">
                <a:solidFill>
                  <a:schemeClr val="bg2"/>
                </a:solidFill>
                <a:latin typeface="Cambria" panose="02040503050406030204" pitchFamily="18" charset="0"/>
                <a:ea typeface="Cambria" panose="02040503050406030204" pitchFamily="18" charset="0"/>
              </a:rPr>
              <a:t>adr</a:t>
            </a:r>
            <a:r>
              <a:rPr lang="en-US" dirty="0">
                <a:solidFill>
                  <a:schemeClr val="bg2"/>
                </a:solidFill>
                <a:latin typeface="Cambria" panose="02040503050406030204" pitchFamily="18" charset="0"/>
                <a:ea typeface="Cambria" panose="02040503050406030204" pitchFamily="18" charset="0"/>
              </a:rPr>
              <a:t>(Average daily rate) is very high.</a:t>
            </a:r>
          </a:p>
          <a:p>
            <a:r>
              <a:rPr lang="en-US" dirty="0">
                <a:solidFill>
                  <a:schemeClr val="bg2"/>
                </a:solidFill>
                <a:latin typeface="Cambria" panose="02040503050406030204" pitchFamily="18" charset="0"/>
                <a:ea typeface="Cambria" panose="02040503050406030204" pitchFamily="18" charset="0"/>
              </a:rPr>
              <a:t>And in August and September, the </a:t>
            </a:r>
            <a:r>
              <a:rPr lang="en-US" i="1" dirty="0" err="1">
                <a:solidFill>
                  <a:schemeClr val="bg2"/>
                </a:solidFill>
                <a:latin typeface="Cambria" panose="02040503050406030204" pitchFamily="18" charset="0"/>
                <a:ea typeface="Cambria" panose="02040503050406030204" pitchFamily="18" charset="0"/>
              </a:rPr>
              <a:t>adr</a:t>
            </a:r>
            <a:r>
              <a:rPr lang="en-US" dirty="0">
                <a:solidFill>
                  <a:schemeClr val="bg2"/>
                </a:solidFill>
                <a:latin typeface="Cambria" panose="02040503050406030204" pitchFamily="18" charset="0"/>
                <a:ea typeface="Cambria" panose="02040503050406030204" pitchFamily="18" charset="0"/>
              </a:rPr>
              <a:t> is very low. </a:t>
            </a:r>
          </a:p>
          <a:p>
            <a:r>
              <a:rPr lang="en-US" b="1" dirty="0">
                <a:solidFill>
                  <a:schemeClr val="bg2"/>
                </a:solidFill>
                <a:latin typeface="Cambria" panose="02040503050406030204" pitchFamily="18" charset="0"/>
                <a:ea typeface="Cambria" panose="02040503050406030204" pitchFamily="18" charset="0"/>
              </a:rPr>
              <a:t>So, one thing we can clearly say:</a:t>
            </a:r>
            <a:r>
              <a:rPr lang="en-US" dirty="0">
                <a:solidFill>
                  <a:schemeClr val="bg2"/>
                </a:solidFill>
                <a:latin typeface="Cambria" panose="02040503050406030204" pitchFamily="18" charset="0"/>
                <a:ea typeface="Cambria" panose="02040503050406030204" pitchFamily="18" charset="0"/>
              </a:rPr>
              <a:t> </a:t>
            </a:r>
          </a:p>
          <a:p>
            <a:endParaRPr lang="en-US" dirty="0">
              <a:solidFill>
                <a:schemeClr val="bg2"/>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US" dirty="0">
                <a:solidFill>
                  <a:schemeClr val="accent5">
                    <a:lumMod val="75000"/>
                  </a:schemeClr>
                </a:solidFill>
                <a:highlight>
                  <a:srgbClr val="C0C0C0"/>
                </a:highlight>
                <a:latin typeface="Cambria" panose="02040503050406030204" pitchFamily="18" charset="0"/>
                <a:ea typeface="Cambria" panose="02040503050406030204" pitchFamily="18" charset="0"/>
              </a:rPr>
              <a:t>High Price leads to high cancellations chances.</a:t>
            </a:r>
          </a:p>
          <a:p>
            <a:pPr marL="285750" indent="-285750">
              <a:buFont typeface="Arial" panose="020B0604020202020204" pitchFamily="34" charset="0"/>
              <a:buChar char="•"/>
            </a:pPr>
            <a:endParaRPr lang="en-US" dirty="0">
              <a:solidFill>
                <a:schemeClr val="bg2"/>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FC36C945-3559-4052-8EE3-7769FF8441CA}"/>
              </a:ext>
            </a:extLst>
          </p:cNvPr>
          <p:cNvSpPr txBox="1"/>
          <p:nvPr/>
        </p:nvSpPr>
        <p:spPr>
          <a:xfrm>
            <a:off x="2542032" y="127817"/>
            <a:ext cx="7022592" cy="523220"/>
          </a:xfrm>
          <a:prstGeom prst="rect">
            <a:avLst/>
          </a:prstGeom>
          <a:noFill/>
        </p:spPr>
        <p:txBody>
          <a:bodyPr wrap="square" rtlCol="0">
            <a:spAutoFit/>
          </a:bodyPr>
          <a:lstStyle/>
          <a:p>
            <a:r>
              <a:rPr lang="en-US" sz="2800" b="1" dirty="0">
                <a:solidFill>
                  <a:schemeClr val="accent6">
                    <a:lumMod val="75000"/>
                  </a:schemeClr>
                </a:solidFill>
                <a:latin typeface="Cambria" panose="02040503050406030204" pitchFamily="18" charset="0"/>
                <a:ea typeface="Cambria" panose="02040503050406030204" pitchFamily="18" charset="0"/>
              </a:rPr>
              <a:t>Now check the pricing for each month.</a:t>
            </a:r>
          </a:p>
        </p:txBody>
      </p:sp>
    </p:spTree>
    <p:extLst>
      <p:ext uri="{BB962C8B-B14F-4D97-AF65-F5344CB8AC3E}">
        <p14:creationId xmlns:p14="http://schemas.microsoft.com/office/powerpoint/2010/main" val="357222034"/>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3074"/>
                                        </p:tgtEl>
                                        <p:attrNameLst>
                                          <p:attrName>style.visibility</p:attrName>
                                        </p:attrNameLst>
                                      </p:cBhvr>
                                      <p:to>
                                        <p:strVal val="visible"/>
                                      </p:to>
                                    </p:set>
                                    <p:anim calcmode="lin" valueType="num">
                                      <p:cBhvr>
                                        <p:cTn id="24" dur="2000" fill="hold"/>
                                        <p:tgtEl>
                                          <p:spTgt spid="3074"/>
                                        </p:tgtEl>
                                        <p:attrNameLst>
                                          <p:attrName>ppt_w</p:attrName>
                                        </p:attrNameLst>
                                      </p:cBhvr>
                                      <p:tavLst>
                                        <p:tav tm="0">
                                          <p:val>
                                            <p:fltVal val="0"/>
                                          </p:val>
                                        </p:tav>
                                        <p:tav tm="100000">
                                          <p:val>
                                            <p:strVal val="#ppt_w"/>
                                          </p:val>
                                        </p:tav>
                                      </p:tavLst>
                                    </p:anim>
                                    <p:anim calcmode="lin" valueType="num">
                                      <p:cBhvr>
                                        <p:cTn id="25" dur="2000" fill="hold"/>
                                        <p:tgtEl>
                                          <p:spTgt spid="3074"/>
                                        </p:tgtEl>
                                        <p:attrNameLst>
                                          <p:attrName>ppt_h</p:attrName>
                                        </p:attrNameLst>
                                      </p:cBhvr>
                                      <p:tavLst>
                                        <p:tav tm="0">
                                          <p:val>
                                            <p:fltVal val="0"/>
                                          </p:val>
                                        </p:tav>
                                        <p:tav tm="100000">
                                          <p:val>
                                            <p:strVal val="#ppt_h"/>
                                          </p:val>
                                        </p:tav>
                                      </p:tavLst>
                                    </p:anim>
                                    <p:anim calcmode="lin" valueType="num">
                                      <p:cBhvr>
                                        <p:cTn id="26" dur="2000" fill="hold"/>
                                        <p:tgtEl>
                                          <p:spTgt spid="3074"/>
                                        </p:tgtEl>
                                        <p:attrNameLst>
                                          <p:attrName>style.rotation</p:attrName>
                                        </p:attrNameLst>
                                      </p:cBhvr>
                                      <p:tavLst>
                                        <p:tav tm="0">
                                          <p:val>
                                            <p:fltVal val="90"/>
                                          </p:val>
                                        </p:tav>
                                        <p:tav tm="100000">
                                          <p:val>
                                            <p:fltVal val="0"/>
                                          </p:val>
                                        </p:tav>
                                      </p:tavLst>
                                    </p:anim>
                                    <p:animEffect transition="in" filter="fade">
                                      <p:cBhvr>
                                        <p:cTn id="27" dur="2000"/>
                                        <p:tgtEl>
                                          <p:spTgt spid="3074"/>
                                        </p:tgtEl>
                                      </p:cBhvr>
                                    </p:animEffect>
                                  </p:childTnLst>
                                </p:cTn>
                              </p:par>
                            </p:childTnLst>
                          </p:cTn>
                        </p:par>
                        <p:par>
                          <p:cTn id="28" fill="hold">
                            <p:stCondLst>
                              <p:cond delay="4000"/>
                            </p:stCondLst>
                            <p:childTnLst>
                              <p:par>
                                <p:cTn id="29" presetID="2" presetClass="entr" presetSubtype="4"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DD8969B-5A0C-4E5C-BE65-2D57D95756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7432" y="1081452"/>
            <a:ext cx="5078471" cy="4222333"/>
          </a:xfrm>
          <a:prstGeom prst="roundRect">
            <a:avLst>
              <a:gd name="adj" fmla="val 4167"/>
            </a:avLst>
          </a:prstGeom>
          <a:solidFill>
            <a:srgbClr val="FFFFFF"/>
          </a:solidFill>
          <a:ln w="19050" cap="sq">
            <a:solidFill>
              <a:schemeClr val="accent2">
                <a:lumMod val="60000"/>
                <a:lumOff val="40000"/>
              </a:schemeClr>
            </a:solidFill>
            <a:miter lim="800000"/>
          </a:ln>
          <a:effectLst>
            <a:outerShdw blurRad="63500" sx="102000" sy="102000" algn="ctr" rotWithShape="0">
              <a:prstClr val="black">
                <a:alpha val="40000"/>
              </a:prstClr>
            </a:outerShdw>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AAF187F4-6D74-4E95-AC38-32984301F1F7}"/>
              </a:ext>
            </a:extLst>
          </p:cNvPr>
          <p:cNvSpPr txBox="1"/>
          <p:nvPr/>
        </p:nvSpPr>
        <p:spPr>
          <a:xfrm>
            <a:off x="2533117" y="484879"/>
            <a:ext cx="6780895" cy="400110"/>
          </a:xfrm>
          <a:prstGeom prst="rect">
            <a:avLst/>
          </a:prstGeom>
          <a:noFill/>
        </p:spPr>
        <p:txBody>
          <a:bodyPr wrap="none" rtlCol="0">
            <a:spAutoFit/>
          </a:bodyPr>
          <a:lstStyle/>
          <a:p>
            <a:r>
              <a:rPr lang="en-US" sz="2000" b="1" dirty="0">
                <a:solidFill>
                  <a:srgbClr val="7030A0"/>
                </a:solidFill>
                <a:latin typeface="Cambria" panose="02040503050406030204" pitchFamily="18" charset="0"/>
                <a:ea typeface="Cambria" panose="02040503050406030204" pitchFamily="18" charset="0"/>
              </a:rPr>
              <a:t>Top 10 countries with the most number of cancellations.</a:t>
            </a:r>
          </a:p>
        </p:txBody>
      </p:sp>
      <p:sp>
        <p:nvSpPr>
          <p:cNvPr id="5" name="TextBox 4">
            <a:extLst>
              <a:ext uri="{FF2B5EF4-FFF2-40B4-BE49-F238E27FC236}">
                <a16:creationId xmlns:a16="http://schemas.microsoft.com/office/drawing/2014/main" id="{E6A9221C-CA22-4A60-99F9-817AFB95366F}"/>
              </a:ext>
            </a:extLst>
          </p:cNvPr>
          <p:cNvSpPr txBox="1"/>
          <p:nvPr/>
        </p:nvSpPr>
        <p:spPr>
          <a:xfrm>
            <a:off x="2496312" y="5696712"/>
            <a:ext cx="6817700" cy="369332"/>
          </a:xfrm>
          <a:prstGeom prst="rect">
            <a:avLst/>
          </a:prstGeom>
          <a:noFill/>
        </p:spPr>
        <p:txBody>
          <a:bodyPr wrap="none" rtlCol="0">
            <a:spAutoFit/>
          </a:bodyPr>
          <a:lstStyle/>
          <a:p>
            <a:r>
              <a:rPr lang="en-US" sz="1800" dirty="0">
                <a:solidFill>
                  <a:schemeClr val="accent3">
                    <a:lumMod val="50000"/>
                  </a:schemeClr>
                </a:solidFill>
                <a:latin typeface="Cambria" panose="02040503050406030204" pitchFamily="18" charset="0"/>
                <a:ea typeface="Cambria" panose="02040503050406030204" pitchFamily="18" charset="0"/>
              </a:rPr>
              <a:t>Portugal is number one, 70 % of cancellations are from this country</a:t>
            </a:r>
            <a:endParaRPr lang="en-US" dirty="0">
              <a:solidFill>
                <a:schemeClr val="accent3">
                  <a:lumMod val="50000"/>
                </a:schemeClr>
              </a:solidFill>
            </a:endParaRPr>
          </a:p>
        </p:txBody>
      </p:sp>
    </p:spTree>
    <p:extLst>
      <p:ext uri="{BB962C8B-B14F-4D97-AF65-F5344CB8AC3E}">
        <p14:creationId xmlns:p14="http://schemas.microsoft.com/office/powerpoint/2010/main" val="113411239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4098"/>
                                        </p:tgtEl>
                                        <p:attrNameLst>
                                          <p:attrName>style.visibility</p:attrName>
                                        </p:attrNameLst>
                                      </p:cBhvr>
                                      <p:to>
                                        <p:strVal val="visible"/>
                                      </p:to>
                                    </p:set>
                                    <p:anim calcmode="lin" valueType="num">
                                      <p:cBhvr>
                                        <p:cTn id="24" dur="2000" fill="hold"/>
                                        <p:tgtEl>
                                          <p:spTgt spid="4098"/>
                                        </p:tgtEl>
                                        <p:attrNameLst>
                                          <p:attrName>ppt_w</p:attrName>
                                        </p:attrNameLst>
                                      </p:cBhvr>
                                      <p:tavLst>
                                        <p:tav tm="0">
                                          <p:val>
                                            <p:fltVal val="0"/>
                                          </p:val>
                                        </p:tav>
                                        <p:tav tm="100000">
                                          <p:val>
                                            <p:strVal val="#ppt_w"/>
                                          </p:val>
                                        </p:tav>
                                      </p:tavLst>
                                    </p:anim>
                                    <p:anim calcmode="lin" valueType="num">
                                      <p:cBhvr>
                                        <p:cTn id="25" dur="2000" fill="hold"/>
                                        <p:tgtEl>
                                          <p:spTgt spid="4098"/>
                                        </p:tgtEl>
                                        <p:attrNameLst>
                                          <p:attrName>ppt_h</p:attrName>
                                        </p:attrNameLst>
                                      </p:cBhvr>
                                      <p:tavLst>
                                        <p:tav tm="0">
                                          <p:val>
                                            <p:fltVal val="0"/>
                                          </p:val>
                                        </p:tav>
                                        <p:tav tm="100000">
                                          <p:val>
                                            <p:strVal val="#ppt_h"/>
                                          </p:val>
                                        </p:tav>
                                      </p:tavLst>
                                    </p:anim>
                                    <p:anim calcmode="lin" valueType="num">
                                      <p:cBhvr>
                                        <p:cTn id="26" dur="2000" fill="hold"/>
                                        <p:tgtEl>
                                          <p:spTgt spid="4098"/>
                                        </p:tgtEl>
                                        <p:attrNameLst>
                                          <p:attrName>style.rotation</p:attrName>
                                        </p:attrNameLst>
                                      </p:cBhvr>
                                      <p:tavLst>
                                        <p:tav tm="0">
                                          <p:val>
                                            <p:fltVal val="90"/>
                                          </p:val>
                                        </p:tav>
                                        <p:tav tm="100000">
                                          <p:val>
                                            <p:fltVal val="0"/>
                                          </p:val>
                                        </p:tav>
                                      </p:tavLst>
                                    </p:anim>
                                    <p:animEffect transition="in" filter="fade">
                                      <p:cBhvr>
                                        <p:cTn id="27" dur="2000"/>
                                        <p:tgtEl>
                                          <p:spTgt spid="4098"/>
                                        </p:tgtEl>
                                      </p:cBhvr>
                                    </p:animEffect>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6F4903-1F0B-4EEB-AF89-DE3868008679}"/>
              </a:ext>
            </a:extLst>
          </p:cNvPr>
          <p:cNvSpPr txBox="1"/>
          <p:nvPr/>
        </p:nvSpPr>
        <p:spPr>
          <a:xfrm>
            <a:off x="1554480" y="280742"/>
            <a:ext cx="9793224" cy="707886"/>
          </a:xfrm>
          <a:prstGeom prst="rect">
            <a:avLst/>
          </a:prstGeom>
          <a:noFill/>
        </p:spPr>
        <p:txBody>
          <a:bodyPr wrap="square" rtlCol="0">
            <a:spAutoFit/>
          </a:bodyPr>
          <a:lstStyle/>
          <a:p>
            <a:r>
              <a:rPr lang="en-US" sz="2000" b="1" dirty="0">
                <a:solidFill>
                  <a:srgbClr val="0070C0"/>
                </a:solidFill>
                <a:latin typeface="Cambria" panose="02040503050406030204" pitchFamily="18" charset="0"/>
                <a:ea typeface="Cambria" panose="02040503050406030204" pitchFamily="18" charset="0"/>
              </a:rPr>
              <a:t>We were also asked, From which segment most numbers of guests are visiting the hotel.</a:t>
            </a:r>
          </a:p>
        </p:txBody>
      </p:sp>
      <p:pic>
        <p:nvPicPr>
          <p:cNvPr id="10" name="Picture 9">
            <a:extLst>
              <a:ext uri="{FF2B5EF4-FFF2-40B4-BE49-F238E27FC236}">
                <a16:creationId xmlns:a16="http://schemas.microsoft.com/office/drawing/2014/main" id="{56AA5B3F-6A3F-4AF5-A2C3-18767596B7FF}"/>
              </a:ext>
            </a:extLst>
          </p:cNvPr>
          <p:cNvPicPr>
            <a:picLocks noChangeAspect="1"/>
          </p:cNvPicPr>
          <p:nvPr/>
        </p:nvPicPr>
        <p:blipFill rotWithShape="1">
          <a:blip r:embed="rId2"/>
          <a:srcRect l="18495" t="41294" r="40072" b="19483"/>
          <a:stretch/>
        </p:blipFill>
        <p:spPr>
          <a:xfrm>
            <a:off x="3321993" y="873773"/>
            <a:ext cx="7705997" cy="3650963"/>
          </a:xfrm>
          <a:prstGeom prst="roundRect">
            <a:avLst>
              <a:gd name="adj" fmla="val 4167"/>
            </a:avLst>
          </a:prstGeom>
          <a:solidFill>
            <a:srgbClr val="FFFFFF"/>
          </a:solidFill>
          <a:ln w="19050" cap="sq">
            <a:solidFill>
              <a:schemeClr val="accent2">
                <a:lumMod val="60000"/>
                <a:lumOff val="40000"/>
              </a:schemeClr>
            </a:solidFill>
            <a:miter lim="800000"/>
          </a:ln>
          <a:effectLst>
            <a:outerShdw blurRad="63500" sx="102000" sy="102000" algn="ctr" rotWithShape="0">
              <a:prstClr val="black">
                <a:alpha val="40000"/>
              </a:prstClr>
            </a:outerShdw>
          </a:effectLst>
          <a:scene3d>
            <a:camera prst="orthographicFront"/>
            <a:lightRig rig="threePt" dir="t">
              <a:rot lat="0" lon="0" rev="2700000"/>
            </a:lightRig>
          </a:scene3d>
          <a:sp3d>
            <a:bevelT h="38100"/>
            <a:contourClr>
              <a:srgbClr val="C0C0C0"/>
            </a:contourClr>
          </a:sp3d>
        </p:spPr>
      </p:pic>
      <p:sp>
        <p:nvSpPr>
          <p:cNvPr id="11" name="TextBox 10">
            <a:extLst>
              <a:ext uri="{FF2B5EF4-FFF2-40B4-BE49-F238E27FC236}">
                <a16:creationId xmlns:a16="http://schemas.microsoft.com/office/drawing/2014/main" id="{85105016-F268-4AEE-A9DD-1EEDBD419F44}"/>
              </a:ext>
            </a:extLst>
          </p:cNvPr>
          <p:cNvSpPr txBox="1"/>
          <p:nvPr/>
        </p:nvSpPr>
        <p:spPr>
          <a:xfrm>
            <a:off x="2712719" y="4626217"/>
            <a:ext cx="6345936" cy="2031325"/>
          </a:xfrm>
          <a:prstGeom prst="rect">
            <a:avLst/>
          </a:prstGeom>
          <a:noFill/>
        </p:spPr>
        <p:txBody>
          <a:bodyPr wrap="square" rtlCol="0">
            <a:spAutoFit/>
          </a:bodyPr>
          <a:lstStyle/>
          <a:p>
            <a:r>
              <a:rPr lang="en-US" dirty="0">
                <a:solidFill>
                  <a:srgbClr val="0070C0"/>
                </a:solidFill>
                <a:latin typeface="Cambria" panose="02040503050406030204" pitchFamily="18" charset="0"/>
                <a:ea typeface="Cambria" panose="02040503050406030204" pitchFamily="18" charset="0"/>
              </a:rPr>
              <a:t>From the above analysis, we came to know. </a:t>
            </a:r>
          </a:p>
          <a:p>
            <a:r>
              <a:rPr lang="en-US" dirty="0">
                <a:solidFill>
                  <a:schemeClr val="accent5">
                    <a:lumMod val="75000"/>
                  </a:schemeClr>
                </a:solidFill>
                <a:latin typeface="Cambria" panose="02040503050406030204" pitchFamily="18" charset="0"/>
                <a:ea typeface="Cambria" panose="02040503050406030204" pitchFamily="18" charset="0"/>
              </a:rPr>
              <a:t>Online Travel Agency - 47 %</a:t>
            </a:r>
          </a:p>
          <a:p>
            <a:r>
              <a:rPr lang="en-US" dirty="0">
                <a:solidFill>
                  <a:schemeClr val="accent1">
                    <a:lumMod val="75000"/>
                  </a:schemeClr>
                </a:solidFill>
                <a:latin typeface="Cambria" panose="02040503050406030204" pitchFamily="18" charset="0"/>
                <a:ea typeface="Cambria" panose="02040503050406030204" pitchFamily="18" charset="0"/>
              </a:rPr>
              <a:t>Offline Travel Agency - 20 %</a:t>
            </a:r>
          </a:p>
          <a:p>
            <a:r>
              <a:rPr lang="en-US" dirty="0">
                <a:latin typeface="Cambria" panose="02040503050406030204" pitchFamily="18" charset="0"/>
                <a:ea typeface="Cambria" panose="02040503050406030204" pitchFamily="18" charset="0"/>
              </a:rPr>
              <a:t>		</a:t>
            </a:r>
            <a:r>
              <a:rPr lang="en-US" dirty="0">
                <a:solidFill>
                  <a:srgbClr val="7030A0"/>
                </a:solidFill>
                <a:latin typeface="Cambria" panose="02040503050406030204" pitchFamily="18" charset="0"/>
                <a:ea typeface="Cambria" panose="02040503050406030204" pitchFamily="18" charset="0"/>
              </a:rPr>
              <a:t>and most numbers of cancellations are from.</a:t>
            </a:r>
          </a:p>
          <a:p>
            <a:r>
              <a:rPr lang="en-US" dirty="0">
                <a:solidFill>
                  <a:srgbClr val="FF0000"/>
                </a:solidFill>
                <a:latin typeface="Cambria" panose="02040503050406030204" pitchFamily="18" charset="0"/>
                <a:ea typeface="Cambria" panose="02040503050406030204" pitchFamily="18" charset="0"/>
              </a:rPr>
              <a:t>Online Travel Agency - 47%</a:t>
            </a:r>
          </a:p>
          <a:p>
            <a:r>
              <a:rPr lang="en-US" dirty="0">
                <a:solidFill>
                  <a:srgbClr val="C00000"/>
                </a:solidFill>
                <a:latin typeface="Cambria" panose="02040503050406030204" pitchFamily="18" charset="0"/>
                <a:ea typeface="Cambria" panose="02040503050406030204" pitchFamily="18" charset="0"/>
              </a:rPr>
              <a:t>Groups - 27 %</a:t>
            </a:r>
          </a:p>
          <a:p>
            <a:endParaRPr lang="en-US" dirty="0"/>
          </a:p>
        </p:txBody>
      </p:sp>
    </p:spTree>
    <p:extLst>
      <p:ext uri="{BB962C8B-B14F-4D97-AF65-F5344CB8AC3E}">
        <p14:creationId xmlns:p14="http://schemas.microsoft.com/office/powerpoint/2010/main" val="260469348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2000" fill="hold"/>
                                        <p:tgtEl>
                                          <p:spTgt spid="10"/>
                                        </p:tgtEl>
                                        <p:attrNameLst>
                                          <p:attrName>ppt_w</p:attrName>
                                        </p:attrNameLst>
                                      </p:cBhvr>
                                      <p:tavLst>
                                        <p:tav tm="0">
                                          <p:val>
                                            <p:fltVal val="0"/>
                                          </p:val>
                                        </p:tav>
                                        <p:tav tm="100000">
                                          <p:val>
                                            <p:strVal val="#ppt_w"/>
                                          </p:val>
                                        </p:tav>
                                      </p:tavLst>
                                    </p:anim>
                                    <p:anim calcmode="lin" valueType="num">
                                      <p:cBhvr>
                                        <p:cTn id="26" dur="2000" fill="hold"/>
                                        <p:tgtEl>
                                          <p:spTgt spid="10"/>
                                        </p:tgtEl>
                                        <p:attrNameLst>
                                          <p:attrName>ppt_h</p:attrName>
                                        </p:attrNameLst>
                                      </p:cBhvr>
                                      <p:tavLst>
                                        <p:tav tm="0">
                                          <p:val>
                                            <p:fltVal val="0"/>
                                          </p:val>
                                        </p:tav>
                                        <p:tav tm="100000">
                                          <p:val>
                                            <p:strVal val="#ppt_h"/>
                                          </p:val>
                                        </p:tav>
                                      </p:tavLst>
                                    </p:anim>
                                    <p:anim calcmode="lin" valueType="num">
                                      <p:cBhvr>
                                        <p:cTn id="27" dur="2000" fill="hold"/>
                                        <p:tgtEl>
                                          <p:spTgt spid="10"/>
                                        </p:tgtEl>
                                        <p:attrNameLst>
                                          <p:attrName>style.rotation</p:attrName>
                                        </p:attrNameLst>
                                      </p:cBhvr>
                                      <p:tavLst>
                                        <p:tav tm="0">
                                          <p:val>
                                            <p:fltVal val="90"/>
                                          </p:val>
                                        </p:tav>
                                        <p:tav tm="100000">
                                          <p:val>
                                            <p:fltVal val="0"/>
                                          </p:val>
                                        </p:tav>
                                      </p:tavLst>
                                    </p:anim>
                                    <p:animEffect transition="in" filter="fade">
                                      <p:cBhvr>
                                        <p:cTn id="28" dur="2000"/>
                                        <p:tgtEl>
                                          <p:spTgt spid="10"/>
                                        </p:tgtEl>
                                      </p:cBhvr>
                                    </p:animEffect>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66CEE57D-1DCE-45C1-AA69-5E2BE49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704" y="2426885"/>
            <a:ext cx="10611774" cy="4106863"/>
          </a:xfrm>
          <a:prstGeom prst="roundRect">
            <a:avLst>
              <a:gd name="adj" fmla="val 4167"/>
            </a:avLst>
          </a:prstGeom>
          <a:solidFill>
            <a:srgbClr val="FFFFFF"/>
          </a:solidFill>
          <a:ln w="19050" cap="sq">
            <a:solidFill>
              <a:schemeClr val="accent2">
                <a:lumMod val="60000"/>
                <a:lumOff val="40000"/>
              </a:schemeClr>
            </a:solidFill>
            <a:miter lim="800000"/>
          </a:ln>
          <a:effectLst>
            <a:outerShdw blurRad="63500" sx="102000" sy="102000" algn="ctr" rotWithShape="0">
              <a:prstClr val="black">
                <a:alpha val="40000"/>
              </a:prstClr>
            </a:outerShdw>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268DAA63-E2AE-477F-88C8-F608A4D7233A}"/>
              </a:ext>
            </a:extLst>
          </p:cNvPr>
          <p:cNvSpPr txBox="1"/>
          <p:nvPr/>
        </p:nvSpPr>
        <p:spPr>
          <a:xfrm>
            <a:off x="1212205" y="164460"/>
            <a:ext cx="8283037" cy="2754600"/>
          </a:xfrm>
          <a:prstGeom prst="rect">
            <a:avLst/>
          </a:prstGeom>
          <a:noFill/>
        </p:spPr>
        <p:txBody>
          <a:bodyPr wrap="none" rtlCol="0">
            <a:spAutoFit/>
          </a:bodyPr>
          <a:lstStyle/>
          <a:p>
            <a:pPr>
              <a:lnSpc>
                <a:spcPct val="150000"/>
              </a:lnSpc>
            </a:pPr>
            <a:r>
              <a:rPr lang="en-US" b="0" i="0" dirty="0">
                <a:solidFill>
                  <a:srgbClr val="374151"/>
                </a:solidFill>
                <a:effectLst/>
                <a:latin typeface="Cambria" panose="02040503050406030204" pitchFamily="18" charset="0"/>
                <a:ea typeface="Cambria" panose="02040503050406030204" pitchFamily="18" charset="0"/>
              </a:rPr>
              <a:t>This graph displays cancellations based on the average daily rate. </a:t>
            </a:r>
          </a:p>
          <a:p>
            <a:pPr>
              <a:lnSpc>
                <a:spcPct val="150000"/>
              </a:lnSpc>
            </a:pPr>
            <a:r>
              <a:rPr lang="en-US" b="0" i="0" dirty="0">
                <a:solidFill>
                  <a:srgbClr val="374151"/>
                </a:solidFill>
                <a:effectLst/>
                <a:latin typeface="Cambria" panose="02040503050406030204" pitchFamily="18" charset="0"/>
                <a:ea typeface="Cambria" panose="02040503050406030204" pitchFamily="18" charset="0"/>
              </a:rPr>
              <a:t>Whenever the price is high, we can see more cancellations happening.</a:t>
            </a:r>
          </a:p>
          <a:p>
            <a:pPr marL="285750" indent="-285750" defTabSz="457200">
              <a:lnSpc>
                <a:spcPct val="150000"/>
              </a:lnSpc>
              <a:buFont typeface="Wingdings" panose="05000000000000000000" pitchFamily="2" charset="2"/>
              <a:buChar char="ü"/>
            </a:pPr>
            <a:r>
              <a:rPr lang="en-US" sz="1800" dirty="0">
                <a:solidFill>
                  <a:schemeClr val="bg2"/>
                </a:solidFill>
                <a:latin typeface="Cambria" panose="02040503050406030204" pitchFamily="18" charset="0"/>
                <a:ea typeface="Cambria" panose="02040503050406030204" pitchFamily="18" charset="0"/>
              </a:rPr>
              <a:t>It is now clear that most of the booking cancellations happen due to high prices.</a:t>
            </a:r>
          </a:p>
          <a:p>
            <a:pPr marL="285750" indent="-285750" defTabSz="457200">
              <a:lnSpc>
                <a:spcPct val="150000"/>
              </a:lnSpc>
              <a:buFont typeface="Wingdings" panose="05000000000000000000" pitchFamily="2" charset="2"/>
              <a:buChar char="ü"/>
            </a:pPr>
            <a:r>
              <a:rPr lang="en-US" sz="1800" dirty="0">
                <a:solidFill>
                  <a:schemeClr val="bg2"/>
                </a:solidFill>
                <a:latin typeface="Cambria" panose="02040503050406030204" pitchFamily="18" charset="0"/>
                <a:ea typeface="Cambria" panose="02040503050406030204" pitchFamily="18" charset="0"/>
              </a:rPr>
              <a:t>So, we conclude that a </a:t>
            </a:r>
            <a:r>
              <a:rPr lang="en-US" sz="1800" u="sng" dirty="0">
                <a:solidFill>
                  <a:srgbClr val="C00000"/>
                </a:solidFill>
                <a:latin typeface="Cambria" panose="02040503050406030204" pitchFamily="18" charset="0"/>
                <a:ea typeface="Cambria" panose="02040503050406030204" pitchFamily="18" charset="0"/>
              </a:rPr>
              <a:t>high price </a:t>
            </a:r>
            <a:r>
              <a:rPr lang="en-US" sz="1800" u="sng" dirty="0">
                <a:solidFill>
                  <a:schemeClr val="bg2"/>
                </a:solidFill>
                <a:latin typeface="Cambria" panose="02040503050406030204" pitchFamily="18" charset="0"/>
                <a:ea typeface="Cambria" panose="02040503050406030204" pitchFamily="18" charset="0"/>
              </a:rPr>
              <a:t>leads to high cancellations.</a:t>
            </a:r>
          </a:p>
          <a:p>
            <a:pPr marL="285750" indent="-285750" defTabSz="457200">
              <a:lnSpc>
                <a:spcPct val="150000"/>
              </a:lnSpc>
              <a:buFont typeface="Wingdings" panose="05000000000000000000" pitchFamily="2" charset="2"/>
              <a:buChar char="ü"/>
            </a:pPr>
            <a:r>
              <a:rPr lang="en-US" sz="1800" dirty="0">
                <a:solidFill>
                  <a:schemeClr val="bg2"/>
                </a:solidFill>
                <a:latin typeface="Cambria" panose="02040503050406030204" pitchFamily="18" charset="0"/>
                <a:ea typeface="Cambria" panose="02040503050406030204" pitchFamily="18" charset="0"/>
              </a:rPr>
              <a:t>And a low price leads to a low cancellation rate.</a:t>
            </a:r>
          </a:p>
          <a:p>
            <a:pPr marL="0" indent="0">
              <a:buNone/>
            </a:pPr>
            <a:endParaRPr lang="en-US" sz="2000" dirty="0"/>
          </a:p>
          <a:p>
            <a:endParaRPr lang="en-US" dirty="0">
              <a:solidFill>
                <a:schemeClr val="bg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68489943"/>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2000" fill="hold"/>
                                        <p:tgtEl>
                                          <p:spTgt spid="5124"/>
                                        </p:tgtEl>
                                        <p:attrNameLst>
                                          <p:attrName>ppt_w</p:attrName>
                                        </p:attrNameLst>
                                      </p:cBhvr>
                                      <p:tavLst>
                                        <p:tav tm="0">
                                          <p:val>
                                            <p:fltVal val="0"/>
                                          </p:val>
                                        </p:tav>
                                        <p:tav tm="100000">
                                          <p:val>
                                            <p:strVal val="#ppt_w"/>
                                          </p:val>
                                        </p:tav>
                                      </p:tavLst>
                                    </p:anim>
                                    <p:anim calcmode="lin" valueType="num">
                                      <p:cBhvr>
                                        <p:cTn id="8" dur="2000" fill="hold"/>
                                        <p:tgtEl>
                                          <p:spTgt spid="5124"/>
                                        </p:tgtEl>
                                        <p:attrNameLst>
                                          <p:attrName>ppt_h</p:attrName>
                                        </p:attrNameLst>
                                      </p:cBhvr>
                                      <p:tavLst>
                                        <p:tav tm="0">
                                          <p:val>
                                            <p:fltVal val="0"/>
                                          </p:val>
                                        </p:tav>
                                        <p:tav tm="100000">
                                          <p:val>
                                            <p:strVal val="#ppt_h"/>
                                          </p:val>
                                        </p:tav>
                                      </p:tavLst>
                                    </p:anim>
                                    <p:anim calcmode="lin" valueType="num">
                                      <p:cBhvr>
                                        <p:cTn id="9" dur="2000" fill="hold"/>
                                        <p:tgtEl>
                                          <p:spTgt spid="5124"/>
                                        </p:tgtEl>
                                        <p:attrNameLst>
                                          <p:attrName>style.rotation</p:attrName>
                                        </p:attrNameLst>
                                      </p:cBhvr>
                                      <p:tavLst>
                                        <p:tav tm="0">
                                          <p:val>
                                            <p:fltVal val="90"/>
                                          </p:val>
                                        </p:tav>
                                        <p:tav tm="100000">
                                          <p:val>
                                            <p:fltVal val="0"/>
                                          </p:val>
                                        </p:tav>
                                      </p:tavLst>
                                    </p:anim>
                                    <p:animEffect transition="in" filter="fade">
                                      <p:cBhvr>
                                        <p:cTn id="10" dur="2000"/>
                                        <p:tgtEl>
                                          <p:spTgt spid="5124"/>
                                        </p:tgtEl>
                                      </p:cBhvr>
                                    </p:animEffect>
                                  </p:childTnLst>
                                </p:cTn>
                              </p:par>
                            </p:childTnLst>
                          </p:cTn>
                        </p:par>
                        <p:par>
                          <p:cTn id="11" fill="hold">
                            <p:stCondLst>
                              <p:cond delay="2000"/>
                            </p:stCondLst>
                            <p:childTnLst>
                              <p:par>
                                <p:cTn id="12" presetID="15" presetClass="emph" presetSubtype="0" grpId="0" nodeType="afterEffect">
                                  <p:stCondLst>
                                    <p:cond delay="0"/>
                                  </p:stCondLst>
                                  <p:iterate type="lt">
                                    <p:tmAbs val="25"/>
                                  </p:iterate>
                                  <p:childTnLst>
                                    <p:set>
                                      <p:cBhvr override="childStyle">
                                        <p:cTn id="13" dur="indefinite"/>
                                        <p:tgtEl>
                                          <p:spTgt spid="5">
                                            <p:txEl>
                                              <p:pRg st="0" end="0"/>
                                            </p:txEl>
                                          </p:spTgt>
                                        </p:tgtEl>
                                        <p:attrNameLst>
                                          <p:attrName>style.fontWeight</p:attrName>
                                        </p:attrNameLst>
                                      </p:cBhvr>
                                      <p:to>
                                        <p:strVal val="bold"/>
                                      </p:to>
                                    </p:set>
                                  </p:childTnLst>
                                </p:cTn>
                              </p:par>
                            </p:childTnLst>
                          </p:cTn>
                        </p:par>
                        <p:par>
                          <p:cTn id="14" fill="hold">
                            <p:stCondLst>
                              <p:cond delay="3425"/>
                            </p:stCondLst>
                            <p:childTnLst>
                              <p:par>
                                <p:cTn id="15" presetID="15" presetClass="emph" presetSubtype="0" grpId="0" nodeType="afterEffect">
                                  <p:stCondLst>
                                    <p:cond delay="0"/>
                                  </p:stCondLst>
                                  <p:iterate type="lt">
                                    <p:tmAbs val="25"/>
                                  </p:iterate>
                                  <p:childTnLst>
                                    <p:set>
                                      <p:cBhvr override="childStyle">
                                        <p:cTn id="16" dur="indefinite"/>
                                        <p:tgtEl>
                                          <p:spTgt spid="5">
                                            <p:txEl>
                                              <p:pRg st="1" end="1"/>
                                            </p:txEl>
                                          </p:spTgt>
                                        </p:tgtEl>
                                        <p:attrNameLst>
                                          <p:attrName>style.fontWeight</p:attrName>
                                        </p:attrNameLst>
                                      </p:cBhvr>
                                      <p:to>
                                        <p:strVal val="bold"/>
                                      </p:to>
                                    </p:set>
                                  </p:childTnLst>
                                </p:cTn>
                              </p:par>
                            </p:childTnLst>
                          </p:cTn>
                        </p:par>
                        <p:par>
                          <p:cTn id="17" fill="hold">
                            <p:stCondLst>
                              <p:cond delay="4875"/>
                            </p:stCondLst>
                            <p:childTnLst>
                              <p:par>
                                <p:cTn id="18" presetID="15" presetClass="emph" presetSubtype="0" grpId="0" nodeType="afterEffect">
                                  <p:stCondLst>
                                    <p:cond delay="0"/>
                                  </p:stCondLst>
                                  <p:iterate type="lt">
                                    <p:tmAbs val="25"/>
                                  </p:iterate>
                                  <p:childTnLst>
                                    <p:set>
                                      <p:cBhvr override="childStyle">
                                        <p:cTn id="19" dur="indefinite"/>
                                        <p:tgtEl>
                                          <p:spTgt spid="5">
                                            <p:txEl>
                                              <p:pRg st="2" end="2"/>
                                            </p:txEl>
                                          </p:spTgt>
                                        </p:tgtEl>
                                        <p:attrNameLst>
                                          <p:attrName>style.fontWeight</p:attrName>
                                        </p:attrNameLst>
                                      </p:cBhvr>
                                      <p:to>
                                        <p:strVal val="bold"/>
                                      </p:to>
                                    </p:set>
                                  </p:childTnLst>
                                </p:cTn>
                              </p:par>
                            </p:childTnLst>
                          </p:cTn>
                        </p:par>
                        <p:par>
                          <p:cTn id="20" fill="hold">
                            <p:stCondLst>
                              <p:cond delay="6550"/>
                            </p:stCondLst>
                            <p:childTnLst>
                              <p:par>
                                <p:cTn id="21" presetID="15" presetClass="emph" presetSubtype="0" grpId="0" nodeType="afterEffect">
                                  <p:stCondLst>
                                    <p:cond delay="0"/>
                                  </p:stCondLst>
                                  <p:iterate type="lt">
                                    <p:tmAbs val="25"/>
                                  </p:iterate>
                                  <p:childTnLst>
                                    <p:set>
                                      <p:cBhvr override="childStyle">
                                        <p:cTn id="22" dur="indefinite"/>
                                        <p:tgtEl>
                                          <p:spTgt spid="5">
                                            <p:txEl>
                                              <p:pRg st="3" end="3"/>
                                            </p:txEl>
                                          </p:spTgt>
                                        </p:tgtEl>
                                        <p:attrNameLst>
                                          <p:attrName>style.fontWeight</p:attrName>
                                        </p:attrNameLst>
                                      </p:cBhvr>
                                      <p:to>
                                        <p:strVal val="bold"/>
                                      </p:to>
                                    </p:set>
                                  </p:childTnLst>
                                </p:cTn>
                              </p:par>
                            </p:childTnLst>
                          </p:cTn>
                        </p:par>
                        <p:par>
                          <p:cTn id="23" fill="hold">
                            <p:stCondLst>
                              <p:cond delay="7850"/>
                            </p:stCondLst>
                            <p:childTnLst>
                              <p:par>
                                <p:cTn id="24" presetID="15" presetClass="emph" presetSubtype="0" grpId="0" nodeType="afterEffect">
                                  <p:stCondLst>
                                    <p:cond delay="0"/>
                                  </p:stCondLst>
                                  <p:iterate type="lt">
                                    <p:tmAbs val="25"/>
                                  </p:iterate>
                                  <p:childTnLst>
                                    <p:set>
                                      <p:cBhvr override="childStyle">
                                        <p:cTn id="25" dur="indefinite"/>
                                        <p:tgtEl>
                                          <p:spTgt spid="5">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5521-B755-4499-A855-F7B7D7A84D3B}"/>
              </a:ext>
            </a:extLst>
          </p:cNvPr>
          <p:cNvSpPr>
            <a:spLocks noGrp="1"/>
          </p:cNvSpPr>
          <p:nvPr>
            <p:ph type="title"/>
          </p:nvPr>
        </p:nvSpPr>
        <p:spPr>
          <a:xfrm>
            <a:off x="1257709" y="260602"/>
            <a:ext cx="8206775" cy="647153"/>
          </a:xfrm>
        </p:spPr>
        <p:txBody>
          <a:bodyPr>
            <a:normAutofit/>
          </a:bodyPr>
          <a:lstStyle/>
          <a:p>
            <a:r>
              <a:rPr lang="en-US" sz="3200" b="1" cap="none" dirty="0">
                <a:solidFill>
                  <a:schemeClr val="accent2">
                    <a:lumMod val="50000"/>
                  </a:schemeClr>
                </a:solidFill>
                <a:latin typeface="Cambria" panose="02040503050406030204" pitchFamily="18" charset="0"/>
                <a:ea typeface="Cambria" panose="02040503050406030204" pitchFamily="18" charset="0"/>
              </a:rPr>
              <a:t>Final Conclusions and Suggestions</a:t>
            </a:r>
            <a:endParaRPr lang="en-US" sz="3200" b="1" dirty="0">
              <a:solidFill>
                <a:schemeClr val="accent2">
                  <a:lumMod val="50000"/>
                </a:schemeClr>
              </a:solidFill>
            </a:endParaRPr>
          </a:p>
        </p:txBody>
      </p:sp>
      <p:sp>
        <p:nvSpPr>
          <p:cNvPr id="4" name="TextBox 3">
            <a:extLst>
              <a:ext uri="{FF2B5EF4-FFF2-40B4-BE49-F238E27FC236}">
                <a16:creationId xmlns:a16="http://schemas.microsoft.com/office/drawing/2014/main" id="{E2A8CA76-18E2-4565-AE9D-1A3817713A4B}"/>
              </a:ext>
            </a:extLst>
          </p:cNvPr>
          <p:cNvSpPr txBox="1"/>
          <p:nvPr/>
        </p:nvSpPr>
        <p:spPr>
          <a:xfrm>
            <a:off x="1132533" y="999195"/>
            <a:ext cx="10142108" cy="585795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solidFill>
                  <a:schemeClr val="bg2"/>
                </a:solidFill>
                <a:latin typeface="Cambria" panose="02040503050406030204" pitchFamily="18" charset="0"/>
                <a:ea typeface="Cambria" panose="02040503050406030204" pitchFamily="18" charset="0"/>
              </a:rPr>
              <a:t>In order to prevent cancellations hotels should work on their </a:t>
            </a:r>
            <a:r>
              <a:rPr lang="en-US" dirty="0">
                <a:solidFill>
                  <a:srgbClr val="FF0000"/>
                </a:solidFill>
                <a:latin typeface="Cambria" panose="02040503050406030204" pitchFamily="18" charset="0"/>
                <a:ea typeface="Cambria" panose="02040503050406030204" pitchFamily="18" charset="0"/>
              </a:rPr>
              <a:t>pricing strategy. </a:t>
            </a:r>
            <a:r>
              <a:rPr lang="en-US" dirty="0">
                <a:solidFill>
                  <a:schemeClr val="bg2"/>
                </a:solidFill>
                <a:latin typeface="Cambria" panose="02040503050406030204" pitchFamily="18" charset="0"/>
                <a:ea typeface="Cambria" panose="02040503050406030204" pitchFamily="18" charset="0"/>
              </a:rPr>
              <a:t>As much as possible keep the pricing low.</a:t>
            </a:r>
          </a:p>
          <a:p>
            <a:pPr marL="285750" indent="-285750">
              <a:lnSpc>
                <a:spcPct val="150000"/>
              </a:lnSpc>
              <a:buFont typeface="Wingdings" panose="05000000000000000000" pitchFamily="2" charset="2"/>
              <a:buChar char="ü"/>
            </a:pPr>
            <a:r>
              <a:rPr lang="en-US" u="sng" dirty="0">
                <a:solidFill>
                  <a:schemeClr val="bg2"/>
                </a:solidFill>
                <a:latin typeface="Cambria" panose="02040503050406030204" pitchFamily="18" charset="0"/>
                <a:ea typeface="Cambria" panose="02040503050406030204" pitchFamily="18" charset="0"/>
              </a:rPr>
              <a:t>January experiences a higher number of cancellations. </a:t>
            </a:r>
            <a:r>
              <a:rPr lang="en-US" dirty="0">
                <a:solidFill>
                  <a:schemeClr val="bg2"/>
                </a:solidFill>
                <a:latin typeface="Cambria" panose="02040503050406030204" pitchFamily="18" charset="0"/>
                <a:ea typeface="Cambria" panose="02040503050406030204" pitchFamily="18" charset="0"/>
              </a:rPr>
              <a:t>Providing special offers and discounts during this month could help generate more revenue.</a:t>
            </a:r>
          </a:p>
          <a:p>
            <a:pPr marL="285750" indent="-285750">
              <a:lnSpc>
                <a:spcPct val="150000"/>
              </a:lnSpc>
              <a:buFont typeface="Wingdings" panose="05000000000000000000" pitchFamily="2" charset="2"/>
              <a:buChar char="ü"/>
            </a:pPr>
            <a:r>
              <a:rPr lang="en-US" dirty="0">
                <a:solidFill>
                  <a:schemeClr val="bg2"/>
                </a:solidFill>
                <a:latin typeface="Cambria" panose="02040503050406030204" pitchFamily="18" charset="0"/>
                <a:ea typeface="Cambria" panose="02040503050406030204" pitchFamily="18" charset="0"/>
              </a:rPr>
              <a:t>It's essential to enhance the overall </a:t>
            </a:r>
            <a:r>
              <a:rPr lang="en-US" dirty="0">
                <a:solidFill>
                  <a:srgbClr val="FF0000"/>
                </a:solidFill>
                <a:latin typeface="Cambria" panose="02040503050406030204" pitchFamily="18" charset="0"/>
                <a:ea typeface="Cambria" panose="02040503050406030204" pitchFamily="18" charset="0"/>
              </a:rPr>
              <a:t>quality and cleanliness of the hotel</a:t>
            </a:r>
            <a:r>
              <a:rPr lang="en-US" dirty="0">
                <a:solidFill>
                  <a:schemeClr val="bg2"/>
                </a:solidFill>
                <a:latin typeface="Cambria" panose="02040503050406030204" pitchFamily="18" charset="0"/>
                <a:ea typeface="Cambria" panose="02040503050406030204" pitchFamily="18" charset="0"/>
              </a:rPr>
              <a:t>. Online bookings and online cancellations are high. </a:t>
            </a:r>
          </a:p>
          <a:p>
            <a:pPr marL="285750" indent="-285750">
              <a:lnSpc>
                <a:spcPct val="150000"/>
              </a:lnSpc>
              <a:buFont typeface="Wingdings" panose="05000000000000000000" pitchFamily="2" charset="2"/>
              <a:buChar char="ü"/>
            </a:pPr>
            <a:r>
              <a:rPr lang="en-US" dirty="0">
                <a:solidFill>
                  <a:schemeClr val="bg2"/>
                </a:solidFill>
                <a:latin typeface="Cambria" panose="02040503050406030204" pitchFamily="18" charset="0"/>
                <a:ea typeface="Cambria" panose="02040503050406030204" pitchFamily="18" charset="0"/>
              </a:rPr>
              <a:t>Maintaining the hotel to </a:t>
            </a:r>
            <a:r>
              <a:rPr lang="en-US" dirty="0">
                <a:solidFill>
                  <a:srgbClr val="FF0000"/>
                </a:solidFill>
                <a:latin typeface="Cambria" panose="02040503050406030204" pitchFamily="18" charset="0"/>
                <a:ea typeface="Cambria" panose="02040503050406030204" pitchFamily="18" charset="0"/>
              </a:rPr>
              <a:t>match the expectations as promised </a:t>
            </a:r>
            <a:r>
              <a:rPr lang="en-US" dirty="0">
                <a:solidFill>
                  <a:schemeClr val="bg2"/>
                </a:solidFill>
                <a:latin typeface="Cambria" panose="02040503050406030204" pitchFamily="18" charset="0"/>
                <a:ea typeface="Cambria" panose="02040503050406030204" pitchFamily="18" charset="0"/>
              </a:rPr>
              <a:t>on the websites. </a:t>
            </a:r>
          </a:p>
          <a:p>
            <a:pPr marL="285750" indent="-285750">
              <a:lnSpc>
                <a:spcPct val="150000"/>
              </a:lnSpc>
              <a:buFont typeface="Wingdings" panose="05000000000000000000" pitchFamily="2" charset="2"/>
              <a:buChar char="ü"/>
            </a:pPr>
            <a:r>
              <a:rPr lang="en-US" dirty="0">
                <a:solidFill>
                  <a:schemeClr val="bg2"/>
                </a:solidFill>
                <a:latin typeface="Cambria" panose="02040503050406030204" pitchFamily="18" charset="0"/>
                <a:ea typeface="Cambria" panose="02040503050406030204" pitchFamily="18" charset="0"/>
              </a:rPr>
              <a:t>Most probably guests booked and when they visit the hotel they don’t find it as shown on the websites. So prevent dissatisfaction.</a:t>
            </a:r>
          </a:p>
          <a:p>
            <a:pPr marL="285750" indent="-285750">
              <a:lnSpc>
                <a:spcPct val="150000"/>
              </a:lnSpc>
              <a:buFont typeface="Wingdings" panose="05000000000000000000" pitchFamily="2" charset="2"/>
              <a:buChar char="ü"/>
            </a:pPr>
            <a:r>
              <a:rPr lang="en-US" dirty="0">
                <a:solidFill>
                  <a:schemeClr val="bg2"/>
                </a:solidFill>
                <a:latin typeface="Cambria" panose="02040503050406030204" pitchFamily="18" charset="0"/>
                <a:ea typeface="Cambria" panose="02040503050406030204" pitchFamily="18" charset="0"/>
              </a:rPr>
              <a:t>Graph spikes indicate that hotel prices are </a:t>
            </a:r>
            <a:r>
              <a:rPr lang="en-US" dirty="0">
                <a:solidFill>
                  <a:srgbClr val="FF0000"/>
                </a:solidFill>
                <a:latin typeface="Cambria" panose="02040503050406030204" pitchFamily="18" charset="0"/>
                <a:ea typeface="Cambria" panose="02040503050406030204" pitchFamily="18" charset="0"/>
              </a:rPr>
              <a:t>significantly increased on weekends.</a:t>
            </a:r>
          </a:p>
          <a:p>
            <a:pPr marL="285750" indent="-285750">
              <a:lnSpc>
                <a:spcPct val="150000"/>
              </a:lnSpc>
              <a:buFont typeface="Wingdings" panose="05000000000000000000" pitchFamily="2" charset="2"/>
              <a:buChar char="ü"/>
            </a:pPr>
            <a:r>
              <a:rPr lang="en-US" dirty="0">
                <a:solidFill>
                  <a:schemeClr val="bg2"/>
                </a:solidFill>
                <a:latin typeface="Cambria" panose="02040503050406030204" pitchFamily="18" charset="0"/>
                <a:ea typeface="Cambria" panose="02040503050406030204" pitchFamily="18" charset="0"/>
              </a:rPr>
              <a:t>Consider avoiding drastic price hikes during weekends to encourage more bookings and minimize cancellations.</a:t>
            </a:r>
          </a:p>
          <a:p>
            <a:pPr marL="285750" indent="-285750">
              <a:lnSpc>
                <a:spcPct val="150000"/>
              </a:lnSpc>
              <a:buFont typeface="Wingdings" panose="05000000000000000000" pitchFamily="2" charset="2"/>
              <a:buChar char="ü"/>
            </a:pPr>
            <a:r>
              <a:rPr lang="en-US" altLang="en-US" dirty="0">
                <a:solidFill>
                  <a:srgbClr val="000000"/>
                </a:solidFill>
                <a:latin typeface="Cambria" panose="02040503050406030204" pitchFamily="18" charset="0"/>
                <a:ea typeface="Cambria" panose="02040503050406030204" pitchFamily="18" charset="0"/>
              </a:rPr>
              <a:t>Focus on </a:t>
            </a:r>
            <a:r>
              <a:rPr lang="en-US" altLang="en-US" dirty="0">
                <a:solidFill>
                  <a:srgbClr val="FF0000"/>
                </a:solidFill>
                <a:latin typeface="Cambria" panose="02040503050406030204" pitchFamily="18" charset="0"/>
                <a:ea typeface="Cambria" panose="02040503050406030204" pitchFamily="18" charset="0"/>
              </a:rPr>
              <a:t>Portugal Country </a:t>
            </a:r>
            <a:r>
              <a:rPr lang="en-US" altLang="en-US" dirty="0">
                <a:solidFill>
                  <a:srgbClr val="000000"/>
                </a:solidFill>
                <a:latin typeface="Cambria" panose="02040503050406030204" pitchFamily="18" charset="0"/>
                <a:ea typeface="Cambria" panose="02040503050406030204" pitchFamily="18" charset="0"/>
              </a:rPr>
              <a:t>because this country has a 70 % cancellation rate.</a:t>
            </a:r>
            <a:endParaRPr kumimoji="0" lang="en-US" altLang="en-US" b="0" i="0" u="none" strike="noStrike" cap="none" normalizeH="0" baseline="0" dirty="0">
              <a:ln>
                <a:noFill/>
              </a:ln>
              <a:solidFill>
                <a:srgbClr val="000000"/>
              </a:solidFill>
              <a:effectLst/>
              <a:latin typeface="Cambria" panose="02040503050406030204" pitchFamily="18" charset="0"/>
              <a:ea typeface="Cambria" panose="02040503050406030204" pitchFamily="18" charset="0"/>
            </a:endParaRPr>
          </a:p>
          <a:p>
            <a:pPr>
              <a:lnSpc>
                <a:spcPct val="150000"/>
              </a:lnSpc>
            </a:pPr>
            <a:endParaRPr lang="en-US" dirty="0">
              <a:solidFill>
                <a:schemeClr val="bg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2817973"/>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3.54167E-6 4.81481E-6 L -3.54167E-6 -0.07223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10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2235-C3EC-4F2D-8E46-9B3EFE726470}"/>
              </a:ext>
            </a:extLst>
          </p:cNvPr>
          <p:cNvSpPr>
            <a:spLocks noGrp="1"/>
          </p:cNvSpPr>
          <p:nvPr>
            <p:ph type="title"/>
          </p:nvPr>
        </p:nvSpPr>
        <p:spPr>
          <a:xfrm>
            <a:off x="1141413" y="799100"/>
            <a:ext cx="7422533" cy="1131321"/>
          </a:xfrm>
        </p:spPr>
        <p:txBody>
          <a:bodyPr>
            <a:normAutofit/>
          </a:bodyPr>
          <a:lstStyle/>
          <a:p>
            <a:r>
              <a:rPr lang="en-US" sz="2400" cap="none" dirty="0">
                <a:solidFill>
                  <a:schemeClr val="accent4">
                    <a:lumMod val="75000"/>
                  </a:schemeClr>
                </a:solidFill>
                <a:latin typeface="Cambria" panose="02040503050406030204" pitchFamily="18" charset="0"/>
                <a:ea typeface="Cambria" panose="02040503050406030204" pitchFamily="18" charset="0"/>
                <a:cs typeface="Calibri" panose="020F0502020204030204" pitchFamily="34" charset="0"/>
              </a:rPr>
              <a:t>I would like to thank my mentor </a:t>
            </a:r>
            <a:r>
              <a:rPr lang="en-US" sz="2400" b="1" cap="none" dirty="0">
                <a:solidFill>
                  <a:schemeClr val="accent4">
                    <a:lumMod val="75000"/>
                  </a:schemeClr>
                </a:solidFill>
                <a:latin typeface="Cambria" panose="02040503050406030204" pitchFamily="18" charset="0"/>
                <a:ea typeface="Cambria" panose="02040503050406030204" pitchFamily="18" charset="0"/>
                <a:cs typeface="Calibri" panose="020F0502020204030204" pitchFamily="34" charset="0"/>
              </a:rPr>
              <a:t>Ayushi Ma’am</a:t>
            </a:r>
            <a:r>
              <a:rPr lang="en-US" sz="2400" cap="none" dirty="0">
                <a:solidFill>
                  <a:schemeClr val="accent4">
                    <a:lumMod val="75000"/>
                  </a:schemeClr>
                </a:solidFill>
                <a:latin typeface="Cambria" panose="02040503050406030204" pitchFamily="18" charset="0"/>
                <a:ea typeface="Cambria" panose="02040503050406030204" pitchFamily="18" charset="0"/>
                <a:cs typeface="Calibri" panose="020F0502020204030204" pitchFamily="34" charset="0"/>
              </a:rPr>
              <a:t>.</a:t>
            </a:r>
            <a:br>
              <a:rPr lang="en-US" sz="2400" cap="none" dirty="0">
                <a:solidFill>
                  <a:schemeClr val="accent4">
                    <a:lumMod val="75000"/>
                  </a:schemeClr>
                </a:solidFill>
                <a:latin typeface="Cambria" panose="02040503050406030204" pitchFamily="18" charset="0"/>
                <a:ea typeface="Cambria" panose="02040503050406030204" pitchFamily="18" charset="0"/>
                <a:cs typeface="Calibri" panose="020F0502020204030204" pitchFamily="34" charset="0"/>
              </a:rPr>
            </a:br>
            <a:r>
              <a:rPr lang="en-US" sz="2400" cap="none" dirty="0">
                <a:solidFill>
                  <a:schemeClr val="accent4">
                    <a:lumMod val="75000"/>
                  </a:schemeClr>
                </a:solidFill>
                <a:latin typeface="Cambria" panose="02040503050406030204" pitchFamily="18" charset="0"/>
                <a:ea typeface="Cambria" panose="02040503050406030204" pitchFamily="18" charset="0"/>
                <a:cs typeface="Calibri" panose="020F0502020204030204" pitchFamily="34" charset="0"/>
              </a:rPr>
              <a:t>I followed her guidelines on YouTube to make this project successful.</a:t>
            </a:r>
            <a:endParaRPr lang="en-US" sz="2800" cap="none" dirty="0">
              <a:solidFill>
                <a:schemeClr val="accent4">
                  <a:lumMod val="75000"/>
                </a:schemeClr>
              </a:solidFill>
              <a:latin typeface="Cambria" panose="02040503050406030204" pitchFamily="18" charset="0"/>
              <a:ea typeface="Cambria" panose="02040503050406030204" pitchFamily="18" charset="0"/>
              <a:cs typeface="Calibri" panose="020F0502020204030204" pitchFamily="34" charset="0"/>
            </a:endParaRPr>
          </a:p>
        </p:txBody>
      </p:sp>
      <p:sp>
        <p:nvSpPr>
          <p:cNvPr id="3" name="Content Placeholder 2">
            <a:extLst>
              <a:ext uri="{FF2B5EF4-FFF2-40B4-BE49-F238E27FC236}">
                <a16:creationId xmlns:a16="http://schemas.microsoft.com/office/drawing/2014/main" id="{790F2DC9-1808-49BA-879E-FE55D0DF003F}"/>
              </a:ext>
            </a:extLst>
          </p:cNvPr>
          <p:cNvSpPr>
            <a:spLocks noGrp="1"/>
          </p:cNvSpPr>
          <p:nvPr>
            <p:ph idx="1"/>
          </p:nvPr>
        </p:nvSpPr>
        <p:spPr>
          <a:xfrm>
            <a:off x="1141413" y="2080522"/>
            <a:ext cx="9905999" cy="3541714"/>
          </a:xfrm>
        </p:spPr>
        <p:txBody>
          <a:bodyPr>
            <a:normAutofit fontScale="92500"/>
          </a:bodyPr>
          <a:lstStyle/>
          <a:p>
            <a:pPr marL="0" marR="0" indent="0">
              <a:lnSpc>
                <a:spcPct val="115000"/>
              </a:lnSpc>
              <a:spcBef>
                <a:spcPts val="0"/>
              </a:spcBef>
              <a:spcAft>
                <a:spcPts val="1000"/>
              </a:spcAft>
              <a:buNone/>
            </a:pPr>
            <a:r>
              <a:rPr lang="en-US" dirty="0">
                <a:solidFill>
                  <a:schemeClr val="bg2">
                    <a:lumMod val="75000"/>
                    <a:lumOff val="25000"/>
                  </a:schemeClr>
                </a:solidFill>
                <a:latin typeface="Cambria" panose="02040503050406030204" pitchFamily="18" charset="0"/>
                <a:ea typeface="Cambria" panose="02040503050406030204" pitchFamily="18" charset="0"/>
              </a:rPr>
              <a:t>I would also like to express my sincere gratitude to all the mentors I've had the privilege of learning from on YouTube. These remarkable individuals have been instrumental in expanding my knowledge and skills. While I may not have had the chance to know them personally, their influence on my career journey has been truly significant.</a:t>
            </a:r>
          </a:p>
          <a:p>
            <a:pPr marL="0" marR="0" indent="0">
              <a:lnSpc>
                <a:spcPct val="115000"/>
              </a:lnSpc>
              <a:spcBef>
                <a:spcPts val="0"/>
              </a:spcBef>
              <a:spcAft>
                <a:spcPts val="1000"/>
              </a:spcAft>
              <a:buNone/>
            </a:pPr>
            <a:r>
              <a:rPr lang="en-US" dirty="0">
                <a:solidFill>
                  <a:schemeClr val="bg2">
                    <a:lumMod val="75000"/>
                    <a:lumOff val="25000"/>
                  </a:schemeClr>
                </a:solidFill>
                <a:latin typeface="Cambria" panose="02040503050406030204" pitchFamily="18" charset="0"/>
                <a:ea typeface="Cambria" panose="02040503050406030204" pitchFamily="18" charset="0"/>
              </a:rPr>
              <a:t>I extend my heartfelt appreciation to </a:t>
            </a:r>
            <a:r>
              <a:rPr lang="en-US" b="1" dirty="0">
                <a:solidFill>
                  <a:schemeClr val="accent4">
                    <a:lumMod val="75000"/>
                  </a:schemeClr>
                </a:solidFill>
                <a:latin typeface="Cambria" panose="02040503050406030204" pitchFamily="18" charset="0"/>
                <a:ea typeface="Cambria" panose="02040503050406030204" pitchFamily="18" charset="0"/>
              </a:rPr>
              <a:t>Dhaval Patel</a:t>
            </a:r>
            <a:r>
              <a:rPr lang="en-US" dirty="0">
                <a:solidFill>
                  <a:schemeClr val="bg2">
                    <a:lumMod val="75000"/>
                    <a:lumOff val="25000"/>
                  </a:schemeClr>
                </a:solidFill>
                <a:latin typeface="Cambria" panose="02040503050406030204" pitchFamily="18" charset="0"/>
                <a:ea typeface="Cambria" panose="02040503050406030204" pitchFamily="18" charset="0"/>
              </a:rPr>
              <a:t>, </a:t>
            </a:r>
            <a:r>
              <a:rPr lang="en-US" b="1" dirty="0" err="1">
                <a:solidFill>
                  <a:schemeClr val="accent2">
                    <a:lumMod val="75000"/>
                  </a:schemeClr>
                </a:solidFill>
                <a:latin typeface="Cambria" panose="02040503050406030204" pitchFamily="18" charset="0"/>
                <a:ea typeface="Cambria" panose="02040503050406030204" pitchFamily="18" charset="0"/>
              </a:rPr>
              <a:t>Hemanand</a:t>
            </a:r>
            <a:r>
              <a:rPr lang="en-US" b="1" dirty="0">
                <a:solidFill>
                  <a:schemeClr val="accent2">
                    <a:lumMod val="75000"/>
                  </a:schemeClr>
                </a:solidFill>
                <a:latin typeface="Cambria" panose="02040503050406030204" pitchFamily="18" charset="0"/>
                <a:ea typeface="Cambria" panose="02040503050406030204" pitchFamily="18" charset="0"/>
              </a:rPr>
              <a:t> Vadivel</a:t>
            </a:r>
            <a:r>
              <a:rPr lang="en-US" dirty="0">
                <a:solidFill>
                  <a:schemeClr val="bg2">
                    <a:lumMod val="75000"/>
                    <a:lumOff val="25000"/>
                  </a:schemeClr>
                </a:solidFill>
                <a:latin typeface="Cambria" panose="02040503050406030204" pitchFamily="18" charset="0"/>
                <a:ea typeface="Cambria" panose="02040503050406030204" pitchFamily="18" charset="0"/>
              </a:rPr>
              <a:t>, </a:t>
            </a:r>
            <a:r>
              <a:rPr lang="en-US" b="1" dirty="0">
                <a:solidFill>
                  <a:srgbClr val="00B050"/>
                </a:solidFill>
                <a:latin typeface="Cambria" panose="02040503050406030204" pitchFamily="18" charset="0"/>
                <a:ea typeface="Cambria" panose="02040503050406030204" pitchFamily="18" charset="0"/>
              </a:rPr>
              <a:t>Rishabh Mishra</a:t>
            </a:r>
            <a:r>
              <a:rPr lang="en-US" dirty="0">
                <a:solidFill>
                  <a:schemeClr val="bg2">
                    <a:lumMod val="75000"/>
                    <a:lumOff val="25000"/>
                  </a:schemeClr>
                </a:solidFill>
                <a:latin typeface="Cambria" panose="02040503050406030204" pitchFamily="18" charset="0"/>
                <a:ea typeface="Cambria" panose="02040503050406030204" pitchFamily="18" charset="0"/>
              </a:rPr>
              <a:t>, </a:t>
            </a:r>
            <a:r>
              <a:rPr lang="en-US" b="1" dirty="0" err="1">
                <a:solidFill>
                  <a:srgbClr val="002060"/>
                </a:solidFill>
                <a:latin typeface="Cambria" panose="02040503050406030204" pitchFamily="18" charset="0"/>
                <a:ea typeface="Cambria" panose="02040503050406030204" pitchFamily="18" charset="0"/>
              </a:rPr>
              <a:t>Shakra</a:t>
            </a:r>
            <a:r>
              <a:rPr lang="en-US" b="1" dirty="0">
                <a:solidFill>
                  <a:srgbClr val="002060"/>
                </a:solidFill>
                <a:latin typeface="Cambria" panose="02040503050406030204" pitchFamily="18" charset="0"/>
                <a:ea typeface="Cambria" panose="02040503050406030204" pitchFamily="18" charset="0"/>
              </a:rPr>
              <a:t> Shamim</a:t>
            </a:r>
            <a:r>
              <a:rPr lang="en-US" dirty="0">
                <a:solidFill>
                  <a:schemeClr val="bg2">
                    <a:lumMod val="75000"/>
                    <a:lumOff val="25000"/>
                  </a:schemeClr>
                </a:solidFill>
                <a:latin typeface="Cambria" panose="02040503050406030204" pitchFamily="18" charset="0"/>
                <a:ea typeface="Cambria" panose="02040503050406030204" pitchFamily="18" charset="0"/>
              </a:rPr>
              <a:t>, </a:t>
            </a:r>
            <a:r>
              <a:rPr lang="en-US" b="1" dirty="0" err="1">
                <a:solidFill>
                  <a:srgbClr val="FF0000"/>
                </a:solidFill>
                <a:latin typeface="Cambria" panose="02040503050406030204" pitchFamily="18" charset="0"/>
                <a:ea typeface="Cambria" panose="02040503050406030204" pitchFamily="18" charset="0"/>
              </a:rPr>
              <a:t>Krish</a:t>
            </a:r>
            <a:r>
              <a:rPr lang="en-US" b="1" dirty="0">
                <a:solidFill>
                  <a:srgbClr val="FF0000"/>
                </a:solidFill>
                <a:latin typeface="Cambria" panose="02040503050406030204" pitchFamily="18" charset="0"/>
                <a:ea typeface="Cambria" panose="02040503050406030204" pitchFamily="18" charset="0"/>
              </a:rPr>
              <a:t> Naik</a:t>
            </a:r>
            <a:r>
              <a:rPr lang="en-US" dirty="0">
                <a:solidFill>
                  <a:schemeClr val="bg2">
                    <a:lumMod val="75000"/>
                    <a:lumOff val="25000"/>
                  </a:schemeClr>
                </a:solidFill>
                <a:latin typeface="Cambria" panose="02040503050406030204" pitchFamily="18" charset="0"/>
                <a:ea typeface="Cambria" panose="02040503050406030204" pitchFamily="18" charset="0"/>
              </a:rPr>
              <a:t>, and </a:t>
            </a:r>
            <a:r>
              <a:rPr lang="en-US" b="1" dirty="0">
                <a:solidFill>
                  <a:schemeClr val="bg1">
                    <a:lumMod val="85000"/>
                    <a:lumOff val="15000"/>
                  </a:schemeClr>
                </a:solidFill>
                <a:latin typeface="Cambria" panose="02040503050406030204" pitchFamily="18" charset="0"/>
                <a:ea typeface="Cambria" panose="02040503050406030204" pitchFamily="18" charset="0"/>
              </a:rPr>
              <a:t>Shashank Mishra </a:t>
            </a:r>
            <a:r>
              <a:rPr lang="en-US" dirty="0">
                <a:solidFill>
                  <a:schemeClr val="bg2">
                    <a:lumMod val="75000"/>
                    <a:lumOff val="25000"/>
                  </a:schemeClr>
                </a:solidFill>
                <a:latin typeface="Cambria" panose="02040503050406030204" pitchFamily="18" charset="0"/>
                <a:ea typeface="Cambria" panose="02040503050406030204" pitchFamily="18" charset="0"/>
              </a:rPr>
              <a:t>for their invaluable guidance and unwavering support. I watch their video on YouTube.</a:t>
            </a:r>
          </a:p>
        </p:txBody>
      </p:sp>
      <p:pic>
        <p:nvPicPr>
          <p:cNvPr id="5" name="Picture 4">
            <a:extLst>
              <a:ext uri="{FF2B5EF4-FFF2-40B4-BE49-F238E27FC236}">
                <a16:creationId xmlns:a16="http://schemas.microsoft.com/office/drawing/2014/main" id="{8557FA48-3402-46AE-97F0-535D6CD79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1690" y="197526"/>
            <a:ext cx="2019911" cy="180794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558F7CAA-6E2C-482D-B10D-06E26030D083}"/>
              </a:ext>
            </a:extLst>
          </p:cNvPr>
          <p:cNvSpPr txBox="1"/>
          <p:nvPr/>
        </p:nvSpPr>
        <p:spPr>
          <a:xfrm>
            <a:off x="1148444" y="275880"/>
            <a:ext cx="3734164" cy="523220"/>
          </a:xfrm>
          <a:prstGeom prst="rect">
            <a:avLst/>
          </a:prstGeom>
          <a:noFill/>
        </p:spPr>
        <p:txBody>
          <a:bodyPr wrap="none" rtlCol="0">
            <a:spAutoFit/>
          </a:bodyPr>
          <a:lstStyle/>
          <a:p>
            <a:r>
              <a:rPr lang="en-US" sz="2800" b="1" cap="none" dirty="0">
                <a:solidFill>
                  <a:schemeClr val="accent6">
                    <a:lumMod val="75000"/>
                  </a:schemeClr>
                </a:solidFill>
                <a:latin typeface="Cambria" panose="02040503050406030204" pitchFamily="18" charset="0"/>
                <a:ea typeface="Cambria" panose="02040503050406030204" pitchFamily="18" charset="0"/>
                <a:cs typeface="Calibri" panose="020F0502020204030204" pitchFamily="34" charset="0"/>
              </a:rPr>
              <a:t>Last but not least……..</a:t>
            </a:r>
            <a:endParaRPr lang="en-US" sz="2800" dirty="0"/>
          </a:p>
        </p:txBody>
      </p:sp>
    </p:spTree>
    <p:extLst>
      <p:ext uri="{BB962C8B-B14F-4D97-AF65-F5344CB8AC3E}">
        <p14:creationId xmlns:p14="http://schemas.microsoft.com/office/powerpoint/2010/main" val="113654493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par>
                          <p:cTn id="7" fill="hold">
                            <p:stCondLst>
                              <p:cond delay="2400"/>
                            </p:stCondLst>
                            <p:childTnLst>
                              <p:par>
                                <p:cTn id="8" presetID="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2900"/>
                            </p:stCondLst>
                            <p:childTnLst>
                              <p:par>
                                <p:cTn id="13" presetID="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C9F51-A592-42AC-90E3-F8D941BC45EE}"/>
              </a:ext>
            </a:extLst>
          </p:cNvPr>
          <p:cNvSpPr>
            <a:spLocks noGrp="1"/>
          </p:cNvSpPr>
          <p:nvPr>
            <p:ph idx="1"/>
          </p:nvPr>
        </p:nvSpPr>
        <p:spPr>
          <a:xfrm>
            <a:off x="1071978" y="1207363"/>
            <a:ext cx="6039035" cy="4725880"/>
          </a:xfrm>
        </p:spPr>
        <p:txBody>
          <a:bodyPr>
            <a:normAutofit fontScale="70000" lnSpcReduction="20000"/>
          </a:bodyPr>
          <a:lstStyle/>
          <a:p>
            <a:r>
              <a:rPr lang="en-US" dirty="0">
                <a:solidFill>
                  <a:schemeClr val="bg1"/>
                </a:solidFill>
                <a:latin typeface="Cambria" panose="02040503050406030204" pitchFamily="18" charset="0"/>
                <a:ea typeface="Cambria" panose="02040503050406030204" pitchFamily="18" charset="0"/>
              </a:rPr>
              <a:t>In recent years, City Hotel and Resort Hotel have seen </a:t>
            </a:r>
            <a:r>
              <a:rPr lang="en-US" dirty="0">
                <a:solidFill>
                  <a:schemeClr val="bg1"/>
                </a:solidFill>
                <a:highlight>
                  <a:srgbClr val="FFFF00"/>
                </a:highlight>
                <a:latin typeface="Cambria" panose="02040503050406030204" pitchFamily="18" charset="0"/>
                <a:ea typeface="Cambria" panose="02040503050406030204" pitchFamily="18" charset="0"/>
              </a:rPr>
              <a:t>high cancellation rates</a:t>
            </a:r>
            <a:r>
              <a:rPr lang="en-US" dirty="0">
                <a:solidFill>
                  <a:schemeClr val="bg1"/>
                </a:solidFill>
                <a:latin typeface="Cambria" panose="02040503050406030204" pitchFamily="18" charset="0"/>
                <a:ea typeface="Cambria" panose="02040503050406030204" pitchFamily="18" charset="0"/>
              </a:rPr>
              <a:t>. Each hotel is now dealing with a number of issues as a result, including fewer revenues and less-than-ideal hotel room use.</a:t>
            </a:r>
          </a:p>
          <a:p>
            <a:r>
              <a:rPr lang="en-US" dirty="0">
                <a:solidFill>
                  <a:schemeClr val="bg1"/>
                </a:solidFill>
                <a:latin typeface="Cambria" panose="02040503050406030204" pitchFamily="18" charset="0"/>
                <a:ea typeface="Cambria" panose="02040503050406030204" pitchFamily="18" charset="0"/>
              </a:rPr>
              <a:t>This is the hotel booking dataset. The dataset contains two types of hotels: Resort(Expensive) hotel and city(affordable) hotel.</a:t>
            </a:r>
          </a:p>
          <a:p>
            <a:r>
              <a:rPr lang="en-US" dirty="0">
                <a:solidFill>
                  <a:schemeClr val="bg1"/>
                </a:solidFill>
                <a:latin typeface="Cambria" panose="02040503050406030204" pitchFamily="18" charset="0"/>
                <a:ea typeface="Cambria" panose="02040503050406030204" pitchFamily="18" charset="0"/>
              </a:rPr>
              <a:t>Consequently, lowering cancellation rates is both hotels' primary goal to increase their revenue efficiency, and for us to offer thorough business advice to address this problem.</a:t>
            </a:r>
          </a:p>
          <a:p>
            <a:r>
              <a:rPr lang="en-US" dirty="0">
                <a:solidFill>
                  <a:schemeClr val="bg1"/>
                </a:solidFill>
                <a:latin typeface="Cambria" panose="02040503050406030204" pitchFamily="18" charset="0"/>
                <a:ea typeface="Cambria" panose="02040503050406030204" pitchFamily="18" charset="0"/>
              </a:rPr>
              <a:t>The main topics of this report are the analysis of hotel booking cancellations as well as other factors that have no bearing on their business and yearly revenue generation.</a:t>
            </a:r>
          </a:p>
        </p:txBody>
      </p:sp>
      <p:pic>
        <p:nvPicPr>
          <p:cNvPr id="8194" name="Picture 2" descr="City Hotel 𝗕𝗢𝗢𝗞 Mumbai Hotel 𝘄𝗶𝘁𝗵 ₹𝟬 𝗣𝗔𝗬𝗠𝗘𝗡𝗧">
            <a:extLst>
              <a:ext uri="{FF2B5EF4-FFF2-40B4-BE49-F238E27FC236}">
                <a16:creationId xmlns:a16="http://schemas.microsoft.com/office/drawing/2014/main" id="{85D8D106-B7B4-482A-80AB-165EFD14B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460" y="457720"/>
            <a:ext cx="3822576" cy="2006854"/>
          </a:xfrm>
          <a:prstGeom prst="rect">
            <a:avLst/>
          </a:prstGeom>
          <a:solidFill>
            <a:srgbClr val="FFFFFF">
              <a:shade val="85000"/>
            </a:srgbClr>
          </a:solidFill>
          <a:ln w="5715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196" name="Picture 4" descr="22 Best Resorts In Jaipur In 2023 For Every Budget">
            <a:extLst>
              <a:ext uri="{FF2B5EF4-FFF2-40B4-BE49-F238E27FC236}">
                <a16:creationId xmlns:a16="http://schemas.microsoft.com/office/drawing/2014/main" id="{EB0AE24B-BB42-4085-A9DF-9D9439FC3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784">
            <a:off x="7529115" y="3204187"/>
            <a:ext cx="3822576" cy="2006854"/>
          </a:xfrm>
          <a:prstGeom prst="rect">
            <a:avLst/>
          </a:prstGeom>
          <a:solidFill>
            <a:srgbClr val="FFFFFF">
              <a:shade val="85000"/>
            </a:srgbClr>
          </a:solidFill>
          <a:ln w="571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1396E2EC-AD0C-45DE-BC77-2C0E9B2112C9}"/>
              </a:ext>
            </a:extLst>
          </p:cNvPr>
          <p:cNvSpPr txBox="1"/>
          <p:nvPr/>
        </p:nvSpPr>
        <p:spPr>
          <a:xfrm>
            <a:off x="8861783" y="2591025"/>
            <a:ext cx="1157240" cy="369332"/>
          </a:xfrm>
          <a:prstGeom prst="rect">
            <a:avLst/>
          </a:prstGeom>
          <a:noFill/>
        </p:spPr>
        <p:txBody>
          <a:bodyPr wrap="none" rtlCol="0">
            <a:spAutoFit/>
          </a:bodyPr>
          <a:lstStyle/>
          <a:p>
            <a:r>
              <a:rPr lang="en-US" dirty="0">
                <a:solidFill>
                  <a:srgbClr val="C00000"/>
                </a:solidFill>
                <a:latin typeface="Cambria" panose="02040503050406030204" pitchFamily="18" charset="0"/>
                <a:ea typeface="Cambria" panose="02040503050406030204" pitchFamily="18" charset="0"/>
              </a:rPr>
              <a:t>City Hotel</a:t>
            </a:r>
          </a:p>
        </p:txBody>
      </p:sp>
      <p:sp>
        <p:nvSpPr>
          <p:cNvPr id="7" name="TextBox 6">
            <a:extLst>
              <a:ext uri="{FF2B5EF4-FFF2-40B4-BE49-F238E27FC236}">
                <a16:creationId xmlns:a16="http://schemas.microsoft.com/office/drawing/2014/main" id="{051C6970-2A88-4B6D-A09D-E6D9675DC4A7}"/>
              </a:ext>
            </a:extLst>
          </p:cNvPr>
          <p:cNvSpPr txBox="1"/>
          <p:nvPr/>
        </p:nvSpPr>
        <p:spPr>
          <a:xfrm>
            <a:off x="8733222" y="5211041"/>
            <a:ext cx="1414362" cy="369332"/>
          </a:xfrm>
          <a:prstGeom prst="rect">
            <a:avLst/>
          </a:prstGeom>
          <a:noFill/>
        </p:spPr>
        <p:txBody>
          <a:bodyPr wrap="none" rtlCol="0">
            <a:spAutoFit/>
          </a:bodyPr>
          <a:lstStyle/>
          <a:p>
            <a:r>
              <a:rPr lang="en-US" dirty="0">
                <a:solidFill>
                  <a:srgbClr val="002060"/>
                </a:solidFill>
                <a:latin typeface="Cambria" panose="02040503050406030204" pitchFamily="18" charset="0"/>
                <a:ea typeface="Cambria" panose="02040503050406030204" pitchFamily="18" charset="0"/>
              </a:rPr>
              <a:t>Resort Hotel</a:t>
            </a:r>
          </a:p>
        </p:txBody>
      </p:sp>
      <p:sp>
        <p:nvSpPr>
          <p:cNvPr id="10" name="TextBox 9">
            <a:extLst>
              <a:ext uri="{FF2B5EF4-FFF2-40B4-BE49-F238E27FC236}">
                <a16:creationId xmlns:a16="http://schemas.microsoft.com/office/drawing/2014/main" id="{57540D42-8CEC-4A14-AE8F-28B3AA7AFD00}"/>
              </a:ext>
            </a:extLst>
          </p:cNvPr>
          <p:cNvSpPr txBox="1"/>
          <p:nvPr/>
        </p:nvSpPr>
        <p:spPr>
          <a:xfrm>
            <a:off x="1200439" y="339982"/>
            <a:ext cx="3968318" cy="584775"/>
          </a:xfrm>
          <a:prstGeom prst="rect">
            <a:avLst/>
          </a:prstGeom>
          <a:noFill/>
        </p:spPr>
        <p:txBody>
          <a:bodyPr wrap="square">
            <a:spAutoFit/>
          </a:bodyPr>
          <a:lstStyle/>
          <a:p>
            <a:pPr marL="0" indent="0">
              <a:buNone/>
            </a:pPr>
            <a:r>
              <a:rPr lang="en-US" sz="3200" b="1" dirty="0">
                <a:ln w="12700">
                  <a:solidFill>
                    <a:schemeClr val="accent5"/>
                  </a:solidFill>
                  <a:prstDash val="solid"/>
                </a:ln>
                <a:pattFill prst="ltDnDiag">
                  <a:fgClr>
                    <a:schemeClr val="accent5">
                      <a:lumMod val="60000"/>
                      <a:lumOff val="40000"/>
                    </a:schemeClr>
                  </a:fgClr>
                  <a:bgClr>
                    <a:schemeClr val="bg1"/>
                  </a:bgClr>
                </a:pattFill>
                <a:latin typeface="Cambria" panose="02040503050406030204" pitchFamily="18" charset="0"/>
                <a:ea typeface="Cambria" panose="02040503050406030204" pitchFamily="18" charset="0"/>
              </a:rPr>
              <a:t>Business Problem</a:t>
            </a:r>
          </a:p>
        </p:txBody>
      </p:sp>
    </p:spTree>
    <p:extLst>
      <p:ext uri="{BB962C8B-B14F-4D97-AF65-F5344CB8AC3E}">
        <p14:creationId xmlns:p14="http://schemas.microsoft.com/office/powerpoint/2010/main" val="3835907586"/>
      </p:ext>
    </p:extLst>
  </p:cSld>
  <p:clrMapOvr>
    <a:masterClrMapping/>
  </p:clrMapOvr>
  <mc:AlternateContent xmlns:mc="http://schemas.openxmlformats.org/markup-compatibility/2006" xmlns:p14="http://schemas.microsoft.com/office/powerpoint/2010/main">
    <mc:Choice Requires="p14">
      <p:transition spd="slow" p14:dur="1500" advClick="0">
        <p14:warp dir="in"/>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26"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wipe(down)">
                                      <p:cBhvr>
                                        <p:cTn id="13" dur="580">
                                          <p:stCondLst>
                                            <p:cond delay="0"/>
                                          </p:stCondLst>
                                        </p:cTn>
                                        <p:tgtEl>
                                          <p:spTgt spid="8194"/>
                                        </p:tgtEl>
                                      </p:cBhvr>
                                    </p:animEffect>
                                    <p:anim calcmode="lin" valueType="num">
                                      <p:cBhvr>
                                        <p:cTn id="14" dur="1822" tmFilter="0,0; 0.14,0.36; 0.43,0.73; 0.71,0.91; 1.0,1.0">
                                          <p:stCondLst>
                                            <p:cond delay="0"/>
                                          </p:stCondLst>
                                        </p:cTn>
                                        <p:tgtEl>
                                          <p:spTgt spid="819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19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19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19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194"/>
                                        </p:tgtEl>
                                        <p:attrNameLst>
                                          <p:attrName>ppt_y</p:attrName>
                                        </p:attrNameLst>
                                      </p:cBhvr>
                                      <p:tavLst>
                                        <p:tav tm="0" fmla="#ppt_y-sin(pi*$)/81">
                                          <p:val>
                                            <p:fltVal val="0"/>
                                          </p:val>
                                        </p:tav>
                                        <p:tav tm="100000">
                                          <p:val>
                                            <p:fltVal val="1"/>
                                          </p:val>
                                        </p:tav>
                                      </p:tavLst>
                                    </p:anim>
                                    <p:animScale>
                                      <p:cBhvr>
                                        <p:cTn id="19" dur="26">
                                          <p:stCondLst>
                                            <p:cond delay="650"/>
                                          </p:stCondLst>
                                        </p:cTn>
                                        <p:tgtEl>
                                          <p:spTgt spid="8194"/>
                                        </p:tgtEl>
                                      </p:cBhvr>
                                      <p:to x="100000" y="60000"/>
                                    </p:animScale>
                                    <p:animScale>
                                      <p:cBhvr>
                                        <p:cTn id="20" dur="166" decel="50000">
                                          <p:stCondLst>
                                            <p:cond delay="676"/>
                                          </p:stCondLst>
                                        </p:cTn>
                                        <p:tgtEl>
                                          <p:spTgt spid="8194"/>
                                        </p:tgtEl>
                                      </p:cBhvr>
                                      <p:to x="100000" y="100000"/>
                                    </p:animScale>
                                    <p:animScale>
                                      <p:cBhvr>
                                        <p:cTn id="21" dur="26">
                                          <p:stCondLst>
                                            <p:cond delay="1312"/>
                                          </p:stCondLst>
                                        </p:cTn>
                                        <p:tgtEl>
                                          <p:spTgt spid="8194"/>
                                        </p:tgtEl>
                                      </p:cBhvr>
                                      <p:to x="100000" y="80000"/>
                                    </p:animScale>
                                    <p:animScale>
                                      <p:cBhvr>
                                        <p:cTn id="22" dur="166" decel="50000">
                                          <p:stCondLst>
                                            <p:cond delay="1338"/>
                                          </p:stCondLst>
                                        </p:cTn>
                                        <p:tgtEl>
                                          <p:spTgt spid="8194"/>
                                        </p:tgtEl>
                                      </p:cBhvr>
                                      <p:to x="100000" y="100000"/>
                                    </p:animScale>
                                    <p:animScale>
                                      <p:cBhvr>
                                        <p:cTn id="23" dur="26">
                                          <p:stCondLst>
                                            <p:cond delay="1642"/>
                                          </p:stCondLst>
                                        </p:cTn>
                                        <p:tgtEl>
                                          <p:spTgt spid="8194"/>
                                        </p:tgtEl>
                                      </p:cBhvr>
                                      <p:to x="100000" y="90000"/>
                                    </p:animScale>
                                    <p:animScale>
                                      <p:cBhvr>
                                        <p:cTn id="24" dur="166" decel="50000">
                                          <p:stCondLst>
                                            <p:cond delay="1668"/>
                                          </p:stCondLst>
                                        </p:cTn>
                                        <p:tgtEl>
                                          <p:spTgt spid="8194"/>
                                        </p:tgtEl>
                                      </p:cBhvr>
                                      <p:to x="100000" y="100000"/>
                                    </p:animScale>
                                    <p:animScale>
                                      <p:cBhvr>
                                        <p:cTn id="25" dur="26">
                                          <p:stCondLst>
                                            <p:cond delay="1808"/>
                                          </p:stCondLst>
                                        </p:cTn>
                                        <p:tgtEl>
                                          <p:spTgt spid="8194"/>
                                        </p:tgtEl>
                                      </p:cBhvr>
                                      <p:to x="100000" y="95000"/>
                                    </p:animScale>
                                    <p:animScale>
                                      <p:cBhvr>
                                        <p:cTn id="26" dur="166" decel="50000">
                                          <p:stCondLst>
                                            <p:cond delay="1834"/>
                                          </p:stCondLst>
                                        </p:cTn>
                                        <p:tgtEl>
                                          <p:spTgt spid="8194"/>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8196"/>
                                        </p:tgtEl>
                                        <p:attrNameLst>
                                          <p:attrName>style.visibility</p:attrName>
                                        </p:attrNameLst>
                                      </p:cBhvr>
                                      <p:to>
                                        <p:strVal val="visible"/>
                                      </p:to>
                                    </p:set>
                                    <p:animEffect transition="in" filter="wipe(down)">
                                      <p:cBhvr>
                                        <p:cTn id="29" dur="580">
                                          <p:stCondLst>
                                            <p:cond delay="0"/>
                                          </p:stCondLst>
                                        </p:cTn>
                                        <p:tgtEl>
                                          <p:spTgt spid="8196"/>
                                        </p:tgtEl>
                                      </p:cBhvr>
                                    </p:animEffect>
                                    <p:anim calcmode="lin" valueType="num">
                                      <p:cBhvr>
                                        <p:cTn id="30" dur="1822" tmFilter="0,0; 0.14,0.36; 0.43,0.73; 0.71,0.91; 1.0,1.0">
                                          <p:stCondLst>
                                            <p:cond delay="0"/>
                                          </p:stCondLst>
                                        </p:cTn>
                                        <p:tgtEl>
                                          <p:spTgt spid="819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19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19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19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196"/>
                                        </p:tgtEl>
                                        <p:attrNameLst>
                                          <p:attrName>ppt_y</p:attrName>
                                        </p:attrNameLst>
                                      </p:cBhvr>
                                      <p:tavLst>
                                        <p:tav tm="0" fmla="#ppt_y-sin(pi*$)/81">
                                          <p:val>
                                            <p:fltVal val="0"/>
                                          </p:val>
                                        </p:tav>
                                        <p:tav tm="100000">
                                          <p:val>
                                            <p:fltVal val="1"/>
                                          </p:val>
                                        </p:tav>
                                      </p:tavLst>
                                    </p:anim>
                                    <p:animScale>
                                      <p:cBhvr>
                                        <p:cTn id="35" dur="26">
                                          <p:stCondLst>
                                            <p:cond delay="650"/>
                                          </p:stCondLst>
                                        </p:cTn>
                                        <p:tgtEl>
                                          <p:spTgt spid="8196"/>
                                        </p:tgtEl>
                                      </p:cBhvr>
                                      <p:to x="100000" y="60000"/>
                                    </p:animScale>
                                    <p:animScale>
                                      <p:cBhvr>
                                        <p:cTn id="36" dur="166" decel="50000">
                                          <p:stCondLst>
                                            <p:cond delay="676"/>
                                          </p:stCondLst>
                                        </p:cTn>
                                        <p:tgtEl>
                                          <p:spTgt spid="8196"/>
                                        </p:tgtEl>
                                      </p:cBhvr>
                                      <p:to x="100000" y="100000"/>
                                    </p:animScale>
                                    <p:animScale>
                                      <p:cBhvr>
                                        <p:cTn id="37" dur="26">
                                          <p:stCondLst>
                                            <p:cond delay="1312"/>
                                          </p:stCondLst>
                                        </p:cTn>
                                        <p:tgtEl>
                                          <p:spTgt spid="8196"/>
                                        </p:tgtEl>
                                      </p:cBhvr>
                                      <p:to x="100000" y="80000"/>
                                    </p:animScale>
                                    <p:animScale>
                                      <p:cBhvr>
                                        <p:cTn id="38" dur="166" decel="50000">
                                          <p:stCondLst>
                                            <p:cond delay="1338"/>
                                          </p:stCondLst>
                                        </p:cTn>
                                        <p:tgtEl>
                                          <p:spTgt spid="8196"/>
                                        </p:tgtEl>
                                      </p:cBhvr>
                                      <p:to x="100000" y="100000"/>
                                    </p:animScale>
                                    <p:animScale>
                                      <p:cBhvr>
                                        <p:cTn id="39" dur="26">
                                          <p:stCondLst>
                                            <p:cond delay="1642"/>
                                          </p:stCondLst>
                                        </p:cTn>
                                        <p:tgtEl>
                                          <p:spTgt spid="8196"/>
                                        </p:tgtEl>
                                      </p:cBhvr>
                                      <p:to x="100000" y="90000"/>
                                    </p:animScale>
                                    <p:animScale>
                                      <p:cBhvr>
                                        <p:cTn id="40" dur="166" decel="50000">
                                          <p:stCondLst>
                                            <p:cond delay="1668"/>
                                          </p:stCondLst>
                                        </p:cTn>
                                        <p:tgtEl>
                                          <p:spTgt spid="8196"/>
                                        </p:tgtEl>
                                      </p:cBhvr>
                                      <p:to x="100000" y="100000"/>
                                    </p:animScale>
                                    <p:animScale>
                                      <p:cBhvr>
                                        <p:cTn id="41" dur="26">
                                          <p:stCondLst>
                                            <p:cond delay="1808"/>
                                          </p:stCondLst>
                                        </p:cTn>
                                        <p:tgtEl>
                                          <p:spTgt spid="8196"/>
                                        </p:tgtEl>
                                      </p:cBhvr>
                                      <p:to x="100000" y="95000"/>
                                    </p:animScale>
                                    <p:animScale>
                                      <p:cBhvr>
                                        <p:cTn id="42" dur="166" decel="50000">
                                          <p:stCondLst>
                                            <p:cond delay="1834"/>
                                          </p:stCondLst>
                                        </p:cTn>
                                        <p:tgtEl>
                                          <p:spTgt spid="8196"/>
                                        </p:tgtEl>
                                      </p:cBhvr>
                                      <p:to x="100000" y="100000"/>
                                    </p:animScale>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2" presetClass="entr" presetSubtype="4"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18" presetClass="emph" presetSubtype="0" fill="hold" nodeType="afterEffect">
                                  <p:stCondLst>
                                    <p:cond delay="0"/>
                                  </p:stCondLst>
                                  <p:iterate type="lt">
                                    <p:tmPct val="4000"/>
                                  </p:iterate>
                                  <p:childTnLst>
                                    <p:set>
                                      <p:cBhvr override="childStyle">
                                        <p:cTn id="55" dur="500" fill="hold"/>
                                        <p:tgtEl>
                                          <p:spTgt spid="3"/>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6F723-28BE-4865-965E-526B53F2E20F}"/>
              </a:ext>
            </a:extLst>
          </p:cNvPr>
          <p:cNvSpPr>
            <a:spLocks noGrp="1"/>
          </p:cNvSpPr>
          <p:nvPr>
            <p:ph idx="1"/>
          </p:nvPr>
        </p:nvSpPr>
        <p:spPr>
          <a:xfrm>
            <a:off x="1196276" y="445570"/>
            <a:ext cx="10506091" cy="5516318"/>
          </a:xfrm>
        </p:spPr>
        <p:txBody>
          <a:bodyPr>
            <a:normAutofit fontScale="85000" lnSpcReduction="20000"/>
          </a:bodyPr>
          <a:lstStyle/>
          <a:p>
            <a:pPr marL="0" indent="0">
              <a:buNone/>
            </a:pPr>
            <a:r>
              <a:rPr lang="en-US" sz="1800" b="1" dirty="0">
                <a:solidFill>
                  <a:srgbClr val="00B050"/>
                </a:solidFill>
                <a:latin typeface="Cambria" panose="02040503050406030204" pitchFamily="18" charset="0"/>
                <a:ea typeface="Cambria" panose="02040503050406030204" pitchFamily="18" charset="0"/>
              </a:rPr>
              <a:t>Assumptions</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1. No unusual occurrences(Outlies) between 2015 and 2017 will have a substantial impact on the data used.</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2. The information is still current and can be used to analyze a hotel's possible plans in an efficient manner.</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3. There are no unanticipated negatives to the hotel employing any advised technique.</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4. The hotels are not currently using any of the suggested solutions.</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5. </a:t>
            </a:r>
            <a:r>
              <a:rPr lang="en-US" sz="1600" u="sng" dirty="0">
                <a:solidFill>
                  <a:schemeClr val="tx2">
                    <a:lumMod val="50000"/>
                  </a:schemeClr>
                </a:solidFill>
                <a:latin typeface="Cambria" panose="02040503050406030204" pitchFamily="18" charset="0"/>
                <a:ea typeface="Cambria" panose="02040503050406030204" pitchFamily="18" charset="0"/>
              </a:rPr>
              <a:t>The biggest factor affecting the effectiveness of earning income is booking cancellations.</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6. Cancellations result in vacant rooms for the booked length of time.</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7. Clients make hotel reservations the same year they make cancellations </a:t>
            </a:r>
          </a:p>
          <a:p>
            <a:pPr marL="0" indent="0">
              <a:buNone/>
            </a:pPr>
            <a:r>
              <a:rPr lang="en-US" sz="1800" b="1" dirty="0">
                <a:solidFill>
                  <a:schemeClr val="accent4">
                    <a:lumMod val="75000"/>
                  </a:schemeClr>
                </a:solidFill>
                <a:latin typeface="Cambria" panose="02040503050406030204" pitchFamily="18" charset="0"/>
                <a:ea typeface="Cambria" panose="02040503050406030204" pitchFamily="18" charset="0"/>
              </a:rPr>
              <a:t>Research Question</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1. What are the variables that affect hotel reservation cancellations?</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2. How can we make hotel reservation cancellations better?</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3. How will hotels be assisted in making pricing and promotional decisions?</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4. Which months face the highest number of cancellations?</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5. Which country facing the most numbers of cancellation problems?</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6. From which segment has the most number of guests coming?</a:t>
            </a:r>
          </a:p>
          <a:p>
            <a:pPr marL="0" indent="0">
              <a:buNone/>
            </a:pPr>
            <a:r>
              <a:rPr lang="en-US" sz="1800" b="1" dirty="0">
                <a:solidFill>
                  <a:srgbClr val="00B0F0"/>
                </a:solidFill>
                <a:latin typeface="Cambria" panose="02040503050406030204" pitchFamily="18" charset="0"/>
                <a:ea typeface="Cambria" panose="02040503050406030204" pitchFamily="18" charset="0"/>
              </a:rPr>
              <a:t>Hypothesis</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1. More cancellations occur when prices are higher.</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2. When there is a longer waiting list, customers tend to cancel more frequently. </a:t>
            </a:r>
          </a:p>
          <a:p>
            <a:pPr marL="457200" lvl="1" indent="0">
              <a:buNone/>
            </a:pPr>
            <a:r>
              <a:rPr lang="en-US" sz="1600" dirty="0">
                <a:solidFill>
                  <a:schemeClr val="tx2">
                    <a:lumMod val="50000"/>
                  </a:schemeClr>
                </a:solidFill>
                <a:latin typeface="Cambria" panose="02040503050406030204" pitchFamily="18" charset="0"/>
                <a:ea typeface="Cambria" panose="02040503050406030204" pitchFamily="18" charset="0"/>
              </a:rPr>
              <a:t>3. The majority of clients are coming from offline travel agents to make their reservations.</a:t>
            </a:r>
          </a:p>
        </p:txBody>
      </p:sp>
    </p:spTree>
    <p:extLst>
      <p:ext uri="{BB962C8B-B14F-4D97-AF65-F5344CB8AC3E}">
        <p14:creationId xmlns:p14="http://schemas.microsoft.com/office/powerpoint/2010/main" val="391892106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A2E6-5719-4F8E-A321-F9883A3003E7}"/>
              </a:ext>
            </a:extLst>
          </p:cNvPr>
          <p:cNvSpPr>
            <a:spLocks noGrp="1"/>
          </p:cNvSpPr>
          <p:nvPr>
            <p:ph type="title"/>
          </p:nvPr>
        </p:nvSpPr>
        <p:spPr>
          <a:xfrm>
            <a:off x="1461453" y="1289304"/>
            <a:ext cx="9995979" cy="722376"/>
          </a:xfrm>
        </p:spPr>
        <p:txBody>
          <a:bodyPr>
            <a:normAutofit fontScale="90000"/>
          </a:bodyPr>
          <a:lstStyle/>
          <a:p>
            <a:r>
              <a:rPr lang="en-US" sz="3200" cap="none" dirty="0">
                <a:solidFill>
                  <a:schemeClr val="bg1"/>
                </a:solidFill>
                <a:latin typeface="Cambria" panose="02040503050406030204" pitchFamily="18" charset="0"/>
                <a:ea typeface="Cambria" panose="02040503050406030204" pitchFamily="18" charset="0"/>
              </a:rPr>
              <a:t>Now its time to import Python libraries into </a:t>
            </a:r>
            <a:r>
              <a:rPr lang="en-US" sz="3200" cap="none" dirty="0" err="1">
                <a:solidFill>
                  <a:schemeClr val="bg1"/>
                </a:solidFill>
                <a:latin typeface="Cambria" panose="02040503050406030204" pitchFamily="18" charset="0"/>
                <a:ea typeface="Cambria" panose="02040503050406030204" pitchFamily="18" charset="0"/>
              </a:rPr>
              <a:t>jupyter</a:t>
            </a:r>
            <a:r>
              <a:rPr lang="en-US" sz="3200" cap="none" dirty="0">
                <a:solidFill>
                  <a:schemeClr val="bg1"/>
                </a:solidFill>
                <a:latin typeface="Cambria" panose="02040503050406030204" pitchFamily="18" charset="0"/>
                <a:ea typeface="Cambria" panose="02040503050406030204" pitchFamily="18" charset="0"/>
              </a:rPr>
              <a:t> notebook</a:t>
            </a:r>
          </a:p>
        </p:txBody>
      </p:sp>
      <p:pic>
        <p:nvPicPr>
          <p:cNvPr id="5" name="Picture 4">
            <a:extLst>
              <a:ext uri="{FF2B5EF4-FFF2-40B4-BE49-F238E27FC236}">
                <a16:creationId xmlns:a16="http://schemas.microsoft.com/office/drawing/2014/main" id="{5519C21E-61A0-4599-A9C3-10C771A33E4D}"/>
              </a:ext>
            </a:extLst>
          </p:cNvPr>
          <p:cNvPicPr>
            <a:picLocks noChangeAspect="1"/>
          </p:cNvPicPr>
          <p:nvPr/>
        </p:nvPicPr>
        <p:blipFill rotWithShape="1">
          <a:blip r:embed="rId2">
            <a:duotone>
              <a:prstClr val="black"/>
              <a:schemeClr val="accent1">
                <a:tint val="45000"/>
                <a:satMod val="400000"/>
              </a:schemeClr>
            </a:duotone>
          </a:blip>
          <a:srcRect l="12306" t="35340" r="58705" b="41360"/>
          <a:stretch/>
        </p:blipFill>
        <p:spPr>
          <a:xfrm>
            <a:off x="2789226" y="2945416"/>
            <a:ext cx="6226758" cy="281530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96DDEF4-8368-470B-9E22-03F18A69B2FF}"/>
              </a:ext>
            </a:extLst>
          </p:cNvPr>
          <p:cNvSpPr txBox="1"/>
          <p:nvPr/>
        </p:nvSpPr>
        <p:spPr>
          <a:xfrm>
            <a:off x="2660904" y="639032"/>
            <a:ext cx="8245912" cy="523220"/>
          </a:xfrm>
          <a:prstGeom prst="rect">
            <a:avLst/>
          </a:prstGeom>
          <a:noFill/>
        </p:spPr>
        <p:txBody>
          <a:bodyPr wrap="none" rtlCol="0">
            <a:spAutoFit/>
          </a:bodyPr>
          <a:lstStyle/>
          <a:p>
            <a:r>
              <a:rPr lang="en-US" sz="2800" dirty="0">
                <a:solidFill>
                  <a:schemeClr val="accent4">
                    <a:lumMod val="75000"/>
                  </a:schemeClr>
                </a:solidFill>
                <a:latin typeface="Cambria" panose="02040503050406030204" pitchFamily="18" charset="0"/>
                <a:ea typeface="Cambria" panose="02040503050406030204" pitchFamily="18" charset="0"/>
              </a:rPr>
              <a:t>We’ll be solving this problem with the help of python</a:t>
            </a:r>
          </a:p>
        </p:txBody>
      </p:sp>
    </p:spTree>
    <p:extLst>
      <p:ext uri="{BB962C8B-B14F-4D97-AF65-F5344CB8AC3E}">
        <p14:creationId xmlns:p14="http://schemas.microsoft.com/office/powerpoint/2010/main" val="324120347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6"/>
                                        </p:tgtEl>
                                        <p:attrNameLst>
                                          <p:attrName>style.textDecorationUnderline</p:attrName>
                                        </p:attrNameLst>
                                      </p:cBhvr>
                                      <p:to>
                                        <p:strVal val="true"/>
                                      </p:to>
                                    </p:set>
                                  </p:childTnLst>
                                </p:cTn>
                              </p:par>
                            </p:childTnLst>
                          </p:cTn>
                        </p:par>
                        <p:par>
                          <p:cTn id="7" fill="hold">
                            <p:stCondLst>
                              <p:cond delay="1360"/>
                            </p:stCondLst>
                            <p:childTnLst>
                              <p:par>
                                <p:cTn id="8" presetID="34" presetClass="emph" presetSubtype="0" fill="hold" grpId="0" nodeType="afterEffect">
                                  <p:stCondLst>
                                    <p:cond delay="0"/>
                                  </p:stCondLst>
                                  <p:iterate type="lt">
                                    <p:tmPct val="10000"/>
                                  </p:iterate>
                                  <p:childTnLst>
                                    <p:animMotion origin="layout" path="M 0.0 0.0 L 0.0 -0.07213" pathEditMode="relative" ptsTypes="">
                                      <p:cBhvr>
                                        <p:cTn id="9" dur="250" accel="50000" decel="50000" autoRev="1" fill="hold">
                                          <p:stCondLst>
                                            <p:cond delay="0"/>
                                          </p:stCondLst>
                                        </p:cTn>
                                        <p:tgtEl>
                                          <p:spTgt spid="2"/>
                                        </p:tgtEl>
                                        <p:attrNameLst>
                                          <p:attrName>ppt_x</p:attrName>
                                          <p:attrName>ppt_y</p:attrName>
                                        </p:attrNameLst>
                                      </p:cBhvr>
                                    </p:animMotion>
                                    <p:animRot by="1500000">
                                      <p:cBhvr>
                                        <p:cTn id="10" dur="125" fill="hold">
                                          <p:stCondLst>
                                            <p:cond delay="0"/>
                                          </p:stCondLst>
                                        </p:cTn>
                                        <p:tgtEl>
                                          <p:spTgt spid="2"/>
                                        </p:tgtEl>
                                        <p:attrNameLst>
                                          <p:attrName>r</p:attrName>
                                        </p:attrNameLst>
                                      </p:cBhvr>
                                    </p:animRot>
                                    <p:animRot by="-1500000">
                                      <p:cBhvr>
                                        <p:cTn id="11" dur="125" fill="hold">
                                          <p:stCondLst>
                                            <p:cond delay="125"/>
                                          </p:stCondLst>
                                        </p:cTn>
                                        <p:tgtEl>
                                          <p:spTgt spid="2"/>
                                        </p:tgtEl>
                                        <p:attrNameLst>
                                          <p:attrName>r</p:attrName>
                                        </p:attrNameLst>
                                      </p:cBhvr>
                                    </p:animRot>
                                    <p:animRot by="-1500000">
                                      <p:cBhvr>
                                        <p:cTn id="12" dur="125" fill="hold">
                                          <p:stCondLst>
                                            <p:cond delay="250"/>
                                          </p:stCondLst>
                                        </p:cTn>
                                        <p:tgtEl>
                                          <p:spTgt spid="2"/>
                                        </p:tgtEl>
                                        <p:attrNameLst>
                                          <p:attrName>r</p:attrName>
                                        </p:attrNameLst>
                                      </p:cBhvr>
                                    </p:animRot>
                                    <p:animRot by="1500000">
                                      <p:cBhvr>
                                        <p:cTn id="13" dur="125" fill="hold">
                                          <p:stCondLst>
                                            <p:cond delay="375"/>
                                          </p:stCondLst>
                                        </p:cTn>
                                        <p:tgtEl>
                                          <p:spTgt spid="2"/>
                                        </p:tgtEl>
                                        <p:attrNameLst>
                                          <p:attrName>r</p:attrName>
                                        </p:attrNameLst>
                                      </p:cBhvr>
                                    </p:animRot>
                                  </p:childTnLst>
                                </p:cTn>
                              </p:par>
                            </p:childTnLst>
                          </p:cTn>
                        </p:par>
                        <p:par>
                          <p:cTn id="14" fill="hold">
                            <p:stCondLst>
                              <p:cond delay="4410"/>
                            </p:stCondLst>
                            <p:childTnLst>
                              <p:par>
                                <p:cTn id="15" presetID="31"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131A-DE6E-49D1-B9C9-412A48AAFB43}"/>
              </a:ext>
            </a:extLst>
          </p:cNvPr>
          <p:cNvSpPr>
            <a:spLocks noGrp="1"/>
          </p:cNvSpPr>
          <p:nvPr>
            <p:ph type="title"/>
          </p:nvPr>
        </p:nvSpPr>
        <p:spPr>
          <a:xfrm>
            <a:off x="1459100" y="503382"/>
            <a:ext cx="9905998" cy="933191"/>
          </a:xfrm>
        </p:spPr>
        <p:txBody>
          <a:bodyPr>
            <a:noAutofit/>
          </a:bodyPr>
          <a:lstStyle/>
          <a:p>
            <a:r>
              <a:rPr lang="en-US" sz="2400" i="0" cap="none" dirty="0">
                <a:ln w="0"/>
                <a:gradFill>
                  <a:gsLst>
                    <a:gs pos="0">
                      <a:schemeClr val="accent5">
                        <a:lumMod val="50000"/>
                      </a:schemeClr>
                    </a:gs>
                    <a:gs pos="50000">
                      <a:schemeClr val="accent5"/>
                    </a:gs>
                    <a:gs pos="100000">
                      <a:schemeClr val="accent5">
                        <a:lumMod val="60000"/>
                        <a:lumOff val="40000"/>
                      </a:schemeClr>
                    </a:gs>
                  </a:gsLst>
                  <a:lin ang="5400000"/>
                </a:gradFill>
                <a:effectLst/>
                <a:latin typeface="Cambria" panose="02040503050406030204" pitchFamily="18" charset="0"/>
                <a:ea typeface="Cambria" panose="02040503050406030204" pitchFamily="18" charset="0"/>
              </a:rPr>
              <a:t>After Importing the dataset, this is how our data look like.</a:t>
            </a:r>
            <a:br>
              <a:rPr lang="en-US" sz="2400" i="0" cap="none" dirty="0">
                <a:ln w="0"/>
                <a:gradFill>
                  <a:gsLst>
                    <a:gs pos="0">
                      <a:schemeClr val="accent5">
                        <a:lumMod val="50000"/>
                      </a:schemeClr>
                    </a:gs>
                    <a:gs pos="50000">
                      <a:schemeClr val="accent5"/>
                    </a:gs>
                    <a:gs pos="100000">
                      <a:schemeClr val="accent5">
                        <a:lumMod val="60000"/>
                        <a:lumOff val="40000"/>
                      </a:schemeClr>
                    </a:gs>
                  </a:gsLst>
                  <a:lin ang="5400000"/>
                </a:gradFill>
                <a:effectLst/>
                <a:latin typeface="Cambria" panose="02040503050406030204" pitchFamily="18" charset="0"/>
                <a:ea typeface="Cambria" panose="02040503050406030204" pitchFamily="18" charset="0"/>
              </a:rPr>
            </a:br>
            <a:r>
              <a:rPr lang="en-US" sz="2400" i="0" cap="none" dirty="0">
                <a:ln w="0"/>
                <a:gradFill>
                  <a:gsLst>
                    <a:gs pos="0">
                      <a:schemeClr val="accent5">
                        <a:lumMod val="50000"/>
                      </a:schemeClr>
                    </a:gs>
                    <a:gs pos="50000">
                      <a:schemeClr val="accent5"/>
                    </a:gs>
                    <a:gs pos="100000">
                      <a:schemeClr val="accent5">
                        <a:lumMod val="60000"/>
                        <a:lumOff val="40000"/>
                      </a:schemeClr>
                    </a:gs>
                  </a:gsLst>
                  <a:lin ang="5400000"/>
                </a:gradFill>
                <a:effectLst/>
                <a:latin typeface="Cambria" panose="02040503050406030204" pitchFamily="18" charset="0"/>
                <a:ea typeface="Cambria" panose="02040503050406030204" pitchFamily="18" charset="0"/>
              </a:rPr>
              <a:t>It contains 1,18,897 rows and 32 columns.</a:t>
            </a:r>
            <a:br>
              <a:rPr lang="en-US" sz="2400" b="1" i="0" dirty="0">
                <a:solidFill>
                  <a:srgbClr val="000000"/>
                </a:solidFill>
                <a:effectLst/>
                <a:latin typeface="Cambria" panose="02040503050406030204" pitchFamily="18" charset="0"/>
                <a:ea typeface="Cambria" panose="02040503050406030204" pitchFamily="18" charset="0"/>
              </a:rPr>
            </a:br>
            <a:endParaRPr lang="en-US" sz="2400" cap="none" dirty="0">
              <a:solidFill>
                <a:schemeClr val="bg1"/>
              </a:solidFill>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16688F73-E1EC-4028-9FAC-91E4D8B00A5D}"/>
              </a:ext>
            </a:extLst>
          </p:cNvPr>
          <p:cNvPicPr>
            <a:picLocks noChangeAspect="1"/>
          </p:cNvPicPr>
          <p:nvPr/>
        </p:nvPicPr>
        <p:blipFill rotWithShape="1">
          <a:blip r:embed="rId2">
            <a:duotone>
              <a:prstClr val="black"/>
              <a:schemeClr val="accent1">
                <a:tint val="45000"/>
                <a:satMod val="400000"/>
              </a:schemeClr>
            </a:duotone>
          </a:blip>
          <a:srcRect l="15228" t="23434" r="14318" b="11111"/>
          <a:stretch/>
        </p:blipFill>
        <p:spPr>
          <a:xfrm>
            <a:off x="1235724" y="1514762"/>
            <a:ext cx="9720551" cy="46736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778513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2000" fill="hold"/>
                                        <p:tgtEl>
                                          <p:spTgt spid="11"/>
                                        </p:tgtEl>
                                        <p:attrNameLst>
                                          <p:attrName>ppt_w</p:attrName>
                                        </p:attrNameLst>
                                      </p:cBhvr>
                                      <p:tavLst>
                                        <p:tav tm="0">
                                          <p:val>
                                            <p:fltVal val="0"/>
                                          </p:val>
                                        </p:tav>
                                        <p:tav tm="100000">
                                          <p:val>
                                            <p:strVal val="#ppt_w"/>
                                          </p:val>
                                        </p:tav>
                                      </p:tavLst>
                                    </p:anim>
                                    <p:anim calcmode="lin" valueType="num">
                                      <p:cBhvr>
                                        <p:cTn id="14" dur="2000" fill="hold"/>
                                        <p:tgtEl>
                                          <p:spTgt spid="11"/>
                                        </p:tgtEl>
                                        <p:attrNameLst>
                                          <p:attrName>ppt_h</p:attrName>
                                        </p:attrNameLst>
                                      </p:cBhvr>
                                      <p:tavLst>
                                        <p:tav tm="0">
                                          <p:val>
                                            <p:fltVal val="0"/>
                                          </p:val>
                                        </p:tav>
                                        <p:tav tm="100000">
                                          <p:val>
                                            <p:strVal val="#ppt_h"/>
                                          </p:val>
                                        </p:tav>
                                      </p:tavLst>
                                    </p:anim>
                                    <p:anim calcmode="lin" valueType="num">
                                      <p:cBhvr>
                                        <p:cTn id="15" dur="2000" fill="hold"/>
                                        <p:tgtEl>
                                          <p:spTgt spid="11"/>
                                        </p:tgtEl>
                                        <p:attrNameLst>
                                          <p:attrName>style.rotation</p:attrName>
                                        </p:attrNameLst>
                                      </p:cBhvr>
                                      <p:tavLst>
                                        <p:tav tm="0">
                                          <p:val>
                                            <p:fltVal val="90"/>
                                          </p:val>
                                        </p:tav>
                                        <p:tav tm="100000">
                                          <p:val>
                                            <p:fltVal val="0"/>
                                          </p:val>
                                        </p:tav>
                                      </p:tavLst>
                                    </p:anim>
                                    <p:animEffect transition="in" filter="fade">
                                      <p:cBhvr>
                                        <p:cTn id="1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DDC4-AC85-4AEC-95C1-513A211E5E93}"/>
              </a:ext>
            </a:extLst>
          </p:cNvPr>
          <p:cNvSpPr>
            <a:spLocks noGrp="1"/>
          </p:cNvSpPr>
          <p:nvPr>
            <p:ph type="title"/>
          </p:nvPr>
        </p:nvSpPr>
        <p:spPr>
          <a:xfrm>
            <a:off x="1141413" y="618518"/>
            <a:ext cx="9218739" cy="1146274"/>
          </a:xfrm>
        </p:spPr>
        <p:txBody>
          <a:bodyPr>
            <a:normAutofit/>
          </a:bodyPr>
          <a:lstStyle/>
          <a:p>
            <a:r>
              <a:rPr lang="en-US" cap="none" dirty="0">
                <a:solidFill>
                  <a:schemeClr val="accent3">
                    <a:lumMod val="75000"/>
                  </a:schemeClr>
                </a:solidFill>
                <a:latin typeface="Cambria" panose="02040503050406030204" pitchFamily="18" charset="0"/>
                <a:ea typeface="Cambria" panose="02040503050406030204" pitchFamily="18" charset="0"/>
              </a:rPr>
              <a:t>Now we’ll perform some operations like D</a:t>
            </a:r>
            <a:r>
              <a:rPr lang="en-US" i="0" cap="none" dirty="0">
                <a:solidFill>
                  <a:schemeClr val="accent3">
                    <a:lumMod val="75000"/>
                  </a:schemeClr>
                </a:solidFill>
                <a:effectLst/>
                <a:latin typeface="Cambria" panose="02040503050406030204" pitchFamily="18" charset="0"/>
                <a:ea typeface="Cambria" panose="02040503050406030204" pitchFamily="18" charset="0"/>
              </a:rPr>
              <a:t>ata cleaning and </a:t>
            </a:r>
            <a:r>
              <a:rPr lang="en-US" cap="none" dirty="0">
                <a:solidFill>
                  <a:schemeClr val="accent3">
                    <a:lumMod val="75000"/>
                  </a:schemeClr>
                </a:solidFill>
                <a:latin typeface="Cambria" panose="02040503050406030204" pitchFamily="18" charset="0"/>
                <a:ea typeface="Cambria" panose="02040503050406030204" pitchFamily="18" charset="0"/>
              </a:rPr>
              <a:t>E</a:t>
            </a:r>
            <a:r>
              <a:rPr lang="en-US" i="0" cap="none" dirty="0">
                <a:solidFill>
                  <a:schemeClr val="accent3">
                    <a:lumMod val="75000"/>
                  </a:schemeClr>
                </a:solidFill>
                <a:effectLst/>
                <a:latin typeface="Cambria" panose="02040503050406030204" pitchFamily="18" charset="0"/>
                <a:ea typeface="Cambria" panose="02040503050406030204" pitchFamily="18" charset="0"/>
              </a:rPr>
              <a:t>xploratory data analysis.</a:t>
            </a:r>
            <a:endParaRPr lang="en-US" cap="none" dirty="0">
              <a:solidFill>
                <a:schemeClr val="accent3">
                  <a:lumMod val="75000"/>
                </a:schemeClr>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6441238-C15F-4784-B071-30CAD3828138}"/>
              </a:ext>
            </a:extLst>
          </p:cNvPr>
          <p:cNvSpPr>
            <a:spLocks noGrp="1"/>
          </p:cNvSpPr>
          <p:nvPr>
            <p:ph idx="1"/>
          </p:nvPr>
        </p:nvSpPr>
        <p:spPr/>
        <p:txBody>
          <a:bodyPr>
            <a:normAutofit fontScale="85000" lnSpcReduction="20000"/>
          </a:bodyPr>
          <a:lstStyle/>
          <a:p>
            <a:pPr marL="0" indent="0" algn="l">
              <a:buNone/>
            </a:pPr>
            <a:r>
              <a:rPr lang="en-US" b="1" i="0" dirty="0">
                <a:solidFill>
                  <a:schemeClr val="accent1">
                    <a:lumMod val="75000"/>
                  </a:schemeClr>
                </a:solidFill>
                <a:effectLst/>
                <a:latin typeface="Cambria" panose="02040503050406030204" pitchFamily="18" charset="0"/>
                <a:ea typeface="Cambria" panose="02040503050406030204" pitchFamily="18" charset="0"/>
              </a:rPr>
              <a:t>After checking the information in the dataset, I came to know:</a:t>
            </a:r>
          </a:p>
          <a:p>
            <a:pPr algn="l"/>
            <a:r>
              <a:rPr lang="en-US" b="1" i="0" dirty="0">
                <a:solidFill>
                  <a:srgbClr val="000000"/>
                </a:solidFill>
                <a:effectLst/>
                <a:latin typeface="Cambria" panose="02040503050406030204" pitchFamily="18" charset="0"/>
                <a:ea typeface="Cambria" panose="02040503050406030204" pitchFamily="18" charset="0"/>
              </a:rPr>
              <a:t>Columns: </a:t>
            </a:r>
            <a:r>
              <a:rPr lang="en-US" b="0" i="1" dirty="0">
                <a:solidFill>
                  <a:srgbClr val="000000"/>
                </a:solidFill>
                <a:effectLst/>
                <a:latin typeface="Cambria" panose="02040503050406030204" pitchFamily="18" charset="0"/>
                <a:ea typeface="Cambria" panose="02040503050406030204" pitchFamily="18" charset="0"/>
              </a:rPr>
              <a:t>children, country, agent, </a:t>
            </a:r>
            <a:r>
              <a:rPr lang="en-US" b="0" dirty="0">
                <a:solidFill>
                  <a:srgbClr val="000000"/>
                </a:solidFill>
                <a:effectLst/>
                <a:latin typeface="Cambria" panose="02040503050406030204" pitchFamily="18" charset="0"/>
                <a:ea typeface="Cambria" panose="02040503050406030204" pitchFamily="18" charset="0"/>
              </a:rPr>
              <a:t>and</a:t>
            </a:r>
            <a:r>
              <a:rPr lang="en-US" b="0" i="1" dirty="0">
                <a:solidFill>
                  <a:srgbClr val="000000"/>
                </a:solidFill>
                <a:effectLst/>
                <a:latin typeface="Cambria" panose="02040503050406030204" pitchFamily="18" charset="0"/>
                <a:ea typeface="Cambria" panose="02040503050406030204" pitchFamily="18" charset="0"/>
              </a:rPr>
              <a:t> company</a:t>
            </a:r>
            <a:r>
              <a:rPr lang="en-US" b="0" i="0" dirty="0">
                <a:solidFill>
                  <a:srgbClr val="000000"/>
                </a:solidFill>
                <a:effectLst/>
                <a:latin typeface="Cambria" panose="02040503050406030204" pitchFamily="18" charset="0"/>
                <a:ea typeface="Cambria" panose="02040503050406030204" pitchFamily="18" charset="0"/>
              </a:rPr>
              <a:t>, all these columns contain null values</a:t>
            </a:r>
          </a:p>
          <a:p>
            <a:pPr algn="l"/>
            <a:r>
              <a:rPr lang="en-US" b="1" i="0" dirty="0">
                <a:solidFill>
                  <a:srgbClr val="000000"/>
                </a:solidFill>
                <a:effectLst/>
                <a:latin typeface="Cambria" panose="02040503050406030204" pitchFamily="18" charset="0"/>
                <a:ea typeface="Cambria" panose="02040503050406030204" pitchFamily="18" charset="0"/>
              </a:rPr>
              <a:t>Column: </a:t>
            </a:r>
            <a:r>
              <a:rPr lang="en-US" b="0" i="1" dirty="0" err="1">
                <a:solidFill>
                  <a:srgbClr val="000000"/>
                </a:solidFill>
                <a:effectLst/>
                <a:latin typeface="Cambria" panose="02040503050406030204" pitchFamily="18" charset="0"/>
                <a:ea typeface="Cambria" panose="02040503050406030204" pitchFamily="18" charset="0"/>
              </a:rPr>
              <a:t>reservation_status_date</a:t>
            </a:r>
            <a:r>
              <a:rPr lang="en-US" b="0" i="0" dirty="0">
                <a:solidFill>
                  <a:srgbClr val="000000"/>
                </a:solidFill>
                <a:effectLst/>
                <a:latin typeface="Cambria" panose="02040503050406030204" pitchFamily="18" charset="0"/>
                <a:ea typeface="Cambria" panose="02040503050406030204" pitchFamily="18" charset="0"/>
              </a:rPr>
              <a:t>: It is a </a:t>
            </a:r>
            <a:r>
              <a:rPr lang="en-US" b="0" i="0" dirty="0">
                <a:solidFill>
                  <a:schemeClr val="accent4"/>
                </a:solidFill>
                <a:effectLst/>
                <a:latin typeface="Cambria" panose="02040503050406030204" pitchFamily="18" charset="0"/>
                <a:ea typeface="Cambria" panose="02040503050406030204" pitchFamily="18" charset="0"/>
              </a:rPr>
              <a:t>date data type </a:t>
            </a:r>
            <a:r>
              <a:rPr lang="en-US" b="0" i="0" dirty="0">
                <a:solidFill>
                  <a:srgbClr val="000000"/>
                </a:solidFill>
                <a:effectLst/>
                <a:latin typeface="Cambria" panose="02040503050406030204" pitchFamily="18" charset="0"/>
                <a:ea typeface="Cambria" panose="02040503050406030204" pitchFamily="18" charset="0"/>
              </a:rPr>
              <a:t>but it was showing an </a:t>
            </a:r>
            <a:r>
              <a:rPr lang="en-US" b="0" i="0" dirty="0">
                <a:solidFill>
                  <a:schemeClr val="tx2">
                    <a:lumMod val="50000"/>
                  </a:schemeClr>
                </a:solidFill>
                <a:effectLst/>
                <a:latin typeface="Cambria" panose="02040503050406030204" pitchFamily="18" charset="0"/>
                <a:ea typeface="Cambria" panose="02040503050406030204" pitchFamily="18" charset="0"/>
              </a:rPr>
              <a:t>object</a:t>
            </a:r>
            <a:r>
              <a:rPr lang="en-US" b="0" i="0" dirty="0">
                <a:solidFill>
                  <a:srgbClr val="000000"/>
                </a:solidFill>
                <a:effectLst/>
                <a:latin typeface="Cambria" panose="02040503050406030204" pitchFamily="18" charset="0"/>
                <a:ea typeface="Cambria" panose="02040503050406030204" pitchFamily="18" charset="0"/>
              </a:rPr>
              <a:t>.</a:t>
            </a:r>
          </a:p>
          <a:p>
            <a:pPr algn="l"/>
            <a:r>
              <a:rPr lang="en-US" b="0" i="0" dirty="0">
                <a:solidFill>
                  <a:srgbClr val="000000"/>
                </a:solidFill>
                <a:effectLst/>
                <a:latin typeface="Cambria" panose="02040503050406030204" pitchFamily="18" charset="0"/>
                <a:ea typeface="Cambria" panose="02040503050406030204" pitchFamily="18" charset="0"/>
              </a:rPr>
              <a:t>we can't remove such columns which contain fewer null values. we can remove the company and agent columns because they contain huge null values otherwise it will affect our analysis.</a:t>
            </a:r>
          </a:p>
          <a:p>
            <a:pPr algn="l"/>
            <a:r>
              <a:rPr lang="en-US" b="0" i="0" dirty="0">
                <a:solidFill>
                  <a:srgbClr val="000000"/>
                </a:solidFill>
                <a:effectLst/>
                <a:latin typeface="Cambria" panose="02040503050406030204" pitchFamily="18" charset="0"/>
                <a:ea typeface="Cambria" panose="02040503050406030204" pitchFamily="18" charset="0"/>
              </a:rPr>
              <a:t>** If too much data are missing in a single column then remove columns(well, in this analysis we don’t need company and agent columns so we can remove </a:t>
            </a:r>
            <a:r>
              <a:rPr lang="en-US" dirty="0">
                <a:solidFill>
                  <a:srgbClr val="000000"/>
                </a:solidFill>
                <a:latin typeface="Cambria" panose="02040503050406030204" pitchFamily="18" charset="0"/>
                <a:ea typeface="Cambria" panose="02040503050406030204" pitchFamily="18" charset="0"/>
              </a:rPr>
              <a:t>these</a:t>
            </a:r>
            <a:r>
              <a:rPr lang="en-US" b="0" i="0" dirty="0">
                <a:solidFill>
                  <a:srgbClr val="000000"/>
                </a:solidFill>
                <a:effectLst/>
                <a:latin typeface="Cambria" panose="02040503050406030204" pitchFamily="18" charset="0"/>
                <a:ea typeface="Cambria" panose="02040503050406030204" pitchFamily="18" charset="0"/>
              </a:rPr>
              <a:t>)</a:t>
            </a:r>
          </a:p>
          <a:p>
            <a:pPr algn="l"/>
            <a:r>
              <a:rPr lang="en-US" b="0" i="0" dirty="0">
                <a:solidFill>
                  <a:srgbClr val="000000"/>
                </a:solidFill>
                <a:effectLst/>
                <a:latin typeface="Cambria" panose="02040503050406030204" pitchFamily="18" charset="0"/>
                <a:ea typeface="Cambria" panose="02040503050406030204" pitchFamily="18" charset="0"/>
              </a:rPr>
              <a:t>** If less data are missing then remove rows only.</a:t>
            </a:r>
          </a:p>
          <a:p>
            <a:endParaRPr lang="en-US"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D4689416-A293-4E09-ADD0-6AE866092C89}"/>
              </a:ext>
            </a:extLst>
          </p:cNvPr>
          <p:cNvSpPr/>
          <p:nvPr/>
        </p:nvSpPr>
        <p:spPr>
          <a:xfrm>
            <a:off x="6003633" y="2967335"/>
            <a:ext cx="184731" cy="416268"/>
          </a:xfrm>
          <a:prstGeom prst="rect">
            <a:avLst/>
          </a:prstGeom>
          <a:noFill/>
        </p:spPr>
        <p:txBody>
          <a:bodyPr wrap="none" lIns="91440" tIns="45720" rIns="91440" bIns="45720">
            <a:spAutoFit/>
          </a:bodyPr>
          <a:lstStyle/>
          <a:p>
            <a:pPr algn="ctr"/>
            <a:endParaRPr lang="en-US" sz="2105"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965264704"/>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1000" fill="hold"/>
                                        <p:tgtEl>
                                          <p:spTgt spid="2"/>
                                        </p:tgtEl>
                                        <p:attrNameLst>
                                          <p:attrName>style.color</p:attrName>
                                        </p:attrNameLst>
                                      </p:cBhvr>
                                      <p:to>
                                        <p:clrVal>
                                          <a:srgbClr val="FF0000"/>
                                        </p:clrVal>
                                      </p:to>
                                    </p:set>
                                    <p:set>
                                      <p:cBhvr>
                                        <p:cTn id="7" dur="1000" fill="hold"/>
                                        <p:tgtEl>
                                          <p:spTgt spid="2"/>
                                        </p:tgtEl>
                                        <p:attrNameLst>
                                          <p:attrName>fillcolor</p:attrName>
                                        </p:attrNameLst>
                                      </p:cBhvr>
                                      <p:to>
                                        <p:clrVal>
                                          <a:srgbClr val="FF0000"/>
                                        </p:clrVal>
                                      </p:to>
                                    </p:set>
                                    <p:set>
                                      <p:cBhvr>
                                        <p:cTn id="8" dur="1000" fill="hold"/>
                                        <p:tgtEl>
                                          <p:spTgt spid="2"/>
                                        </p:tgtEl>
                                        <p:attrNameLst>
                                          <p:attrName>fill.type</p:attrName>
                                        </p:attrNameLst>
                                      </p:cBhvr>
                                      <p:to>
                                        <p:strVal val="solid"/>
                                      </p:to>
                                    </p:set>
                                  </p:childTnLst>
                                </p:cTn>
                              </p:par>
                            </p:childTnLst>
                          </p:cTn>
                        </p:par>
                        <p:par>
                          <p:cTn id="9" fill="hold">
                            <p:stCondLst>
                              <p:cond delay="3840"/>
                            </p:stCondLst>
                            <p:childTnLst>
                              <p:par>
                                <p:cTn id="10" presetID="53"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par>
                          <p:cTn id="15" fill="hold">
                            <p:stCondLst>
                              <p:cond delay="4340"/>
                            </p:stCondLst>
                            <p:childTnLst>
                              <p:par>
                                <p:cTn id="16" presetID="53" presetClass="entr" presetSubtype="16"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childTnLst>
                          </p:cTn>
                        </p:par>
                        <p:par>
                          <p:cTn id="21" fill="hold">
                            <p:stCondLst>
                              <p:cond delay="4840"/>
                            </p:stCondLst>
                            <p:childTnLst>
                              <p:par>
                                <p:cTn id="22" presetID="53" presetClass="entr" presetSubtype="16"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childTnLst>
                          </p:cTn>
                        </p:par>
                        <p:par>
                          <p:cTn id="27" fill="hold">
                            <p:stCondLst>
                              <p:cond delay="5340"/>
                            </p:stCondLst>
                            <p:childTnLst>
                              <p:par>
                                <p:cTn id="28" presetID="53" presetClass="entr" presetSubtype="16"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3">
                                            <p:txEl>
                                              <p:pRg st="3" end="3"/>
                                            </p:txEl>
                                          </p:spTgt>
                                        </p:tgtEl>
                                      </p:cBhvr>
                                    </p:animEffect>
                                  </p:childTnLst>
                                </p:cTn>
                              </p:par>
                            </p:childTnLst>
                          </p:cTn>
                        </p:par>
                        <p:par>
                          <p:cTn id="33" fill="hold">
                            <p:stCondLst>
                              <p:cond delay="5840"/>
                            </p:stCondLst>
                            <p:childTnLst>
                              <p:par>
                                <p:cTn id="34" presetID="53" presetClass="entr" presetSubtype="16"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8" dur="500"/>
                                        <p:tgtEl>
                                          <p:spTgt spid="3">
                                            <p:txEl>
                                              <p:pRg st="4" end="4"/>
                                            </p:txEl>
                                          </p:spTgt>
                                        </p:tgtEl>
                                      </p:cBhvr>
                                    </p:animEffect>
                                  </p:childTnLst>
                                </p:cTn>
                              </p:par>
                            </p:childTnLst>
                          </p:cTn>
                        </p:par>
                        <p:par>
                          <p:cTn id="39" fill="hold">
                            <p:stCondLst>
                              <p:cond delay="6340"/>
                            </p:stCondLst>
                            <p:childTnLst>
                              <p:par>
                                <p:cTn id="40" presetID="53" presetClass="entr" presetSubtype="16" fill="hold" grpId="0"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CC7C-FF93-42F5-92E5-3D79AA6C9FEE}"/>
              </a:ext>
            </a:extLst>
          </p:cNvPr>
          <p:cNvSpPr>
            <a:spLocks noGrp="1"/>
          </p:cNvSpPr>
          <p:nvPr>
            <p:ph type="title"/>
          </p:nvPr>
        </p:nvSpPr>
        <p:spPr>
          <a:xfrm>
            <a:off x="1676400" y="4998127"/>
            <a:ext cx="10515600" cy="1438183"/>
          </a:xfrm>
        </p:spPr>
        <p:txBody>
          <a:bodyPr>
            <a:normAutofit/>
          </a:bodyPr>
          <a:lstStyle/>
          <a:p>
            <a:r>
              <a:rPr lang="en-US" sz="2000" cap="none" dirty="0">
                <a:solidFill>
                  <a:schemeClr val="bg2"/>
                </a:solidFill>
                <a:latin typeface="Cambria" panose="02040503050406030204" pitchFamily="18" charset="0"/>
                <a:ea typeface="Cambria" panose="02040503050406030204" pitchFamily="18" charset="0"/>
              </a:rPr>
              <a:t>Here we can see the </a:t>
            </a:r>
            <a:r>
              <a:rPr lang="en-US" sz="2000" cap="none" dirty="0" err="1">
                <a:solidFill>
                  <a:schemeClr val="bg2"/>
                </a:solidFill>
                <a:latin typeface="Cambria" panose="02040503050406030204" pitchFamily="18" charset="0"/>
                <a:ea typeface="Cambria" panose="02040503050406030204" pitchFamily="18" charset="0"/>
              </a:rPr>
              <a:t>adr</a:t>
            </a:r>
            <a:r>
              <a:rPr lang="en-US" sz="2000" cap="none" dirty="0">
                <a:solidFill>
                  <a:schemeClr val="bg2"/>
                </a:solidFill>
                <a:latin typeface="Cambria" panose="02040503050406030204" pitchFamily="18" charset="0"/>
                <a:ea typeface="Cambria" panose="02040503050406030204" pitchFamily="18" charset="0"/>
              </a:rPr>
              <a:t>(Average Daily Rate) columns contains outlier above 5000. </a:t>
            </a:r>
            <a:br>
              <a:rPr lang="en-US" sz="2000" cap="none" dirty="0">
                <a:solidFill>
                  <a:schemeClr val="bg2"/>
                </a:solidFill>
                <a:latin typeface="Cambria" panose="02040503050406030204" pitchFamily="18" charset="0"/>
                <a:ea typeface="Cambria" panose="02040503050406030204" pitchFamily="18" charset="0"/>
              </a:rPr>
            </a:br>
            <a:r>
              <a:rPr lang="en-US" sz="2000" cap="none" dirty="0">
                <a:solidFill>
                  <a:schemeClr val="bg2"/>
                </a:solidFill>
                <a:latin typeface="Cambria" panose="02040503050406030204" pitchFamily="18" charset="0"/>
                <a:ea typeface="Cambria" panose="02040503050406030204" pitchFamily="18" charset="0"/>
              </a:rPr>
              <a:t>Therefore we decided to exclude values above 5000. </a:t>
            </a:r>
          </a:p>
        </p:txBody>
      </p:sp>
      <p:pic>
        <p:nvPicPr>
          <p:cNvPr id="2050" name="Picture 2">
            <a:extLst>
              <a:ext uri="{FF2B5EF4-FFF2-40B4-BE49-F238E27FC236}">
                <a16:creationId xmlns:a16="http://schemas.microsoft.com/office/drawing/2014/main" id="{FC4C1BDF-22CC-448D-9DF0-1F200784F228}"/>
              </a:ext>
            </a:extLst>
          </p:cNvPr>
          <p:cNvPicPr>
            <a:picLocks noGrp="1" noChangeAspect="1" noChangeArrowheads="1"/>
          </p:cNvPicPr>
          <p:nvPr>
            <p:ph idx="1"/>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11000"/>
                    </a14:imgEffect>
                    <a14:imgEffect>
                      <a14:colorTemperature colorTemp="5494"/>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160115" y="978749"/>
            <a:ext cx="5450005" cy="40193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9" name="Connector: Elbow 8">
            <a:extLst>
              <a:ext uri="{FF2B5EF4-FFF2-40B4-BE49-F238E27FC236}">
                <a16:creationId xmlns:a16="http://schemas.microsoft.com/office/drawing/2014/main" id="{138E9BB0-7FFC-498F-B275-CACFA3E15809}"/>
              </a:ext>
            </a:extLst>
          </p:cNvPr>
          <p:cNvCxnSpPr>
            <a:cxnSpLocks/>
          </p:cNvCxnSpPr>
          <p:nvPr/>
        </p:nvCxnSpPr>
        <p:spPr>
          <a:xfrm>
            <a:off x="5650089" y="1325747"/>
            <a:ext cx="2912428" cy="868988"/>
          </a:xfrm>
          <a:prstGeom prst="bentConnector3">
            <a:avLst>
              <a:gd name="adj1" fmla="val 50000"/>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37C532B-BB83-435A-A386-6ECC802E3927}"/>
              </a:ext>
            </a:extLst>
          </p:cNvPr>
          <p:cNvSpPr txBox="1"/>
          <p:nvPr/>
        </p:nvSpPr>
        <p:spPr>
          <a:xfrm>
            <a:off x="8683421" y="1938836"/>
            <a:ext cx="1140056" cy="400110"/>
          </a:xfrm>
          <a:prstGeom prst="rect">
            <a:avLst/>
          </a:prstGeom>
          <a:noFill/>
        </p:spPr>
        <p:txBody>
          <a:bodyPr wrap="none" rtlCol="0">
            <a:spAutoFit/>
          </a:bodyPr>
          <a:lstStyle/>
          <a:p>
            <a:r>
              <a:rPr lang="en-US" sz="2000" b="1" dirty="0">
                <a:solidFill>
                  <a:schemeClr val="bg1"/>
                </a:solidFill>
                <a:latin typeface="Cambria" panose="02040503050406030204" pitchFamily="18" charset="0"/>
                <a:ea typeface="Cambria" panose="02040503050406030204" pitchFamily="18" charset="0"/>
              </a:rPr>
              <a:t>Outliers</a:t>
            </a:r>
          </a:p>
        </p:txBody>
      </p:sp>
      <p:sp>
        <p:nvSpPr>
          <p:cNvPr id="14" name="TextBox 13">
            <a:extLst>
              <a:ext uri="{FF2B5EF4-FFF2-40B4-BE49-F238E27FC236}">
                <a16:creationId xmlns:a16="http://schemas.microsoft.com/office/drawing/2014/main" id="{BC58E987-0605-45AF-92FB-49EA5B704DDA}"/>
              </a:ext>
            </a:extLst>
          </p:cNvPr>
          <p:cNvSpPr txBox="1"/>
          <p:nvPr/>
        </p:nvSpPr>
        <p:spPr>
          <a:xfrm>
            <a:off x="1703322" y="309163"/>
            <a:ext cx="7515519" cy="400110"/>
          </a:xfrm>
          <a:prstGeom prst="rect">
            <a:avLst/>
          </a:prstGeom>
          <a:noFill/>
        </p:spPr>
        <p:txBody>
          <a:bodyPr wrap="none" rtlCol="0">
            <a:spAutoFit/>
          </a:bodyPr>
          <a:lstStyle>
            <a:defPPr>
              <a:defRPr lang="en-US"/>
            </a:defPPr>
            <a:lvl1pPr>
              <a:defRPr sz="2000" b="1">
                <a:solidFill>
                  <a:schemeClr val="bg1"/>
                </a:solidFill>
                <a:latin typeface="Cambria" panose="02040503050406030204" pitchFamily="18" charset="0"/>
                <a:ea typeface="Cambria" panose="02040503050406030204" pitchFamily="18" charset="0"/>
              </a:defRPr>
            </a:lvl1pPr>
          </a:lstStyle>
          <a:p>
            <a:r>
              <a:rPr lang="en-US" dirty="0">
                <a:solidFill>
                  <a:schemeClr val="accent6">
                    <a:lumMod val="75000"/>
                  </a:schemeClr>
                </a:solidFill>
              </a:rPr>
              <a:t>Checking Outliers of average daily rate (if any) using a box plot.</a:t>
            </a:r>
          </a:p>
        </p:txBody>
      </p:sp>
      <p:sp>
        <p:nvSpPr>
          <p:cNvPr id="3" name="TextBox 2">
            <a:extLst>
              <a:ext uri="{FF2B5EF4-FFF2-40B4-BE49-F238E27FC236}">
                <a16:creationId xmlns:a16="http://schemas.microsoft.com/office/drawing/2014/main" id="{E8277CCA-7AD9-4D11-A962-BA7BEB94DF9A}"/>
              </a:ext>
            </a:extLst>
          </p:cNvPr>
          <p:cNvSpPr txBox="1"/>
          <p:nvPr/>
        </p:nvSpPr>
        <p:spPr>
          <a:xfrm>
            <a:off x="8480221" y="2350328"/>
            <a:ext cx="2732813" cy="2308324"/>
          </a:xfrm>
          <a:prstGeom prst="rect">
            <a:avLst/>
          </a:prstGeom>
          <a:noFill/>
        </p:spPr>
        <p:txBody>
          <a:bodyPr wrap="square" rtlCol="0">
            <a:spAutoFit/>
          </a:bodyPr>
          <a:lstStyle/>
          <a:p>
            <a:r>
              <a:rPr lang="en-US" sz="1600" dirty="0">
                <a:solidFill>
                  <a:schemeClr val="bg2">
                    <a:lumMod val="75000"/>
                    <a:lumOff val="25000"/>
                  </a:schemeClr>
                </a:solidFill>
              </a:rPr>
              <a:t>These are data points that significantly differ from the rest of the data in a dataset.</a:t>
            </a:r>
          </a:p>
          <a:p>
            <a:r>
              <a:rPr lang="en-US" sz="1600" dirty="0">
                <a:solidFill>
                  <a:schemeClr val="bg2">
                    <a:lumMod val="75000"/>
                    <a:lumOff val="25000"/>
                  </a:schemeClr>
                </a:solidFill>
              </a:rPr>
              <a:t>In statistics and data analysis, outliers are observations that lie far away from the central tendency of the data, often much higher or lower than the average or median values.</a:t>
            </a:r>
          </a:p>
        </p:txBody>
      </p:sp>
      <p:pic>
        <p:nvPicPr>
          <p:cNvPr id="1028" name="Picture 4" descr="RevPAR, ADR, and Other Main Hotel Metrics and KPIs | AltexSoft">
            <a:extLst>
              <a:ext uri="{FF2B5EF4-FFF2-40B4-BE49-F238E27FC236}">
                <a16:creationId xmlns:a16="http://schemas.microsoft.com/office/drawing/2014/main" id="{63D2B4C7-3876-4D14-94C5-6AE9FAD9AE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70" t="9163" r="3002" b="20668"/>
          <a:stretch/>
        </p:blipFill>
        <p:spPr bwMode="auto">
          <a:xfrm>
            <a:off x="8232421" y="849066"/>
            <a:ext cx="3182112" cy="7686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253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p:cTn id="13" dur="2000" fill="hold"/>
                                        <p:tgtEl>
                                          <p:spTgt spid="2050"/>
                                        </p:tgtEl>
                                        <p:attrNameLst>
                                          <p:attrName>ppt_w</p:attrName>
                                        </p:attrNameLst>
                                      </p:cBhvr>
                                      <p:tavLst>
                                        <p:tav tm="0">
                                          <p:val>
                                            <p:fltVal val="0"/>
                                          </p:val>
                                        </p:tav>
                                        <p:tav tm="100000">
                                          <p:val>
                                            <p:strVal val="#ppt_w"/>
                                          </p:val>
                                        </p:tav>
                                      </p:tavLst>
                                    </p:anim>
                                    <p:anim calcmode="lin" valueType="num">
                                      <p:cBhvr>
                                        <p:cTn id="14" dur="2000" fill="hold"/>
                                        <p:tgtEl>
                                          <p:spTgt spid="2050"/>
                                        </p:tgtEl>
                                        <p:attrNameLst>
                                          <p:attrName>ppt_h</p:attrName>
                                        </p:attrNameLst>
                                      </p:cBhvr>
                                      <p:tavLst>
                                        <p:tav tm="0">
                                          <p:val>
                                            <p:fltVal val="0"/>
                                          </p:val>
                                        </p:tav>
                                        <p:tav tm="100000">
                                          <p:val>
                                            <p:strVal val="#ppt_h"/>
                                          </p:val>
                                        </p:tav>
                                      </p:tavLst>
                                    </p:anim>
                                    <p:anim calcmode="lin" valueType="num">
                                      <p:cBhvr>
                                        <p:cTn id="15" dur="2000" fill="hold"/>
                                        <p:tgtEl>
                                          <p:spTgt spid="2050"/>
                                        </p:tgtEl>
                                        <p:attrNameLst>
                                          <p:attrName>style.rotation</p:attrName>
                                        </p:attrNameLst>
                                      </p:cBhvr>
                                      <p:tavLst>
                                        <p:tav tm="0">
                                          <p:val>
                                            <p:fltVal val="90"/>
                                          </p:val>
                                        </p:tav>
                                        <p:tav tm="100000">
                                          <p:val>
                                            <p:fltVal val="0"/>
                                          </p:val>
                                        </p:tav>
                                      </p:tavLst>
                                    </p:anim>
                                    <p:animEffect transition="in" filter="fade">
                                      <p:cBhvr>
                                        <p:cTn id="16" dur="2000"/>
                                        <p:tgtEl>
                                          <p:spTgt spid="2050"/>
                                        </p:tgtEl>
                                      </p:cBhvr>
                                    </p:animEffect>
                                  </p:childTnLst>
                                </p:cTn>
                              </p:par>
                            </p:childTnLst>
                          </p:cTn>
                        </p:par>
                        <p:par>
                          <p:cTn id="17" fill="hold">
                            <p:stCondLst>
                              <p:cond delay="3000"/>
                            </p:stCondLst>
                            <p:childTnLst>
                              <p:par>
                                <p:cTn id="18" presetID="42"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par>
                          <p:cTn id="23" fill="hold">
                            <p:stCondLst>
                              <p:cond delay="4000"/>
                            </p:stCondLst>
                            <p:childTnLst>
                              <p:par>
                                <p:cTn id="24" presetID="53" presetClass="entr" presetSubtype="16"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fltVal val="0"/>
                                          </p:val>
                                        </p:tav>
                                        <p:tav tm="100000">
                                          <p:val>
                                            <p:strVal val="#ppt_w"/>
                                          </p:val>
                                        </p:tav>
                                      </p:tavLst>
                                    </p:anim>
                                    <p:anim calcmode="lin" valueType="num">
                                      <p:cBhvr>
                                        <p:cTn id="27" dur="1000" fill="hold"/>
                                        <p:tgtEl>
                                          <p:spTgt spid="9"/>
                                        </p:tgtEl>
                                        <p:attrNameLst>
                                          <p:attrName>ppt_h</p:attrName>
                                        </p:attrNameLst>
                                      </p:cBhvr>
                                      <p:tavLst>
                                        <p:tav tm="0">
                                          <p:val>
                                            <p:fltVal val="0"/>
                                          </p:val>
                                        </p:tav>
                                        <p:tav tm="100000">
                                          <p:val>
                                            <p:strVal val="#ppt_h"/>
                                          </p:val>
                                        </p:tav>
                                      </p:tavLst>
                                    </p:anim>
                                    <p:animEffect transition="in" filter="fade">
                                      <p:cBhvr>
                                        <p:cTn id="28" dur="1000"/>
                                        <p:tgtEl>
                                          <p:spTgt spid="9"/>
                                        </p:tgtEl>
                                      </p:cBhvr>
                                    </p:animEffect>
                                  </p:childTnLst>
                                </p:cTn>
                              </p:par>
                            </p:childTnLst>
                          </p:cTn>
                        </p:par>
                        <p:par>
                          <p:cTn id="29" fill="hold">
                            <p:stCondLst>
                              <p:cond delay="50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fltVal val="0"/>
                                          </p:val>
                                        </p:tav>
                                        <p:tav tm="100000">
                                          <p:val>
                                            <p:strVal val="#ppt_w"/>
                                          </p:val>
                                        </p:tav>
                                      </p:tavLst>
                                    </p:anim>
                                    <p:anim calcmode="lin" valueType="num">
                                      <p:cBhvr>
                                        <p:cTn id="33" dur="1000" fill="hold"/>
                                        <p:tgtEl>
                                          <p:spTgt spid="13"/>
                                        </p:tgtEl>
                                        <p:attrNameLst>
                                          <p:attrName>ppt_h</p:attrName>
                                        </p:attrNameLst>
                                      </p:cBhvr>
                                      <p:tavLst>
                                        <p:tav tm="0">
                                          <p:val>
                                            <p:fltVal val="0"/>
                                          </p:val>
                                        </p:tav>
                                        <p:tav tm="100000">
                                          <p:val>
                                            <p:strVal val="#ppt_h"/>
                                          </p:val>
                                        </p:tav>
                                      </p:tavLst>
                                    </p:anim>
                                    <p:animEffect transition="in" filter="fade">
                                      <p:cBhvr>
                                        <p:cTn id="34" dur="1000"/>
                                        <p:tgtEl>
                                          <p:spTgt spid="13"/>
                                        </p:tgtEl>
                                      </p:cBhvr>
                                    </p:animEffect>
                                  </p:childTnLst>
                                </p:cTn>
                              </p:par>
                            </p:childTnLst>
                          </p:cTn>
                        </p:par>
                        <p:par>
                          <p:cTn id="35" fill="hold">
                            <p:stCondLst>
                              <p:cond delay="6000"/>
                            </p:stCondLst>
                            <p:childTnLst>
                              <p:par>
                                <p:cTn id="36" presetID="2" presetClass="entr" presetSubtype="4"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6500"/>
                            </p:stCondLst>
                            <p:childTnLst>
                              <p:par>
                                <p:cTn id="41" presetID="10" presetClass="entr" presetSubtype="0" fill="hold" nodeType="afterEffect">
                                  <p:stCondLst>
                                    <p:cond delay="0"/>
                                  </p:stCondLst>
                                  <p:childTnLst>
                                    <p:set>
                                      <p:cBhvr>
                                        <p:cTn id="42" dur="1" fill="hold">
                                          <p:stCondLst>
                                            <p:cond delay="0"/>
                                          </p:stCondLst>
                                        </p:cTn>
                                        <p:tgtEl>
                                          <p:spTgt spid="1028"/>
                                        </p:tgtEl>
                                        <p:attrNameLst>
                                          <p:attrName>style.visibility</p:attrName>
                                        </p:attrNameLst>
                                      </p:cBhvr>
                                      <p:to>
                                        <p:strVal val="visible"/>
                                      </p:to>
                                    </p:set>
                                    <p:animEffect transition="in" filter="fade">
                                      <p:cBhvr>
                                        <p:cTn id="43"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5392801-15BF-4CB7-BD52-8512D18A781D}"/>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467100" y="892937"/>
            <a:ext cx="5257800" cy="3933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6A8022-DB18-4B8D-8493-7D55FB772E9B}"/>
              </a:ext>
            </a:extLst>
          </p:cNvPr>
          <p:cNvSpPr txBox="1"/>
          <p:nvPr/>
        </p:nvSpPr>
        <p:spPr>
          <a:xfrm>
            <a:off x="5644355" y="4975950"/>
            <a:ext cx="4874840" cy="646331"/>
          </a:xfrm>
          <a:prstGeom prst="rect">
            <a:avLst/>
          </a:prstGeom>
          <a:noFill/>
        </p:spPr>
        <p:txBody>
          <a:bodyPr wrap="square" rtlCol="0">
            <a:spAutoFit/>
          </a:bodyPr>
          <a:lstStyle/>
          <a:p>
            <a:r>
              <a:rPr lang="en-US" dirty="0">
                <a:solidFill>
                  <a:schemeClr val="bg1"/>
                </a:solidFill>
                <a:latin typeface="Cambria" panose="02040503050406030204" pitchFamily="18" charset="0"/>
                <a:ea typeface="Cambria" panose="02040503050406030204" pitchFamily="18" charset="0"/>
              </a:rPr>
              <a:t>Now it’s much better, still outliers but we can perform operations.</a:t>
            </a:r>
          </a:p>
        </p:txBody>
      </p:sp>
      <p:sp>
        <p:nvSpPr>
          <p:cNvPr id="3" name="TextBox 2">
            <a:extLst>
              <a:ext uri="{FF2B5EF4-FFF2-40B4-BE49-F238E27FC236}">
                <a16:creationId xmlns:a16="http://schemas.microsoft.com/office/drawing/2014/main" id="{15B9624B-8EF9-4800-B052-D37A175E26D6}"/>
              </a:ext>
            </a:extLst>
          </p:cNvPr>
          <p:cNvSpPr txBox="1"/>
          <p:nvPr/>
        </p:nvSpPr>
        <p:spPr>
          <a:xfrm>
            <a:off x="2474111" y="343639"/>
            <a:ext cx="3621889" cy="400110"/>
          </a:xfrm>
          <a:prstGeom prst="rect">
            <a:avLst/>
          </a:prstGeom>
          <a:noFill/>
        </p:spPr>
        <p:txBody>
          <a:bodyPr wrap="none" rtlCol="0">
            <a:spAutoFit/>
          </a:bodyPr>
          <a:lstStyle/>
          <a:p>
            <a:r>
              <a:rPr lang="en-US" sz="2000" dirty="0">
                <a:solidFill>
                  <a:schemeClr val="accent5"/>
                </a:solidFill>
                <a:latin typeface="Cambria" panose="02040503050406030204" pitchFamily="18" charset="0"/>
                <a:ea typeface="Cambria" panose="02040503050406030204" pitchFamily="18" charset="0"/>
              </a:rPr>
              <a:t>Graph After clearing the outlier.</a:t>
            </a:r>
          </a:p>
        </p:txBody>
      </p:sp>
    </p:spTree>
    <p:extLst>
      <p:ext uri="{BB962C8B-B14F-4D97-AF65-F5344CB8AC3E}">
        <p14:creationId xmlns:p14="http://schemas.microsoft.com/office/powerpoint/2010/main" val="123807442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afterEffect">
                                  <p:stCondLst>
                                    <p:cond delay="0"/>
                                  </p:stCondLst>
                                  <p:iterate type="lt">
                                    <p:tmPct val="4000"/>
                                  </p:iterate>
                                  <p:childTnLst>
                                    <p:set>
                                      <p:cBhvr override="childStyle">
                                        <p:cTn id="6" dur="1000" fill="hold"/>
                                        <p:tgtEl>
                                          <p:spTgt spid="3">
                                            <p:txEl>
                                              <p:pRg st="0" end="0"/>
                                            </p:txEl>
                                          </p:spTgt>
                                        </p:tgtEl>
                                        <p:attrNameLst>
                                          <p:attrName>style.textDecorationUnderline</p:attrName>
                                        </p:attrNameLst>
                                      </p:cBhvr>
                                      <p:to>
                                        <p:strVal val="true"/>
                                      </p:to>
                                    </p:set>
                                  </p:childTnLst>
                                </p:cTn>
                              </p:par>
                            </p:childTnLst>
                          </p:cTn>
                        </p:par>
                        <p:par>
                          <p:cTn id="7" fill="hold">
                            <p:stCondLst>
                              <p:cond delay="2120"/>
                            </p:stCondLst>
                            <p:childTnLst>
                              <p:par>
                                <p:cTn id="8" presetID="3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 calcmode="lin" valueType="num">
                                      <p:cBhvr>
                                        <p:cTn id="10" dur="2000" fill="hold"/>
                                        <p:tgtEl>
                                          <p:spTgt spid="1026"/>
                                        </p:tgtEl>
                                        <p:attrNameLst>
                                          <p:attrName>ppt_w</p:attrName>
                                        </p:attrNameLst>
                                      </p:cBhvr>
                                      <p:tavLst>
                                        <p:tav tm="0">
                                          <p:val>
                                            <p:fltVal val="0"/>
                                          </p:val>
                                        </p:tav>
                                        <p:tav tm="100000">
                                          <p:val>
                                            <p:strVal val="#ppt_w"/>
                                          </p:val>
                                        </p:tav>
                                      </p:tavLst>
                                    </p:anim>
                                    <p:anim calcmode="lin" valueType="num">
                                      <p:cBhvr>
                                        <p:cTn id="11" dur="2000" fill="hold"/>
                                        <p:tgtEl>
                                          <p:spTgt spid="1026"/>
                                        </p:tgtEl>
                                        <p:attrNameLst>
                                          <p:attrName>ppt_h</p:attrName>
                                        </p:attrNameLst>
                                      </p:cBhvr>
                                      <p:tavLst>
                                        <p:tav tm="0">
                                          <p:val>
                                            <p:fltVal val="0"/>
                                          </p:val>
                                        </p:tav>
                                        <p:tav tm="100000">
                                          <p:val>
                                            <p:strVal val="#ppt_h"/>
                                          </p:val>
                                        </p:tav>
                                      </p:tavLst>
                                    </p:anim>
                                    <p:anim calcmode="lin" valueType="num">
                                      <p:cBhvr>
                                        <p:cTn id="12" dur="2000" fill="hold"/>
                                        <p:tgtEl>
                                          <p:spTgt spid="1026"/>
                                        </p:tgtEl>
                                        <p:attrNameLst>
                                          <p:attrName>style.rotation</p:attrName>
                                        </p:attrNameLst>
                                      </p:cBhvr>
                                      <p:tavLst>
                                        <p:tav tm="0">
                                          <p:val>
                                            <p:fltVal val="90"/>
                                          </p:val>
                                        </p:tav>
                                        <p:tav tm="100000">
                                          <p:val>
                                            <p:fltVal val="0"/>
                                          </p:val>
                                        </p:tav>
                                      </p:tavLst>
                                    </p:anim>
                                    <p:animEffect transition="in" filter="fade">
                                      <p:cBhvr>
                                        <p:cTn id="13" dur="2000"/>
                                        <p:tgtEl>
                                          <p:spTgt spid="1026"/>
                                        </p:tgtEl>
                                      </p:cBhvr>
                                    </p:animEffect>
                                  </p:childTnLst>
                                </p:cTn>
                              </p:par>
                            </p:childTnLst>
                          </p:cTn>
                        </p:par>
                        <p:par>
                          <p:cTn id="14" fill="hold">
                            <p:stCondLst>
                              <p:cond delay="4120"/>
                            </p:stCondLst>
                            <p:childTnLst>
                              <p:par>
                                <p:cTn id="15" presetID="53" presetClass="entr" presetSubtype="16"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1E24-E95D-4924-95ED-F320FC264C9D}"/>
              </a:ext>
            </a:extLst>
          </p:cNvPr>
          <p:cNvSpPr>
            <a:spLocks noGrp="1"/>
          </p:cNvSpPr>
          <p:nvPr>
            <p:ph type="title"/>
          </p:nvPr>
        </p:nvSpPr>
        <p:spPr/>
        <p:txBody>
          <a:bodyPr>
            <a:normAutofit fontScale="90000"/>
          </a:bodyPr>
          <a:lstStyle/>
          <a:p>
            <a:r>
              <a:rPr lang="en-US" cap="none" dirty="0">
                <a:solidFill>
                  <a:schemeClr val="bg1"/>
                </a:solidFill>
                <a:latin typeface="Cambria" panose="02040503050406030204" pitchFamily="18" charset="0"/>
                <a:ea typeface="Cambria" panose="02040503050406030204" pitchFamily="18" charset="0"/>
              </a:rPr>
              <a:t>Almost EDA part is completed, now we can move to the </a:t>
            </a:r>
            <a:r>
              <a:rPr lang="en-US" sz="4000" b="1" cap="none" dirty="0">
                <a:solidFill>
                  <a:schemeClr val="accent6">
                    <a:lumMod val="75000"/>
                  </a:schemeClr>
                </a:solidFill>
                <a:latin typeface="Cambria" panose="02040503050406030204" pitchFamily="18" charset="0"/>
                <a:ea typeface="Cambria" panose="02040503050406030204" pitchFamily="18" charset="0"/>
              </a:rPr>
              <a:t>analysis</a:t>
            </a:r>
            <a:r>
              <a:rPr lang="en-US" cap="none" dirty="0">
                <a:solidFill>
                  <a:schemeClr val="bg1"/>
                </a:solidFill>
                <a:latin typeface="Cambria" panose="02040503050406030204" pitchFamily="18" charset="0"/>
                <a:ea typeface="Cambria" panose="02040503050406030204" pitchFamily="18" charset="0"/>
              </a:rPr>
              <a:t> part. We’ll tackle each problem thoroughly.</a:t>
            </a:r>
          </a:p>
        </p:txBody>
      </p:sp>
      <p:sp>
        <p:nvSpPr>
          <p:cNvPr id="3" name="Content Placeholder 2">
            <a:extLst>
              <a:ext uri="{FF2B5EF4-FFF2-40B4-BE49-F238E27FC236}">
                <a16:creationId xmlns:a16="http://schemas.microsoft.com/office/drawing/2014/main" id="{F288E0F8-E0DB-43C8-B7D7-10CE3AF696C2}"/>
              </a:ext>
            </a:extLst>
          </p:cNvPr>
          <p:cNvSpPr>
            <a:spLocks noGrp="1"/>
          </p:cNvSpPr>
          <p:nvPr>
            <p:ph idx="1"/>
          </p:nvPr>
        </p:nvSpPr>
        <p:spPr>
          <a:xfrm>
            <a:off x="1141412" y="2489184"/>
            <a:ext cx="9905999" cy="3541714"/>
          </a:xfrm>
        </p:spPr>
        <p:txBody>
          <a:bodyPr>
            <a:normAutofit fontScale="85000" lnSpcReduction="20000"/>
          </a:bodyPr>
          <a:lstStyle/>
          <a:p>
            <a:r>
              <a:rPr lang="en-US" dirty="0">
                <a:solidFill>
                  <a:schemeClr val="accent5">
                    <a:lumMod val="75000"/>
                  </a:schemeClr>
                </a:solidFill>
                <a:latin typeface="Cambria" panose="02040503050406030204" pitchFamily="18" charset="0"/>
                <a:ea typeface="Cambria" panose="02040503050406030204" pitchFamily="18" charset="0"/>
              </a:rPr>
              <a:t>Our primary goal was to examine the cancellation rates at both hotels. We sought to understand why many visitors were choosing to cancel their reservations. </a:t>
            </a:r>
          </a:p>
          <a:p>
            <a:r>
              <a:rPr lang="en-US" dirty="0">
                <a:solidFill>
                  <a:schemeClr val="accent1">
                    <a:lumMod val="50000"/>
                  </a:schemeClr>
                </a:solidFill>
                <a:latin typeface="Cambria" panose="02040503050406030204" pitchFamily="18" charset="0"/>
                <a:ea typeface="Cambria" panose="02040503050406030204" pitchFamily="18" charset="0"/>
              </a:rPr>
              <a:t>We also identified the top 10 countries where this challenge is most prominent. As data analysts, we need to address this issue effectively.</a:t>
            </a:r>
          </a:p>
          <a:p>
            <a:pPr algn="l"/>
            <a:r>
              <a:rPr lang="en-US" b="0" i="0" dirty="0">
                <a:solidFill>
                  <a:srgbClr val="7030A0"/>
                </a:solidFill>
                <a:effectLst/>
                <a:latin typeface="Cambria" panose="02040503050406030204" pitchFamily="18" charset="0"/>
                <a:ea typeface="Cambria" panose="02040503050406030204" pitchFamily="18" charset="0"/>
              </a:rPr>
              <a:t>To achieve this, we will investigate various potential factors contributing to cancellations, such as pricing, accommodation facilities, discounts, hygiene standards, and other relevant aspects. </a:t>
            </a:r>
          </a:p>
          <a:p>
            <a:pPr algn="l"/>
            <a:r>
              <a:rPr lang="en-US" b="0" i="0" dirty="0">
                <a:solidFill>
                  <a:srgbClr val="374151"/>
                </a:solidFill>
                <a:effectLst/>
                <a:latin typeface="Cambria" panose="02040503050406030204" pitchFamily="18" charset="0"/>
                <a:ea typeface="Cambria" panose="02040503050406030204" pitchFamily="18" charset="0"/>
              </a:rPr>
              <a:t>Through this analysis, we aim to uncover the key drivers of cancellations and will find out what's causing most of the cancellations. Then, we'll come up with plans to fix this issue.</a:t>
            </a:r>
          </a:p>
          <a:p>
            <a:endParaRPr lang="en-US" dirty="0">
              <a:solidFill>
                <a:schemeClr val="accent5">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6866939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additive="base">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docProps/app.xml><?xml version="1.0" encoding="utf-8"?>
<Properties xmlns="http://schemas.openxmlformats.org/officeDocument/2006/extended-properties" xmlns:vt="http://schemas.openxmlformats.org/officeDocument/2006/docPropsVTypes">
  <Template/>
  <TotalTime>1670</TotalTime>
  <Words>1501</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vt:lpstr>
      <vt:lpstr>Tw Cen MT</vt:lpstr>
      <vt:lpstr>Wingdings</vt:lpstr>
      <vt:lpstr>Circuit</vt:lpstr>
      <vt:lpstr>PowerPoint Presentation</vt:lpstr>
      <vt:lpstr>PowerPoint Presentation</vt:lpstr>
      <vt:lpstr>PowerPoint Presentation</vt:lpstr>
      <vt:lpstr>Now its time to import Python libraries into jupyter notebook</vt:lpstr>
      <vt:lpstr>After Importing the dataset, this is how our data look like. It contains 1,18,897 rows and 32 columns. </vt:lpstr>
      <vt:lpstr>Now we’ll perform some operations like Data cleaning and Exploratory data analysis.</vt:lpstr>
      <vt:lpstr>Here we can see the adr(Average Daily Rate) columns contains outlier above 5000.  Therefore we decided to exclude values above 5000. </vt:lpstr>
      <vt:lpstr>PowerPoint Presentation</vt:lpstr>
      <vt:lpstr>Almost EDA part is completed, now we can move to the analysis part. We’ll tackle each problem thoroughly.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Conclusions and Suggestions</vt:lpstr>
      <vt:lpstr>I would like to thank my mentor Ayushi Ma’am. I followed her guidelines on YouTube to make this project successful.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we can see the adr columns contains outlier above 5000. Therefore we decided to exclude values above 5000.</dc:title>
  <dc:creator>AJAY KUMAR MAHTO</dc:creator>
  <cp:lastModifiedBy>AJAY KUMAR MAHTO</cp:lastModifiedBy>
  <cp:revision>72</cp:revision>
  <dcterms:created xsi:type="dcterms:W3CDTF">2023-08-13T19:56:06Z</dcterms:created>
  <dcterms:modified xsi:type="dcterms:W3CDTF">2023-08-15T18:56:56Z</dcterms:modified>
</cp:coreProperties>
</file>