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0" r:id="rId15"/>
    <p:sldId id="269"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426846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C4519-2CC5-440A-8FB6-C816EE5BD730}"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393320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2749611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096F0-EB6E-468F-8EE9-F172CFCA4D8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6028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339088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EC4519-2CC5-440A-8FB6-C816EE5BD730}" type="datetimeFigureOut">
              <a:rPr lang="en-IN" smtClean="0"/>
              <a:t>23-08-2022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1947324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EC4519-2CC5-440A-8FB6-C816EE5BD730}" type="datetimeFigureOut">
              <a:rPr lang="en-IN" smtClean="0"/>
              <a:t>23-08-2022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100196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1471521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222271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52904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354350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C4519-2CC5-440A-8FB6-C816EE5BD730}"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31349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EC4519-2CC5-440A-8FB6-C816EE5BD730}" type="datetimeFigureOut">
              <a:rPr lang="en-IN" smtClean="0"/>
              <a:t>23-08-2022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327524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159104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222676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3EC4519-2CC5-440A-8FB6-C816EE5BD730}" type="datetimeFigureOut">
              <a:rPr lang="en-IN" smtClean="0"/>
              <a:t>23-08-2022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5129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C4519-2CC5-440A-8FB6-C816EE5BD730}"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5096F0-EB6E-468F-8EE9-F172CFCA4D87}" type="slidenum">
              <a:rPr lang="en-IN" smtClean="0"/>
              <a:t>‹#›</a:t>
            </a:fld>
            <a:endParaRPr lang="en-IN"/>
          </a:p>
        </p:txBody>
      </p:sp>
    </p:spTree>
    <p:extLst>
      <p:ext uri="{BB962C8B-B14F-4D97-AF65-F5344CB8AC3E}">
        <p14:creationId xmlns:p14="http://schemas.microsoft.com/office/powerpoint/2010/main" val="377331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EC4519-2CC5-440A-8FB6-C816EE5BD730}" type="datetimeFigureOut">
              <a:rPr lang="en-IN" smtClean="0"/>
              <a:t>23-08-2022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5096F0-EB6E-468F-8EE9-F172CFCA4D87}" type="slidenum">
              <a:rPr lang="en-IN" smtClean="0"/>
              <a:t>‹#›</a:t>
            </a:fld>
            <a:endParaRPr lang="en-IN"/>
          </a:p>
        </p:txBody>
      </p:sp>
    </p:spTree>
    <p:extLst>
      <p:ext uri="{BB962C8B-B14F-4D97-AF65-F5344CB8AC3E}">
        <p14:creationId xmlns:p14="http://schemas.microsoft.com/office/powerpoint/2010/main" val="35258238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kaggle.com/yersever/500-person-gender-height-weight-bodymassinde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B078-A980-49C3-F2AC-E1D4CCC1C530}"/>
              </a:ext>
            </a:extLst>
          </p:cNvPr>
          <p:cNvSpPr>
            <a:spLocks noGrp="1"/>
          </p:cNvSpPr>
          <p:nvPr>
            <p:ph type="ctrTitle"/>
          </p:nvPr>
        </p:nvSpPr>
        <p:spPr>
          <a:xfrm>
            <a:off x="1154955" y="1447801"/>
            <a:ext cx="8825658" cy="2514600"/>
          </a:xfrm>
        </p:spPr>
        <p:txBody>
          <a:bodyPr/>
          <a:lstStyle/>
          <a:p>
            <a:r>
              <a:rPr lang="en-US" dirty="0"/>
              <a:t>BMI PREDICTION</a:t>
            </a:r>
            <a:br>
              <a:rPr lang="en-US" dirty="0"/>
            </a:br>
            <a:r>
              <a:rPr lang="en-US" sz="3200" dirty="0"/>
              <a:t>(Final Project)</a:t>
            </a:r>
            <a:endParaRPr lang="en-IN" dirty="0"/>
          </a:p>
        </p:txBody>
      </p:sp>
      <p:sp>
        <p:nvSpPr>
          <p:cNvPr id="3" name="Subtitle 2">
            <a:extLst>
              <a:ext uri="{FF2B5EF4-FFF2-40B4-BE49-F238E27FC236}">
                <a16:creationId xmlns:a16="http://schemas.microsoft.com/office/drawing/2014/main" id="{B487CABF-5347-D72F-4F2B-5E4AC2D8F825}"/>
              </a:ext>
            </a:extLst>
          </p:cNvPr>
          <p:cNvSpPr>
            <a:spLocks noGrp="1"/>
          </p:cNvSpPr>
          <p:nvPr>
            <p:ph type="subTitle" idx="1"/>
          </p:nvPr>
        </p:nvSpPr>
        <p:spPr>
          <a:xfrm>
            <a:off x="1154955" y="4777379"/>
            <a:ext cx="8825658" cy="1436607"/>
          </a:xfrm>
        </p:spPr>
        <p:txBody>
          <a:bodyPr>
            <a:normAutofit fontScale="92500" lnSpcReduction="20000"/>
          </a:bodyPr>
          <a:lstStyle/>
          <a:p>
            <a:pPr algn="r"/>
            <a:r>
              <a:rPr lang="en-US" dirty="0"/>
              <a:t>By</a:t>
            </a:r>
          </a:p>
          <a:p>
            <a:pPr algn="r"/>
            <a:r>
              <a:rPr lang="en-US" dirty="0"/>
              <a:t>AJAY KARTHICK M</a:t>
            </a:r>
          </a:p>
          <a:p>
            <a:pPr algn="r"/>
            <a:r>
              <a:rPr lang="en-US" dirty="0"/>
              <a:t>(EBEON0322581220)</a:t>
            </a:r>
          </a:p>
          <a:p>
            <a:pPr algn="r"/>
            <a:r>
              <a:rPr lang="en-US" dirty="0"/>
              <a:t>(Batch : 2021-7234)</a:t>
            </a:r>
          </a:p>
          <a:p>
            <a:endParaRPr lang="en-IN" dirty="0"/>
          </a:p>
        </p:txBody>
      </p:sp>
      <p:pic>
        <p:nvPicPr>
          <p:cNvPr id="7" name="Picture 6">
            <a:extLst>
              <a:ext uri="{FF2B5EF4-FFF2-40B4-BE49-F238E27FC236}">
                <a16:creationId xmlns:a16="http://schemas.microsoft.com/office/drawing/2014/main" id="{F03F9994-8180-2500-C583-15385D3349DA}"/>
              </a:ext>
            </a:extLst>
          </p:cNvPr>
          <p:cNvPicPr>
            <a:picLocks noChangeAspect="1"/>
          </p:cNvPicPr>
          <p:nvPr/>
        </p:nvPicPr>
        <p:blipFill rotWithShape="1">
          <a:blip r:embed="rId2">
            <a:extLst>
              <a:ext uri="{28A0092B-C50C-407E-A947-70E740481C1C}">
                <a14:useLocalDpi xmlns:a14="http://schemas.microsoft.com/office/drawing/2010/main" val="0"/>
              </a:ext>
            </a:extLst>
          </a:blip>
          <a:srcRect t="26109" r="4520" b="26364"/>
          <a:stretch/>
        </p:blipFill>
        <p:spPr>
          <a:xfrm>
            <a:off x="640632" y="644014"/>
            <a:ext cx="1837096" cy="914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9897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51A2-64D3-C28F-F19E-85333FBD3992}"/>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5C70916E-FA94-EBCF-D7F7-4C32CC5D0E68}"/>
              </a:ext>
            </a:extLst>
          </p:cNvPr>
          <p:cNvSpPr>
            <a:spLocks noGrp="1"/>
          </p:cNvSpPr>
          <p:nvPr>
            <p:ph idx="1"/>
          </p:nvPr>
        </p:nvSpPr>
        <p:spPr>
          <a:xfrm>
            <a:off x="645132" y="1445342"/>
            <a:ext cx="7328829" cy="3097295"/>
          </a:xfrm>
        </p:spPr>
        <p:txBody>
          <a:bodyPr>
            <a:normAutofit lnSpcReduction="10000"/>
          </a:bodyPr>
          <a:lstStyle/>
          <a:p>
            <a:r>
              <a:rPr lang="en-US" b="0" i="0" dirty="0">
                <a:effectLst/>
                <a:latin typeface="Arial" panose="020B0604020202020204" pitchFamily="34"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pPr marL="0" indent="0" algn="l">
              <a:buNone/>
            </a:pPr>
            <a:r>
              <a:rPr lang="en-US" b="1" i="0" dirty="0">
                <a:effectLst/>
                <a:latin typeface="Arial" panose="020B0604020202020204" pitchFamily="34" charset="0"/>
              </a:rPr>
              <a:t>Different types of machine learning</a:t>
            </a:r>
          </a:p>
          <a:p>
            <a:pPr algn="l"/>
            <a:r>
              <a:rPr lang="en-US" b="0" i="0" dirty="0">
                <a:effectLst/>
                <a:latin typeface="Arial" panose="020B0604020202020204" pitchFamily="34" charset="0"/>
              </a:rPr>
              <a:t>Classical machine learning is often categorized by how an algorithm learns to become more accurate in its predictions. </a:t>
            </a:r>
          </a:p>
          <a:p>
            <a:pPr algn="l"/>
            <a:r>
              <a:rPr lang="en-US" b="1" i="1" dirty="0">
                <a:effectLst/>
                <a:latin typeface="Arial" panose="020B0604020202020204" pitchFamily="34" charset="0"/>
              </a:rPr>
              <a:t>There are </a:t>
            </a:r>
            <a:r>
              <a:rPr lang="en-US" b="1" i="1" dirty="0">
                <a:latin typeface="Arial" panose="020B0604020202020204" pitchFamily="34" charset="0"/>
              </a:rPr>
              <a:t>Four</a:t>
            </a:r>
            <a:r>
              <a:rPr lang="en-US" b="1" i="1" dirty="0">
                <a:effectLst/>
                <a:latin typeface="Arial" panose="020B0604020202020204" pitchFamily="34" charset="0"/>
              </a:rPr>
              <a:t> basic approaches :</a:t>
            </a:r>
          </a:p>
          <a:p>
            <a:pPr marL="0" indent="0">
              <a:buNone/>
            </a:pPr>
            <a:endParaRPr lang="en-IN" dirty="0"/>
          </a:p>
        </p:txBody>
      </p:sp>
      <p:pic>
        <p:nvPicPr>
          <p:cNvPr id="14338" name="Picture 2" descr="An Introduction to Machine Learning | by Anmol Behl | Becoming Human:  Artificial Intelligence Magazine">
            <a:extLst>
              <a:ext uri="{FF2B5EF4-FFF2-40B4-BE49-F238E27FC236}">
                <a16:creationId xmlns:a16="http://schemas.microsoft.com/office/drawing/2014/main" id="{A68F9148-A15D-DDB1-178D-84691AE55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6955" y="1264066"/>
            <a:ext cx="3727758" cy="2438509"/>
          </a:xfrm>
          <a:prstGeom prst="roundRect">
            <a:avLst>
              <a:gd name="adj" fmla="val 45157"/>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4340" name="Picture 4" descr="Top 10 Machine Learning Algorithms">
            <a:extLst>
              <a:ext uri="{FF2B5EF4-FFF2-40B4-BE49-F238E27FC236}">
                <a16:creationId xmlns:a16="http://schemas.microsoft.com/office/drawing/2014/main" id="{39071B23-1831-56AE-1A6B-489D60EED5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200" b="11449"/>
          <a:stretch/>
        </p:blipFill>
        <p:spPr bwMode="auto">
          <a:xfrm>
            <a:off x="2312172" y="4542637"/>
            <a:ext cx="6433147" cy="22022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285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F8707-65B9-A9C3-76E6-77717596F31C}"/>
              </a:ext>
            </a:extLst>
          </p:cNvPr>
          <p:cNvSpPr>
            <a:spLocks noGrp="1"/>
          </p:cNvSpPr>
          <p:nvPr>
            <p:ph idx="1"/>
          </p:nvPr>
        </p:nvSpPr>
        <p:spPr>
          <a:xfrm>
            <a:off x="530942" y="265472"/>
            <a:ext cx="9871587" cy="5732205"/>
          </a:xfrm>
        </p:spPr>
        <p:txBody>
          <a:bodyPr/>
          <a:lstStyle/>
          <a:p>
            <a:pPr algn="l"/>
            <a:r>
              <a:rPr lang="en-US" b="0" i="0" dirty="0">
                <a:effectLst/>
                <a:latin typeface="charter"/>
              </a:rPr>
              <a:t>For making our predictive model we will need to proceed with certain steps:</a:t>
            </a:r>
          </a:p>
          <a:p>
            <a:pPr lvl="1">
              <a:buFont typeface="Wingdings" panose="05000000000000000000" pitchFamily="2" charset="2"/>
              <a:buChar char="ü"/>
            </a:pPr>
            <a:r>
              <a:rPr lang="en-US" sz="2000" b="0" i="0" dirty="0">
                <a:effectLst/>
                <a:latin typeface="charter"/>
              </a:rPr>
              <a:t>Assign our data instances and target value (X and y columns).</a:t>
            </a:r>
          </a:p>
          <a:p>
            <a:pPr marL="914400" lvl="2" indent="0">
              <a:buNone/>
            </a:pPr>
            <a:r>
              <a:rPr lang="en-US" sz="1800" b="0" i="0" dirty="0">
                <a:effectLst/>
                <a:latin typeface="charter"/>
              </a:rPr>
              <a:t>Considering the original dataset, we take the </a:t>
            </a:r>
            <a:r>
              <a:rPr lang="en-US" sz="1800" b="1" i="0" dirty="0">
                <a:effectLst/>
                <a:latin typeface="charter"/>
              </a:rPr>
              <a:t>Index</a:t>
            </a:r>
            <a:r>
              <a:rPr lang="en-US" sz="1800" b="0" i="0" dirty="0">
                <a:effectLst/>
                <a:latin typeface="charter"/>
              </a:rPr>
              <a:t> column as the ‘target’ variable </a:t>
            </a:r>
            <a:r>
              <a:rPr lang="en-US" sz="1800" b="1" i="0" dirty="0">
                <a:effectLst/>
                <a:latin typeface="charter"/>
              </a:rPr>
              <a:t>y</a:t>
            </a:r>
            <a:r>
              <a:rPr lang="en-US" sz="1800" b="0" i="0" dirty="0">
                <a:effectLst/>
                <a:latin typeface="charter"/>
              </a:rPr>
              <a:t>, while the remaining columns will be our </a:t>
            </a:r>
            <a:r>
              <a:rPr lang="en-US" sz="1800" b="1" i="0" dirty="0">
                <a:effectLst/>
                <a:latin typeface="charter"/>
              </a:rPr>
              <a:t>X</a:t>
            </a:r>
            <a:r>
              <a:rPr lang="en-US" sz="1800" b="0" i="0" dirty="0">
                <a:effectLst/>
                <a:latin typeface="charter"/>
              </a:rPr>
              <a:t> ‘predictors’. Furthermore assign to </a:t>
            </a:r>
            <a:r>
              <a:rPr lang="en-US" sz="1800" b="1" i="0" dirty="0">
                <a:effectLst/>
                <a:latin typeface="charter"/>
              </a:rPr>
              <a:t>Gender</a:t>
            </a:r>
            <a:r>
              <a:rPr lang="en-US" sz="1800" b="0" i="0" dirty="0">
                <a:effectLst/>
                <a:latin typeface="charter"/>
              </a:rPr>
              <a:t> column arbitrary numbers such as 1 to Female and 0 to Male (similar to a Boolean/Truth value) to differentiate them.</a:t>
            </a:r>
          </a:p>
          <a:p>
            <a:pPr lvl="1">
              <a:buFont typeface="Wingdings" panose="05000000000000000000" pitchFamily="2" charset="2"/>
              <a:buChar char="ü"/>
            </a:pPr>
            <a:r>
              <a:rPr lang="en-US" sz="2000" b="0" i="0" dirty="0">
                <a:effectLst/>
                <a:latin typeface="charter"/>
              </a:rPr>
              <a:t>Feature scaling and Split data into training and test.</a:t>
            </a:r>
          </a:p>
          <a:p>
            <a:pPr marL="914400" lvl="2" indent="0">
              <a:buNone/>
            </a:pPr>
            <a:r>
              <a:rPr lang="en-US" sz="1800" b="0" i="0" dirty="0">
                <a:effectLst/>
                <a:latin typeface="charter"/>
              </a:rPr>
              <a:t>In many machine learning algorithms, to bring all features in the same standing, we need to do scaling so that one significant number doesn’t impact the model just because of their large magnitude.</a:t>
            </a:r>
          </a:p>
          <a:p>
            <a:pPr marL="914400" lvl="2" indent="0">
              <a:buNone/>
            </a:pPr>
            <a:r>
              <a:rPr lang="en-US" sz="1800" b="0" i="0" dirty="0">
                <a:effectLst/>
                <a:latin typeface="charter"/>
              </a:rPr>
              <a:t>first step I split data into training and test sets, and after, with Standard Scaler technique that assumes that the data is normally distributed within each feature and scales it so that the distribution is </a:t>
            </a:r>
            <a:r>
              <a:rPr lang="en-US" sz="1800" b="0" i="0" dirty="0" err="1">
                <a:effectLst/>
                <a:latin typeface="charter"/>
              </a:rPr>
              <a:t>centred</a:t>
            </a:r>
            <a:r>
              <a:rPr lang="en-US" sz="1800" b="0" i="0" dirty="0">
                <a:effectLst/>
                <a:latin typeface="charter"/>
              </a:rPr>
              <a:t> around 0, with a standard deviation of 1.</a:t>
            </a:r>
          </a:p>
          <a:p>
            <a:pPr marL="914400" lvl="2" indent="0">
              <a:buNone/>
            </a:pPr>
            <a:endParaRPr lang="en-IN" sz="2000" dirty="0"/>
          </a:p>
        </p:txBody>
      </p:sp>
      <p:pic>
        <p:nvPicPr>
          <p:cNvPr id="3074" name="Picture 2">
            <a:extLst>
              <a:ext uri="{FF2B5EF4-FFF2-40B4-BE49-F238E27FC236}">
                <a16:creationId xmlns:a16="http://schemas.microsoft.com/office/drawing/2014/main" id="{4097492B-D236-B7FB-B233-31392B3BC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089" y="4756508"/>
            <a:ext cx="7875822" cy="181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36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F8707-65B9-A9C3-76E6-77717596F31C}"/>
              </a:ext>
            </a:extLst>
          </p:cNvPr>
          <p:cNvSpPr>
            <a:spLocks noGrp="1"/>
          </p:cNvSpPr>
          <p:nvPr>
            <p:ph idx="1"/>
          </p:nvPr>
        </p:nvSpPr>
        <p:spPr>
          <a:xfrm>
            <a:off x="530942" y="452718"/>
            <a:ext cx="9871587" cy="5830095"/>
          </a:xfrm>
        </p:spPr>
        <p:txBody>
          <a:bodyPr/>
          <a:lstStyle/>
          <a:p>
            <a:pPr lvl="1">
              <a:buFont typeface="Wingdings" panose="05000000000000000000" pitchFamily="2" charset="2"/>
              <a:buChar char="ü"/>
            </a:pPr>
            <a:r>
              <a:rPr lang="en-US" sz="2400" b="0" i="0" dirty="0">
                <a:effectLst/>
                <a:latin typeface="charter"/>
              </a:rPr>
              <a:t>Before training the model, we must take into account that our classes, on which we will apply the classification algorithms, are unbalanced.</a:t>
            </a:r>
            <a:endParaRPr lang="en-IN" dirty="0"/>
          </a:p>
        </p:txBody>
      </p:sp>
      <p:pic>
        <p:nvPicPr>
          <p:cNvPr id="15364" name="Picture 4">
            <a:extLst>
              <a:ext uri="{FF2B5EF4-FFF2-40B4-BE49-F238E27FC236}">
                <a16:creationId xmlns:a16="http://schemas.microsoft.com/office/drawing/2014/main" id="{A34B0A71-FCDA-B2BD-30AA-612E8A1E6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216" y="1613079"/>
            <a:ext cx="9449415" cy="479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48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4D70-2D21-6F19-E908-AC1CF44AB4DE}"/>
              </a:ext>
            </a:extLst>
          </p:cNvPr>
          <p:cNvSpPr>
            <a:spLocks noGrp="1"/>
          </p:cNvSpPr>
          <p:nvPr>
            <p:ph type="title"/>
          </p:nvPr>
        </p:nvSpPr>
        <p:spPr/>
        <p:txBody>
          <a:bodyPr/>
          <a:lstStyle/>
          <a:p>
            <a:r>
              <a:rPr lang="en-IN" i="0" dirty="0">
                <a:solidFill>
                  <a:schemeClr val="tx1"/>
                </a:solidFill>
                <a:effectLst/>
                <a:latin typeface="+mn-lt"/>
              </a:rPr>
              <a:t>Classification algorithms</a:t>
            </a:r>
            <a:endParaRPr lang="en-IN" dirty="0">
              <a:solidFill>
                <a:schemeClr val="tx1"/>
              </a:solidFill>
              <a:latin typeface="+mn-lt"/>
            </a:endParaRPr>
          </a:p>
        </p:txBody>
      </p:sp>
      <p:sp>
        <p:nvSpPr>
          <p:cNvPr id="3" name="Content Placeholder 2">
            <a:extLst>
              <a:ext uri="{FF2B5EF4-FFF2-40B4-BE49-F238E27FC236}">
                <a16:creationId xmlns:a16="http://schemas.microsoft.com/office/drawing/2014/main" id="{E9E10049-34F5-510B-584D-1E9F093B719F}"/>
              </a:ext>
            </a:extLst>
          </p:cNvPr>
          <p:cNvSpPr>
            <a:spLocks noGrp="1"/>
          </p:cNvSpPr>
          <p:nvPr>
            <p:ph idx="1"/>
          </p:nvPr>
        </p:nvSpPr>
        <p:spPr>
          <a:xfrm>
            <a:off x="646112" y="1523999"/>
            <a:ext cx="6865734" cy="4685071"/>
          </a:xfrm>
        </p:spPr>
        <p:txBody>
          <a:bodyPr/>
          <a:lstStyle/>
          <a:p>
            <a:pPr algn="l"/>
            <a:r>
              <a:rPr lang="en-US" sz="2400" b="1" i="0" dirty="0">
                <a:effectLst/>
                <a:latin typeface="charter"/>
              </a:rPr>
              <a:t>Training Models</a:t>
            </a:r>
            <a:endParaRPr lang="en-US" sz="2400" b="0" i="0" dirty="0">
              <a:effectLst/>
              <a:latin typeface="charter"/>
            </a:endParaRPr>
          </a:p>
          <a:p>
            <a:pPr marL="0" indent="0" algn="l">
              <a:buNone/>
            </a:pPr>
            <a:r>
              <a:rPr lang="en-US" sz="2400" b="0" i="0" dirty="0">
                <a:effectLst/>
                <a:latin typeface="charter"/>
              </a:rPr>
              <a:t>	In this study, using our training set I trained 5 supervised machine learning classification algorithms, we have to do a multiclass classification:</a:t>
            </a:r>
          </a:p>
          <a:p>
            <a:pPr marL="354013" algn="l">
              <a:buFont typeface="Wingdings" panose="05000000000000000000" pitchFamily="2" charset="2"/>
              <a:buChar char="v"/>
            </a:pPr>
            <a:r>
              <a:rPr lang="en-IN" sz="2400" b="1" i="0" dirty="0">
                <a:effectLst/>
                <a:latin typeface="charter"/>
              </a:rPr>
              <a:t>Logistic Regression Multinomial</a:t>
            </a:r>
            <a:endParaRPr lang="en-US" sz="2400" dirty="0">
              <a:latin typeface="charter"/>
            </a:endParaRPr>
          </a:p>
          <a:p>
            <a:pPr marL="354013" algn="l">
              <a:buFont typeface="Wingdings" panose="05000000000000000000" pitchFamily="2" charset="2"/>
              <a:buChar char="v"/>
            </a:pPr>
            <a:r>
              <a:rPr lang="en-IN" sz="2400" b="1" i="0" dirty="0">
                <a:effectLst/>
                <a:latin typeface="charter"/>
              </a:rPr>
              <a:t>Random Forest for Multiclass</a:t>
            </a:r>
          </a:p>
          <a:p>
            <a:pPr marL="354013" algn="l">
              <a:buFont typeface="Wingdings" panose="05000000000000000000" pitchFamily="2" charset="2"/>
              <a:buChar char="v"/>
            </a:pPr>
            <a:r>
              <a:rPr lang="en-IN" sz="2400" b="1" i="0" dirty="0">
                <a:effectLst/>
                <a:latin typeface="charter"/>
              </a:rPr>
              <a:t>Gradient boosting classifiers</a:t>
            </a:r>
            <a:endParaRPr lang="en-IN" sz="2400" b="1" dirty="0">
              <a:latin typeface="charter"/>
            </a:endParaRPr>
          </a:p>
          <a:p>
            <a:pPr marL="354013" algn="l">
              <a:buFont typeface="Wingdings" panose="05000000000000000000" pitchFamily="2" charset="2"/>
              <a:buChar char="v"/>
            </a:pPr>
            <a:r>
              <a:rPr lang="en-IN" sz="2400" b="1" i="0" dirty="0">
                <a:effectLst/>
                <a:latin typeface="charter"/>
              </a:rPr>
              <a:t>Support Vector Machine for multiclass classification</a:t>
            </a:r>
          </a:p>
          <a:p>
            <a:pPr marL="354013" algn="l">
              <a:buFont typeface="Wingdings" panose="05000000000000000000" pitchFamily="2" charset="2"/>
              <a:buChar char="v"/>
            </a:pPr>
            <a:r>
              <a:rPr lang="en-IN" sz="2400" b="1" i="0" dirty="0">
                <a:effectLst/>
                <a:latin typeface="charter"/>
              </a:rPr>
              <a:t>Neural</a:t>
            </a:r>
            <a:r>
              <a:rPr lang="en-IN" sz="2400" b="1" i="0" dirty="0">
                <a:solidFill>
                  <a:srgbClr val="58C1BA"/>
                </a:solidFill>
                <a:effectLst/>
                <a:latin typeface="charter"/>
              </a:rPr>
              <a:t> </a:t>
            </a:r>
            <a:r>
              <a:rPr lang="en-IN" sz="2400" b="1" i="0" dirty="0">
                <a:effectLst/>
                <a:latin typeface="charter"/>
              </a:rPr>
              <a:t>Networks</a:t>
            </a:r>
            <a:r>
              <a:rPr lang="en-IN" sz="2400" b="1" i="0" dirty="0">
                <a:solidFill>
                  <a:srgbClr val="58C1BA"/>
                </a:solidFill>
                <a:effectLst/>
                <a:latin typeface="charter"/>
              </a:rPr>
              <a:t> </a:t>
            </a:r>
            <a:r>
              <a:rPr lang="en-IN" sz="2400" b="1" i="0" dirty="0">
                <a:effectLst/>
                <a:latin typeface="charter"/>
              </a:rPr>
              <a:t>with</a:t>
            </a:r>
            <a:r>
              <a:rPr lang="en-IN" sz="2400" b="1" i="0" dirty="0">
                <a:solidFill>
                  <a:srgbClr val="58C1BA"/>
                </a:solidFill>
                <a:effectLst/>
                <a:latin typeface="charter"/>
              </a:rPr>
              <a:t> </a:t>
            </a:r>
            <a:r>
              <a:rPr lang="en-IN" sz="2400" b="1" i="0" dirty="0">
                <a:effectLst/>
                <a:latin typeface="charter"/>
              </a:rPr>
              <a:t>TensorFlow</a:t>
            </a:r>
            <a:endParaRPr lang="en-US" sz="2400" b="0" i="0" dirty="0">
              <a:effectLst/>
              <a:latin typeface="charter"/>
            </a:endParaRPr>
          </a:p>
          <a:p>
            <a:endParaRPr lang="en-IN" dirty="0"/>
          </a:p>
        </p:txBody>
      </p:sp>
      <p:pic>
        <p:nvPicPr>
          <p:cNvPr id="16386" name="Picture 2" descr="Machine Learning Algorithms | Top 5 Machine Learning Algorithms | Edureka">
            <a:extLst>
              <a:ext uri="{FF2B5EF4-FFF2-40B4-BE49-F238E27FC236}">
                <a16:creationId xmlns:a16="http://schemas.microsoft.com/office/drawing/2014/main" id="{218C3961-0C03-A0FE-049C-27FFEFE58E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7" t="20778" r="2631" b="3971"/>
          <a:stretch/>
        </p:blipFill>
        <p:spPr bwMode="auto">
          <a:xfrm>
            <a:off x="6303160" y="3429000"/>
            <a:ext cx="5515215" cy="26252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00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E3A60-C51D-73BF-E39C-0C2ED4FA73F8}"/>
              </a:ext>
            </a:extLst>
          </p:cNvPr>
          <p:cNvSpPr>
            <a:spLocks noGrp="1"/>
          </p:cNvSpPr>
          <p:nvPr>
            <p:ph idx="1"/>
          </p:nvPr>
        </p:nvSpPr>
        <p:spPr>
          <a:xfrm>
            <a:off x="501445" y="530942"/>
            <a:ext cx="9920749" cy="5717457"/>
          </a:xfrm>
        </p:spPr>
        <p:txBody>
          <a:bodyPr>
            <a:normAutofit/>
          </a:bodyPr>
          <a:lstStyle/>
          <a:p>
            <a:r>
              <a:rPr lang="en-US" sz="2800" b="1" i="0" u="sng" dirty="0">
                <a:effectLst/>
                <a:latin typeface="charter"/>
              </a:rPr>
              <a:t>Logistic Regression Multinomial</a:t>
            </a:r>
            <a:r>
              <a:rPr lang="en-US" sz="2800" b="1" i="0" dirty="0">
                <a:effectLst/>
                <a:latin typeface="charter"/>
              </a:rPr>
              <a:t> </a:t>
            </a:r>
          </a:p>
          <a:p>
            <a:pPr lvl="1">
              <a:buFont typeface="Arial" panose="020B0604020202020204" pitchFamily="34" charset="0"/>
              <a:buChar char="•"/>
            </a:pPr>
            <a:r>
              <a:rPr lang="en-US" sz="2400" dirty="0">
                <a:latin typeface="charter"/>
              </a:rPr>
              <a:t>It</a:t>
            </a:r>
            <a:r>
              <a:rPr lang="en-US" sz="2400" b="1" dirty="0">
                <a:latin typeface="charter"/>
              </a:rPr>
              <a:t> </a:t>
            </a:r>
            <a:r>
              <a:rPr lang="en-US" sz="2400" b="0" i="0" dirty="0">
                <a:effectLst/>
                <a:latin typeface="charter"/>
              </a:rPr>
              <a:t>is a classification method that generalizes logistic regression to multiclass problems, i.e. with more than two possible discrete outcomes. </a:t>
            </a:r>
          </a:p>
          <a:p>
            <a:pPr lvl="1">
              <a:buFont typeface="Arial" panose="020B0604020202020204" pitchFamily="34" charset="0"/>
              <a:buChar char="•"/>
            </a:pPr>
            <a:r>
              <a:rPr lang="en-US" sz="2400" b="0" i="0" dirty="0">
                <a:effectLst/>
                <a:latin typeface="charter"/>
              </a:rPr>
              <a:t>That is, it is a model that is used to predict the probabilities of the different possible outcomes of a categorically distributed dependent variable, given a set of independent variables.</a:t>
            </a:r>
            <a:endParaRPr lang="en-IN" sz="2400" dirty="0"/>
          </a:p>
        </p:txBody>
      </p:sp>
      <p:pic>
        <p:nvPicPr>
          <p:cNvPr id="1026" name="Picture 2">
            <a:extLst>
              <a:ext uri="{FF2B5EF4-FFF2-40B4-BE49-F238E27FC236}">
                <a16:creationId xmlns:a16="http://schemas.microsoft.com/office/drawing/2014/main" id="{3DC3855D-017D-1F44-BA7D-808FFF01F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07" y="4061183"/>
            <a:ext cx="10415314" cy="2187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87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E3A60-C51D-73BF-E39C-0C2ED4FA73F8}"/>
              </a:ext>
            </a:extLst>
          </p:cNvPr>
          <p:cNvSpPr>
            <a:spLocks noGrp="1"/>
          </p:cNvSpPr>
          <p:nvPr>
            <p:ph idx="1"/>
          </p:nvPr>
        </p:nvSpPr>
        <p:spPr>
          <a:xfrm>
            <a:off x="501445" y="530942"/>
            <a:ext cx="9920749" cy="5717457"/>
          </a:xfrm>
        </p:spPr>
        <p:txBody>
          <a:bodyPr>
            <a:normAutofit/>
          </a:bodyPr>
          <a:lstStyle/>
          <a:p>
            <a:r>
              <a:rPr lang="en-IN" sz="2400" b="1" i="0" u="sng" dirty="0">
                <a:effectLst/>
                <a:latin typeface="charter"/>
              </a:rPr>
              <a:t>Random Forest for Multiclass</a:t>
            </a:r>
            <a:endParaRPr lang="en-US" sz="2800" b="1" i="0" u="sng" dirty="0">
              <a:effectLst/>
              <a:latin typeface="charter"/>
            </a:endParaRPr>
          </a:p>
          <a:p>
            <a:pPr lvl="1">
              <a:buFont typeface="Arial" panose="020B0604020202020204" pitchFamily="34" charset="0"/>
              <a:buChar char="•"/>
            </a:pPr>
            <a:r>
              <a:rPr lang="en-US" sz="2400" b="0" i="0" dirty="0">
                <a:effectLst/>
                <a:latin typeface="charter"/>
              </a:rPr>
              <a:t>It was chosen in this study because it provides the highest prediction rate in healthcare datasets compared to the other classification algorithms. </a:t>
            </a:r>
          </a:p>
          <a:p>
            <a:pPr lvl="1">
              <a:buFont typeface="Arial" panose="020B0604020202020204" pitchFamily="34" charset="0"/>
              <a:buChar char="•"/>
            </a:pPr>
            <a:r>
              <a:rPr lang="en-US" sz="2400" b="0" i="0" dirty="0">
                <a:effectLst/>
                <a:latin typeface="charter"/>
              </a:rPr>
              <a:t>Random Forest use averaging to improve the predictive accuracy and control over-fitting and can handle a large number of features, and is helpful for estimating which of your variables are important in the underlying data being modeled.</a:t>
            </a:r>
            <a:endParaRPr lang="en-IN" sz="2400" dirty="0"/>
          </a:p>
        </p:txBody>
      </p:sp>
      <p:pic>
        <p:nvPicPr>
          <p:cNvPr id="1028" name="Picture 4">
            <a:extLst>
              <a:ext uri="{FF2B5EF4-FFF2-40B4-BE49-F238E27FC236}">
                <a16:creationId xmlns:a16="http://schemas.microsoft.com/office/drawing/2014/main" id="{0D1A2FD4-CE2A-400F-3164-502061703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45" y="4347394"/>
            <a:ext cx="10907406" cy="190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620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E3A60-C51D-73BF-E39C-0C2ED4FA73F8}"/>
              </a:ext>
            </a:extLst>
          </p:cNvPr>
          <p:cNvSpPr>
            <a:spLocks noGrp="1"/>
          </p:cNvSpPr>
          <p:nvPr>
            <p:ph idx="1"/>
          </p:nvPr>
        </p:nvSpPr>
        <p:spPr>
          <a:xfrm>
            <a:off x="501445" y="530942"/>
            <a:ext cx="9920749" cy="5717457"/>
          </a:xfrm>
        </p:spPr>
        <p:txBody>
          <a:bodyPr>
            <a:normAutofit/>
          </a:bodyPr>
          <a:lstStyle/>
          <a:p>
            <a:r>
              <a:rPr lang="en-IN" sz="2400" b="1" i="0" u="sng" dirty="0">
                <a:effectLst/>
                <a:latin typeface="charter"/>
              </a:rPr>
              <a:t>Gradient boosting classifiers</a:t>
            </a:r>
            <a:endParaRPr lang="en-US" sz="3200" b="1" i="0" u="sng" dirty="0">
              <a:effectLst/>
              <a:latin typeface="charter"/>
            </a:endParaRPr>
          </a:p>
          <a:p>
            <a:pPr lvl="1">
              <a:buFont typeface="Arial" panose="020B0604020202020204" pitchFamily="34" charset="0"/>
              <a:buChar char="•"/>
            </a:pPr>
            <a:r>
              <a:rPr lang="en-US" sz="2400" b="0" i="0" dirty="0">
                <a:effectLst/>
                <a:latin typeface="charter"/>
              </a:rPr>
              <a:t>These are a group of machine learning algorithms that combine many weak learning models together to create a strong predictive model and can handle multiclass problems directly. </a:t>
            </a:r>
          </a:p>
          <a:p>
            <a:pPr lvl="1">
              <a:buFont typeface="Arial" panose="020B0604020202020204" pitchFamily="34" charset="0"/>
              <a:buChar char="•"/>
            </a:pPr>
            <a:r>
              <a:rPr lang="en-US" sz="2400" b="0" i="0" dirty="0">
                <a:effectLst/>
                <a:latin typeface="charter"/>
              </a:rPr>
              <a:t>Decision trees are usually used when doing gradient boosting. </a:t>
            </a:r>
            <a:endParaRPr lang="en-IN" sz="2400" dirty="0"/>
          </a:p>
        </p:txBody>
      </p:sp>
      <p:pic>
        <p:nvPicPr>
          <p:cNvPr id="2050" name="Picture 2">
            <a:extLst>
              <a:ext uri="{FF2B5EF4-FFF2-40B4-BE49-F238E27FC236}">
                <a16:creationId xmlns:a16="http://schemas.microsoft.com/office/drawing/2014/main" id="{B03D0F4D-5C50-4311-D966-7D26FB26D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75" y="3623188"/>
            <a:ext cx="10661850" cy="170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361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E3A60-C51D-73BF-E39C-0C2ED4FA73F8}"/>
              </a:ext>
            </a:extLst>
          </p:cNvPr>
          <p:cNvSpPr>
            <a:spLocks noGrp="1"/>
          </p:cNvSpPr>
          <p:nvPr>
            <p:ph idx="1"/>
          </p:nvPr>
        </p:nvSpPr>
        <p:spPr>
          <a:xfrm>
            <a:off x="501445" y="530942"/>
            <a:ext cx="9920749" cy="5717457"/>
          </a:xfrm>
        </p:spPr>
        <p:txBody>
          <a:bodyPr>
            <a:normAutofit/>
          </a:bodyPr>
          <a:lstStyle/>
          <a:p>
            <a:r>
              <a:rPr lang="en-IN" sz="2400" b="1" i="0" u="sng" dirty="0">
                <a:effectLst/>
                <a:latin typeface="charter"/>
              </a:rPr>
              <a:t>Support Vector Machine for multiclass classification:</a:t>
            </a:r>
            <a:endParaRPr lang="en-IN" sz="2800" b="1" i="0" u="sng" dirty="0">
              <a:effectLst/>
              <a:latin typeface="charter"/>
            </a:endParaRPr>
          </a:p>
          <a:p>
            <a:pPr lvl="1">
              <a:buFont typeface="Arial" panose="020B0604020202020204" pitchFamily="34" charset="0"/>
              <a:buChar char="•"/>
            </a:pPr>
            <a:r>
              <a:rPr lang="en-US" sz="2400" b="0" i="0" dirty="0">
                <a:effectLst/>
                <a:latin typeface="charter"/>
              </a:rPr>
              <a:t>SVM is a supervised machine learning technique that is widely used in pattern recognition and classification problems. </a:t>
            </a:r>
          </a:p>
          <a:p>
            <a:pPr lvl="1">
              <a:buFont typeface="Arial" panose="020B0604020202020204" pitchFamily="34" charset="0"/>
              <a:buChar char="•"/>
            </a:pPr>
            <a:r>
              <a:rPr lang="en-US" sz="2400" b="0" i="0" dirty="0">
                <a:effectLst/>
                <a:latin typeface="charter"/>
              </a:rPr>
              <a:t>In Python the multiclass support is handled according to a one-vs-one scheme where each classifier separates points of two different classes and comprising all one-vs-one classifiers leads to a multiclass classifier.</a:t>
            </a:r>
            <a:endParaRPr lang="en-IN" sz="2400" dirty="0"/>
          </a:p>
        </p:txBody>
      </p:sp>
      <p:pic>
        <p:nvPicPr>
          <p:cNvPr id="3074" name="Picture 2">
            <a:extLst>
              <a:ext uri="{FF2B5EF4-FFF2-40B4-BE49-F238E27FC236}">
                <a16:creationId xmlns:a16="http://schemas.microsoft.com/office/drawing/2014/main" id="{6DF60077-1D67-D26D-9E41-2248D7ACF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63" y="3783267"/>
            <a:ext cx="10653112" cy="197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1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E3A60-C51D-73BF-E39C-0C2ED4FA73F8}"/>
              </a:ext>
            </a:extLst>
          </p:cNvPr>
          <p:cNvSpPr>
            <a:spLocks noGrp="1"/>
          </p:cNvSpPr>
          <p:nvPr>
            <p:ph idx="1"/>
          </p:nvPr>
        </p:nvSpPr>
        <p:spPr>
          <a:xfrm>
            <a:off x="501445" y="530942"/>
            <a:ext cx="9920749" cy="5717457"/>
          </a:xfrm>
        </p:spPr>
        <p:txBody>
          <a:bodyPr>
            <a:normAutofit/>
          </a:bodyPr>
          <a:lstStyle/>
          <a:p>
            <a:r>
              <a:rPr lang="en-IN" sz="2400" b="1" i="0" u="sng" dirty="0">
                <a:effectLst/>
                <a:latin typeface="charter"/>
              </a:rPr>
              <a:t>Neural Networks with TensorFlow:</a:t>
            </a:r>
            <a:endParaRPr lang="en-IN" sz="3200" b="1" i="0" u="sng" dirty="0">
              <a:effectLst/>
              <a:latin typeface="charter"/>
            </a:endParaRPr>
          </a:p>
          <a:p>
            <a:pPr lvl="1">
              <a:buFont typeface="Arial" panose="020B0604020202020204" pitchFamily="34" charset="0"/>
              <a:buChar char="•"/>
            </a:pPr>
            <a:r>
              <a:rPr lang="en-US" sz="2200" b="0" i="0" dirty="0">
                <a:effectLst/>
                <a:latin typeface="charter"/>
              </a:rPr>
              <a:t>Artificial neural networks (ANNs) were inspired by information processing and distributed communication nodes in biological systems. ANNs have various differences from biological brains. Specifically, neural networks tend to be static and symbolic, while the biological brain of most living organisms is dynamic (plastic) and analog.</a:t>
            </a:r>
          </a:p>
          <a:p>
            <a:pPr lvl="1">
              <a:buFont typeface="Arial" panose="020B0604020202020204" pitchFamily="34" charset="0"/>
              <a:buChar char="•"/>
            </a:pPr>
            <a:r>
              <a:rPr lang="en-US" sz="2200" b="0" i="0" dirty="0">
                <a:effectLst/>
                <a:latin typeface="charter"/>
              </a:rPr>
              <a:t>For our study we build a multilayer perceptron with 2 hidden layers. Our architecture this time will have neurons =</a:t>
            </a:r>
            <a:r>
              <a:rPr lang="en-US" sz="2200" b="1" i="0" dirty="0">
                <a:effectLst/>
                <a:latin typeface="charter"/>
              </a:rPr>
              <a:t> </a:t>
            </a:r>
            <a:r>
              <a:rPr lang="en-US" sz="2200" b="1" i="0" dirty="0" err="1">
                <a:effectLst/>
                <a:latin typeface="charter"/>
              </a:rPr>
              <a:t>X_Train_sm</a:t>
            </a:r>
            <a:r>
              <a:rPr lang="en-US" sz="2200" b="0" i="0" dirty="0">
                <a:effectLst/>
                <a:latin typeface="charter"/>
              </a:rPr>
              <a:t> in input layer, </a:t>
            </a:r>
            <a:r>
              <a:rPr lang="en-US" sz="2200" b="1" i="0" dirty="0">
                <a:effectLst/>
                <a:latin typeface="charter"/>
              </a:rPr>
              <a:t>64 neurons</a:t>
            </a:r>
            <a:r>
              <a:rPr lang="en-US" sz="2200" b="0" i="0" dirty="0">
                <a:effectLst/>
                <a:latin typeface="charter"/>
              </a:rPr>
              <a:t> in 2 hidden layer and </a:t>
            </a:r>
            <a:r>
              <a:rPr lang="en-US" sz="2200" b="1" i="0" dirty="0">
                <a:effectLst/>
                <a:latin typeface="charter"/>
              </a:rPr>
              <a:t>6</a:t>
            </a:r>
            <a:r>
              <a:rPr lang="en-US" sz="2200" b="0" i="0" dirty="0">
                <a:effectLst/>
                <a:latin typeface="charter"/>
              </a:rPr>
              <a:t> in the output layer. We will also changing the activation function to </a:t>
            </a:r>
            <a:r>
              <a:rPr lang="en-US" sz="2200" b="0" i="0" dirty="0" err="1">
                <a:effectLst/>
                <a:latin typeface="charter"/>
              </a:rPr>
              <a:t>ReLu</a:t>
            </a:r>
            <a:r>
              <a:rPr lang="en-US" sz="2200" b="0" i="0" dirty="0">
                <a:effectLst/>
                <a:latin typeface="charter"/>
              </a:rPr>
              <a:t> and will be using </a:t>
            </a:r>
            <a:r>
              <a:rPr lang="en-US" sz="2200" b="0" i="0" dirty="0" err="1">
                <a:effectLst/>
                <a:latin typeface="charter"/>
              </a:rPr>
              <a:t>adam</a:t>
            </a:r>
            <a:r>
              <a:rPr lang="en-US" sz="2200" b="0" i="0" dirty="0">
                <a:effectLst/>
                <a:latin typeface="charter"/>
              </a:rPr>
              <a:t> optimizer. Our model will look like this :</a:t>
            </a:r>
          </a:p>
        </p:txBody>
      </p:sp>
      <p:pic>
        <p:nvPicPr>
          <p:cNvPr id="4098" name="Picture 2">
            <a:extLst>
              <a:ext uri="{FF2B5EF4-FFF2-40B4-BE49-F238E27FC236}">
                <a16:creationId xmlns:a16="http://schemas.microsoft.com/office/drawing/2014/main" id="{98579EC3-9B6B-1F71-ACD1-C7C34EE82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664" y="4689987"/>
            <a:ext cx="9241530" cy="163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82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E3A60-C51D-73BF-E39C-0C2ED4FA73F8}"/>
              </a:ext>
            </a:extLst>
          </p:cNvPr>
          <p:cNvSpPr>
            <a:spLocks noGrp="1"/>
          </p:cNvSpPr>
          <p:nvPr>
            <p:ph idx="1"/>
          </p:nvPr>
        </p:nvSpPr>
        <p:spPr>
          <a:xfrm>
            <a:off x="501445" y="530942"/>
            <a:ext cx="9920749" cy="5717457"/>
          </a:xfrm>
        </p:spPr>
        <p:txBody>
          <a:bodyPr>
            <a:normAutofit/>
          </a:bodyPr>
          <a:lstStyle/>
          <a:p>
            <a:r>
              <a:rPr lang="en-US" sz="2400" b="1" i="0" u="sng" dirty="0">
                <a:effectLst/>
                <a:latin typeface="charter"/>
              </a:rPr>
              <a:t>Compile Method receives three arguments</a:t>
            </a:r>
            <a:endParaRPr lang="en-IN" sz="3200" b="1" i="0" u="sng" dirty="0">
              <a:effectLst/>
              <a:latin typeface="charter"/>
            </a:endParaRPr>
          </a:p>
          <a:p>
            <a:pPr lvl="1">
              <a:buFont typeface="Arial" panose="020B0604020202020204" pitchFamily="34" charset="0"/>
              <a:buChar char="•"/>
            </a:pPr>
            <a:r>
              <a:rPr lang="en-US" sz="2400" b="0" i="0" dirty="0">
                <a:effectLst/>
                <a:latin typeface="charter"/>
              </a:rPr>
              <a:t>An </a:t>
            </a:r>
            <a:r>
              <a:rPr lang="en-US" sz="2400" b="1" i="0" dirty="0">
                <a:effectLst/>
                <a:latin typeface="charter"/>
              </a:rPr>
              <a:t>optimizer.</a:t>
            </a:r>
            <a:r>
              <a:rPr lang="en-US" sz="2400" b="0" i="0" dirty="0">
                <a:effectLst/>
                <a:latin typeface="charter"/>
              </a:rPr>
              <a:t> We use </a:t>
            </a:r>
            <a:r>
              <a:rPr lang="en-US" sz="2400" b="1" i="0" dirty="0">
                <a:effectLst/>
                <a:latin typeface="charter"/>
              </a:rPr>
              <a:t>Adam</a:t>
            </a:r>
            <a:r>
              <a:rPr lang="en-US" sz="2400" b="0" i="0" dirty="0">
                <a:effectLst/>
                <a:latin typeface="charter"/>
              </a:rPr>
              <a:t> an optimization algorithm that can be used instead of the classical stochastic gradient descent procedure to update network weights iterative based in training data. A l</a:t>
            </a:r>
            <a:r>
              <a:rPr lang="en-US" sz="2400" b="1" i="0" dirty="0">
                <a:effectLst/>
                <a:latin typeface="charter"/>
              </a:rPr>
              <a:t>oss function</a:t>
            </a:r>
            <a:r>
              <a:rPr lang="en-US" sz="2400" b="0" i="0" dirty="0">
                <a:effectLst/>
                <a:latin typeface="charter"/>
              </a:rPr>
              <a:t>. This is the objective that the model will try to minimize. A list of metrics. For any classification problem you will want to set this to metrics=[‘</a:t>
            </a:r>
            <a:r>
              <a:rPr lang="en-US" sz="2400" b="1" i="0" dirty="0">
                <a:effectLst/>
                <a:latin typeface="charter"/>
              </a:rPr>
              <a:t>accuracy’</a:t>
            </a:r>
            <a:r>
              <a:rPr lang="en-US" sz="2400" b="0" i="0" dirty="0">
                <a:effectLst/>
                <a:latin typeface="charter"/>
              </a:rPr>
              <a:t>].</a:t>
            </a:r>
            <a:endParaRPr lang="en-US" sz="2200" b="0" i="0" dirty="0">
              <a:effectLst/>
              <a:latin typeface="charter"/>
            </a:endParaRPr>
          </a:p>
        </p:txBody>
      </p:sp>
      <p:pic>
        <p:nvPicPr>
          <p:cNvPr id="5122" name="Picture 2">
            <a:extLst>
              <a:ext uri="{FF2B5EF4-FFF2-40B4-BE49-F238E27FC236}">
                <a16:creationId xmlns:a16="http://schemas.microsoft.com/office/drawing/2014/main" id="{AE8359CB-A193-6DB6-7DDA-02A51109F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765" y="3429000"/>
            <a:ext cx="9844605" cy="3079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11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90CC-9E36-CC26-D4AA-E0FA1A4EE789}"/>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B41945B-1C02-3382-3053-BAFE5A523F72}"/>
              </a:ext>
            </a:extLst>
          </p:cNvPr>
          <p:cNvSpPr>
            <a:spLocks noGrp="1"/>
          </p:cNvSpPr>
          <p:nvPr>
            <p:ph idx="1"/>
          </p:nvPr>
        </p:nvSpPr>
        <p:spPr/>
        <p:txBody>
          <a:bodyPr/>
          <a:lstStyle/>
          <a:p>
            <a:r>
              <a:rPr lang="en-US" dirty="0"/>
              <a:t>Introduction about BMI</a:t>
            </a:r>
          </a:p>
          <a:p>
            <a:r>
              <a:rPr lang="en-US" dirty="0"/>
              <a:t>Problem Statements</a:t>
            </a:r>
          </a:p>
          <a:p>
            <a:r>
              <a:rPr lang="en-US" dirty="0"/>
              <a:t>Machine learning</a:t>
            </a:r>
          </a:p>
          <a:p>
            <a:r>
              <a:rPr lang="en-US" dirty="0"/>
              <a:t>Classification Algorithms</a:t>
            </a:r>
          </a:p>
          <a:p>
            <a:r>
              <a:rPr lang="en-US" dirty="0"/>
              <a:t>Test and Evaluate Models</a:t>
            </a:r>
          </a:p>
          <a:p>
            <a:r>
              <a:rPr lang="en-US" dirty="0"/>
              <a:t>Conclusion</a:t>
            </a:r>
          </a:p>
          <a:p>
            <a:pPr marL="0" indent="0">
              <a:buNone/>
            </a:pPr>
            <a:endParaRPr lang="en-US" dirty="0"/>
          </a:p>
        </p:txBody>
      </p:sp>
      <p:pic>
        <p:nvPicPr>
          <p:cNvPr id="8198" name="Picture 6" descr="Content Management Systems – Business Fusion">
            <a:extLst>
              <a:ext uri="{FF2B5EF4-FFF2-40B4-BE49-F238E27FC236}">
                <a16:creationId xmlns:a16="http://schemas.microsoft.com/office/drawing/2014/main" id="{0D33C041-9EF8-0391-C140-EA0AC1760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106" y="1671003"/>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325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C77E-6F96-51D0-E666-A1E986F587EF}"/>
              </a:ext>
            </a:extLst>
          </p:cNvPr>
          <p:cNvSpPr>
            <a:spLocks noGrp="1"/>
          </p:cNvSpPr>
          <p:nvPr>
            <p:ph type="title"/>
          </p:nvPr>
        </p:nvSpPr>
        <p:spPr>
          <a:xfrm>
            <a:off x="646111" y="452718"/>
            <a:ext cx="9404723" cy="923798"/>
          </a:xfrm>
        </p:spPr>
        <p:txBody>
          <a:bodyPr/>
          <a:lstStyle/>
          <a:p>
            <a:r>
              <a:rPr lang="en-US" i="0" dirty="0">
                <a:solidFill>
                  <a:schemeClr val="tx1"/>
                </a:solidFill>
                <a:effectLst/>
              </a:rPr>
              <a:t>Test and evaluate the model</a:t>
            </a:r>
            <a:endParaRPr lang="en-IN" dirty="0">
              <a:solidFill>
                <a:schemeClr val="tx1"/>
              </a:solidFill>
            </a:endParaRPr>
          </a:p>
        </p:txBody>
      </p:sp>
      <p:sp>
        <p:nvSpPr>
          <p:cNvPr id="3" name="Content Placeholder 2">
            <a:extLst>
              <a:ext uri="{FF2B5EF4-FFF2-40B4-BE49-F238E27FC236}">
                <a16:creationId xmlns:a16="http://schemas.microsoft.com/office/drawing/2014/main" id="{B205F152-4295-670C-E7D1-172F9ADA1748}"/>
              </a:ext>
            </a:extLst>
          </p:cNvPr>
          <p:cNvSpPr>
            <a:spLocks noGrp="1"/>
          </p:cNvSpPr>
          <p:nvPr>
            <p:ph idx="1"/>
          </p:nvPr>
        </p:nvSpPr>
        <p:spPr>
          <a:xfrm>
            <a:off x="1103312" y="1445342"/>
            <a:ext cx="8946541" cy="4803057"/>
          </a:xfrm>
        </p:spPr>
        <p:txBody>
          <a:bodyPr>
            <a:normAutofit/>
          </a:bodyPr>
          <a:lstStyle/>
          <a:p>
            <a:r>
              <a:rPr lang="en-US" b="0" i="0" dirty="0">
                <a:effectLst/>
                <a:latin typeface="charter"/>
              </a:rPr>
              <a:t>I trained each model and fine-tuning their hyper-parameters using the grid search, each model has a series of hyper-parameters that must be set, it is not advisable to use the default values, they often give not good results. After I evaluated and compared their performance via their </a:t>
            </a:r>
            <a:r>
              <a:rPr lang="en-US" b="1" i="0" dirty="0">
                <a:effectLst/>
                <a:latin typeface="charter"/>
              </a:rPr>
              <a:t>Accuracy.</a:t>
            </a:r>
          </a:p>
          <a:p>
            <a:pPr algn="l"/>
            <a:r>
              <a:rPr lang="en-US" b="0" i="0" dirty="0">
                <a:effectLst/>
                <a:latin typeface="charter"/>
              </a:rPr>
              <a:t>The confusion matrix detects the count of </a:t>
            </a:r>
            <a:r>
              <a:rPr lang="en-US" b="1" i="0" dirty="0">
                <a:effectLst/>
                <a:latin typeface="charter"/>
              </a:rPr>
              <a:t>TP</a:t>
            </a:r>
            <a:r>
              <a:rPr lang="en-US" b="0" i="0" dirty="0">
                <a:effectLst/>
                <a:latin typeface="charter"/>
              </a:rPr>
              <a:t> (true positive), </a:t>
            </a:r>
            <a:r>
              <a:rPr lang="en-US" b="1" i="0" dirty="0">
                <a:effectLst/>
                <a:latin typeface="charter"/>
              </a:rPr>
              <a:t>TN </a:t>
            </a:r>
            <a:r>
              <a:rPr lang="en-US" b="0" i="0" dirty="0">
                <a:effectLst/>
                <a:latin typeface="charter"/>
              </a:rPr>
              <a:t>(true negative), </a:t>
            </a:r>
            <a:r>
              <a:rPr lang="en-US" b="1" i="0" dirty="0">
                <a:effectLst/>
                <a:latin typeface="charter"/>
              </a:rPr>
              <a:t>FP</a:t>
            </a:r>
            <a:r>
              <a:rPr lang="en-US" b="0" i="0" dirty="0">
                <a:effectLst/>
                <a:latin typeface="charter"/>
              </a:rPr>
              <a:t> (false positive), </a:t>
            </a:r>
            <a:r>
              <a:rPr lang="en-US" b="1" i="0" dirty="0">
                <a:effectLst/>
                <a:latin typeface="charter"/>
              </a:rPr>
              <a:t>FN</a:t>
            </a:r>
            <a:r>
              <a:rPr lang="en-US" b="0" i="0" dirty="0">
                <a:effectLst/>
                <a:latin typeface="charter"/>
              </a:rPr>
              <a:t> (false negative) in the predictions of a classifier.</a:t>
            </a:r>
          </a:p>
          <a:p>
            <a:pPr algn="l"/>
            <a:r>
              <a:rPr lang="en-US" b="0" i="0" dirty="0">
                <a:effectLst/>
                <a:latin typeface="charter"/>
              </a:rPr>
              <a:t>From Confusion matrix we can derive the A</a:t>
            </a:r>
            <a:r>
              <a:rPr lang="en-US" b="1" i="0" dirty="0">
                <a:effectLst/>
                <a:latin typeface="charter"/>
              </a:rPr>
              <a:t>ccuracy </a:t>
            </a:r>
            <a:r>
              <a:rPr lang="en-US" b="0" i="0" dirty="0">
                <a:effectLst/>
                <a:latin typeface="charter"/>
              </a:rPr>
              <a:t>which is given by the sum of the corrected predictions divided by the total number of predictions and the diagonal is the counting of TP so the higher these values the better the predictive ability of the model.</a:t>
            </a:r>
          </a:p>
          <a:p>
            <a:pPr marL="1258888" lvl="1">
              <a:buFont typeface="Wingdings" panose="05000000000000000000" pitchFamily="2" charset="2"/>
              <a:buChar char="v"/>
            </a:pPr>
            <a:r>
              <a:rPr lang="en-US" sz="2600" b="1" i="1" dirty="0">
                <a:effectLst/>
                <a:latin typeface="charter"/>
              </a:rPr>
              <a:t>Accuracy = TP+TN/TP+FP+FN+TN</a:t>
            </a:r>
            <a:endParaRPr lang="en-US" sz="2600" b="0" i="1" dirty="0">
              <a:effectLst/>
              <a:latin typeface="charter"/>
            </a:endParaRPr>
          </a:p>
          <a:p>
            <a:endParaRPr lang="en-IN" dirty="0"/>
          </a:p>
        </p:txBody>
      </p:sp>
    </p:spTree>
    <p:extLst>
      <p:ext uri="{BB962C8B-B14F-4D97-AF65-F5344CB8AC3E}">
        <p14:creationId xmlns:p14="http://schemas.microsoft.com/office/powerpoint/2010/main" val="316539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E558-A738-554F-5CEE-A753D9C62DAB}"/>
              </a:ext>
            </a:extLst>
          </p:cNvPr>
          <p:cNvSpPr>
            <a:spLocks noGrp="1"/>
          </p:cNvSpPr>
          <p:nvPr>
            <p:ph type="title"/>
          </p:nvPr>
        </p:nvSpPr>
        <p:spPr>
          <a:xfrm>
            <a:off x="646111" y="452718"/>
            <a:ext cx="9404723" cy="756650"/>
          </a:xfrm>
        </p:spPr>
        <p:txBody>
          <a:bodyPr/>
          <a:lstStyle/>
          <a:p>
            <a:pPr marL="571500" indent="-571500">
              <a:buFont typeface="Wingdings" panose="05000000000000000000" pitchFamily="2" charset="2"/>
              <a:buChar char="Ø"/>
            </a:pPr>
            <a:r>
              <a:rPr lang="en-US" sz="2800" dirty="0"/>
              <a:t>Confusion Matrixes</a:t>
            </a:r>
            <a:endParaRPr lang="en-IN" sz="2800" dirty="0"/>
          </a:p>
        </p:txBody>
      </p:sp>
      <p:sp>
        <p:nvSpPr>
          <p:cNvPr id="3" name="Content Placeholder 2">
            <a:extLst>
              <a:ext uri="{FF2B5EF4-FFF2-40B4-BE49-F238E27FC236}">
                <a16:creationId xmlns:a16="http://schemas.microsoft.com/office/drawing/2014/main" id="{B214D0F5-0186-5389-4B5D-7398AC38699F}"/>
              </a:ext>
            </a:extLst>
          </p:cNvPr>
          <p:cNvSpPr>
            <a:spLocks noGrp="1"/>
          </p:cNvSpPr>
          <p:nvPr>
            <p:ph idx="1"/>
          </p:nvPr>
        </p:nvSpPr>
        <p:spPr>
          <a:xfrm>
            <a:off x="646112" y="5751870"/>
            <a:ext cx="10926456" cy="963561"/>
          </a:xfrm>
        </p:spPr>
        <p:txBody>
          <a:bodyPr>
            <a:normAutofit lnSpcReduction="10000"/>
          </a:bodyPr>
          <a:lstStyle/>
          <a:p>
            <a:r>
              <a:rPr lang="en-US" b="0" i="0" dirty="0">
                <a:effectLst/>
                <a:latin typeface="charter"/>
              </a:rPr>
              <a:t>We can see that, the TP or FP that we find from the confusion matrix are all between classes that are close to each other, i.e.: there is no misclassification between Extremely Obese and Normal which are far apart.</a:t>
            </a:r>
            <a:endParaRPr lang="en-IN" dirty="0"/>
          </a:p>
        </p:txBody>
      </p:sp>
      <p:pic>
        <p:nvPicPr>
          <p:cNvPr id="6146" name="Picture 2">
            <a:extLst>
              <a:ext uri="{FF2B5EF4-FFF2-40B4-BE49-F238E27FC236}">
                <a16:creationId xmlns:a16="http://schemas.microsoft.com/office/drawing/2014/main" id="{B4A47EF9-068C-6350-ACC0-C00B90CAE5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84"/>
          <a:stretch/>
        </p:blipFill>
        <p:spPr bwMode="auto">
          <a:xfrm>
            <a:off x="1776538" y="1280408"/>
            <a:ext cx="8024539" cy="4297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706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4F58-5A9B-17EA-990C-D49551F4EAB4}"/>
              </a:ext>
            </a:extLst>
          </p:cNvPr>
          <p:cNvSpPr>
            <a:spLocks noGrp="1"/>
          </p:cNvSpPr>
          <p:nvPr>
            <p:ph type="title"/>
          </p:nvPr>
        </p:nvSpPr>
        <p:spPr>
          <a:xfrm>
            <a:off x="646111" y="452718"/>
            <a:ext cx="9404723" cy="904134"/>
          </a:xfrm>
        </p:spPr>
        <p:txBody>
          <a:bodyPr/>
          <a:lstStyle/>
          <a:p>
            <a:r>
              <a:rPr lang="en-US" dirty="0"/>
              <a:t>Testing</a:t>
            </a:r>
            <a:endParaRPr lang="en-IN" dirty="0"/>
          </a:p>
        </p:txBody>
      </p:sp>
      <p:sp>
        <p:nvSpPr>
          <p:cNvPr id="3" name="Content Placeholder 2">
            <a:extLst>
              <a:ext uri="{FF2B5EF4-FFF2-40B4-BE49-F238E27FC236}">
                <a16:creationId xmlns:a16="http://schemas.microsoft.com/office/drawing/2014/main" id="{ED649666-354C-15FA-1725-377D3DEC25F1}"/>
              </a:ext>
            </a:extLst>
          </p:cNvPr>
          <p:cNvSpPr>
            <a:spLocks noGrp="1"/>
          </p:cNvSpPr>
          <p:nvPr>
            <p:ph idx="1"/>
          </p:nvPr>
        </p:nvSpPr>
        <p:spPr/>
        <p:txBody>
          <a:bodyPr/>
          <a:lstStyle/>
          <a:p>
            <a:pPr algn="l"/>
            <a:r>
              <a:rPr lang="en-US" b="1" i="0" dirty="0">
                <a:effectLst/>
                <a:latin typeface="sohne"/>
              </a:rPr>
              <a:t> To test the models with my own data:</a:t>
            </a:r>
          </a:p>
          <a:p>
            <a:pPr algn="l"/>
            <a:r>
              <a:rPr lang="en-US" b="0" i="0" dirty="0">
                <a:effectLst/>
                <a:latin typeface="charter"/>
              </a:rPr>
              <a:t>Gender=0 is Male</a:t>
            </a:r>
            <a:br>
              <a:rPr lang="en-US" b="0" i="0" dirty="0">
                <a:effectLst/>
                <a:latin typeface="charter"/>
              </a:rPr>
            </a:br>
            <a:r>
              <a:rPr lang="en-US" b="0" i="0" dirty="0">
                <a:effectLst/>
                <a:latin typeface="charter"/>
              </a:rPr>
              <a:t>Height=181</a:t>
            </a:r>
            <a:br>
              <a:rPr lang="en-US" b="0" i="0" dirty="0">
                <a:effectLst/>
                <a:latin typeface="charter"/>
              </a:rPr>
            </a:br>
            <a:r>
              <a:rPr lang="en-US" b="0" i="0" dirty="0">
                <a:effectLst/>
                <a:latin typeface="charter"/>
              </a:rPr>
              <a:t>Weight=72</a:t>
            </a:r>
          </a:p>
          <a:p>
            <a:endParaRPr lang="en-IN" dirty="0"/>
          </a:p>
        </p:txBody>
      </p:sp>
      <p:pic>
        <p:nvPicPr>
          <p:cNvPr id="7172" name="Picture 4">
            <a:extLst>
              <a:ext uri="{FF2B5EF4-FFF2-40B4-BE49-F238E27FC236}">
                <a16:creationId xmlns:a16="http://schemas.microsoft.com/office/drawing/2014/main" id="{E2139593-0744-F8B3-5557-D3F9F4DBD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3618564"/>
            <a:ext cx="6667500" cy="1533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A5800F-CED8-A2BB-9AC6-6885A301B160}"/>
              </a:ext>
            </a:extLst>
          </p:cNvPr>
          <p:cNvSpPr txBox="1"/>
          <p:nvPr/>
        </p:nvSpPr>
        <p:spPr>
          <a:xfrm>
            <a:off x="1012723" y="5427406"/>
            <a:ext cx="9404723" cy="400110"/>
          </a:xfrm>
          <a:prstGeom prst="rect">
            <a:avLst/>
          </a:prstGeom>
          <a:noFill/>
        </p:spPr>
        <p:txBody>
          <a:bodyPr wrap="square" rtlCol="0">
            <a:spAutoFit/>
          </a:bodyPr>
          <a:lstStyle/>
          <a:p>
            <a:r>
              <a:rPr lang="en-US" sz="2000" b="1" i="0" dirty="0">
                <a:effectLst/>
                <a:latin typeface="charter"/>
              </a:rPr>
              <a:t>Index 2 stands for Normal: </a:t>
            </a:r>
            <a:r>
              <a:rPr lang="en-US" sz="2000" i="0" dirty="0">
                <a:effectLst/>
                <a:latin typeface="Brushstroke Plain" panose="02000500000000000000" pitchFamily="2" charset="0"/>
              </a:rPr>
              <a:t>Wow! it works and I have a good BMI </a:t>
            </a:r>
            <a:r>
              <a:rPr lang="en-US" sz="2000" i="0" dirty="0">
                <a:solidFill>
                  <a:srgbClr val="FF0000"/>
                </a:solidFill>
                <a:effectLst/>
                <a:latin typeface="Brushstroke Plain" panose="02000500000000000000" pitchFamily="2" charset="0"/>
              </a:rPr>
              <a:t>❤</a:t>
            </a:r>
            <a:endParaRPr lang="en-IN" sz="2000" dirty="0">
              <a:solidFill>
                <a:srgbClr val="FF0000"/>
              </a:solidFill>
              <a:latin typeface="Brushstroke Plain" panose="02000500000000000000" pitchFamily="2" charset="0"/>
            </a:endParaRPr>
          </a:p>
        </p:txBody>
      </p:sp>
      <p:pic>
        <p:nvPicPr>
          <p:cNvPr id="7174" name="Picture 6" descr="Gagner du temps et de l'argent en intégrant le testing dès le début du  projet">
            <a:extLst>
              <a:ext uri="{FF2B5EF4-FFF2-40B4-BE49-F238E27FC236}">
                <a16:creationId xmlns:a16="http://schemas.microsoft.com/office/drawing/2014/main" id="{37AE7E6F-7DBF-57EF-4144-6031251D3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12596">
            <a:off x="7847461" y="530936"/>
            <a:ext cx="2349837" cy="14957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676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DEB8-0B8D-7EE2-8A0C-8E407A16D07D}"/>
              </a:ext>
            </a:extLst>
          </p:cNvPr>
          <p:cNvSpPr>
            <a:spLocks noGrp="1"/>
          </p:cNvSpPr>
          <p:nvPr>
            <p:ph type="title"/>
          </p:nvPr>
        </p:nvSpPr>
        <p:spPr>
          <a:xfrm>
            <a:off x="646111" y="452718"/>
            <a:ext cx="9404723" cy="913966"/>
          </a:xfrm>
        </p:spPr>
        <p:txBody>
          <a:bodyPr/>
          <a:lstStyle/>
          <a:p>
            <a:r>
              <a:rPr lang="en-IN" i="0" dirty="0">
                <a:solidFill>
                  <a:schemeClr val="tx1"/>
                </a:solidFill>
                <a:effectLst/>
                <a:latin typeface="+mn-lt"/>
              </a:rPr>
              <a:t>Conclusions</a:t>
            </a:r>
            <a:endParaRPr lang="en-IN" dirty="0">
              <a:solidFill>
                <a:schemeClr val="tx1"/>
              </a:solidFill>
              <a:latin typeface="+mn-lt"/>
            </a:endParaRPr>
          </a:p>
        </p:txBody>
      </p:sp>
      <p:sp>
        <p:nvSpPr>
          <p:cNvPr id="3" name="Content Placeholder 2">
            <a:extLst>
              <a:ext uri="{FF2B5EF4-FFF2-40B4-BE49-F238E27FC236}">
                <a16:creationId xmlns:a16="http://schemas.microsoft.com/office/drawing/2014/main" id="{3D523F5C-514E-B404-F81C-2D8C3DDD80DE}"/>
              </a:ext>
            </a:extLst>
          </p:cNvPr>
          <p:cNvSpPr>
            <a:spLocks noGrp="1"/>
          </p:cNvSpPr>
          <p:nvPr>
            <p:ph idx="1"/>
          </p:nvPr>
        </p:nvSpPr>
        <p:spPr>
          <a:xfrm>
            <a:off x="645132" y="1691148"/>
            <a:ext cx="10386662" cy="4557251"/>
          </a:xfrm>
        </p:spPr>
        <p:txBody>
          <a:bodyPr>
            <a:normAutofit/>
          </a:bodyPr>
          <a:lstStyle/>
          <a:p>
            <a:r>
              <a:rPr lang="en-US" sz="2800" b="0" i="0" dirty="0">
                <a:effectLst/>
                <a:latin typeface="charter"/>
              </a:rPr>
              <a:t>Certainly, future studies should be done on a larger data collection, containing more features such as blood data, lean mass index and fat mass index or the number of steps taken during the day by people, to prevent overweight-related diseases.</a:t>
            </a:r>
            <a:endParaRPr lang="en-IN" sz="2800" dirty="0"/>
          </a:p>
        </p:txBody>
      </p:sp>
      <p:pic>
        <p:nvPicPr>
          <p:cNvPr id="17412" name="Picture 4" descr="Can machine learning predict the probabilities of default? | Zanders  Treasury &amp; Finance Solutions">
            <a:extLst>
              <a:ext uri="{FF2B5EF4-FFF2-40B4-BE49-F238E27FC236}">
                <a16:creationId xmlns:a16="http://schemas.microsoft.com/office/drawing/2014/main" id="{4FC3F553-945C-4816-20E2-DDE1C5CD5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880977"/>
            <a:ext cx="92392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508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E5BC-DD66-7C75-6441-EF7A2A8602EB}"/>
              </a:ext>
            </a:extLst>
          </p:cNvPr>
          <p:cNvSpPr>
            <a:spLocks noGrp="1"/>
          </p:cNvSpPr>
          <p:nvPr>
            <p:ph type="title"/>
          </p:nvPr>
        </p:nvSpPr>
        <p:spPr/>
        <p:txBody>
          <a:bodyPr/>
          <a:lstStyle/>
          <a:p>
            <a:r>
              <a:rPr lang="en-US" sz="8800" dirty="0"/>
              <a:t>THANK YOU</a:t>
            </a:r>
            <a:endParaRPr lang="en-IN" sz="8800" dirty="0"/>
          </a:p>
        </p:txBody>
      </p:sp>
      <p:sp>
        <p:nvSpPr>
          <p:cNvPr id="3" name="Content Placeholder 2">
            <a:extLst>
              <a:ext uri="{FF2B5EF4-FFF2-40B4-BE49-F238E27FC236}">
                <a16:creationId xmlns:a16="http://schemas.microsoft.com/office/drawing/2014/main" id="{1C5EA11E-4E5D-CC0D-4C84-814658BBED6F}"/>
              </a:ext>
            </a:extLst>
          </p:cNvPr>
          <p:cNvSpPr>
            <a:spLocks noGrp="1"/>
          </p:cNvSpPr>
          <p:nvPr>
            <p:ph idx="1"/>
          </p:nvPr>
        </p:nvSpPr>
        <p:spPr/>
        <p:txBody>
          <a:bodyPr/>
          <a:lstStyle/>
          <a:p>
            <a:endParaRPr lang="en-IN" dirty="0"/>
          </a:p>
        </p:txBody>
      </p:sp>
      <p:pic>
        <p:nvPicPr>
          <p:cNvPr id="18434" name="Picture 2" descr="What Is The Innovation Behind Chatbots And Why Is It Important?">
            <a:extLst>
              <a:ext uri="{FF2B5EF4-FFF2-40B4-BE49-F238E27FC236}">
                <a16:creationId xmlns:a16="http://schemas.microsoft.com/office/drawing/2014/main" id="{3FEA6B05-E1FD-13FE-08BC-C9B388250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937" y="2375948"/>
            <a:ext cx="6347751" cy="402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66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75C6-E2D9-4ECF-CF77-C0BAA94DA5A9}"/>
              </a:ext>
            </a:extLst>
          </p:cNvPr>
          <p:cNvSpPr>
            <a:spLocks noGrp="1"/>
          </p:cNvSpPr>
          <p:nvPr>
            <p:ph type="title"/>
          </p:nvPr>
        </p:nvSpPr>
        <p:spPr>
          <a:xfrm>
            <a:off x="646111" y="452718"/>
            <a:ext cx="9404723" cy="92379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691127A-E3D2-E18E-4490-74860F61559C}"/>
              </a:ext>
            </a:extLst>
          </p:cNvPr>
          <p:cNvSpPr>
            <a:spLocks noGrp="1"/>
          </p:cNvSpPr>
          <p:nvPr>
            <p:ph idx="1"/>
          </p:nvPr>
        </p:nvSpPr>
        <p:spPr>
          <a:xfrm>
            <a:off x="646112" y="1258530"/>
            <a:ext cx="7377011" cy="4989870"/>
          </a:xfrm>
        </p:spPr>
        <p:txBody>
          <a:bodyPr>
            <a:normAutofit/>
          </a:bodyPr>
          <a:lstStyle/>
          <a:p>
            <a:pPr algn="l"/>
            <a:r>
              <a:rPr lang="en-US" sz="2400" b="1" dirty="0">
                <a:latin typeface="sohne"/>
              </a:rPr>
              <a:t>B</a:t>
            </a:r>
            <a:r>
              <a:rPr lang="en-US" sz="2400" b="1" i="0" dirty="0">
                <a:effectLst/>
                <a:latin typeface="sohne"/>
              </a:rPr>
              <a:t>ody </a:t>
            </a:r>
            <a:r>
              <a:rPr lang="en-US" sz="2400" b="1" dirty="0">
                <a:latin typeface="sohne"/>
              </a:rPr>
              <a:t>M</a:t>
            </a:r>
            <a:r>
              <a:rPr lang="en-US" sz="2400" b="1" i="0" dirty="0">
                <a:effectLst/>
                <a:latin typeface="sohne"/>
              </a:rPr>
              <a:t>ass </a:t>
            </a:r>
            <a:r>
              <a:rPr lang="en-US" sz="2400" b="1" dirty="0">
                <a:latin typeface="sohne"/>
              </a:rPr>
              <a:t>I</a:t>
            </a:r>
            <a:r>
              <a:rPr lang="en-US" sz="2400" b="1" i="0" dirty="0">
                <a:effectLst/>
                <a:latin typeface="sohne"/>
              </a:rPr>
              <a:t>ndex (BMI)</a:t>
            </a:r>
          </a:p>
          <a:p>
            <a:pPr lvl="1">
              <a:buFont typeface="Wingdings" panose="05000000000000000000" pitchFamily="2" charset="2"/>
              <a:buChar char="ü"/>
            </a:pPr>
            <a:r>
              <a:rPr lang="en-US" sz="2000" b="0" i="0" dirty="0">
                <a:effectLst/>
                <a:latin typeface="charter"/>
              </a:rPr>
              <a:t>The body mass index (BMI) is a measure that uses your height and weight to work out if your weight is healthy.</a:t>
            </a:r>
          </a:p>
          <a:p>
            <a:pPr lvl="1">
              <a:buFont typeface="Wingdings" panose="05000000000000000000" pitchFamily="2" charset="2"/>
              <a:buChar char="ü"/>
            </a:pPr>
            <a:r>
              <a:rPr lang="en-US" sz="2000" b="0" i="0" dirty="0">
                <a:effectLst/>
                <a:latin typeface="charter"/>
              </a:rPr>
              <a:t>The BMI calculation divides an adult’s weight in kilograms by their height in </a:t>
            </a:r>
            <a:r>
              <a:rPr lang="en-US" sz="2000" b="0" i="0" dirty="0" err="1">
                <a:effectLst/>
                <a:latin typeface="charter"/>
              </a:rPr>
              <a:t>metres</a:t>
            </a:r>
            <a:r>
              <a:rPr lang="en-US" sz="2000" b="0" i="0" dirty="0">
                <a:effectLst/>
                <a:latin typeface="charter"/>
              </a:rPr>
              <a:t> squared. For example, A BMI of 25 means 25kg/m2.</a:t>
            </a:r>
          </a:p>
          <a:p>
            <a:pPr lvl="1">
              <a:buFont typeface="Wingdings" panose="05000000000000000000" pitchFamily="2" charset="2"/>
              <a:buChar char="ü"/>
            </a:pPr>
            <a:r>
              <a:rPr lang="en-US" sz="2000" b="1" i="1" dirty="0">
                <a:effectLst/>
                <a:latin typeface="charter"/>
              </a:rPr>
              <a:t>Formula: weight (kg) / [height (m)]^2</a:t>
            </a:r>
            <a:endParaRPr lang="en-US" sz="2000" b="0" i="0" dirty="0">
              <a:effectLst/>
              <a:latin typeface="charter"/>
            </a:endParaRPr>
          </a:p>
          <a:p>
            <a:pPr algn="l"/>
            <a:r>
              <a:rPr lang="en-US" sz="2400" b="1" i="0" dirty="0">
                <a:effectLst/>
                <a:latin typeface="sohne"/>
              </a:rPr>
              <a:t>BMI ranges</a:t>
            </a:r>
          </a:p>
          <a:p>
            <a:pPr lvl="1">
              <a:buFont typeface="Wingdings" panose="05000000000000000000" pitchFamily="2" charset="2"/>
              <a:buChar char="ü"/>
            </a:pPr>
            <a:r>
              <a:rPr lang="en-US" sz="2000" b="0" i="0" dirty="0">
                <a:effectLst/>
                <a:latin typeface="charter"/>
              </a:rPr>
              <a:t>For most adults, an ideal BMI is in the 18.5 to 24.9 range.</a:t>
            </a:r>
          </a:p>
          <a:p>
            <a:pPr lvl="1">
              <a:buFont typeface="Wingdings" panose="05000000000000000000" pitchFamily="2" charset="2"/>
              <a:buChar char="ü"/>
            </a:pPr>
            <a:r>
              <a:rPr lang="en-US" sz="2000" b="0" i="0" dirty="0">
                <a:effectLst/>
                <a:latin typeface="charter"/>
              </a:rPr>
              <a:t>For children and young people aged 2 to 18, the BMI calculation takes into account age and gender as well as height and weight.</a:t>
            </a:r>
          </a:p>
          <a:p>
            <a:endParaRPr lang="en-IN" dirty="0"/>
          </a:p>
        </p:txBody>
      </p:sp>
      <p:pic>
        <p:nvPicPr>
          <p:cNvPr id="9218" name="Picture 2" descr="BMI Calculator - Body Mass Chart, BMI Formula and History">
            <a:extLst>
              <a:ext uri="{FF2B5EF4-FFF2-40B4-BE49-F238E27FC236}">
                <a16:creationId xmlns:a16="http://schemas.microsoft.com/office/drawing/2014/main" id="{D7B1810F-DCEB-9FF5-9338-445E0977C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61893">
            <a:off x="8253211" y="3818746"/>
            <a:ext cx="3430104" cy="228708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220" name="Picture 4" descr="Is BMI an Accurate Measure of Health? – Cleveland Clinic">
            <a:extLst>
              <a:ext uri="{FF2B5EF4-FFF2-40B4-BE49-F238E27FC236}">
                <a16:creationId xmlns:a16="http://schemas.microsoft.com/office/drawing/2014/main" id="{01962BBF-87EB-9068-6D44-52DF0C3C0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86572">
            <a:off x="8587485" y="1789570"/>
            <a:ext cx="2926698" cy="20255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43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EC76-CB79-43FE-9CAA-CCBCC3E35066}"/>
              </a:ext>
            </a:extLst>
          </p:cNvPr>
          <p:cNvSpPr>
            <a:spLocks noGrp="1"/>
          </p:cNvSpPr>
          <p:nvPr>
            <p:ph type="title"/>
          </p:nvPr>
        </p:nvSpPr>
        <p:spPr>
          <a:xfrm>
            <a:off x="646111" y="452718"/>
            <a:ext cx="9404723" cy="754437"/>
          </a:xfrm>
        </p:spPr>
        <p:txBody>
          <a:bodyPr/>
          <a:lstStyle/>
          <a:p>
            <a:r>
              <a:rPr lang="en-US" dirty="0"/>
              <a:t>Body Mass Index</a:t>
            </a:r>
            <a:endParaRPr lang="en-IN" dirty="0"/>
          </a:p>
        </p:txBody>
      </p:sp>
      <p:sp>
        <p:nvSpPr>
          <p:cNvPr id="3" name="Content Placeholder 2">
            <a:extLst>
              <a:ext uri="{FF2B5EF4-FFF2-40B4-BE49-F238E27FC236}">
                <a16:creationId xmlns:a16="http://schemas.microsoft.com/office/drawing/2014/main" id="{A64F32E5-4D16-961A-DAE1-91B384E75069}"/>
              </a:ext>
            </a:extLst>
          </p:cNvPr>
          <p:cNvSpPr>
            <a:spLocks noGrp="1"/>
          </p:cNvSpPr>
          <p:nvPr>
            <p:ph idx="1"/>
          </p:nvPr>
        </p:nvSpPr>
        <p:spPr>
          <a:xfrm>
            <a:off x="646111" y="1484672"/>
            <a:ext cx="5449889" cy="4763726"/>
          </a:xfrm>
        </p:spPr>
        <p:txBody>
          <a:bodyPr/>
          <a:lstStyle/>
          <a:p>
            <a:pPr algn="l"/>
            <a:r>
              <a:rPr lang="en-US" sz="2400" b="0" i="0" dirty="0">
                <a:effectLst/>
                <a:latin typeface="charter"/>
              </a:rPr>
              <a:t>If your BMI is:</a:t>
            </a:r>
          </a:p>
          <a:p>
            <a:pPr lvl="1">
              <a:buFont typeface="Arial" panose="020B0604020202020204" pitchFamily="34" charset="0"/>
              <a:buChar char="•"/>
            </a:pPr>
            <a:r>
              <a:rPr lang="en-US" sz="2000" b="0" i="0" dirty="0">
                <a:effectLst/>
                <a:latin typeface="charter"/>
              </a:rPr>
              <a:t>below 18.5 — you’re in the underweight range</a:t>
            </a:r>
          </a:p>
          <a:p>
            <a:pPr lvl="1">
              <a:buFont typeface="Arial" panose="020B0604020202020204" pitchFamily="34" charset="0"/>
              <a:buChar char="•"/>
            </a:pPr>
            <a:r>
              <a:rPr lang="en-US" sz="2000" b="0" i="0" dirty="0">
                <a:effectLst/>
                <a:latin typeface="charter"/>
              </a:rPr>
              <a:t>between 18.5 and 24.9 — you’re in the healthy weight range</a:t>
            </a:r>
          </a:p>
          <a:p>
            <a:pPr lvl="1">
              <a:buFont typeface="Arial" panose="020B0604020202020204" pitchFamily="34" charset="0"/>
              <a:buChar char="•"/>
            </a:pPr>
            <a:r>
              <a:rPr lang="en-US" sz="2000" b="0" i="0" dirty="0">
                <a:effectLst/>
                <a:latin typeface="charter"/>
              </a:rPr>
              <a:t>between 25 and 29.9 — you’re in the overweight range</a:t>
            </a:r>
          </a:p>
          <a:p>
            <a:pPr lvl="1">
              <a:buFont typeface="Arial" panose="020B0604020202020204" pitchFamily="34" charset="0"/>
              <a:buChar char="•"/>
            </a:pPr>
            <a:r>
              <a:rPr lang="en-US" sz="2000" b="0" i="0" dirty="0">
                <a:effectLst/>
                <a:latin typeface="charter"/>
              </a:rPr>
              <a:t>between 30 and 39.9 — you’re in the obese range</a:t>
            </a:r>
          </a:p>
          <a:p>
            <a:endParaRPr lang="en-IN" dirty="0"/>
          </a:p>
        </p:txBody>
      </p:sp>
      <p:pic>
        <p:nvPicPr>
          <p:cNvPr id="1028" name="Picture 4">
            <a:extLst>
              <a:ext uri="{FF2B5EF4-FFF2-40B4-BE49-F238E27FC236}">
                <a16:creationId xmlns:a16="http://schemas.microsoft.com/office/drawing/2014/main" id="{66187749-551A-FE96-8EB8-2BA6A3E7D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80199"/>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52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26D8-6870-4225-77A5-E4E97326603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7A476AB-AEC1-CB20-D7D2-9F3C85CB6BE4}"/>
              </a:ext>
            </a:extLst>
          </p:cNvPr>
          <p:cNvSpPr>
            <a:spLocks noGrp="1"/>
          </p:cNvSpPr>
          <p:nvPr>
            <p:ph idx="1"/>
          </p:nvPr>
        </p:nvSpPr>
        <p:spPr>
          <a:xfrm>
            <a:off x="5220929" y="1853248"/>
            <a:ext cx="6233651" cy="4195481"/>
          </a:xfrm>
        </p:spPr>
        <p:txBody>
          <a:bodyPr/>
          <a:lstStyle/>
          <a:p>
            <a:r>
              <a:rPr lang="en-US" dirty="0">
                <a:latin typeface="charter"/>
              </a:rPr>
              <a:t>T</a:t>
            </a:r>
            <a:r>
              <a:rPr lang="en-US" b="0" i="0" dirty="0">
                <a:effectLst/>
                <a:latin typeface="charter"/>
              </a:rPr>
              <a:t>o perform the weight category prediction of a person given height, weight, and gender.</a:t>
            </a:r>
            <a:r>
              <a:rPr lang="en-US" b="1" i="1" dirty="0">
                <a:effectLst/>
                <a:latin typeface="charter"/>
              </a:rPr>
              <a:t> </a:t>
            </a:r>
            <a:r>
              <a:rPr lang="en-US" dirty="0">
                <a:effectLst/>
                <a:latin typeface="charter"/>
              </a:rPr>
              <a:t>Starting from the data in our possession, classify which type of BMI a person belongs to.</a:t>
            </a:r>
          </a:p>
          <a:p>
            <a:pPr algn="l"/>
            <a:r>
              <a:rPr lang="en-US" b="0" i="0" dirty="0">
                <a:effectLst/>
                <a:latin typeface="charter"/>
              </a:rPr>
              <a:t>The dataset it uses can be found on </a:t>
            </a:r>
            <a:r>
              <a:rPr lang="en-US" b="0" i="0" u="sng" dirty="0">
                <a:effectLst/>
                <a:latin typeface="charter"/>
                <a:hlinkClick r:id="rId2">
                  <a:extLst>
                    <a:ext uri="{A12FA001-AC4F-418D-AE19-62706E023703}">
                      <ahyp:hlinkClr xmlns:ahyp="http://schemas.microsoft.com/office/drawing/2018/hyperlinkcolor" val="tx"/>
                    </a:ext>
                  </a:extLst>
                </a:hlinkClick>
              </a:rPr>
              <a:t>Kaggle</a:t>
            </a:r>
            <a:r>
              <a:rPr lang="en-US" b="0" i="0" dirty="0">
                <a:effectLst/>
                <a:latin typeface="charter"/>
              </a:rPr>
              <a:t> and contains: Body Mass Index, Weight and Gender of 500 people, where Height and Weight are randomly generated and Body Mass Index is calculated with the BMI formula.</a:t>
            </a:r>
          </a:p>
          <a:p>
            <a:pPr marL="0" indent="0">
              <a:buNone/>
            </a:pPr>
            <a:endParaRPr lang="en-IN" dirty="0">
              <a:latin typeface="charter"/>
            </a:endParaRPr>
          </a:p>
        </p:txBody>
      </p:sp>
      <p:pic>
        <p:nvPicPr>
          <p:cNvPr id="10242" name="Picture 2" descr="Bmi Images | Free Vectors, Stock Photos &amp; PSD">
            <a:extLst>
              <a:ext uri="{FF2B5EF4-FFF2-40B4-BE49-F238E27FC236}">
                <a16:creationId xmlns:a16="http://schemas.microsoft.com/office/drawing/2014/main" id="{D795D5A8-6E41-70B5-F964-93FD2AEE5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87" y="1661651"/>
            <a:ext cx="3805084" cy="380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76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88E3-3112-A62D-BFC3-AE0AA36B77A7}"/>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85E68679-1D11-F554-1698-EF7D9D28D1B0}"/>
              </a:ext>
            </a:extLst>
          </p:cNvPr>
          <p:cNvSpPr>
            <a:spLocks noGrp="1"/>
          </p:cNvSpPr>
          <p:nvPr>
            <p:ph idx="1"/>
          </p:nvPr>
        </p:nvSpPr>
        <p:spPr>
          <a:xfrm>
            <a:off x="1103313" y="2052918"/>
            <a:ext cx="4884534" cy="4195481"/>
          </a:xfrm>
        </p:spPr>
        <p:txBody>
          <a:bodyPr>
            <a:normAutofit/>
          </a:bodyPr>
          <a:lstStyle/>
          <a:p>
            <a:pPr algn="l"/>
            <a:r>
              <a:rPr lang="en-US" b="0" i="0" dirty="0">
                <a:effectLst/>
                <a:latin typeface="charter"/>
              </a:rPr>
              <a:t>To the original dataset I added the </a:t>
            </a:r>
            <a:r>
              <a:rPr lang="en-US" b="1" i="0" dirty="0">
                <a:effectLst/>
                <a:latin typeface="charter"/>
              </a:rPr>
              <a:t>Status</a:t>
            </a:r>
            <a:r>
              <a:rPr lang="en-US" b="0" i="0" dirty="0">
                <a:effectLst/>
                <a:latin typeface="charter"/>
              </a:rPr>
              <a:t> column, which shows the BMI category compared to the values in the </a:t>
            </a:r>
            <a:r>
              <a:rPr lang="en-US" b="1" i="0" dirty="0">
                <a:effectLst/>
                <a:latin typeface="charter"/>
              </a:rPr>
              <a:t>Index</a:t>
            </a:r>
            <a:r>
              <a:rPr lang="en-US" b="0" i="0" dirty="0">
                <a:effectLst/>
                <a:latin typeface="charter"/>
              </a:rPr>
              <a:t> column which are:</a:t>
            </a:r>
            <a:br>
              <a:rPr lang="en-US" b="0" i="0" dirty="0">
                <a:effectLst/>
                <a:latin typeface="charter"/>
              </a:rPr>
            </a:br>
            <a:r>
              <a:rPr lang="en-US" b="0" i="1" dirty="0">
                <a:effectLst/>
                <a:latin typeface="charter"/>
              </a:rPr>
              <a:t>0= Extremely weak: BMI&lt;16</a:t>
            </a:r>
            <a:endParaRPr lang="en-US" b="0" i="0" dirty="0">
              <a:effectLst/>
              <a:latin typeface="charter"/>
            </a:endParaRPr>
          </a:p>
          <a:p>
            <a:pPr algn="l"/>
            <a:r>
              <a:rPr lang="en-US" b="0" i="1" dirty="0">
                <a:effectLst/>
                <a:latin typeface="charter"/>
              </a:rPr>
              <a:t>1=Weak: 16&lt;BMI&lt;18.5</a:t>
            </a:r>
            <a:endParaRPr lang="en-US" b="0" i="0" dirty="0">
              <a:effectLst/>
              <a:latin typeface="charter"/>
            </a:endParaRPr>
          </a:p>
          <a:p>
            <a:pPr algn="l"/>
            <a:r>
              <a:rPr lang="en-US" b="0" i="1" dirty="0">
                <a:effectLst/>
                <a:latin typeface="charter"/>
              </a:rPr>
              <a:t>2=Normal: 18.5&lt;BMI&lt;24.9</a:t>
            </a:r>
            <a:endParaRPr lang="en-US" b="0" i="0" dirty="0">
              <a:effectLst/>
              <a:latin typeface="charter"/>
            </a:endParaRPr>
          </a:p>
          <a:p>
            <a:pPr algn="l"/>
            <a:r>
              <a:rPr lang="en-US" b="0" i="1" dirty="0">
                <a:effectLst/>
                <a:latin typeface="charter"/>
              </a:rPr>
              <a:t>3= Overweight:25&lt;BMI&lt;29.9</a:t>
            </a:r>
            <a:endParaRPr lang="en-US" b="0" i="0" dirty="0">
              <a:effectLst/>
              <a:latin typeface="charter"/>
            </a:endParaRPr>
          </a:p>
          <a:p>
            <a:pPr algn="l"/>
            <a:r>
              <a:rPr lang="en-US" b="0" i="1" dirty="0">
                <a:effectLst/>
                <a:latin typeface="charter"/>
              </a:rPr>
              <a:t>4=Obesity:30&lt;BMI 34.9</a:t>
            </a:r>
            <a:endParaRPr lang="en-US" b="0" i="0" dirty="0">
              <a:effectLst/>
              <a:latin typeface="charter"/>
            </a:endParaRPr>
          </a:p>
          <a:p>
            <a:pPr algn="l"/>
            <a:r>
              <a:rPr lang="en-US" b="0" i="1" dirty="0">
                <a:effectLst/>
                <a:latin typeface="charter"/>
              </a:rPr>
              <a:t>5= Extreme obesity: BMI&gt;35</a:t>
            </a:r>
            <a:br>
              <a:rPr lang="en-US" b="0" i="0" dirty="0">
                <a:effectLst/>
                <a:latin typeface="charter"/>
              </a:rPr>
            </a:br>
            <a:endParaRPr lang="en-US" b="0" i="0" dirty="0">
              <a:effectLst/>
              <a:latin typeface="charter"/>
            </a:endParaRPr>
          </a:p>
        </p:txBody>
      </p:sp>
      <p:pic>
        <p:nvPicPr>
          <p:cNvPr id="2050" name="Picture 2">
            <a:extLst>
              <a:ext uri="{FF2B5EF4-FFF2-40B4-BE49-F238E27FC236}">
                <a16:creationId xmlns:a16="http://schemas.microsoft.com/office/drawing/2014/main" id="{53697F58-131B-5E97-9B1F-6F21145F8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155" y="1369513"/>
            <a:ext cx="5555839" cy="5222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30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BC1728-2BFA-93CE-448C-E1095385D30D}"/>
              </a:ext>
            </a:extLst>
          </p:cNvPr>
          <p:cNvSpPr txBox="1"/>
          <p:nvPr/>
        </p:nvSpPr>
        <p:spPr>
          <a:xfrm>
            <a:off x="570271" y="589935"/>
            <a:ext cx="9802761" cy="461665"/>
          </a:xfrm>
          <a:prstGeom prst="rect">
            <a:avLst/>
          </a:prstGeom>
          <a:noFill/>
        </p:spPr>
        <p:txBody>
          <a:bodyPr wrap="square" rtlCol="0">
            <a:spAutoFit/>
          </a:bodyPr>
          <a:lstStyle/>
          <a:p>
            <a:r>
              <a:rPr lang="en-US" sz="2400" b="0" i="0" dirty="0">
                <a:effectLst/>
                <a:latin typeface="charter"/>
              </a:rPr>
              <a:t>In this way, the analysis and visualization of the data is easier to understand.</a:t>
            </a:r>
          </a:p>
        </p:txBody>
      </p:sp>
      <p:pic>
        <p:nvPicPr>
          <p:cNvPr id="11266" name="Picture 2">
            <a:extLst>
              <a:ext uri="{FF2B5EF4-FFF2-40B4-BE49-F238E27FC236}">
                <a16:creationId xmlns:a16="http://schemas.microsoft.com/office/drawing/2014/main" id="{71430FC9-4292-B052-3722-DB3A8810E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64" y="1759975"/>
            <a:ext cx="10380471" cy="4508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43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EB9D-A8F4-EC03-DD0A-45E0ADA255E3}"/>
              </a:ext>
            </a:extLst>
          </p:cNvPr>
          <p:cNvSpPr>
            <a:spLocks noGrp="1"/>
          </p:cNvSpPr>
          <p:nvPr>
            <p:ph type="title"/>
          </p:nvPr>
        </p:nvSpPr>
        <p:spPr>
          <a:xfrm>
            <a:off x="646111" y="452718"/>
            <a:ext cx="9404723" cy="707488"/>
          </a:xfrm>
        </p:spPr>
        <p:txBody>
          <a:bodyPr/>
          <a:lstStyle/>
          <a:p>
            <a:r>
              <a:rPr lang="en-US" sz="3200" dirty="0"/>
              <a:t>Percentage Distribution for Male and Female</a:t>
            </a:r>
            <a:endParaRPr lang="en-IN" sz="3200" dirty="0"/>
          </a:p>
        </p:txBody>
      </p:sp>
      <p:sp>
        <p:nvSpPr>
          <p:cNvPr id="3" name="Content Placeholder 2">
            <a:extLst>
              <a:ext uri="{FF2B5EF4-FFF2-40B4-BE49-F238E27FC236}">
                <a16:creationId xmlns:a16="http://schemas.microsoft.com/office/drawing/2014/main" id="{03E96F77-82D7-AA9B-3DB4-8E327FCC550E}"/>
              </a:ext>
            </a:extLst>
          </p:cNvPr>
          <p:cNvSpPr>
            <a:spLocks noGrp="1"/>
          </p:cNvSpPr>
          <p:nvPr>
            <p:ph idx="1"/>
          </p:nvPr>
        </p:nvSpPr>
        <p:spPr>
          <a:xfrm>
            <a:off x="645132" y="1160206"/>
            <a:ext cx="11310894" cy="5088193"/>
          </a:xfrm>
        </p:spPr>
        <p:txBody>
          <a:bodyPr/>
          <a:lstStyle/>
          <a:p>
            <a:r>
              <a:rPr lang="en-US" b="0" i="0" dirty="0" err="1">
                <a:effectLst/>
                <a:latin typeface="charter"/>
              </a:rPr>
              <a:t>Analysing</a:t>
            </a:r>
            <a:r>
              <a:rPr lang="en-US" b="0" i="0" dirty="0">
                <a:effectLst/>
                <a:latin typeface="charter"/>
              </a:rPr>
              <a:t> the available data, in the distribution of people by Status according to Gender we can see that Males are more Extreme obese than females, while we have a greater presence of Females for the Status Obesity and Normal and Females are more Overweight than males.</a:t>
            </a:r>
            <a:endParaRPr lang="en-IN" dirty="0"/>
          </a:p>
          <a:p>
            <a:endParaRPr lang="en-IN" dirty="0"/>
          </a:p>
        </p:txBody>
      </p:sp>
      <p:pic>
        <p:nvPicPr>
          <p:cNvPr id="12290" name="Picture 2">
            <a:extLst>
              <a:ext uri="{FF2B5EF4-FFF2-40B4-BE49-F238E27FC236}">
                <a16:creationId xmlns:a16="http://schemas.microsoft.com/office/drawing/2014/main" id="{2D8F9301-1E32-2055-D00E-FD6938BED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761" y="2408902"/>
            <a:ext cx="4646206" cy="4073799"/>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11D09394-396A-2C9B-9511-102288BF9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829" y="2408902"/>
            <a:ext cx="4543276" cy="410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35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5032-F173-7DE7-16C8-BA667B965301}"/>
              </a:ext>
            </a:extLst>
          </p:cNvPr>
          <p:cNvSpPr>
            <a:spLocks noGrp="1"/>
          </p:cNvSpPr>
          <p:nvPr>
            <p:ph type="title"/>
          </p:nvPr>
        </p:nvSpPr>
        <p:spPr>
          <a:xfrm>
            <a:off x="645130" y="609601"/>
            <a:ext cx="9404723" cy="1267927"/>
          </a:xfrm>
        </p:spPr>
        <p:txBody>
          <a:bodyPr/>
          <a:lstStyle/>
          <a:p>
            <a:r>
              <a:rPr lang="en-US" sz="2800" dirty="0">
                <a:solidFill>
                  <a:schemeClr val="tx1"/>
                </a:solidFill>
                <a:latin typeface="charter"/>
              </a:rPr>
              <a:t>I</a:t>
            </a:r>
            <a:r>
              <a:rPr lang="en-US" sz="2800" b="0" i="0" dirty="0">
                <a:solidFill>
                  <a:schemeClr val="tx1"/>
                </a:solidFill>
                <a:effectLst/>
                <a:latin typeface="charter"/>
              </a:rPr>
              <a:t>n the pictures below we can see the bar plot of the Status trend by Weight and Height.</a:t>
            </a:r>
            <a:endParaRPr lang="en-IN" sz="2800" dirty="0">
              <a:solidFill>
                <a:schemeClr val="tx1"/>
              </a:solidFill>
            </a:endParaRPr>
          </a:p>
        </p:txBody>
      </p:sp>
      <p:sp>
        <p:nvSpPr>
          <p:cNvPr id="3" name="Content Placeholder 2">
            <a:extLst>
              <a:ext uri="{FF2B5EF4-FFF2-40B4-BE49-F238E27FC236}">
                <a16:creationId xmlns:a16="http://schemas.microsoft.com/office/drawing/2014/main" id="{2AC92601-57EE-E627-BEE0-5E1A48DE13CF}"/>
              </a:ext>
            </a:extLst>
          </p:cNvPr>
          <p:cNvSpPr>
            <a:spLocks noGrp="1"/>
          </p:cNvSpPr>
          <p:nvPr>
            <p:ph idx="1"/>
          </p:nvPr>
        </p:nvSpPr>
        <p:spPr/>
        <p:txBody>
          <a:bodyPr/>
          <a:lstStyle/>
          <a:p>
            <a:endParaRPr lang="en-IN" dirty="0"/>
          </a:p>
        </p:txBody>
      </p:sp>
      <p:pic>
        <p:nvPicPr>
          <p:cNvPr id="13314" name="Picture 2">
            <a:extLst>
              <a:ext uri="{FF2B5EF4-FFF2-40B4-BE49-F238E27FC236}">
                <a16:creationId xmlns:a16="http://schemas.microsoft.com/office/drawing/2014/main" id="{CE008552-CB34-19DD-EAE0-0B9C65A99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29" y="2469291"/>
            <a:ext cx="5448094" cy="336273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4B654333-360C-ACD8-AAE5-7C8658F62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69291"/>
            <a:ext cx="5448094" cy="3369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110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244</TotalTime>
  <Words>1489</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Brushstroke Plain</vt:lpstr>
      <vt:lpstr>Century Gothic</vt:lpstr>
      <vt:lpstr>charter</vt:lpstr>
      <vt:lpstr>sohne</vt:lpstr>
      <vt:lpstr>Wingdings</vt:lpstr>
      <vt:lpstr>Wingdings 3</vt:lpstr>
      <vt:lpstr>Ion</vt:lpstr>
      <vt:lpstr>BMI PREDICTION (Final Project)</vt:lpstr>
      <vt:lpstr>Contents</vt:lpstr>
      <vt:lpstr>Introduction</vt:lpstr>
      <vt:lpstr>Body Mass Index</vt:lpstr>
      <vt:lpstr>Problem Statement</vt:lpstr>
      <vt:lpstr>Data</vt:lpstr>
      <vt:lpstr>PowerPoint Presentation</vt:lpstr>
      <vt:lpstr>Percentage Distribution for Male and Female</vt:lpstr>
      <vt:lpstr>In the pictures below we can see the bar plot of the Status trend by Weight and Height.</vt:lpstr>
      <vt:lpstr>Machine Learning</vt:lpstr>
      <vt:lpstr>PowerPoint Presentation</vt:lpstr>
      <vt:lpstr>PowerPoint Presentation</vt:lpstr>
      <vt:lpstr>Classification algorithms</vt:lpstr>
      <vt:lpstr>PowerPoint Presentation</vt:lpstr>
      <vt:lpstr>PowerPoint Presentation</vt:lpstr>
      <vt:lpstr>PowerPoint Presentation</vt:lpstr>
      <vt:lpstr>PowerPoint Presentation</vt:lpstr>
      <vt:lpstr>PowerPoint Presentation</vt:lpstr>
      <vt:lpstr>PowerPoint Presentation</vt:lpstr>
      <vt:lpstr>Test and evaluate the model</vt:lpstr>
      <vt:lpstr>Confusion Matrixes</vt:lpstr>
      <vt:lpstr>Testing</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BMI PREDICTION (Final Project)</dc:title>
  <dc:creator>Ajay Karthick</dc:creator>
  <cp:lastModifiedBy>Ajay Karthick</cp:lastModifiedBy>
  <cp:revision>2</cp:revision>
  <dcterms:created xsi:type="dcterms:W3CDTF">2022-08-22T12:49:56Z</dcterms:created>
  <dcterms:modified xsi:type="dcterms:W3CDTF">2022-08-23T06:50:28Z</dcterms:modified>
</cp:coreProperties>
</file>