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301" r:id="rId3"/>
    <p:sldId id="303" r:id="rId4"/>
    <p:sldId id="304" r:id="rId5"/>
    <p:sldId id="305" r:id="rId6"/>
    <p:sldId id="306" r:id="rId7"/>
    <p:sldId id="307" r:id="rId8"/>
    <p:sldId id="290" r:id="rId9"/>
  </p:sldIdLst>
  <p:sldSz cx="12192000" cy="6858000"/>
  <p:notesSz cx="6858000" cy="9144000"/>
  <p:embeddedFontLst>
    <p:embeddedFont>
      <p:font typeface="MS PGothic" panose="020B0600070205080204" pitchFamily="34" charset="-128"/>
      <p:regular r:id="rId12"/>
    </p:embeddedFont>
    <p:embeddedFont>
      <p:font typeface="MS PGothic" panose="020B0600070205080204" pitchFamily="34" charset="-128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191" algn="l" defTabSz="91447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429" algn="l" defTabSz="91447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667" algn="l" defTabSz="91447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906" algn="l" defTabSz="91447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A2BC689-FF64-4E4E-A5F6-25C18DFD65F5}">
          <p14:sldIdLst>
            <p14:sldId id="301"/>
            <p14:sldId id="303"/>
            <p14:sldId id="304"/>
            <p14:sldId id="305"/>
            <p14:sldId id="306"/>
            <p14:sldId id="30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orient="horz" pos="327" userDrawn="1">
          <p15:clr>
            <a:srgbClr val="A4A3A4"/>
          </p15:clr>
        </p15:guide>
        <p15:guide id="3" orient="horz" pos="887" userDrawn="1">
          <p15:clr>
            <a:srgbClr val="A4A3A4"/>
          </p15:clr>
        </p15:guide>
        <p15:guide id="4" orient="horz" pos="976" userDrawn="1">
          <p15:clr>
            <a:srgbClr val="A4A3A4"/>
          </p15:clr>
        </p15:guide>
        <p15:guide id="5" orient="horz" pos="5631" userDrawn="1">
          <p15:clr>
            <a:srgbClr val="A4A3A4"/>
          </p15:clr>
        </p15:guide>
        <p15:guide id="6" orient="horz" pos="5523" userDrawn="1">
          <p15:clr>
            <a:srgbClr val="A4A3A4"/>
          </p15:clr>
        </p15:guide>
        <p15:guide id="7" orient="horz" pos="5453" userDrawn="1">
          <p15:clr>
            <a:srgbClr val="A4A3A4"/>
          </p15:clr>
        </p15:guide>
        <p15:guide id="8" orient="horz" pos="1081" userDrawn="1">
          <p15:clr>
            <a:srgbClr val="A4A3A4"/>
          </p15:clr>
        </p15:guide>
        <p15:guide id="9" orient="horz" pos="3268" userDrawn="1">
          <p15:clr>
            <a:srgbClr val="A4A3A4"/>
          </p15:clr>
        </p15:guide>
        <p15:guide id="10" pos="383" userDrawn="1">
          <p15:clr>
            <a:srgbClr val="A4A3A4"/>
          </p15:clr>
        </p15:guide>
        <p15:guide id="11" pos="7297" userDrawn="1">
          <p15:clr>
            <a:srgbClr val="A4A3A4"/>
          </p15:clr>
        </p15:guide>
        <p15:guide id="12" pos="3793" userDrawn="1">
          <p15:clr>
            <a:srgbClr val="A4A3A4"/>
          </p15:clr>
        </p15:guide>
        <p15:guide id="13" pos="3887" userDrawn="1">
          <p15:clr>
            <a:srgbClr val="A4A3A4"/>
          </p15:clr>
        </p15:guide>
        <p15:guide id="14" pos="3841" userDrawn="1">
          <p15:clr>
            <a:srgbClr val="A4A3A4"/>
          </p15:clr>
        </p15:guide>
        <p15:guide id="15" pos="7339" userDrawn="1">
          <p15:clr>
            <a:srgbClr val="A4A3A4"/>
          </p15:clr>
        </p15:guide>
        <p15:guide id="16" pos="2627" userDrawn="1">
          <p15:clr>
            <a:srgbClr val="A4A3A4"/>
          </p15:clr>
        </p15:guide>
        <p15:guide id="17" pos="5053" userDrawn="1">
          <p15:clr>
            <a:srgbClr val="A4A3A4"/>
          </p15:clr>
        </p15:guide>
        <p15:guide id="18" pos="4961" userDrawn="1">
          <p15:clr>
            <a:srgbClr val="A4A3A4"/>
          </p15:clr>
        </p15:guide>
        <p15:guide id="19" pos="2716" userDrawn="1">
          <p15:clr>
            <a:srgbClr val="A4A3A4"/>
          </p15:clr>
        </p15:guide>
        <p15:guide id="20" orient="horz" pos="5444" userDrawn="1">
          <p15:clr>
            <a:srgbClr val="A4A3A4"/>
          </p15:clr>
        </p15:guide>
        <p15:guide id="21" pos="391" userDrawn="1">
          <p15:clr>
            <a:srgbClr val="A4A3A4"/>
          </p15:clr>
        </p15:guide>
        <p15:guide id="22" pos="5120" userDrawn="1">
          <p15:clr>
            <a:srgbClr val="A4A3A4"/>
          </p15:clr>
        </p15:guide>
        <p15:guide id="23" pos="9845" userDrawn="1">
          <p15:clr>
            <a:srgbClr val="A4A3A4"/>
          </p15:clr>
        </p15:guide>
        <p15:guide id="24" pos="5028" userDrawn="1">
          <p15:clr>
            <a:srgbClr val="A4A3A4"/>
          </p15:clr>
        </p15:guide>
        <p15:guide id="25" pos="5208" userDrawn="1">
          <p15:clr>
            <a:srgbClr val="A4A3A4"/>
          </p15:clr>
        </p15:guide>
        <p15:guide id="26" pos="3543" userDrawn="1">
          <p15:clr>
            <a:srgbClr val="A4A3A4"/>
          </p15:clr>
        </p15:guide>
        <p15:guide id="27" pos="3361" userDrawn="1">
          <p15:clr>
            <a:srgbClr val="A4A3A4"/>
          </p15:clr>
        </p15:guide>
        <p15:guide id="28" pos="6696" userDrawn="1">
          <p15:clr>
            <a:srgbClr val="A4A3A4"/>
          </p15:clr>
        </p15:guide>
        <p15:guide id="29" pos="6884" userDrawn="1">
          <p15:clr>
            <a:srgbClr val="A4A3A4"/>
          </p15:clr>
        </p15:guide>
        <p15:guide id="30" orient="horz" pos="2159" userDrawn="1">
          <p15:clr>
            <a:srgbClr val="A4A3A4"/>
          </p15:clr>
        </p15:guide>
        <p15:guide id="31" orient="horz" pos="307" userDrawn="1">
          <p15:clr>
            <a:srgbClr val="A4A3A4"/>
          </p15:clr>
        </p15:guide>
        <p15:guide id="32" orient="horz" pos="695" userDrawn="1">
          <p15:clr>
            <a:srgbClr val="A4A3A4"/>
          </p15:clr>
        </p15:guide>
        <p15:guide id="33" orient="horz" pos="4159" userDrawn="1">
          <p15:clr>
            <a:srgbClr val="A4A3A4"/>
          </p15:clr>
        </p15:guide>
        <p15:guide id="34" orient="horz" pos="4063" userDrawn="1">
          <p15:clr>
            <a:srgbClr val="A4A3A4"/>
          </p15:clr>
        </p15:guide>
        <p15:guide id="35" orient="horz" pos="768" userDrawn="1">
          <p15:clr>
            <a:srgbClr val="A4A3A4"/>
          </p15:clr>
        </p15:guide>
        <p15:guide id="36" orient="horz" pos="899" userDrawn="1">
          <p15:clr>
            <a:srgbClr val="A4A3A4"/>
          </p15:clr>
        </p15:guide>
        <p15:guide id="37" orient="horz" pos="4003" userDrawn="1">
          <p15:clr>
            <a:srgbClr val="A4A3A4"/>
          </p15:clr>
        </p15:guide>
        <p15:guide id="38" pos="4151" userDrawn="1">
          <p15:clr>
            <a:srgbClr val="A4A3A4"/>
          </p15:clr>
        </p15:guide>
        <p15:guide id="39" pos="3840" userDrawn="1">
          <p15:clr>
            <a:srgbClr val="A4A3A4"/>
          </p15:clr>
        </p15:guide>
        <p15:guide id="40" pos="4004" userDrawn="1">
          <p15:clr>
            <a:srgbClr val="A4A3A4"/>
          </p15:clr>
        </p15:guide>
        <p15:guide id="41" pos="5481" userDrawn="1">
          <p15:clr>
            <a:srgbClr val="A4A3A4"/>
          </p15:clr>
        </p15:guide>
        <p15:guide id="42" pos="3676" userDrawn="1">
          <p15:clr>
            <a:srgbClr val="A4A3A4"/>
          </p15:clr>
        </p15:guide>
        <p15:guide id="43" pos="3527" userDrawn="1">
          <p15:clr>
            <a:srgbClr val="A4A3A4"/>
          </p15:clr>
        </p15:guide>
        <p15:guide id="44" pos="313" userDrawn="1">
          <p15:clr>
            <a:srgbClr val="A4A3A4"/>
          </p15:clr>
        </p15:guide>
        <p15:guide id="45" pos="73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4C"/>
    <a:srgbClr val="FF9900"/>
    <a:srgbClr val="082463"/>
    <a:srgbClr val="CBCCCC"/>
    <a:srgbClr val="5375AD"/>
    <a:srgbClr val="778888"/>
    <a:srgbClr val="00BBEE"/>
    <a:srgbClr val="FF0000"/>
    <a:srgbClr val="99BEBE"/>
    <a:srgbClr val="BDC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3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38" y="72"/>
      </p:cViewPr>
      <p:guideLst>
        <p:guide orient="horz" pos="2879"/>
        <p:guide orient="horz" pos="327"/>
        <p:guide orient="horz" pos="887"/>
        <p:guide orient="horz" pos="976"/>
        <p:guide orient="horz" pos="5631"/>
        <p:guide orient="horz" pos="5523"/>
        <p:guide orient="horz" pos="5453"/>
        <p:guide orient="horz" pos="1081"/>
        <p:guide orient="horz" pos="3268"/>
        <p:guide pos="383"/>
        <p:guide pos="7297"/>
        <p:guide pos="3793"/>
        <p:guide pos="3887"/>
        <p:guide pos="3841"/>
        <p:guide pos="7339"/>
        <p:guide pos="2627"/>
        <p:guide pos="5053"/>
        <p:guide pos="4961"/>
        <p:guide pos="2716"/>
        <p:guide orient="horz" pos="5444"/>
        <p:guide pos="391"/>
        <p:guide pos="5120"/>
        <p:guide pos="9845"/>
        <p:guide pos="5028"/>
        <p:guide pos="5208"/>
        <p:guide pos="3543"/>
        <p:guide pos="3361"/>
        <p:guide pos="6696"/>
        <p:guide pos="6884"/>
        <p:guide orient="horz" pos="2159"/>
        <p:guide orient="horz" pos="307"/>
        <p:guide orient="horz" pos="695"/>
        <p:guide orient="horz" pos="4159"/>
        <p:guide orient="horz" pos="4063"/>
        <p:guide orient="horz" pos="768"/>
        <p:guide orient="horz" pos="899"/>
        <p:guide orient="horz" pos="4003"/>
        <p:guide pos="4151"/>
        <p:guide pos="3840"/>
        <p:guide pos="4004"/>
        <p:guide pos="5481"/>
        <p:guide pos="3676"/>
        <p:guide pos="3527"/>
        <p:guide pos="313"/>
        <p:guide pos="7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ags" Target="tags/tag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AF167-FD0A-4C6E-BF2D-6B2AA6CD78E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10FFB0-2BDC-482A-9771-5756FE18E5DD}">
      <dgm:prSet phldrT="[Text]" custT="1"/>
      <dgm:spPr>
        <a:xfrm>
          <a:off x="3022" y="121404"/>
          <a:ext cx="2947184" cy="1178873"/>
        </a:xfrm>
        <a:prstGeom prst="rect">
          <a:avLst/>
        </a:prstGeom>
        <a:solidFill>
          <a:srgbClr val="00226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A</a:t>
          </a:r>
          <a:endParaRPr lang="en-US" sz="2000" b="1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15EA4DB0-428D-44AC-8F27-27860E21047B}" type="parTrans" cxnId="{4240A3F5-A27D-4DA4-A65B-AAE91A4E0DA9}">
      <dgm:prSet/>
      <dgm:spPr/>
      <dgm:t>
        <a:bodyPr/>
        <a:lstStyle/>
        <a:p>
          <a:endParaRPr lang="en-US"/>
        </a:p>
      </dgm:t>
    </dgm:pt>
    <dgm:pt modelId="{F944442F-04DB-4093-A7E9-51CF16D31095}" type="sibTrans" cxnId="{4240A3F5-A27D-4DA4-A65B-AAE91A4E0DA9}">
      <dgm:prSet/>
      <dgm:spPr/>
      <dgm:t>
        <a:bodyPr/>
        <a:lstStyle/>
        <a:p>
          <a:endParaRPr lang="en-US"/>
        </a:p>
      </dgm:t>
    </dgm:pt>
    <dgm:pt modelId="{CCF42379-B0F8-41A2-976B-AF877A9C2C0C}">
      <dgm:prSet phldrT="[Text]" custT="1"/>
      <dgm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Simple Sequential Release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0D4B809E-31B3-492E-AD3C-6C118C4E4B08}" type="parTrans" cxnId="{39083734-4877-44B4-846A-B9A00E8C6CAE}">
      <dgm:prSet/>
      <dgm:spPr/>
      <dgm:t>
        <a:bodyPr/>
        <a:lstStyle/>
        <a:p>
          <a:endParaRPr lang="en-US"/>
        </a:p>
      </dgm:t>
    </dgm:pt>
    <dgm:pt modelId="{2BE4FE3F-FC49-4FC9-8FA1-EC40797116A6}" type="sibTrans" cxnId="{39083734-4877-44B4-846A-B9A00E8C6CAE}">
      <dgm:prSet/>
      <dgm:spPr/>
      <dgm:t>
        <a:bodyPr/>
        <a:lstStyle/>
        <a:p>
          <a:endParaRPr lang="en-US"/>
        </a:p>
      </dgm:t>
    </dgm:pt>
    <dgm:pt modelId="{6D820594-BF2D-4B1E-B47F-FB3A8E4BC916}">
      <dgm:prSet phldrT="[Text]" custT="1"/>
      <dgm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One release at a time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CE9D91EC-08C7-4D80-BA0B-4800597AB2F0}" type="parTrans" cxnId="{69A0A447-E602-4528-B671-20A3278338F0}">
      <dgm:prSet/>
      <dgm:spPr/>
      <dgm:t>
        <a:bodyPr/>
        <a:lstStyle/>
        <a:p>
          <a:endParaRPr lang="en-US"/>
        </a:p>
      </dgm:t>
    </dgm:pt>
    <dgm:pt modelId="{3FC0D1EE-9056-437A-BCDF-D6C3A3BEAE5A}" type="sibTrans" cxnId="{69A0A447-E602-4528-B671-20A3278338F0}">
      <dgm:prSet/>
      <dgm:spPr/>
      <dgm:t>
        <a:bodyPr/>
        <a:lstStyle/>
        <a:p>
          <a:endParaRPr lang="en-US"/>
        </a:p>
      </dgm:t>
    </dgm:pt>
    <dgm:pt modelId="{E3C3DF70-40C1-41DF-AEED-F929B8A3EC4D}">
      <dgm:prSet phldrT="[Text]" custT="1"/>
      <dgm:spPr>
        <a:xfrm>
          <a:off x="3362812" y="121404"/>
          <a:ext cx="2947184" cy="1178873"/>
        </a:xfrm>
        <a:prstGeom prst="rect">
          <a:avLst/>
        </a:prstGeom>
        <a:solidFill>
          <a:srgbClr val="002266">
            <a:hueOff val="-2594044"/>
            <a:satOff val="-25480"/>
            <a:lumOff val="10392"/>
            <a:alphaOff val="0"/>
          </a:srgbClr>
        </a:solidFill>
        <a:ln w="25400" cap="flat" cmpd="sng" algn="ctr">
          <a:solidFill>
            <a:srgbClr val="002266">
              <a:hueOff val="-2594044"/>
              <a:satOff val="-25480"/>
              <a:lumOff val="10392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B</a:t>
          </a:r>
          <a:endParaRPr lang="en-US" sz="2000" b="1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ADF64FDB-3A43-4B4B-8C9D-2A8572AD4039}" type="parTrans" cxnId="{BDE843B5-8A9A-4A4C-9843-869F7A5A0D70}">
      <dgm:prSet/>
      <dgm:spPr/>
      <dgm:t>
        <a:bodyPr/>
        <a:lstStyle/>
        <a:p>
          <a:endParaRPr lang="en-US"/>
        </a:p>
      </dgm:t>
    </dgm:pt>
    <dgm:pt modelId="{CF40677E-7C8D-4EE1-AA22-5808FCEDB8DB}" type="sibTrans" cxnId="{BDE843B5-8A9A-4A4C-9843-869F7A5A0D70}">
      <dgm:prSet/>
      <dgm:spPr/>
      <dgm:t>
        <a:bodyPr/>
        <a:lstStyle/>
        <a:p>
          <a:endParaRPr lang="en-US"/>
        </a:p>
      </dgm:t>
    </dgm:pt>
    <dgm:pt modelId="{9F7006EB-BA69-4B91-AA01-3E6F28AB4BD2}">
      <dgm:prSet phldrT="[Text]" custT="1"/>
      <dgm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Two or more teams working on different features for different release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7C116DAA-0E5E-4160-8016-BD4161E22A99}" type="parTrans" cxnId="{EA9A376C-9926-4C94-97FD-F8E35CB0A739}">
      <dgm:prSet/>
      <dgm:spPr/>
      <dgm:t>
        <a:bodyPr/>
        <a:lstStyle/>
        <a:p>
          <a:endParaRPr lang="en-US"/>
        </a:p>
      </dgm:t>
    </dgm:pt>
    <dgm:pt modelId="{27C710C0-CEF8-4E00-99B2-08A0AA85670C}" type="sibTrans" cxnId="{EA9A376C-9926-4C94-97FD-F8E35CB0A739}">
      <dgm:prSet/>
      <dgm:spPr/>
      <dgm:t>
        <a:bodyPr/>
        <a:lstStyle/>
        <a:p>
          <a:endParaRPr lang="en-US"/>
        </a:p>
      </dgm:t>
    </dgm:pt>
    <dgm:pt modelId="{512B61A1-53B2-4E94-AE31-5069E03C8EC8}">
      <dgm:prSet phldrT="[Text]" custT="1"/>
      <dgm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Release 1 and Release 2 are mutually exclusive functionalities, no overlap between teams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285858C8-2D78-461E-9DDF-05BBBE704817}" type="parTrans" cxnId="{59D07AD4-C025-406C-9A1B-1B24CC80E449}">
      <dgm:prSet/>
      <dgm:spPr/>
      <dgm:t>
        <a:bodyPr/>
        <a:lstStyle/>
        <a:p>
          <a:endParaRPr lang="en-US"/>
        </a:p>
      </dgm:t>
    </dgm:pt>
    <dgm:pt modelId="{7E0DC68E-7536-47F2-98D8-A29E7AA6DCAC}" type="sibTrans" cxnId="{59D07AD4-C025-406C-9A1B-1B24CC80E449}">
      <dgm:prSet/>
      <dgm:spPr/>
      <dgm:t>
        <a:bodyPr/>
        <a:lstStyle/>
        <a:p>
          <a:endParaRPr lang="en-US"/>
        </a:p>
      </dgm:t>
    </dgm:pt>
    <dgm:pt modelId="{66A6D678-9EEE-409C-B5C9-998FE6643F00}">
      <dgm:prSet phldrT="[Text]" custT="1"/>
      <dgm:spPr>
        <a:xfrm>
          <a:off x="6722602" y="121404"/>
          <a:ext cx="2947184" cy="1178873"/>
        </a:xfrm>
        <a:prstGeom prst="rect">
          <a:avLst/>
        </a:prstGeom>
        <a:solidFill>
          <a:srgbClr val="002266">
            <a:hueOff val="-5188087"/>
            <a:satOff val="-50961"/>
            <a:lumOff val="20784"/>
            <a:alphaOff val="0"/>
          </a:srgbClr>
        </a:solidFill>
        <a:ln w="25400" cap="flat" cmpd="sng" algn="ctr">
          <a:solidFill>
            <a:srgbClr val="002266">
              <a:hueOff val="-5188087"/>
              <a:satOff val="-50961"/>
              <a:lumOff val="20784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 b="1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C</a:t>
          </a:r>
          <a:endParaRPr lang="en-US" sz="2000" b="1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89F414E8-83C3-4131-AF06-CBCF10164D97}" type="parTrans" cxnId="{968AD3D4-602E-4F5C-A349-AE475297BED1}">
      <dgm:prSet/>
      <dgm:spPr/>
      <dgm:t>
        <a:bodyPr/>
        <a:lstStyle/>
        <a:p>
          <a:endParaRPr lang="en-US"/>
        </a:p>
      </dgm:t>
    </dgm:pt>
    <dgm:pt modelId="{38F8D477-DEA8-4E0F-90FE-C125324251A4}" type="sibTrans" cxnId="{968AD3D4-602E-4F5C-A349-AE475297BED1}">
      <dgm:prSet/>
      <dgm:spPr/>
      <dgm:t>
        <a:bodyPr/>
        <a:lstStyle/>
        <a:p>
          <a:endParaRPr lang="en-US"/>
        </a:p>
      </dgm:t>
    </dgm:pt>
    <dgm:pt modelId="{CB26C036-280D-4513-8E4F-88BBE571F3E8}">
      <dgm:prSet phldrT="[Text]" custT="1"/>
      <dgm:spPr>
        <a:xfrm>
          <a:off x="672260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6284247"/>
            <a:satOff val="11858"/>
            <a:lumOff val="2543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6284247"/>
              <a:satOff val="11858"/>
              <a:lumOff val="25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Two different vendor working on the same releases.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DF50E6C4-6494-427D-9517-A07CF46E7F0F}" type="parTrans" cxnId="{32766DF6-137E-4F75-A2FD-B5C3E97A7846}">
      <dgm:prSet/>
      <dgm:spPr/>
      <dgm:t>
        <a:bodyPr/>
        <a:lstStyle/>
        <a:p>
          <a:endParaRPr lang="en-US"/>
        </a:p>
      </dgm:t>
    </dgm:pt>
    <dgm:pt modelId="{6381EFA5-81F2-4C72-AEF9-62FC9B8C1266}" type="sibTrans" cxnId="{32766DF6-137E-4F75-A2FD-B5C3E97A7846}">
      <dgm:prSet/>
      <dgm:spPr/>
      <dgm:t>
        <a:bodyPr/>
        <a:lstStyle/>
        <a:p>
          <a:endParaRPr lang="en-US"/>
        </a:p>
      </dgm:t>
    </dgm:pt>
    <dgm:pt modelId="{D72230FB-A46B-41DF-B880-5AB1EC58498C}">
      <dgm:prSet phldrT="[Text]" custT="1"/>
      <dgm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Post go-live issues are tracked as hot fixes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86101079-2737-40F4-A083-CDEA10317732}" type="parTrans" cxnId="{40D6BED7-91CB-48BC-80F9-59D7A85E2A98}">
      <dgm:prSet/>
      <dgm:spPr/>
      <dgm:t>
        <a:bodyPr/>
        <a:lstStyle/>
        <a:p>
          <a:endParaRPr lang="en-US"/>
        </a:p>
      </dgm:t>
    </dgm:pt>
    <dgm:pt modelId="{34FD970D-B09F-445A-8F24-F3D3FD586DD6}" type="sibTrans" cxnId="{40D6BED7-91CB-48BC-80F9-59D7A85E2A98}">
      <dgm:prSet/>
      <dgm:spPr/>
      <dgm:t>
        <a:bodyPr/>
        <a:lstStyle/>
        <a:p>
          <a:endParaRPr lang="en-US"/>
        </a:p>
      </dgm:t>
    </dgm:pt>
    <dgm:pt modelId="{7389D7F6-DD76-43EC-898A-7A47521A6D45}">
      <dgm:prSet phldrT="[Text]" custT="1"/>
      <dgm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Separate sandbox environments for SIT and UAT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9432A0B6-38A5-46FE-A61A-DD5EF1F3714D}" type="parTrans" cxnId="{1424A0A5-FA58-4012-B1D3-5A759743724B}">
      <dgm:prSet/>
      <dgm:spPr/>
      <dgm:t>
        <a:bodyPr/>
        <a:lstStyle/>
        <a:p>
          <a:endParaRPr lang="en-US"/>
        </a:p>
      </dgm:t>
    </dgm:pt>
    <dgm:pt modelId="{38D68B76-747C-46FD-B064-3DF8B7B88E04}" type="sibTrans" cxnId="{1424A0A5-FA58-4012-B1D3-5A759743724B}">
      <dgm:prSet/>
      <dgm:spPr/>
      <dgm:t>
        <a:bodyPr/>
        <a:lstStyle/>
        <a:p>
          <a:endParaRPr lang="en-US"/>
        </a:p>
      </dgm:t>
    </dgm:pt>
    <dgm:pt modelId="{C7E5062F-EE9A-4909-B693-7A4E1C29FCC6}">
      <dgm:prSet custT="1"/>
      <dgm:spPr>
        <a:xfrm>
          <a:off x="672260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6284247"/>
            <a:satOff val="11858"/>
            <a:lumOff val="2543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6284247"/>
              <a:satOff val="11858"/>
              <a:lumOff val="25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Both vendors work on mutually exclusive features</a:t>
          </a:r>
        </a:p>
      </dgm:t>
    </dgm:pt>
    <dgm:pt modelId="{0FDB23CC-5957-4E6E-B889-BCD4354DC687}" type="parTrans" cxnId="{8C071F7E-ECDF-4899-8779-A6509EDFEC96}">
      <dgm:prSet/>
      <dgm:spPr/>
      <dgm:t>
        <a:bodyPr/>
        <a:lstStyle/>
        <a:p>
          <a:endParaRPr lang="en-US"/>
        </a:p>
      </dgm:t>
    </dgm:pt>
    <dgm:pt modelId="{05803B8D-85F6-4422-8550-615275C61A25}" type="sibTrans" cxnId="{8C071F7E-ECDF-4899-8779-A6509EDFEC96}">
      <dgm:prSet/>
      <dgm:spPr/>
      <dgm:t>
        <a:bodyPr/>
        <a:lstStyle/>
        <a:p>
          <a:endParaRPr lang="en-US"/>
        </a:p>
      </dgm:t>
    </dgm:pt>
    <dgm:pt modelId="{E472DB72-DA5A-4EE7-A14C-FF8396C1A7FC}">
      <dgm:prSet phldrT="[Text]" custT="1"/>
      <dgm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F2ACE110-0832-4BA8-B94F-C822D9771DC1}" type="parTrans" cxnId="{9E9B4225-03A9-45F8-BB53-702358B19196}">
      <dgm:prSet/>
      <dgm:spPr/>
      <dgm:t>
        <a:bodyPr/>
        <a:lstStyle/>
        <a:p>
          <a:endParaRPr lang="en-US"/>
        </a:p>
      </dgm:t>
    </dgm:pt>
    <dgm:pt modelId="{6E401995-CA2C-4A27-B9C9-46AFFEC9AE96}" type="sibTrans" cxnId="{9E9B4225-03A9-45F8-BB53-702358B19196}">
      <dgm:prSet/>
      <dgm:spPr/>
      <dgm:t>
        <a:bodyPr/>
        <a:lstStyle/>
        <a:p>
          <a:endParaRPr lang="en-US"/>
        </a:p>
      </dgm:t>
    </dgm:pt>
    <dgm:pt modelId="{9D182240-65E4-4D58-A2AC-D12A169A436A}">
      <dgm:prSet phldrT="[Text]" custT="1"/>
      <dgm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BA574154-DE5B-4137-8D63-DD46AAA3EC81}" type="parTrans" cxnId="{694E5D63-9A4F-4153-A70D-CDCF49983D14}">
      <dgm:prSet/>
      <dgm:spPr/>
      <dgm:t>
        <a:bodyPr/>
        <a:lstStyle/>
        <a:p>
          <a:endParaRPr lang="en-US"/>
        </a:p>
      </dgm:t>
    </dgm:pt>
    <dgm:pt modelId="{15647759-FCDD-457C-87A6-8914646073D8}" type="sibTrans" cxnId="{694E5D63-9A4F-4153-A70D-CDCF49983D14}">
      <dgm:prSet/>
      <dgm:spPr/>
      <dgm:t>
        <a:bodyPr/>
        <a:lstStyle/>
        <a:p>
          <a:endParaRPr lang="en-US"/>
        </a:p>
      </dgm:t>
    </dgm:pt>
    <dgm:pt modelId="{5302287E-1D76-451F-ABA6-873056AA3AE7}">
      <dgm:prSet phldrT="[Text]" custT="1"/>
      <dgm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Single team working on the development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EDB5D9E1-8CFE-4B54-A3ED-4C366AA862EE}" type="parTrans" cxnId="{FA55AE9F-32AA-4A67-8530-25F3B3B61308}">
      <dgm:prSet/>
      <dgm:spPr/>
      <dgm:t>
        <a:bodyPr/>
        <a:lstStyle/>
        <a:p>
          <a:endParaRPr lang="en-US"/>
        </a:p>
      </dgm:t>
    </dgm:pt>
    <dgm:pt modelId="{0847471B-66B1-415F-9E46-941901D30947}" type="sibTrans" cxnId="{FA55AE9F-32AA-4A67-8530-25F3B3B61308}">
      <dgm:prSet/>
      <dgm:spPr/>
      <dgm:t>
        <a:bodyPr/>
        <a:lstStyle/>
        <a:p>
          <a:endParaRPr lang="en-US"/>
        </a:p>
      </dgm:t>
    </dgm:pt>
    <dgm:pt modelId="{1C831C85-E601-4940-8FA2-B696FCB3068B}">
      <dgm:prSet custT="1"/>
      <dgm:spPr>
        <a:xfrm>
          <a:off x="672260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6284247"/>
            <a:satOff val="11858"/>
            <a:lumOff val="2543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6284247"/>
              <a:satOff val="11858"/>
              <a:lumOff val="25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Integrated code will be pushed to SIT &amp; UAT environments</a:t>
          </a:r>
        </a:p>
      </dgm:t>
    </dgm:pt>
    <dgm:pt modelId="{CA44CA09-879A-4AE4-9FDE-F798748D7826}" type="parTrans" cxnId="{FBA2E317-282E-4763-B0D6-715AA5204D20}">
      <dgm:prSet/>
      <dgm:spPr/>
      <dgm:t>
        <a:bodyPr/>
        <a:lstStyle/>
        <a:p>
          <a:endParaRPr lang="en-US"/>
        </a:p>
      </dgm:t>
    </dgm:pt>
    <dgm:pt modelId="{994BB93A-E6C2-469F-AE14-210515EDAA32}" type="sibTrans" cxnId="{FBA2E317-282E-4763-B0D6-715AA5204D20}">
      <dgm:prSet/>
      <dgm:spPr/>
      <dgm:t>
        <a:bodyPr/>
        <a:lstStyle/>
        <a:p>
          <a:endParaRPr lang="en-US"/>
        </a:p>
      </dgm:t>
    </dgm:pt>
    <dgm:pt modelId="{4CA38134-9250-4EF9-9607-B7802C3D506C}">
      <dgm:prSet phldrT="[Text]" custT="1"/>
      <dgm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Single UAT environment to support both releases</a:t>
          </a:r>
          <a:endParaRPr lang="en-US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DC7B8666-408C-4B8E-B4BC-0D26190EF919}" type="parTrans" cxnId="{A50DCA4F-99D7-42EA-92C3-E6336C12978B}">
      <dgm:prSet/>
      <dgm:spPr/>
      <dgm:t>
        <a:bodyPr/>
        <a:lstStyle/>
        <a:p>
          <a:endParaRPr lang="en-US"/>
        </a:p>
      </dgm:t>
    </dgm:pt>
    <dgm:pt modelId="{90A5B82E-2A21-4020-85E5-9CEED134ABBB}" type="sibTrans" cxnId="{A50DCA4F-99D7-42EA-92C3-E6336C12978B}">
      <dgm:prSet/>
      <dgm:spPr/>
      <dgm:t>
        <a:bodyPr/>
        <a:lstStyle/>
        <a:p>
          <a:endParaRPr lang="en-US"/>
        </a:p>
      </dgm:t>
    </dgm:pt>
    <dgm:pt modelId="{8BFFFF3F-FD87-4313-82D9-1F075FE53DAC}">
      <dgm:prSet custT="1"/>
      <dgm:spPr>
        <a:xfrm>
          <a:off x="672260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6284247"/>
            <a:satOff val="11858"/>
            <a:lumOff val="2543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6284247"/>
              <a:satOff val="11858"/>
              <a:lumOff val="254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Code will be integrated continuously to avoid conflicts</a:t>
          </a:r>
        </a:p>
      </dgm:t>
    </dgm:pt>
    <dgm:pt modelId="{87B922EB-DF56-4242-A229-675C78CD5FB3}" type="parTrans" cxnId="{155D717C-26D1-44E4-9A57-F7537690B2FD}">
      <dgm:prSet/>
      <dgm:spPr/>
    </dgm:pt>
    <dgm:pt modelId="{BF7C9557-E94D-4EDD-B2D9-E47ECD6499A0}" type="sibTrans" cxnId="{155D717C-26D1-44E4-9A57-F7537690B2FD}">
      <dgm:prSet/>
      <dgm:spPr/>
    </dgm:pt>
    <dgm:pt modelId="{9D86EEEB-C558-4F6B-83E1-5A5A13CEDF6E}" type="pres">
      <dgm:prSet presAssocID="{1DEAF167-FD0A-4C6E-BF2D-6B2AA6CD78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CCB3E-4E9A-4FF0-8B8F-242EC597FD3D}" type="pres">
      <dgm:prSet presAssocID="{B010FFB0-2BDC-482A-9771-5756FE18E5DD}" presName="composite" presStyleCnt="0"/>
      <dgm:spPr/>
    </dgm:pt>
    <dgm:pt modelId="{F3C62700-2E99-4D83-BC6E-5455872D3DA1}" type="pres">
      <dgm:prSet presAssocID="{B010FFB0-2BDC-482A-9771-5756FE18E5D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ECD61-E871-45FA-95D2-80C33093DF45}" type="pres">
      <dgm:prSet presAssocID="{B010FFB0-2BDC-482A-9771-5756FE18E5D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8C079-4C35-42C1-A661-05370F6BAD25}" type="pres">
      <dgm:prSet presAssocID="{F944442F-04DB-4093-A7E9-51CF16D31095}" presName="space" presStyleCnt="0"/>
      <dgm:spPr/>
    </dgm:pt>
    <dgm:pt modelId="{2AF836BE-6133-42F4-83CA-1009CB624343}" type="pres">
      <dgm:prSet presAssocID="{E3C3DF70-40C1-41DF-AEED-F929B8A3EC4D}" presName="composite" presStyleCnt="0"/>
      <dgm:spPr/>
    </dgm:pt>
    <dgm:pt modelId="{BD505054-4B84-463B-8BAE-0CB2DE36D25C}" type="pres">
      <dgm:prSet presAssocID="{E3C3DF70-40C1-41DF-AEED-F929B8A3EC4D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E0B08-CBE7-44C4-8B5C-29AD054B8984}" type="pres">
      <dgm:prSet presAssocID="{E3C3DF70-40C1-41DF-AEED-F929B8A3EC4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7EFF7-04D5-47D3-BAE1-5691CD6DE669}" type="pres">
      <dgm:prSet presAssocID="{CF40677E-7C8D-4EE1-AA22-5808FCEDB8DB}" presName="space" presStyleCnt="0"/>
      <dgm:spPr/>
    </dgm:pt>
    <dgm:pt modelId="{E7A36C2D-E851-46A8-B082-394A9CA439F1}" type="pres">
      <dgm:prSet presAssocID="{66A6D678-9EEE-409C-B5C9-998FE6643F00}" presName="composite" presStyleCnt="0"/>
      <dgm:spPr/>
    </dgm:pt>
    <dgm:pt modelId="{98069EE0-B3FD-41AE-9CB3-3D56E004C554}" type="pres">
      <dgm:prSet presAssocID="{66A6D678-9EEE-409C-B5C9-998FE6643F00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5F605-7459-4C03-80B6-885907090D58}" type="pres">
      <dgm:prSet presAssocID="{66A6D678-9EEE-409C-B5C9-998FE6643F0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4A0A5-FA58-4012-B1D3-5A759743724B}" srcId="{B010FFB0-2BDC-482A-9771-5756FE18E5DD}" destId="{7389D7F6-DD76-43EC-898A-7A47521A6D45}" srcOrd="4" destOrd="0" parTransId="{9432A0B6-38A5-46FE-A61A-DD5EF1F3714D}" sibTransId="{38D68B76-747C-46FD-B064-3DF8B7B88E04}"/>
    <dgm:cxn modelId="{9E9B4225-03A9-45F8-BB53-702358B19196}" srcId="{E3C3DF70-40C1-41DF-AEED-F929B8A3EC4D}" destId="{E472DB72-DA5A-4EE7-A14C-FF8396C1A7FC}" srcOrd="4" destOrd="0" parTransId="{F2ACE110-0832-4BA8-B94F-C822D9771DC1}" sibTransId="{6E401995-CA2C-4A27-B9C9-46AFFEC9AE96}"/>
    <dgm:cxn modelId="{968AD3D4-602E-4F5C-A349-AE475297BED1}" srcId="{1DEAF167-FD0A-4C6E-BF2D-6B2AA6CD78EA}" destId="{66A6D678-9EEE-409C-B5C9-998FE6643F00}" srcOrd="2" destOrd="0" parTransId="{89F414E8-83C3-4131-AF06-CBCF10164D97}" sibTransId="{38F8D477-DEA8-4E0F-90FE-C125324251A4}"/>
    <dgm:cxn modelId="{C6D5421E-54E8-4401-A426-FBF46713C511}" type="presOf" srcId="{8BFFFF3F-FD87-4313-82D9-1F075FE53DAC}" destId="{3635F605-7459-4C03-80B6-885907090D58}" srcOrd="0" destOrd="2" presId="urn:microsoft.com/office/officeart/2005/8/layout/hList1"/>
    <dgm:cxn modelId="{FE8B9689-0B8A-4588-B630-88F6708D617E}" type="presOf" srcId="{7389D7F6-DD76-43EC-898A-7A47521A6D45}" destId="{414ECD61-E871-45FA-95D2-80C33093DF45}" srcOrd="0" destOrd="4" presId="urn:microsoft.com/office/officeart/2005/8/layout/hList1"/>
    <dgm:cxn modelId="{5D4738A1-24F0-4290-9969-7BBCD0B7FD84}" type="presOf" srcId="{66A6D678-9EEE-409C-B5C9-998FE6643F00}" destId="{98069EE0-B3FD-41AE-9CB3-3D56E004C554}" srcOrd="0" destOrd="0" presId="urn:microsoft.com/office/officeart/2005/8/layout/hList1"/>
    <dgm:cxn modelId="{672019FC-35D0-4C68-AA25-AD3816B98A4B}" type="presOf" srcId="{D72230FB-A46B-41DF-B880-5AB1EC58498C}" destId="{414ECD61-E871-45FA-95D2-80C33093DF45}" srcOrd="0" destOrd="3" presId="urn:microsoft.com/office/officeart/2005/8/layout/hList1"/>
    <dgm:cxn modelId="{8C071F7E-ECDF-4899-8779-A6509EDFEC96}" srcId="{66A6D678-9EEE-409C-B5C9-998FE6643F00}" destId="{C7E5062F-EE9A-4909-B693-7A4E1C29FCC6}" srcOrd="1" destOrd="0" parTransId="{0FDB23CC-5957-4E6E-B889-BCD4354DC687}" sibTransId="{05803B8D-85F6-4422-8550-615275C61A25}"/>
    <dgm:cxn modelId="{155D717C-26D1-44E4-9A57-F7537690B2FD}" srcId="{66A6D678-9EEE-409C-B5C9-998FE6643F00}" destId="{8BFFFF3F-FD87-4313-82D9-1F075FE53DAC}" srcOrd="2" destOrd="0" parTransId="{87B922EB-DF56-4242-A229-675C78CD5FB3}" sibTransId="{BF7C9557-E94D-4EDD-B2D9-E47ECD6499A0}"/>
    <dgm:cxn modelId="{32766DF6-137E-4F75-A2FD-B5C3E97A7846}" srcId="{66A6D678-9EEE-409C-B5C9-998FE6643F00}" destId="{CB26C036-280D-4513-8E4F-88BBE571F3E8}" srcOrd="0" destOrd="0" parTransId="{DF50E6C4-6494-427D-9517-A07CF46E7F0F}" sibTransId="{6381EFA5-81F2-4C72-AEF9-62FC9B8C1266}"/>
    <dgm:cxn modelId="{BDE843B5-8A9A-4A4C-9843-869F7A5A0D70}" srcId="{1DEAF167-FD0A-4C6E-BF2D-6B2AA6CD78EA}" destId="{E3C3DF70-40C1-41DF-AEED-F929B8A3EC4D}" srcOrd="1" destOrd="0" parTransId="{ADF64FDB-3A43-4B4B-8C9D-2A8572AD4039}" sibTransId="{CF40677E-7C8D-4EE1-AA22-5808FCEDB8DB}"/>
    <dgm:cxn modelId="{A82BECEE-5F78-4BB1-8C25-05DE3D6EAA56}" type="presOf" srcId="{CCF42379-B0F8-41A2-976B-AF877A9C2C0C}" destId="{414ECD61-E871-45FA-95D2-80C33093DF45}" srcOrd="0" destOrd="0" presId="urn:microsoft.com/office/officeart/2005/8/layout/hList1"/>
    <dgm:cxn modelId="{8E15A0B5-5E0A-4DE1-9A02-CB22D1BC0806}" type="presOf" srcId="{E472DB72-DA5A-4EE7-A14C-FF8396C1A7FC}" destId="{7DBE0B08-CBE7-44C4-8B5C-29AD054B8984}" srcOrd="0" destOrd="4" presId="urn:microsoft.com/office/officeart/2005/8/layout/hList1"/>
    <dgm:cxn modelId="{59D07AD4-C025-406C-9A1B-1B24CC80E449}" srcId="{E3C3DF70-40C1-41DF-AEED-F929B8A3EC4D}" destId="{512B61A1-53B2-4E94-AE31-5069E03C8EC8}" srcOrd="1" destOrd="0" parTransId="{285858C8-2D78-461E-9DDF-05BBBE704817}" sibTransId="{7E0DC68E-7536-47F2-98D8-A29E7AA6DCAC}"/>
    <dgm:cxn modelId="{A5A02E8B-4B88-45B9-B26A-A94C2CB6DC1A}" type="presOf" srcId="{512B61A1-53B2-4E94-AE31-5069E03C8EC8}" destId="{7DBE0B08-CBE7-44C4-8B5C-29AD054B8984}" srcOrd="0" destOrd="1" presId="urn:microsoft.com/office/officeart/2005/8/layout/hList1"/>
    <dgm:cxn modelId="{693A45EF-29C3-4937-AEBA-BA6C89B80D95}" type="presOf" srcId="{9F7006EB-BA69-4B91-AA01-3E6F28AB4BD2}" destId="{7DBE0B08-CBE7-44C4-8B5C-29AD054B8984}" srcOrd="0" destOrd="0" presId="urn:microsoft.com/office/officeart/2005/8/layout/hList1"/>
    <dgm:cxn modelId="{40D6BED7-91CB-48BC-80F9-59D7A85E2A98}" srcId="{B010FFB0-2BDC-482A-9771-5756FE18E5DD}" destId="{D72230FB-A46B-41DF-B880-5AB1EC58498C}" srcOrd="3" destOrd="0" parTransId="{86101079-2737-40F4-A083-CDEA10317732}" sibTransId="{34FD970D-B09F-445A-8F24-F3D3FD586DD6}"/>
    <dgm:cxn modelId="{FA55AE9F-32AA-4A67-8530-25F3B3B61308}" srcId="{B010FFB0-2BDC-482A-9771-5756FE18E5DD}" destId="{5302287E-1D76-451F-ABA6-873056AA3AE7}" srcOrd="2" destOrd="0" parTransId="{EDB5D9E1-8CFE-4B54-A3ED-4C366AA862EE}" sibTransId="{0847471B-66B1-415F-9E46-941901D30947}"/>
    <dgm:cxn modelId="{F753FEA6-5180-4AF2-9307-70B73B06B92E}" type="presOf" srcId="{5302287E-1D76-451F-ABA6-873056AA3AE7}" destId="{414ECD61-E871-45FA-95D2-80C33093DF45}" srcOrd="0" destOrd="2" presId="urn:microsoft.com/office/officeart/2005/8/layout/hList1"/>
    <dgm:cxn modelId="{6E7D5657-16F0-4A0D-AA0F-C414FD89797A}" type="presOf" srcId="{1C831C85-E601-4940-8FA2-B696FCB3068B}" destId="{3635F605-7459-4C03-80B6-885907090D58}" srcOrd="0" destOrd="3" presId="urn:microsoft.com/office/officeart/2005/8/layout/hList1"/>
    <dgm:cxn modelId="{EB740D7A-7D34-4DF8-B5A6-A9C61C4B327E}" type="presOf" srcId="{9D182240-65E4-4D58-A2AC-D12A169A436A}" destId="{7DBE0B08-CBE7-44C4-8B5C-29AD054B8984}" srcOrd="0" destOrd="3" presId="urn:microsoft.com/office/officeart/2005/8/layout/hList1"/>
    <dgm:cxn modelId="{0140428D-D03F-48A6-8AB3-C10BFDEDB757}" type="presOf" srcId="{E3C3DF70-40C1-41DF-AEED-F929B8A3EC4D}" destId="{BD505054-4B84-463B-8BAE-0CB2DE36D25C}" srcOrd="0" destOrd="0" presId="urn:microsoft.com/office/officeart/2005/8/layout/hList1"/>
    <dgm:cxn modelId="{EA9A376C-9926-4C94-97FD-F8E35CB0A739}" srcId="{E3C3DF70-40C1-41DF-AEED-F929B8A3EC4D}" destId="{9F7006EB-BA69-4B91-AA01-3E6F28AB4BD2}" srcOrd="0" destOrd="0" parTransId="{7C116DAA-0E5E-4160-8016-BD4161E22A99}" sibTransId="{27C710C0-CEF8-4E00-99B2-08A0AA85670C}"/>
    <dgm:cxn modelId="{14CA812F-712B-4CC7-95DC-071295A406EF}" type="presOf" srcId="{4CA38134-9250-4EF9-9607-B7802C3D506C}" destId="{7DBE0B08-CBE7-44C4-8B5C-29AD054B8984}" srcOrd="0" destOrd="2" presId="urn:microsoft.com/office/officeart/2005/8/layout/hList1"/>
    <dgm:cxn modelId="{FBA2E317-282E-4763-B0D6-715AA5204D20}" srcId="{66A6D678-9EEE-409C-B5C9-998FE6643F00}" destId="{1C831C85-E601-4940-8FA2-B696FCB3068B}" srcOrd="3" destOrd="0" parTransId="{CA44CA09-879A-4AE4-9FDE-F798748D7826}" sibTransId="{994BB93A-E6C2-469F-AE14-210515EDAA32}"/>
    <dgm:cxn modelId="{F86BCF0F-8BA8-48AF-A019-41B9EE243F7E}" type="presOf" srcId="{CB26C036-280D-4513-8E4F-88BBE571F3E8}" destId="{3635F605-7459-4C03-80B6-885907090D58}" srcOrd="0" destOrd="0" presId="urn:microsoft.com/office/officeart/2005/8/layout/hList1"/>
    <dgm:cxn modelId="{158CD912-2326-4B9D-BF9A-A9F588FFFC4E}" type="presOf" srcId="{C7E5062F-EE9A-4909-B693-7A4E1C29FCC6}" destId="{3635F605-7459-4C03-80B6-885907090D58}" srcOrd="0" destOrd="1" presId="urn:microsoft.com/office/officeart/2005/8/layout/hList1"/>
    <dgm:cxn modelId="{E5D1A96B-652C-40B1-9380-2409F44E3CA1}" type="presOf" srcId="{B010FFB0-2BDC-482A-9771-5756FE18E5DD}" destId="{F3C62700-2E99-4D83-BC6E-5455872D3DA1}" srcOrd="0" destOrd="0" presId="urn:microsoft.com/office/officeart/2005/8/layout/hList1"/>
    <dgm:cxn modelId="{694E5D63-9A4F-4153-A70D-CDCF49983D14}" srcId="{E3C3DF70-40C1-41DF-AEED-F929B8A3EC4D}" destId="{9D182240-65E4-4D58-A2AC-D12A169A436A}" srcOrd="3" destOrd="0" parTransId="{BA574154-DE5B-4137-8D63-DD46AAA3EC81}" sibTransId="{15647759-FCDD-457C-87A6-8914646073D8}"/>
    <dgm:cxn modelId="{A50DCA4F-99D7-42EA-92C3-E6336C12978B}" srcId="{E3C3DF70-40C1-41DF-AEED-F929B8A3EC4D}" destId="{4CA38134-9250-4EF9-9607-B7802C3D506C}" srcOrd="2" destOrd="0" parTransId="{DC7B8666-408C-4B8E-B4BC-0D26190EF919}" sibTransId="{90A5B82E-2A21-4020-85E5-9CEED134ABBB}"/>
    <dgm:cxn modelId="{4240A3F5-A27D-4DA4-A65B-AAE91A4E0DA9}" srcId="{1DEAF167-FD0A-4C6E-BF2D-6B2AA6CD78EA}" destId="{B010FFB0-2BDC-482A-9771-5756FE18E5DD}" srcOrd="0" destOrd="0" parTransId="{15EA4DB0-428D-44AC-8F27-27860E21047B}" sibTransId="{F944442F-04DB-4093-A7E9-51CF16D31095}"/>
    <dgm:cxn modelId="{69A0A447-E602-4528-B671-20A3278338F0}" srcId="{B010FFB0-2BDC-482A-9771-5756FE18E5DD}" destId="{6D820594-BF2D-4B1E-B47F-FB3A8E4BC916}" srcOrd="1" destOrd="0" parTransId="{CE9D91EC-08C7-4D80-BA0B-4800597AB2F0}" sibTransId="{3FC0D1EE-9056-437A-BCDF-D6C3A3BEAE5A}"/>
    <dgm:cxn modelId="{9EDC3372-DD05-4C7F-8F18-195CFCB5D7DC}" type="presOf" srcId="{1DEAF167-FD0A-4C6E-BF2D-6B2AA6CD78EA}" destId="{9D86EEEB-C558-4F6B-83E1-5A5A13CEDF6E}" srcOrd="0" destOrd="0" presId="urn:microsoft.com/office/officeart/2005/8/layout/hList1"/>
    <dgm:cxn modelId="{AAB4D32E-AF14-48E0-99EF-A0D6AB8540D8}" type="presOf" srcId="{6D820594-BF2D-4B1E-B47F-FB3A8E4BC916}" destId="{414ECD61-E871-45FA-95D2-80C33093DF45}" srcOrd="0" destOrd="1" presId="urn:microsoft.com/office/officeart/2005/8/layout/hList1"/>
    <dgm:cxn modelId="{39083734-4877-44B4-846A-B9A00E8C6CAE}" srcId="{B010FFB0-2BDC-482A-9771-5756FE18E5DD}" destId="{CCF42379-B0F8-41A2-976B-AF877A9C2C0C}" srcOrd="0" destOrd="0" parTransId="{0D4B809E-31B3-492E-AD3C-6C118C4E4B08}" sibTransId="{2BE4FE3F-FC49-4FC9-8FA1-EC40797116A6}"/>
    <dgm:cxn modelId="{3D4D761E-2466-4214-9814-B44553BA3363}" type="presParOf" srcId="{9D86EEEB-C558-4F6B-83E1-5A5A13CEDF6E}" destId="{1CBCCB3E-4E9A-4FF0-8B8F-242EC597FD3D}" srcOrd="0" destOrd="0" presId="urn:microsoft.com/office/officeart/2005/8/layout/hList1"/>
    <dgm:cxn modelId="{26FE43CD-30D2-4CB9-A417-C8C9E786BB00}" type="presParOf" srcId="{1CBCCB3E-4E9A-4FF0-8B8F-242EC597FD3D}" destId="{F3C62700-2E99-4D83-BC6E-5455872D3DA1}" srcOrd="0" destOrd="0" presId="urn:microsoft.com/office/officeart/2005/8/layout/hList1"/>
    <dgm:cxn modelId="{67578C3B-BE88-419F-935B-AA0E519CF856}" type="presParOf" srcId="{1CBCCB3E-4E9A-4FF0-8B8F-242EC597FD3D}" destId="{414ECD61-E871-45FA-95D2-80C33093DF45}" srcOrd="1" destOrd="0" presId="urn:microsoft.com/office/officeart/2005/8/layout/hList1"/>
    <dgm:cxn modelId="{D2C797C0-3BCC-4B5B-A8A4-4E30BDDF90EB}" type="presParOf" srcId="{9D86EEEB-C558-4F6B-83E1-5A5A13CEDF6E}" destId="{B688C079-4C35-42C1-A661-05370F6BAD25}" srcOrd="1" destOrd="0" presId="urn:microsoft.com/office/officeart/2005/8/layout/hList1"/>
    <dgm:cxn modelId="{898A44AA-2295-4988-9508-F66FE72A6EEA}" type="presParOf" srcId="{9D86EEEB-C558-4F6B-83E1-5A5A13CEDF6E}" destId="{2AF836BE-6133-42F4-83CA-1009CB624343}" srcOrd="2" destOrd="0" presId="urn:microsoft.com/office/officeart/2005/8/layout/hList1"/>
    <dgm:cxn modelId="{D3DAB78C-D33E-4BE9-BE8C-BB100D3C165F}" type="presParOf" srcId="{2AF836BE-6133-42F4-83CA-1009CB624343}" destId="{BD505054-4B84-463B-8BAE-0CB2DE36D25C}" srcOrd="0" destOrd="0" presId="urn:microsoft.com/office/officeart/2005/8/layout/hList1"/>
    <dgm:cxn modelId="{E1DF6333-709C-4F6A-8828-681CC2B19255}" type="presParOf" srcId="{2AF836BE-6133-42F4-83CA-1009CB624343}" destId="{7DBE0B08-CBE7-44C4-8B5C-29AD054B8984}" srcOrd="1" destOrd="0" presId="urn:microsoft.com/office/officeart/2005/8/layout/hList1"/>
    <dgm:cxn modelId="{4990BA7B-0D4F-4445-9419-340524D451FC}" type="presParOf" srcId="{9D86EEEB-C558-4F6B-83E1-5A5A13CEDF6E}" destId="{5647EFF7-04D5-47D3-BAE1-5691CD6DE669}" srcOrd="3" destOrd="0" presId="urn:microsoft.com/office/officeart/2005/8/layout/hList1"/>
    <dgm:cxn modelId="{3E40E774-AFA6-498D-8CEB-D92B5AE863CD}" type="presParOf" srcId="{9D86EEEB-C558-4F6B-83E1-5A5A13CEDF6E}" destId="{E7A36C2D-E851-46A8-B082-394A9CA439F1}" srcOrd="4" destOrd="0" presId="urn:microsoft.com/office/officeart/2005/8/layout/hList1"/>
    <dgm:cxn modelId="{662F1E49-884B-4581-99AD-8D594706ED94}" type="presParOf" srcId="{E7A36C2D-E851-46A8-B082-394A9CA439F1}" destId="{98069EE0-B3FD-41AE-9CB3-3D56E004C554}" srcOrd="0" destOrd="0" presId="urn:microsoft.com/office/officeart/2005/8/layout/hList1"/>
    <dgm:cxn modelId="{6F87F661-13E5-4C4B-9D9C-9378663A5AA2}" type="presParOf" srcId="{E7A36C2D-E851-46A8-B082-394A9CA439F1}" destId="{3635F605-7459-4C03-80B6-885907090D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2700-2E99-4D83-BC6E-5455872D3DA1}">
      <dsp:nvSpPr>
        <dsp:cNvPr id="0" name=""/>
        <dsp:cNvSpPr/>
      </dsp:nvSpPr>
      <dsp:spPr>
        <a:xfrm>
          <a:off x="3022" y="121404"/>
          <a:ext cx="2947184" cy="1178873"/>
        </a:xfrm>
        <a:prstGeom prst="rect">
          <a:avLst/>
        </a:prstGeom>
        <a:solidFill>
          <a:srgbClr val="00226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A</a:t>
          </a:r>
          <a:endParaRPr lang="en-US" sz="2000" b="1" kern="1200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022" y="121404"/>
        <a:ext cx="2947184" cy="1178873"/>
      </dsp:txXfrm>
    </dsp:sp>
    <dsp:sp modelId="{414ECD61-E871-45FA-95D2-80C33093DF45}">
      <dsp:nvSpPr>
        <dsp:cNvPr id="0" name=""/>
        <dsp:cNvSpPr/>
      </dsp:nvSpPr>
      <dsp:spPr>
        <a:xfrm>
          <a:off x="302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Simple Sequential Release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One release at a time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Single team working on the development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Post go-live issues are tracked as hot fixes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Separate sandbox environments for SIT and UAT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022" y="1300277"/>
        <a:ext cx="2947184" cy="2854800"/>
      </dsp:txXfrm>
    </dsp:sp>
    <dsp:sp modelId="{BD505054-4B84-463B-8BAE-0CB2DE36D25C}">
      <dsp:nvSpPr>
        <dsp:cNvPr id="0" name=""/>
        <dsp:cNvSpPr/>
      </dsp:nvSpPr>
      <dsp:spPr>
        <a:xfrm>
          <a:off x="3362812" y="121404"/>
          <a:ext cx="2947184" cy="1178873"/>
        </a:xfrm>
        <a:prstGeom prst="rect">
          <a:avLst/>
        </a:prstGeom>
        <a:solidFill>
          <a:srgbClr val="002266">
            <a:hueOff val="-2594044"/>
            <a:satOff val="-25480"/>
            <a:lumOff val="10392"/>
            <a:alphaOff val="0"/>
          </a:srgbClr>
        </a:solidFill>
        <a:ln w="25400" cap="flat" cmpd="sng" algn="ctr">
          <a:solidFill>
            <a:srgbClr val="002266">
              <a:hueOff val="-2594044"/>
              <a:satOff val="-25480"/>
              <a:lumOff val="1039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B</a:t>
          </a:r>
          <a:endParaRPr lang="en-US" sz="2000" b="1" kern="1200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362812" y="121404"/>
        <a:ext cx="2947184" cy="1178873"/>
      </dsp:txXfrm>
    </dsp:sp>
    <dsp:sp modelId="{7DBE0B08-CBE7-44C4-8B5C-29AD054B8984}">
      <dsp:nvSpPr>
        <dsp:cNvPr id="0" name=""/>
        <dsp:cNvSpPr/>
      </dsp:nvSpPr>
      <dsp:spPr>
        <a:xfrm>
          <a:off x="336281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3142123"/>
            <a:satOff val="5929"/>
            <a:lumOff val="1271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3142123"/>
              <a:satOff val="5929"/>
              <a:lumOff val="127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Two or more teams working on different features for different release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Release 1 and Release 2 are mutually exclusive functionalities, no overlap between teams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Single UAT environment to support both releases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362812" y="1300277"/>
        <a:ext cx="2947184" cy="2854800"/>
      </dsp:txXfrm>
    </dsp:sp>
    <dsp:sp modelId="{98069EE0-B3FD-41AE-9CB3-3D56E004C554}">
      <dsp:nvSpPr>
        <dsp:cNvPr id="0" name=""/>
        <dsp:cNvSpPr/>
      </dsp:nvSpPr>
      <dsp:spPr>
        <a:xfrm>
          <a:off x="6722602" y="121404"/>
          <a:ext cx="2947184" cy="1178873"/>
        </a:xfrm>
        <a:prstGeom prst="rect">
          <a:avLst/>
        </a:prstGeom>
        <a:solidFill>
          <a:srgbClr val="002266">
            <a:hueOff val="-5188087"/>
            <a:satOff val="-50961"/>
            <a:lumOff val="20784"/>
            <a:alphaOff val="0"/>
          </a:srgbClr>
        </a:solidFill>
        <a:ln w="25400" cap="flat" cmpd="sng" algn="ctr">
          <a:solidFill>
            <a:srgbClr val="002266">
              <a:hueOff val="-5188087"/>
              <a:satOff val="-50961"/>
              <a:lumOff val="2078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FF"/>
              </a:solidFill>
              <a:latin typeface="Calibri" panose="020F0502020204030204" pitchFamily="34" charset="0"/>
              <a:ea typeface="+mn-ea"/>
              <a:cs typeface="+mn-cs"/>
            </a:rPr>
            <a:t>Model C</a:t>
          </a:r>
          <a:endParaRPr lang="en-US" sz="2000" b="1" kern="1200" dirty="0">
            <a:solidFill>
              <a:srgbClr val="FFFFFF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6722602" y="121404"/>
        <a:ext cx="2947184" cy="1178873"/>
      </dsp:txXfrm>
    </dsp:sp>
    <dsp:sp modelId="{3635F605-7459-4C03-80B6-885907090D58}">
      <dsp:nvSpPr>
        <dsp:cNvPr id="0" name=""/>
        <dsp:cNvSpPr/>
      </dsp:nvSpPr>
      <dsp:spPr>
        <a:xfrm>
          <a:off x="6722602" y="1300277"/>
          <a:ext cx="2947184" cy="2854800"/>
        </a:xfrm>
        <a:prstGeom prst="rect">
          <a:avLst/>
        </a:prstGeom>
        <a:solidFill>
          <a:srgbClr val="002266">
            <a:tint val="40000"/>
            <a:alpha val="90000"/>
            <a:hueOff val="-6284247"/>
            <a:satOff val="11858"/>
            <a:lumOff val="2543"/>
            <a:alphaOff val="0"/>
          </a:srgbClr>
        </a:solidFill>
        <a:ln w="25400" cap="flat" cmpd="sng" algn="ctr">
          <a:solidFill>
            <a:srgbClr val="002266">
              <a:tint val="40000"/>
              <a:alpha val="90000"/>
              <a:hueOff val="-6284247"/>
              <a:satOff val="11858"/>
              <a:lumOff val="25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Two different vendor working on the same releases.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Both vendors work on mutually exclusive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Code will be integrated continuously to avoid conflicts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Integrated code will be pushed to SIT &amp; UAT environments</a:t>
          </a:r>
        </a:p>
      </dsp:txBody>
      <dsp:txXfrm>
        <a:off x="6722602" y="1300277"/>
        <a:ext cx="294718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6/21/2016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6/21/2016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9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191" algn="l" defTabSz="9144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429" algn="l" defTabSz="9144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667" algn="l" defTabSz="9144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906" algn="l" defTabSz="9144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6C27E8-F1E2-4641-A5BB-3E3BBD357855}" type="slidenum">
              <a:rPr lang="en-US" altLang="en-US" sz="1000" smtClean="0">
                <a:solidFill>
                  <a:srgbClr val="000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 sz="1000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3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8199" y="5726938"/>
            <a:ext cx="2184572" cy="635721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2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507667" y="6457481"/>
            <a:ext cx="11728268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cc_Strat_Line_5_RGB_Wh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24" y="6184623"/>
            <a:ext cx="4695757" cy="2286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8696342" y="2057402"/>
            <a:ext cx="3075596" cy="2125996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2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97419" y="2943061"/>
            <a:ext cx="5774487" cy="1329267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8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97419" y="4474513"/>
            <a:ext cx="5774484" cy="623416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667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6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AutoShape 9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01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01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4" descr="6151-10alt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" y="0"/>
            <a:ext cx="12190046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1462" y="2149475"/>
            <a:ext cx="5095631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1"/>
          <p:cNvSpPr txBox="1">
            <a:spLocks noChangeArrowheads="1"/>
          </p:cNvSpPr>
          <p:nvPr userDrawn="1"/>
        </p:nvSpPr>
        <p:spPr bwMode="gray">
          <a:xfrm>
            <a:off x="476739" y="6557964"/>
            <a:ext cx="11304954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smtClean="0">
                <a:solidFill>
                  <a:srgbClr val="FFFFFF"/>
                </a:solidFill>
                <a:ea typeface="MS PGothic" panose="020B0600070205080204" pitchFamily="34" charset="-128"/>
              </a:rPr>
              <a:t>Copyright © 2011 Accenture  All Rights Reserved. Accenture, its logo, and High Performance Delivered are trademarks of Accenture.</a:t>
            </a:r>
          </a:p>
        </p:txBody>
      </p:sp>
      <p:cxnSp>
        <p:nvCxnSpPr>
          <p:cNvPr id="7" name="Straight Connector 19"/>
          <p:cNvCxnSpPr>
            <a:cxnSpLocks noChangeShapeType="1"/>
          </p:cNvCxnSpPr>
          <p:nvPr userDrawn="1"/>
        </p:nvCxnSpPr>
        <p:spPr bwMode="auto">
          <a:xfrm>
            <a:off x="0" y="3432175"/>
            <a:ext cx="12192000" cy="1588"/>
          </a:xfrm>
          <a:prstGeom prst="line">
            <a:avLst/>
          </a:prstGeom>
          <a:noFill/>
          <a:ln w="25400" algn="ctr">
            <a:solidFill>
              <a:srgbClr val="DE461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352800" y="4541253"/>
            <a:ext cx="8229600" cy="1255711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A8117-975A-4DD3-88D0-4848AFCEE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6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C4AFF-7EC2-4ED7-9CC6-1D1DA5CF9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0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1952" y="63500"/>
            <a:ext cx="2940049" cy="6389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63500"/>
            <a:ext cx="8616950" cy="6389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548D-CFC7-4BCF-A090-6AFE9537A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88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3502"/>
            <a:ext cx="9601200" cy="98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7052" y="1916114"/>
            <a:ext cx="11664949" cy="45370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33668-4352-457B-B87E-54D8350005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03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28D4E0-A45B-467D-8D07-EB03BAA921ED}" type="slidenum">
              <a:rPr lang="en-US" altLang="en-US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9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7142" y="1427164"/>
            <a:ext cx="11186191" cy="4668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7142" y="1427164"/>
            <a:ext cx="11186191" cy="4668837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507142" y="1428020"/>
            <a:ext cx="5327719" cy="484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6362636" y="1427164"/>
            <a:ext cx="5330693" cy="484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507142" y="1428020"/>
            <a:ext cx="5327719" cy="484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rgbClr val="FF000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20"/>
          </p:nvPr>
        </p:nvSpPr>
        <p:spPr>
          <a:xfrm>
            <a:off x="6362636" y="1427164"/>
            <a:ext cx="5330693" cy="484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rgbClr val="FF000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 userDrawn="1"/>
        </p:nvSpPr>
        <p:spPr>
          <a:xfrm>
            <a:off x="508000" y="6354234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2015 Accenture  All rights reserved.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24335" y="6354234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marL="0" marR="0" indent="0" algn="r" defTabSz="12191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0824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671" y="3427413"/>
            <a:ext cx="1119466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424335" y="6354234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12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marL="0" marR="0" indent="0" algn="r" defTabSz="12191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AutoShape 9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01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01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9" descr="6151-10alt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" y="0"/>
            <a:ext cx="12190046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1462" y="2149475"/>
            <a:ext cx="5095631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1"/>
          <p:cNvSpPr txBox="1">
            <a:spLocks noChangeArrowheads="1"/>
          </p:cNvSpPr>
          <p:nvPr userDrawn="1"/>
        </p:nvSpPr>
        <p:spPr bwMode="gray">
          <a:xfrm>
            <a:off x="476739" y="6557964"/>
            <a:ext cx="11304954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000" smtClean="0">
                <a:solidFill>
                  <a:srgbClr val="FFFFFF"/>
                </a:solidFill>
                <a:ea typeface="MS PGothic" panose="020B0600070205080204" pitchFamily="34" charset="-128"/>
              </a:rPr>
              <a:t>Copyright © 2011 Accenture  All Rights Reserved. Accenture, its logo, and High Performance Delivered are trademarks of Accenture.</a:t>
            </a:r>
          </a:p>
        </p:txBody>
      </p:sp>
      <p:cxnSp>
        <p:nvCxnSpPr>
          <p:cNvPr id="7" name="Straight Connector 12"/>
          <p:cNvCxnSpPr>
            <a:cxnSpLocks noChangeShapeType="1"/>
          </p:cNvCxnSpPr>
          <p:nvPr userDrawn="1"/>
        </p:nvCxnSpPr>
        <p:spPr bwMode="auto">
          <a:xfrm>
            <a:off x="0" y="3432175"/>
            <a:ext cx="12192000" cy="1588"/>
          </a:xfrm>
          <a:prstGeom prst="line">
            <a:avLst/>
          </a:prstGeom>
          <a:noFill/>
          <a:ln w="25400" algn="ctr">
            <a:solidFill>
              <a:srgbClr val="DE461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352800" y="4541253"/>
            <a:ext cx="8229600" cy="1255711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9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4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141" y="321733"/>
            <a:ext cx="11186191" cy="839568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40" y="1221319"/>
            <a:ext cx="1168486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7141" y="1427165"/>
            <a:ext cx="11186191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6354234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2015 Accenture 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4335" y="6354234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marL="0" marR="0" indent="0" algn="r" defTabSz="12191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0" r:id="rId3"/>
    <p:sldLayoutId id="2147483725" r:id="rId4"/>
    <p:sldLayoutId id="2147483728" r:id="rId5"/>
    <p:sldLayoutId id="2147483727" r:id="rId6"/>
    <p:sldLayoutId id="2147483729" r:id="rId7"/>
    <p:sldLayoutId id="2147483724" r:id="rId8"/>
    <p:sldLayoutId id="214748373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667" b="1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3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67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7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67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7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67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95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67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ts val="533"/>
        </a:spcAft>
        <a:buSzPct val="80000"/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1pPr>
      <a:lvl2pPr marL="457239" indent="-230420" algn="l" rtl="0" eaLnBrk="1" fontAlgn="base" hangingPunct="1">
        <a:spcBef>
          <a:spcPts val="0"/>
        </a:spcBef>
        <a:spcAft>
          <a:spcPts val="533"/>
        </a:spcAft>
        <a:buSzPct val="80000"/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2pPr>
      <a:lvl3pPr marL="687657" indent="-230420" algn="l" rtl="0" eaLnBrk="1" fontAlgn="base" hangingPunct="1">
        <a:spcBef>
          <a:spcPts val="0"/>
        </a:spcBef>
        <a:spcAft>
          <a:spcPts val="533"/>
        </a:spcAft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3pPr>
      <a:lvl4pPr marL="910876" indent="-226820" algn="l" rtl="0" eaLnBrk="1" fontAlgn="base" hangingPunct="1">
        <a:spcBef>
          <a:spcPts val="0"/>
        </a:spcBef>
        <a:spcAft>
          <a:spcPts val="533"/>
        </a:spcAft>
        <a:buSzPct val="80000"/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4pPr>
      <a:lvl5pPr marL="1144894" indent="-230420" algn="l" rtl="0" eaLnBrk="1" fontAlgn="base" hangingPunct="1">
        <a:spcBef>
          <a:spcPts val="0"/>
        </a:spcBef>
        <a:spcAft>
          <a:spcPts val="533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5pPr>
      <a:lvl6pPr marL="2514809" indent="-228620" algn="l" defTabSz="9144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accenture_white"/>
          <p:cNvPicPr>
            <a:picLocks noChangeAspect="1" noChangeArrowheads="1"/>
          </p:cNvPicPr>
          <p:nvPr/>
        </p:nvPicPr>
        <p:blipFill>
          <a:blip r:embed="rId11">
            <a:lum brigh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78" y="6523039"/>
            <a:ext cx="117426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539" y="1916114"/>
            <a:ext cx="116644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80355" y="6600826"/>
            <a:ext cx="2258646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80000"/>
              </a:lnSpc>
              <a:defRPr sz="900">
                <a:solidFill>
                  <a:srgbClr val="00206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C090131-0B45-424B-8650-0E269985DAA4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63501"/>
            <a:ext cx="96012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AcnStamp_ID_22544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705785" y="1387475"/>
            <a:ext cx="1422954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25400" rIns="0" bIns="2540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b="1" smtClean="0">
                <a:solidFill>
                  <a:srgbClr val="002060"/>
                </a:solidFill>
                <a:ea typeface="MS PGothic" panose="020B0600070205080204" pitchFamily="34" charset="-128"/>
              </a:rPr>
              <a:t>MASTER STAMP</a:t>
            </a:r>
          </a:p>
        </p:txBody>
      </p:sp>
      <p:cxnSp>
        <p:nvCxnSpPr>
          <p:cNvPr id="1031" name="AcnStpConnector_ID_22545" hidden="1"/>
          <p:cNvCxnSpPr>
            <a:cxnSpLocks noChangeShapeType="1"/>
            <a:stCxn id="1030" idx="2"/>
            <a:endCxn id="1030" idx="0"/>
          </p:cNvCxnSpPr>
          <p:nvPr>
            <p:custDataLst>
              <p:tags r:id="rId9"/>
            </p:custDataLst>
          </p:nvPr>
        </p:nvCxnSpPr>
        <p:spPr bwMode="gray">
          <a:xfrm>
            <a:off x="8705785" y="1387475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AcnStpConnector_ID_22546" hidden="1"/>
          <p:cNvCxnSpPr>
            <a:cxnSpLocks noChangeShapeType="1"/>
            <a:stCxn id="1030" idx="4"/>
            <a:endCxn id="1030" idx="6"/>
          </p:cNvCxnSpPr>
          <p:nvPr>
            <p:custDataLst>
              <p:tags r:id="rId10"/>
            </p:custDataLst>
          </p:nvPr>
        </p:nvCxnSpPr>
        <p:spPr bwMode="gray">
          <a:xfrm>
            <a:off x="8705785" y="1654215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Box 11"/>
          <p:cNvSpPr txBox="1">
            <a:spLocks noChangeArrowheads="1"/>
          </p:cNvSpPr>
          <p:nvPr userDrawn="1"/>
        </p:nvSpPr>
        <p:spPr bwMode="auto">
          <a:xfrm>
            <a:off x="1" y="6642100"/>
            <a:ext cx="25955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b="1" dirty="0" smtClean="0">
                <a:solidFill>
                  <a:srgbClr val="909090"/>
                </a:solidFill>
                <a:ea typeface="MS PGothic" panose="020B0600070205080204" pitchFamily="34" charset="-128"/>
              </a:rPr>
              <a:t>Copyright © 2016 Accenture All Rights Reserved</a:t>
            </a:r>
            <a:r>
              <a:rPr lang="en-US" altLang="en-US" sz="800" b="1" dirty="0" smtClean="0">
                <a:solidFill>
                  <a:srgbClr val="C0C0C0"/>
                </a:solidFill>
                <a:ea typeface="MS PGothic" panose="020B0600070205080204" pitchFamily="34" charset="-128"/>
              </a:rPr>
              <a:t>.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 rot="10800000" flipV="1">
            <a:off x="1" y="6642002"/>
            <a:ext cx="7632171" cy="1"/>
          </a:xfrm>
          <a:prstGeom prst="line">
            <a:avLst/>
          </a:prstGeom>
          <a:solidFill>
            <a:schemeClr val="accent1"/>
          </a:solidFill>
          <a:ln w="12700" cap="flat" cmpd="sng" algn="ctr">
            <a:gradFill>
              <a:gsLst>
                <a:gs pos="0">
                  <a:schemeClr val="bg1"/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tangle 15"/>
          <p:cNvSpPr/>
          <p:nvPr userDrawn="1"/>
        </p:nvSpPr>
        <p:spPr bwMode="auto">
          <a:xfrm>
            <a:off x="1" y="0"/>
            <a:ext cx="10224459" cy="1124744"/>
          </a:xfrm>
          <a:prstGeom prst="rect">
            <a:avLst/>
          </a:prstGeom>
          <a:gradFill>
            <a:gsLst>
              <a:gs pos="29000">
                <a:schemeClr val="accent1">
                  <a:lumMod val="75000"/>
                </a:schemeClr>
              </a:gs>
              <a:gs pos="100000">
                <a:srgbClr val="000000">
                  <a:alpha val="77000"/>
                </a:srgbClr>
              </a:gs>
            </a:gsLst>
            <a:lin ang="150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2400" b="1">
              <a:solidFill>
                <a:srgbClr val="002060"/>
              </a:solidFill>
              <a:latin typeface="Arial" pitchFamily="-109" charset="0"/>
              <a:ea typeface="MS PGothic" pitchFamily="34" charset="-128"/>
            </a:endParaRPr>
          </a:p>
        </p:txBody>
      </p:sp>
      <p:pic>
        <p:nvPicPr>
          <p:cNvPr id="1038" name="Picture 16" descr="6151-10alt_2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16" y="0"/>
            <a:ext cx="1998784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MS PGothic" pitchFamily="34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  <a:ea typeface="MS PGothic" pitchFamily="34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6435676" y="3805639"/>
            <a:ext cx="5437856" cy="1329267"/>
          </a:xfrm>
        </p:spPr>
        <p:txBody>
          <a:bodyPr/>
          <a:lstStyle/>
          <a:p>
            <a:r>
              <a:rPr lang="en-GB" dirty="0" smtClean="0"/>
              <a:t>DevOps For Salesforce</a:t>
            </a:r>
            <a:br>
              <a:rPr lang="en-GB" dirty="0" smtClean="0"/>
            </a:br>
            <a:r>
              <a:rPr lang="en-GB" dirty="0" smtClean="0"/>
              <a:t>Branching Strategy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17516" y="4823198"/>
            <a:ext cx="5774484" cy="62341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4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Cloud First Team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3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35EC5-961D-43C3-A721-A52268245AA1}" type="slidenum">
              <a:rPr lang="en-US" altLang="en-US" sz="900">
                <a:solidFill>
                  <a:srgbClr val="00206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>
              <a:solidFill>
                <a:srgbClr val="002060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459476" y="133525"/>
            <a:ext cx="11186191" cy="839568"/>
          </a:xfrm>
          <a:prstGeom prst="rect">
            <a:avLst/>
          </a:prstGeom>
        </p:spPr>
        <p:txBody>
          <a:bodyPr vert="horz" lIns="0" tIns="34295" rIns="0" bIns="0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67" b="1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3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7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71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95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SFDC Project Lifecycle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141" y="4013624"/>
            <a:ext cx="81631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Typical SFDC Project Lifecycle:</a:t>
            </a:r>
          </a:p>
          <a:p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Release 1 the code is migrated sequentially across environments till go-live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Post go-live stabilization support and warranty support for Release 1 follows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parallel team starts on Release 2 during the warranty support period and both teams work in parallel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Production issues takes priority and need to be hot fixed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Release 2 enhancement works will progress in parallel in the Development environment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Multiple short release may be required during the warranty support to fix any production or open issues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88663" y="1934294"/>
            <a:ext cx="9634024" cy="1904852"/>
            <a:chOff x="688663" y="1529468"/>
            <a:chExt cx="9634024" cy="1904852"/>
          </a:xfrm>
        </p:grpSpPr>
        <p:grpSp>
          <p:nvGrpSpPr>
            <p:cNvPr id="29" name="Group 28"/>
            <p:cNvGrpSpPr/>
            <p:nvPr/>
          </p:nvGrpSpPr>
          <p:grpSpPr>
            <a:xfrm>
              <a:off x="688663" y="1529468"/>
              <a:ext cx="8924557" cy="1361437"/>
              <a:chOff x="617747" y="1327015"/>
              <a:chExt cx="8924557" cy="136143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88663" y="1534329"/>
                <a:ext cx="8781512" cy="1154123"/>
                <a:chOff x="688663" y="1409610"/>
                <a:chExt cx="8781512" cy="160465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88663" y="1409610"/>
                  <a:ext cx="1002867" cy="260346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59B4C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Analysis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442948" y="1708628"/>
                  <a:ext cx="1003317" cy="26951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Design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64874" y="2015151"/>
                  <a:ext cx="1676919" cy="30791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Build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759765" y="2352342"/>
                  <a:ext cx="1676919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SIT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469736" y="2352342"/>
                  <a:ext cx="729840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UAT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238609" y="2349299"/>
                  <a:ext cx="825316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2266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Post Go-Live Support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097691" y="2349298"/>
                  <a:ext cx="1162168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Warranty Support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791871" y="2697814"/>
                  <a:ext cx="1678304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0000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Release 2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17747" y="1331092"/>
                <a:ext cx="5581829" cy="176783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1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238609" y="1327015"/>
                <a:ext cx="3303695" cy="181598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2</a:t>
                </a:r>
              </a:p>
            </p:txBody>
          </p:sp>
        </p:grpSp>
        <p:sp>
          <p:nvSpPr>
            <p:cNvPr id="30" name="Left Brace 29"/>
            <p:cNvSpPr/>
            <p:nvPr/>
          </p:nvSpPr>
          <p:spPr>
            <a:xfrm rot="5400000" flipH="1">
              <a:off x="3296534" y="179106"/>
              <a:ext cx="366085" cy="5553691"/>
            </a:xfrm>
            <a:prstGeom prst="leftBrace">
              <a:avLst>
                <a:gd name="adj1" fmla="val 8333"/>
                <a:gd name="adj2" fmla="val 47422"/>
              </a:avLst>
            </a:prstGeom>
            <a:noFill/>
            <a:ln w="9525" cap="flat" cmpd="sng" algn="ctr">
              <a:solidFill>
                <a:srgbClr val="FF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 rot="5400000" flipH="1">
              <a:off x="7783431" y="1309206"/>
              <a:ext cx="355881" cy="3303695"/>
            </a:xfrm>
            <a:prstGeom prst="leftBrace">
              <a:avLst>
                <a:gd name="adj1" fmla="val 8333"/>
                <a:gd name="adj2" fmla="val 47422"/>
              </a:avLst>
            </a:prstGeom>
            <a:noFill/>
            <a:ln w="9525" cap="flat" cmpd="sng" algn="ctr">
              <a:solidFill>
                <a:srgbClr val="FF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6579" y="3157321"/>
              <a:ext cx="5145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Sequential code migration, non frequent builds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56422" y="3157320"/>
              <a:ext cx="4066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Frequent short releases for fixes and enhancements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1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8D4E0-A45B-467D-8D07-EB03BAA921ED}" type="slidenum">
              <a:rPr lang="en-US" altLang="en-US" smtClean="0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7142" y="1209822"/>
            <a:ext cx="11186191" cy="434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4" indent="-23042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 pitchFamily="34" charset="0"/>
                <a:cs typeface="Arial" pitchFamily="34" charset="0"/>
              </a:rPr>
              <a:t>Multiple DevOps models are derived based on the project structures we have seen in SFDC Implementations. The following model were discussed as illustrations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19336" y="125104"/>
            <a:ext cx="11186191" cy="839568"/>
          </a:xfrm>
          <a:prstGeom prst="rect">
            <a:avLst/>
          </a:prstGeom>
        </p:spPr>
        <p:txBody>
          <a:bodyPr vert="horz" lIns="0" tIns="34295" rIns="0" bIns="0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67" b="1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3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7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71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95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DevOps Model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40114938"/>
              </p:ext>
            </p:extLst>
          </p:nvPr>
        </p:nvGraphicFramePr>
        <p:xfrm>
          <a:off x="1167788" y="1861851"/>
          <a:ext cx="9672810" cy="427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071461" y="6492118"/>
            <a:ext cx="2258646" cy="269875"/>
          </a:xfrm>
        </p:spPr>
        <p:txBody>
          <a:bodyPr/>
          <a:lstStyle/>
          <a:p>
            <a:pPr>
              <a:defRPr/>
            </a:pPr>
            <a:fld id="{BB28D4E0-A45B-467D-8D07-EB03BAA921ED}" type="slidenum">
              <a:rPr lang="en-US" altLang="en-US" smtClean="0">
                <a:solidFill>
                  <a:srgbClr val="00206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16582" y="107100"/>
            <a:ext cx="11186191" cy="839568"/>
          </a:xfrm>
          <a:prstGeom prst="rect">
            <a:avLst/>
          </a:prstGeom>
        </p:spPr>
        <p:txBody>
          <a:bodyPr vert="horz" lIns="0" tIns="34295" rIns="0" bIns="0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67" b="1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3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7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71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95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67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6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Model A : Git Process Flow</a:t>
            </a:r>
            <a:endParaRPr kumimoji="0" lang="en-CA" sz="2667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89762" y="3161317"/>
            <a:ext cx="481745" cy="4817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9762" y="5073295"/>
            <a:ext cx="1297815" cy="267297"/>
          </a:xfrm>
          <a:prstGeom prst="roundRect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Development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9762" y="4395060"/>
            <a:ext cx="1297816" cy="248224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9762" y="4036870"/>
            <a:ext cx="1297817" cy="26729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9762" y="3678680"/>
            <a:ext cx="1297817" cy="267297"/>
          </a:xfrm>
          <a:prstGeom prst="roundRect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Prod Support</a:t>
            </a: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1987577" y="5202414"/>
            <a:ext cx="8633701" cy="453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1987579" y="4477946"/>
            <a:ext cx="8633699" cy="319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1987575" y="4166585"/>
            <a:ext cx="8545568" cy="882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 flipV="1">
            <a:off x="2000779" y="3812328"/>
            <a:ext cx="8532364" cy="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14" name="Oval 13"/>
          <p:cNvSpPr/>
          <p:nvPr/>
        </p:nvSpPr>
        <p:spPr>
          <a:xfrm>
            <a:off x="2120088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25818" y="3710990"/>
            <a:ext cx="155864" cy="169277"/>
          </a:xfrm>
          <a:prstGeom prst="ellipse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72913" y="4074396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54247" y="4397373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93988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02067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442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98706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48411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18969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21762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36567" y="5108671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5883" y="4734177"/>
            <a:ext cx="1297816" cy="248224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SIT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987576" y="4813075"/>
            <a:ext cx="8633702" cy="477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28" name="Oval 27"/>
          <p:cNvSpPr/>
          <p:nvPr/>
        </p:nvSpPr>
        <p:spPr>
          <a:xfrm>
            <a:off x="4183600" y="4795684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39783" y="4974321"/>
            <a:ext cx="243817" cy="15390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0" name="Oval 29"/>
          <p:cNvSpPr/>
          <p:nvPr/>
        </p:nvSpPr>
        <p:spPr>
          <a:xfrm>
            <a:off x="5290742" y="4791618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089446" y="4936105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2" name="Oval 31"/>
          <p:cNvSpPr/>
          <p:nvPr/>
        </p:nvSpPr>
        <p:spPr>
          <a:xfrm>
            <a:off x="5565309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84826" y="4771610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21173" y="4940114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 flipV="1">
            <a:off x="6041285" y="4585233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6" name="Oval 35"/>
          <p:cNvSpPr/>
          <p:nvPr/>
        </p:nvSpPr>
        <p:spPr>
          <a:xfrm>
            <a:off x="7619184" y="3726838"/>
            <a:ext cx="155864" cy="169277"/>
          </a:xfrm>
          <a:prstGeom prst="ellipse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81682" y="3928510"/>
            <a:ext cx="121029" cy="16311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8" name="Oval 37"/>
          <p:cNvSpPr/>
          <p:nvPr/>
        </p:nvSpPr>
        <p:spPr>
          <a:xfrm>
            <a:off x="7502711" y="4101075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10048" y="4111829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807790" y="3928510"/>
            <a:ext cx="168855" cy="16311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 flipV="1">
            <a:off x="7000926" y="3885707"/>
            <a:ext cx="242602" cy="12929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42" name="Rounded Rectangle 41"/>
          <p:cNvSpPr/>
          <p:nvPr/>
        </p:nvSpPr>
        <p:spPr>
          <a:xfrm>
            <a:off x="6711899" y="5633866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1.0</a:t>
            </a:r>
          </a:p>
        </p:txBody>
      </p:sp>
      <p:cxnSp>
        <p:nvCxnSpPr>
          <p:cNvPr id="43" name="Straight Connector 42"/>
          <p:cNvCxnSpPr>
            <a:stCxn id="16" idx="4"/>
            <a:endCxn id="42" idx="0"/>
          </p:cNvCxnSpPr>
          <p:nvPr/>
        </p:nvCxnSpPr>
        <p:spPr>
          <a:xfrm>
            <a:off x="6950845" y="4243673"/>
            <a:ext cx="15439" cy="1390193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44" name="Arc 43"/>
          <p:cNvSpPr/>
          <p:nvPr/>
        </p:nvSpPr>
        <p:spPr>
          <a:xfrm>
            <a:off x="7502711" y="4312232"/>
            <a:ext cx="333028" cy="796439"/>
          </a:xfrm>
          <a:prstGeom prst="arc">
            <a:avLst>
              <a:gd name="adj1" fmla="val 16200000"/>
              <a:gd name="adj2" fmla="val 4314449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917463" y="3898974"/>
            <a:ext cx="1043547" cy="685800"/>
          </a:xfrm>
          <a:prstGeom prst="wedgeRoundRectCallout">
            <a:avLst>
              <a:gd name="adj1" fmla="val -18644"/>
              <a:gd name="adj2" fmla="val 74166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Code migrated for SIT testing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715269" y="5491524"/>
            <a:ext cx="1043547" cy="685800"/>
          </a:xfrm>
          <a:prstGeom prst="wedgeRoundRectCallout">
            <a:avLst>
              <a:gd name="adj1" fmla="val -23025"/>
              <a:gd name="adj2" fmla="val -77501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SIT Bug fixes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818640" y="3434768"/>
            <a:ext cx="1043547" cy="685800"/>
          </a:xfrm>
          <a:prstGeom prst="wedgeRoundRectCallout">
            <a:avLst>
              <a:gd name="adj1" fmla="val -4405"/>
              <a:gd name="adj2" fmla="val 90833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Code migrated for UAT testing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37109" y="5645847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1.1</a:t>
            </a:r>
          </a:p>
        </p:txBody>
      </p:sp>
      <p:cxnSp>
        <p:nvCxnSpPr>
          <p:cNvPr id="49" name="Straight Connector 48"/>
          <p:cNvCxnSpPr>
            <a:stCxn id="38" idx="4"/>
            <a:endCxn id="48" idx="0"/>
          </p:cNvCxnSpPr>
          <p:nvPr/>
        </p:nvCxnSpPr>
        <p:spPr>
          <a:xfrm>
            <a:off x="7580643" y="4270352"/>
            <a:ext cx="10851" cy="1375495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50" name="Rounded Rectangular Callout 49"/>
          <p:cNvSpPr/>
          <p:nvPr/>
        </p:nvSpPr>
        <p:spPr>
          <a:xfrm>
            <a:off x="7553671" y="2912465"/>
            <a:ext cx="1314794" cy="419673"/>
          </a:xfrm>
          <a:prstGeom prst="wedgeRoundRectCallout">
            <a:avLst>
              <a:gd name="adj1" fmla="val -63903"/>
              <a:gd name="adj2" fmla="val 148446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Post Production Hot fixes 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8070817" y="5915026"/>
            <a:ext cx="1043547" cy="685800"/>
          </a:xfrm>
          <a:prstGeom prst="wedgeRoundRectCallout">
            <a:avLst>
              <a:gd name="adj1" fmla="val -40065"/>
              <a:gd name="adj2" fmla="val -141524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Hot fixes Rebased to Dev Branch</a:t>
            </a:r>
          </a:p>
        </p:txBody>
      </p:sp>
      <p:sp>
        <p:nvSpPr>
          <p:cNvPr id="52" name="Oval 51"/>
          <p:cNvSpPr/>
          <p:nvPr/>
        </p:nvSpPr>
        <p:spPr>
          <a:xfrm>
            <a:off x="8055204" y="5117277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Arc 52"/>
          <p:cNvSpPr/>
          <p:nvPr/>
        </p:nvSpPr>
        <p:spPr>
          <a:xfrm>
            <a:off x="8016560" y="4272327"/>
            <a:ext cx="286271" cy="930087"/>
          </a:xfrm>
          <a:prstGeom prst="arc">
            <a:avLst>
              <a:gd name="adj1" fmla="val 16200000"/>
              <a:gd name="adj2" fmla="val 4919981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94161" y="5633866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1.2</a:t>
            </a:r>
          </a:p>
        </p:txBody>
      </p:sp>
      <p:cxnSp>
        <p:nvCxnSpPr>
          <p:cNvPr id="55" name="Straight Connector 54"/>
          <p:cNvCxnSpPr>
            <a:stCxn id="39" idx="4"/>
            <a:endCxn id="54" idx="0"/>
          </p:cNvCxnSpPr>
          <p:nvPr/>
        </p:nvCxnSpPr>
        <p:spPr>
          <a:xfrm>
            <a:off x="8087980" y="4281106"/>
            <a:ext cx="60566" cy="1352760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56" name="Oval 55"/>
          <p:cNvSpPr/>
          <p:nvPr/>
        </p:nvSpPr>
        <p:spPr>
          <a:xfrm>
            <a:off x="7854067" y="5122304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790533" y="511519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036636" y="5101674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9147140" y="5468471"/>
            <a:ext cx="1043547" cy="685800"/>
          </a:xfrm>
          <a:prstGeom prst="wedgeRoundRectCallout">
            <a:avLst>
              <a:gd name="adj1" fmla="val -71737"/>
              <a:gd name="adj2" fmla="val -78874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2 development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2827137" y="5474066"/>
            <a:ext cx="1043547" cy="685800"/>
          </a:xfrm>
          <a:prstGeom prst="wedgeRoundRectCallout">
            <a:avLst>
              <a:gd name="adj1" fmla="val -23025"/>
              <a:gd name="adj2" fmla="val -77501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1 development</a:t>
            </a:r>
          </a:p>
        </p:txBody>
      </p:sp>
      <p:sp>
        <p:nvSpPr>
          <p:cNvPr id="61" name="Oval 60"/>
          <p:cNvSpPr/>
          <p:nvPr/>
        </p:nvSpPr>
        <p:spPr>
          <a:xfrm>
            <a:off x="9620440" y="4069323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/>
          <p:nvPr/>
        </p:nvSpPr>
        <p:spPr>
          <a:xfrm>
            <a:off x="9306190" y="4370153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031966" y="4734084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Straight Arrow Connector 63"/>
          <p:cNvCxnSpPr>
            <a:stCxn id="58" idx="0"/>
            <a:endCxn id="63" idx="4"/>
          </p:cNvCxnSpPr>
          <p:nvPr/>
        </p:nvCxnSpPr>
        <p:spPr>
          <a:xfrm flipH="1" flipV="1">
            <a:off x="9109898" y="4903361"/>
            <a:ext cx="4670" cy="19831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>
          <a:xfrm flipV="1">
            <a:off x="9172311" y="4540395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66" name="Straight Arrow Connector 65"/>
          <p:cNvCxnSpPr>
            <a:stCxn id="62" idx="7"/>
          </p:cNvCxnSpPr>
          <p:nvPr/>
        </p:nvCxnSpPr>
        <p:spPr>
          <a:xfrm flipV="1">
            <a:off x="9439228" y="4235607"/>
            <a:ext cx="240020" cy="15933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grpSp>
        <p:nvGrpSpPr>
          <p:cNvPr id="67" name="Group 66"/>
          <p:cNvGrpSpPr/>
          <p:nvPr/>
        </p:nvGrpSpPr>
        <p:grpSpPr>
          <a:xfrm>
            <a:off x="695883" y="1384137"/>
            <a:ext cx="9837260" cy="1372454"/>
            <a:chOff x="617747" y="1315998"/>
            <a:chExt cx="8924557" cy="1372454"/>
          </a:xfrm>
        </p:grpSpPr>
        <p:grpSp>
          <p:nvGrpSpPr>
            <p:cNvPr id="68" name="Group 67"/>
            <p:cNvGrpSpPr/>
            <p:nvPr/>
          </p:nvGrpSpPr>
          <p:grpSpPr>
            <a:xfrm>
              <a:off x="688663" y="1534329"/>
              <a:ext cx="8781512" cy="1154123"/>
              <a:chOff x="688663" y="1409610"/>
              <a:chExt cx="8781512" cy="160465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88663" y="1409610"/>
                <a:ext cx="1002867" cy="260346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59B4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Analysis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442948" y="1708628"/>
                <a:ext cx="1003317" cy="269512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Design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64874" y="2015151"/>
                <a:ext cx="1676919" cy="30791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Build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59765" y="2352342"/>
                <a:ext cx="1676919" cy="31340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FF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SIT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469736" y="2352342"/>
                <a:ext cx="729840" cy="31340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UAT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238609" y="2349299"/>
                <a:ext cx="825316" cy="316447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2266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Post Go-Live Support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97691" y="2349298"/>
                <a:ext cx="1162168" cy="316447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FF9900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Warranty Support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791871" y="2697814"/>
                <a:ext cx="1678304" cy="316447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FF0000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2</a:t>
                </a: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17747" y="1320075"/>
              <a:ext cx="5581829" cy="176783"/>
            </a:xfrm>
            <a:prstGeom prst="rect">
              <a:avLst/>
            </a:prstGeom>
            <a:noFill/>
            <a:ln w="12700" cap="flat" cmpd="sng" algn="ctr">
              <a:solidFill>
                <a:srgbClr val="FF0000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Release 1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38609" y="1315998"/>
              <a:ext cx="3303695" cy="181598"/>
            </a:xfrm>
            <a:prstGeom prst="rect">
              <a:avLst/>
            </a:prstGeom>
            <a:noFill/>
            <a:ln w="12700" cap="flat" cmpd="sng" algn="ctr">
              <a:solidFill>
                <a:srgbClr val="FF0000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Release 2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464650" y="5101674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654532" y="4748557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2926" y="4428213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2" name="Straight Arrow Connector 81"/>
          <p:cNvCxnSpPr>
            <a:stCxn id="79" idx="7"/>
            <a:endCxn id="80" idx="4"/>
          </p:cNvCxnSpPr>
          <p:nvPr/>
        </p:nvCxnSpPr>
        <p:spPr>
          <a:xfrm flipV="1">
            <a:off x="6597688" y="4917834"/>
            <a:ext cx="134776" cy="2086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83" name="Straight Arrow Connector 82"/>
          <p:cNvCxnSpPr>
            <a:endCxn id="81" idx="4"/>
          </p:cNvCxnSpPr>
          <p:nvPr/>
        </p:nvCxnSpPr>
        <p:spPr>
          <a:xfrm flipV="1">
            <a:off x="6727411" y="4597490"/>
            <a:ext cx="43447" cy="15158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84" name="Straight Arrow Connector 83"/>
          <p:cNvCxnSpPr>
            <a:endCxn id="16" idx="3"/>
          </p:cNvCxnSpPr>
          <p:nvPr/>
        </p:nvCxnSpPr>
        <p:spPr>
          <a:xfrm flipV="1">
            <a:off x="6781502" y="4218883"/>
            <a:ext cx="114237" cy="19749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85" name="Rounded Rectangular Callout 84"/>
          <p:cNvSpPr/>
          <p:nvPr/>
        </p:nvSpPr>
        <p:spPr>
          <a:xfrm>
            <a:off x="5793455" y="5467846"/>
            <a:ext cx="870162" cy="709477"/>
          </a:xfrm>
          <a:prstGeom prst="wedgeRoundRectCallout">
            <a:avLst>
              <a:gd name="adj1" fmla="val 31416"/>
              <a:gd name="adj2" fmla="val -77501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UAT Bug fixes</a:t>
            </a:r>
          </a:p>
        </p:txBody>
      </p:sp>
    </p:spTree>
    <p:extLst>
      <p:ext uri="{BB962C8B-B14F-4D97-AF65-F5344CB8AC3E}">
        <p14:creationId xmlns:p14="http://schemas.microsoft.com/office/powerpoint/2010/main" val="15702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8D4E0-A45B-467D-8D07-EB03BAA921ED}" type="slidenum">
              <a:rPr lang="en-US" altLang="en-US" smtClean="0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88549" y="3062482"/>
            <a:ext cx="481745" cy="4817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88549" y="4974460"/>
            <a:ext cx="1297815" cy="267297"/>
          </a:xfrm>
          <a:prstGeom prst="roundRect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 #1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8549" y="4296225"/>
            <a:ext cx="1297816" cy="248224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UAT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8549" y="3938035"/>
            <a:ext cx="1297817" cy="26729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8549" y="3579845"/>
            <a:ext cx="1297817" cy="267297"/>
          </a:xfrm>
          <a:prstGeom prst="roundRect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Prod Support</a:t>
            </a:r>
          </a:p>
        </p:txBody>
      </p:sp>
      <p:cxnSp>
        <p:nvCxnSpPr>
          <p:cNvPr id="9" name="Straight Connector 8"/>
          <p:cNvCxnSpPr>
            <a:stCxn id="5" idx="3"/>
          </p:cNvCxnSpPr>
          <p:nvPr/>
        </p:nvCxnSpPr>
        <p:spPr>
          <a:xfrm flipV="1">
            <a:off x="1886364" y="5103579"/>
            <a:ext cx="8633701" cy="453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V="1">
            <a:off x="1886366" y="4379111"/>
            <a:ext cx="8633699" cy="319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1886362" y="4067750"/>
            <a:ext cx="8545568" cy="882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847769" y="4008350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21684" y="4300348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7977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16352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24616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74321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86406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47672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90441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4670" y="4635342"/>
            <a:ext cx="1297816" cy="248224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SIT #1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886363" y="4714240"/>
            <a:ext cx="8633702" cy="477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23" name="Oval 22"/>
          <p:cNvSpPr/>
          <p:nvPr/>
        </p:nvSpPr>
        <p:spPr>
          <a:xfrm>
            <a:off x="3509510" y="4696849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65693" y="4875486"/>
            <a:ext cx="243817" cy="15390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25" name="Oval 24"/>
          <p:cNvSpPr/>
          <p:nvPr/>
        </p:nvSpPr>
        <p:spPr>
          <a:xfrm>
            <a:off x="4958179" y="4692783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756883" y="4837270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27" name="Oval 26"/>
          <p:cNvSpPr/>
          <p:nvPr/>
        </p:nvSpPr>
        <p:spPr>
          <a:xfrm>
            <a:off x="5232746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52263" y="4672775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88610" y="4841279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5708722" y="4486398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31" name="Straight Arrow Connector 30"/>
          <p:cNvCxnSpPr>
            <a:stCxn id="94" idx="5"/>
          </p:cNvCxnSpPr>
          <p:nvPr/>
        </p:nvCxnSpPr>
        <p:spPr>
          <a:xfrm>
            <a:off x="7281942" y="3755072"/>
            <a:ext cx="142410" cy="2498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2" name="Oval 31"/>
          <p:cNvSpPr/>
          <p:nvPr/>
        </p:nvSpPr>
        <p:spPr>
          <a:xfrm>
            <a:off x="7402842" y="3997320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Arrow Connector 32"/>
          <p:cNvCxnSpPr>
            <a:stCxn id="12" idx="0"/>
          </p:cNvCxnSpPr>
          <p:nvPr/>
        </p:nvCxnSpPr>
        <p:spPr>
          <a:xfrm flipV="1">
            <a:off x="6925701" y="3799020"/>
            <a:ext cx="239468" cy="2093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4" name="Rounded Rectangle 33"/>
          <p:cNvSpPr/>
          <p:nvPr/>
        </p:nvSpPr>
        <p:spPr>
          <a:xfrm>
            <a:off x="6669751" y="6403793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1.0</a:t>
            </a:r>
          </a:p>
        </p:txBody>
      </p:sp>
      <p:cxnSp>
        <p:nvCxnSpPr>
          <p:cNvPr id="35" name="Straight Connector 34"/>
          <p:cNvCxnSpPr>
            <a:stCxn id="12" idx="4"/>
            <a:endCxn id="34" idx="0"/>
          </p:cNvCxnSpPr>
          <p:nvPr/>
        </p:nvCxnSpPr>
        <p:spPr>
          <a:xfrm flipH="1">
            <a:off x="6924136" y="4177627"/>
            <a:ext cx="1565" cy="2226166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36" name="Arc 35"/>
          <p:cNvSpPr/>
          <p:nvPr/>
        </p:nvSpPr>
        <p:spPr>
          <a:xfrm>
            <a:off x="7423526" y="4168973"/>
            <a:ext cx="333028" cy="796439"/>
          </a:xfrm>
          <a:prstGeom prst="arc">
            <a:avLst>
              <a:gd name="adj1" fmla="val 16200000"/>
              <a:gd name="adj2" fmla="val 4314449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250366" y="6403793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1.1</a:t>
            </a:r>
          </a:p>
        </p:txBody>
      </p:sp>
      <p:cxnSp>
        <p:nvCxnSpPr>
          <p:cNvPr id="38" name="Straight Connector 37"/>
          <p:cNvCxnSpPr>
            <a:stCxn id="32" idx="4"/>
            <a:endCxn id="37" idx="0"/>
          </p:cNvCxnSpPr>
          <p:nvPr/>
        </p:nvCxnSpPr>
        <p:spPr>
          <a:xfrm>
            <a:off x="7480774" y="4166597"/>
            <a:ext cx="23977" cy="2237196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39" name="Oval 38"/>
          <p:cNvSpPr/>
          <p:nvPr/>
        </p:nvSpPr>
        <p:spPr>
          <a:xfrm>
            <a:off x="7841176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494750" y="3997320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40043" y="4321187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Arrow Connector 41"/>
          <p:cNvCxnSpPr>
            <a:stCxn id="62" idx="7"/>
            <a:endCxn id="41" idx="3"/>
          </p:cNvCxnSpPr>
          <p:nvPr/>
        </p:nvCxnSpPr>
        <p:spPr>
          <a:xfrm flipV="1">
            <a:off x="8275331" y="4465674"/>
            <a:ext cx="487538" cy="115687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3" name="Straight Arrow Connector 42"/>
          <p:cNvCxnSpPr>
            <a:stCxn id="41" idx="7"/>
            <a:endCxn id="40" idx="2"/>
          </p:cNvCxnSpPr>
          <p:nvPr/>
        </p:nvCxnSpPr>
        <p:spPr>
          <a:xfrm flipV="1">
            <a:off x="8873081" y="4081959"/>
            <a:ext cx="621669" cy="264018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44" name="Oval 43"/>
          <p:cNvSpPr/>
          <p:nvPr/>
        </p:nvSpPr>
        <p:spPr>
          <a:xfrm>
            <a:off x="6330393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32676" y="4660652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02091" y="4333906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Straight Arrow Connector 46"/>
          <p:cNvCxnSpPr>
            <a:stCxn id="44" idx="7"/>
          </p:cNvCxnSpPr>
          <p:nvPr/>
        </p:nvCxnSpPr>
        <p:spPr>
          <a:xfrm flipV="1">
            <a:off x="6463431" y="4818999"/>
            <a:ext cx="134776" cy="22569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 flipV="1">
            <a:off x="6598207" y="4456817"/>
            <a:ext cx="170241" cy="192905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>
            <a:stCxn id="46" idx="0"/>
            <a:endCxn id="12" idx="3"/>
          </p:cNvCxnSpPr>
          <p:nvPr/>
        </p:nvCxnSpPr>
        <p:spPr>
          <a:xfrm flipV="1">
            <a:off x="6780023" y="4152837"/>
            <a:ext cx="90572" cy="18106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50" name="Oval 49"/>
          <p:cNvSpPr/>
          <p:nvPr/>
        </p:nvSpPr>
        <p:spPr>
          <a:xfrm>
            <a:off x="5804850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055034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55936" y="5019902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82517" y="5810448"/>
            <a:ext cx="1297815" cy="267297"/>
          </a:xfrm>
          <a:prstGeom prst="roundRect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 #2</a:t>
            </a: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>
          <a:xfrm flipV="1">
            <a:off x="1880332" y="5939567"/>
            <a:ext cx="8633701" cy="453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55" name="Oval 54"/>
          <p:cNvSpPr/>
          <p:nvPr/>
        </p:nvSpPr>
        <p:spPr>
          <a:xfrm>
            <a:off x="7312474" y="5855890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14709" y="5845822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8638" y="5471330"/>
            <a:ext cx="1297816" cy="248224"/>
          </a:xfrm>
          <a:prstGeom prst="roundRect">
            <a:avLst/>
          </a:prstGeom>
          <a:solidFill>
            <a:srgbClr val="FF9900">
              <a:lumMod val="40000"/>
              <a:lumOff val="60000"/>
            </a:srgbClr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SIT #2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859818" y="5671314"/>
            <a:ext cx="863370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59" name="Oval 58"/>
          <p:cNvSpPr/>
          <p:nvPr/>
        </p:nvSpPr>
        <p:spPr>
          <a:xfrm>
            <a:off x="7713743" y="5575777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482951" y="5673258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61" name="Oval 60"/>
          <p:cNvSpPr/>
          <p:nvPr/>
        </p:nvSpPr>
        <p:spPr>
          <a:xfrm>
            <a:off x="7793280" y="5877873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142293" y="5597760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949144" y="5699250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64" name="Oval 63"/>
          <p:cNvSpPr/>
          <p:nvPr/>
        </p:nvSpPr>
        <p:spPr>
          <a:xfrm>
            <a:off x="6566735" y="5855890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86113" y="5575777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>
            <a:stCxn id="64" idx="7"/>
            <a:endCxn id="65" idx="4"/>
          </p:cNvCxnSpPr>
          <p:nvPr/>
        </p:nvCxnSpPr>
        <p:spPr>
          <a:xfrm flipV="1">
            <a:off x="6699773" y="5745054"/>
            <a:ext cx="164272" cy="13562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67" name="Oval 66"/>
          <p:cNvSpPr/>
          <p:nvPr/>
        </p:nvSpPr>
        <p:spPr>
          <a:xfrm>
            <a:off x="7032330" y="5845823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291376" y="5855890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271064" y="5837413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6732" y="1091100"/>
            <a:ext cx="6216804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Two or more teams working on different features for different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Release 1 and Release 2 are mutually exclusive functionalities, no overlap between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Single UAT environment to support both releases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9318297" y="6403793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2.0</a:t>
            </a:r>
          </a:p>
        </p:txBody>
      </p:sp>
      <p:cxnSp>
        <p:nvCxnSpPr>
          <p:cNvPr id="72" name="Straight Connector 71"/>
          <p:cNvCxnSpPr>
            <a:stCxn id="40" idx="4"/>
            <a:endCxn id="71" idx="0"/>
          </p:cNvCxnSpPr>
          <p:nvPr/>
        </p:nvCxnSpPr>
        <p:spPr>
          <a:xfrm>
            <a:off x="9572682" y="4166597"/>
            <a:ext cx="0" cy="2237196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522377" y="1682801"/>
            <a:ext cx="9991656" cy="1829929"/>
            <a:chOff x="617747" y="1320075"/>
            <a:chExt cx="9934921" cy="2063329"/>
          </a:xfrm>
        </p:grpSpPr>
        <p:sp>
          <p:nvSpPr>
            <p:cNvPr id="74" name="Oval 73"/>
            <p:cNvSpPr/>
            <p:nvPr/>
          </p:nvSpPr>
          <p:spPr>
            <a:xfrm>
              <a:off x="7927325" y="3183506"/>
              <a:ext cx="155864" cy="169277"/>
            </a:xfrm>
            <a:prstGeom prst="ellipse">
              <a:avLst/>
            </a:prstGeom>
            <a:solidFill>
              <a:srgbClr val="00BBEE"/>
            </a:solidFill>
            <a:ln w="25400" cap="flat" cmpd="sng" algn="ctr">
              <a:solidFill>
                <a:srgbClr val="00BB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320691" y="3199354"/>
              <a:ext cx="155864" cy="169277"/>
            </a:xfrm>
            <a:prstGeom prst="ellipse">
              <a:avLst/>
            </a:prstGeom>
            <a:solidFill>
              <a:srgbClr val="00BBEE"/>
            </a:solidFill>
            <a:ln w="25400" cap="flat" cmpd="sng" algn="ctr">
              <a:solidFill>
                <a:srgbClr val="00BBE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7747" y="1320075"/>
              <a:ext cx="9837260" cy="1117712"/>
              <a:chOff x="617747" y="1320075"/>
              <a:chExt cx="8924557" cy="111771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88663" y="1534329"/>
                <a:ext cx="7571196" cy="903458"/>
                <a:chOff x="688663" y="1409610"/>
                <a:chExt cx="7571196" cy="1256136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88663" y="1409610"/>
                  <a:ext cx="1002867" cy="260346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59B4C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Analysis – R#1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442948" y="1708628"/>
                  <a:ext cx="1003317" cy="26951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Design – R#1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264874" y="2015151"/>
                  <a:ext cx="1676919" cy="30791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Build – R#1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759765" y="2352342"/>
                  <a:ext cx="1676919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SIT- R#1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469736" y="2352342"/>
                  <a:ext cx="729840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UAT –R#1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6238609" y="2349299"/>
                  <a:ext cx="825316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2266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Post Go-Live Support –R#1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097691" y="2349298"/>
                  <a:ext cx="1162168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Warranty Support</a:t>
                  </a:r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617747" y="1320075"/>
                <a:ext cx="5581829" cy="176783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1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1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255642" y="1535789"/>
                <a:ext cx="6286662" cy="185245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2</a:t>
                </a: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525416" y="2479946"/>
              <a:ext cx="1105429" cy="18725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59B4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Analysis – R#2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56841" y="2695010"/>
              <a:ext cx="1105925" cy="19384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Design – R#2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62824" y="2915473"/>
              <a:ext cx="1848415" cy="22146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Build – R#2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910596" y="3157993"/>
              <a:ext cx="1848415" cy="22541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SIT- R#2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95444" y="3157993"/>
              <a:ext cx="804480" cy="225411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UAT –R#2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642948" y="3155804"/>
              <a:ext cx="909720" cy="2276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226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Post Go-Live Support –R#2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898463" y="3692043"/>
            <a:ext cx="8545568" cy="882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4" name="Oval 93"/>
          <p:cNvSpPr/>
          <p:nvPr/>
        </p:nvSpPr>
        <p:spPr>
          <a:xfrm>
            <a:off x="7148904" y="3610585"/>
            <a:ext cx="155864" cy="169277"/>
          </a:xfrm>
          <a:prstGeom prst="ellipse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Arc 94"/>
          <p:cNvSpPr/>
          <p:nvPr/>
        </p:nvSpPr>
        <p:spPr>
          <a:xfrm flipH="1">
            <a:off x="7327086" y="4217406"/>
            <a:ext cx="248839" cy="2276412"/>
          </a:xfrm>
          <a:prstGeom prst="arc">
            <a:avLst>
              <a:gd name="adj1" fmla="val 16200000"/>
              <a:gd name="adj2" fmla="val 4314449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12" idx="4"/>
            <a:endCxn id="64" idx="0"/>
          </p:cNvCxnSpPr>
          <p:nvPr/>
        </p:nvCxnSpPr>
        <p:spPr>
          <a:xfrm flipH="1">
            <a:off x="6644667" y="4177627"/>
            <a:ext cx="281034" cy="167826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 flipV="1">
            <a:off x="9629921" y="3803349"/>
            <a:ext cx="239468" cy="2093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98" name="Oval 97"/>
          <p:cNvSpPr/>
          <p:nvPr/>
        </p:nvSpPr>
        <p:spPr>
          <a:xfrm>
            <a:off x="9853124" y="3614914"/>
            <a:ext cx="155864" cy="169277"/>
          </a:xfrm>
          <a:prstGeom prst="ellipse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818357" y="3579771"/>
            <a:ext cx="1043547" cy="685800"/>
          </a:xfrm>
          <a:prstGeom prst="wedgeRoundRectCallout">
            <a:avLst>
              <a:gd name="adj1" fmla="val -78070"/>
              <a:gd name="adj2" fmla="val 40002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Hot fixes Rebased to Dev Branch</a:t>
            </a:r>
          </a:p>
        </p:txBody>
      </p:sp>
      <p:sp>
        <p:nvSpPr>
          <p:cNvPr id="100" name="Rounded Rectangular Callout 99"/>
          <p:cNvSpPr/>
          <p:nvPr/>
        </p:nvSpPr>
        <p:spPr>
          <a:xfrm>
            <a:off x="5310678" y="6065577"/>
            <a:ext cx="1043547" cy="685800"/>
          </a:xfrm>
          <a:prstGeom prst="wedgeRoundRectCallout">
            <a:avLst>
              <a:gd name="adj1" fmla="val 91899"/>
              <a:gd name="adj2" fmla="val -196142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 #2 Branch rebased to Release #1 </a:t>
            </a:r>
          </a:p>
        </p:txBody>
      </p:sp>
      <p:sp>
        <p:nvSpPr>
          <p:cNvPr id="101" name="Title 2"/>
          <p:cNvSpPr>
            <a:spLocks noGrp="1"/>
          </p:cNvSpPr>
          <p:nvPr>
            <p:ph type="title"/>
          </p:nvPr>
        </p:nvSpPr>
        <p:spPr>
          <a:xfrm>
            <a:off x="507141" y="86836"/>
            <a:ext cx="11186191" cy="839568"/>
          </a:xfrm>
        </p:spPr>
        <p:txBody>
          <a:bodyPr vert="horz" lIns="0" tIns="34295" rIns="0" bIns="0" rtlCol="0" anchor="ctr" anchorCtr="0"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667" kern="1200" dirty="0">
                <a:latin typeface="Arial"/>
                <a:ea typeface="Arial" pitchFamily="-105" charset="-52"/>
                <a:cs typeface="Arial" pitchFamily="34" charset="0"/>
              </a:rPr>
              <a:t>Model </a:t>
            </a:r>
            <a:r>
              <a:rPr lang="en-US" sz="2667" kern="1200" dirty="0" smtClean="0">
                <a:latin typeface="Arial"/>
                <a:ea typeface="Arial" pitchFamily="-105" charset="-52"/>
                <a:cs typeface="Arial" pitchFamily="34" charset="0"/>
              </a:rPr>
              <a:t>B: </a:t>
            </a:r>
            <a:r>
              <a:rPr lang="en-US" sz="2667" kern="1200" dirty="0">
                <a:latin typeface="Arial"/>
                <a:ea typeface="Arial" pitchFamily="-105" charset="-52"/>
                <a:cs typeface="Arial" pitchFamily="34" charset="0"/>
              </a:rPr>
              <a:t>Git Process Flow</a:t>
            </a:r>
            <a:endParaRPr lang="en-US" sz="2667" kern="1200" dirty="0">
              <a:latin typeface="Arial"/>
              <a:ea typeface="Arial" pitchFamily="-105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8D4E0-A45B-467D-8D07-EB03BAA921ED}" type="slidenum">
              <a:rPr lang="en-US" altLang="en-US" smtClean="0">
                <a:solidFill>
                  <a:srgbClr val="00206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07141" y="144312"/>
            <a:ext cx="11186191" cy="8395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4295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667" kern="1200" dirty="0">
                <a:latin typeface="Arial"/>
                <a:ea typeface="Arial" pitchFamily="-105" charset="-52"/>
                <a:cs typeface="Arial" pitchFamily="34" charset="0"/>
              </a:rPr>
              <a:t>Model </a:t>
            </a:r>
            <a:r>
              <a:rPr lang="en-US" sz="2667" kern="1200" dirty="0" smtClean="0">
                <a:latin typeface="Arial"/>
                <a:ea typeface="Arial" pitchFamily="-105" charset="-52"/>
                <a:cs typeface="Arial" pitchFamily="34" charset="0"/>
              </a:rPr>
              <a:t>C: </a:t>
            </a:r>
            <a:r>
              <a:rPr lang="en-US" sz="2667" kern="1200" dirty="0">
                <a:latin typeface="Arial"/>
                <a:ea typeface="Arial" pitchFamily="-105" charset="-52"/>
                <a:cs typeface="Arial" pitchFamily="34" charset="0"/>
              </a:rPr>
              <a:t>Git Process Flow</a:t>
            </a:r>
            <a:endParaRPr lang="en-US" sz="2667" kern="1200" dirty="0">
              <a:latin typeface="Arial"/>
              <a:ea typeface="Arial" pitchFamily="-105" charset="-52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09062" y="3055338"/>
            <a:ext cx="481745" cy="4817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9062" y="4967316"/>
            <a:ext cx="1297815" cy="267297"/>
          </a:xfrm>
          <a:prstGeom prst="roundRect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062" y="4289081"/>
            <a:ext cx="1297816" cy="248224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062" y="3930891"/>
            <a:ext cx="1297817" cy="26729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062" y="3572701"/>
            <a:ext cx="1297817" cy="267297"/>
          </a:xfrm>
          <a:prstGeom prst="roundRect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Prod Support</a:t>
            </a: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1906877" y="5081309"/>
            <a:ext cx="7038819" cy="1965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1906879" y="4399042"/>
            <a:ext cx="7038817" cy="488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1906875" y="4069428"/>
            <a:ext cx="7038821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13" name="Oval 12"/>
          <p:cNvSpPr/>
          <p:nvPr/>
        </p:nvSpPr>
        <p:spPr>
          <a:xfrm>
            <a:off x="6868282" y="4001206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2197" y="4293204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8490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36865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5129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094834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06919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68185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10954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5183" y="4628198"/>
            <a:ext cx="1297816" cy="248224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SIT 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906876" y="4754521"/>
            <a:ext cx="7038820" cy="28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24" name="Oval 23"/>
          <p:cNvSpPr/>
          <p:nvPr/>
        </p:nvSpPr>
        <p:spPr>
          <a:xfrm>
            <a:off x="3530023" y="4689705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286206" y="4868342"/>
            <a:ext cx="243817" cy="15390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4978692" y="4685639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77396" y="4830126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28" name="Oval 27"/>
          <p:cNvSpPr/>
          <p:nvPr/>
        </p:nvSpPr>
        <p:spPr>
          <a:xfrm>
            <a:off x="5253259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776" y="4665631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09123" y="4834135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V="1">
            <a:off x="5729235" y="4479254"/>
            <a:ext cx="201262" cy="1725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stCxn id="73" idx="5"/>
          </p:cNvCxnSpPr>
          <p:nvPr/>
        </p:nvCxnSpPr>
        <p:spPr>
          <a:xfrm>
            <a:off x="7302455" y="3747928"/>
            <a:ext cx="142410" cy="24986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3" name="Oval 32"/>
          <p:cNvSpPr/>
          <p:nvPr/>
        </p:nvSpPr>
        <p:spPr>
          <a:xfrm>
            <a:off x="7423355" y="3990176"/>
            <a:ext cx="155864" cy="16927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4" name="Straight Arrow Connector 33"/>
          <p:cNvCxnSpPr>
            <a:stCxn id="13" idx="0"/>
          </p:cNvCxnSpPr>
          <p:nvPr/>
        </p:nvCxnSpPr>
        <p:spPr>
          <a:xfrm flipV="1">
            <a:off x="6946214" y="3791876"/>
            <a:ext cx="239468" cy="2093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35" name="Rounded Rectangle 34"/>
          <p:cNvSpPr/>
          <p:nvPr/>
        </p:nvSpPr>
        <p:spPr>
          <a:xfrm>
            <a:off x="6690264" y="6396649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1.0</a:t>
            </a:r>
          </a:p>
        </p:txBody>
      </p:sp>
      <p:cxnSp>
        <p:nvCxnSpPr>
          <p:cNvPr id="36" name="Straight Connector 35"/>
          <p:cNvCxnSpPr>
            <a:stCxn id="13" idx="4"/>
            <a:endCxn id="35" idx="0"/>
          </p:cNvCxnSpPr>
          <p:nvPr/>
        </p:nvCxnSpPr>
        <p:spPr>
          <a:xfrm flipH="1">
            <a:off x="6944649" y="4170483"/>
            <a:ext cx="1565" cy="2226166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37" name="Arc 36"/>
          <p:cNvSpPr/>
          <p:nvPr/>
        </p:nvSpPr>
        <p:spPr>
          <a:xfrm>
            <a:off x="7444039" y="4161829"/>
            <a:ext cx="333028" cy="796439"/>
          </a:xfrm>
          <a:prstGeom prst="arc">
            <a:avLst>
              <a:gd name="adj1" fmla="val 16200000"/>
              <a:gd name="adj2" fmla="val 4314449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0879" y="6396649"/>
            <a:ext cx="508769" cy="21717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22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1.1</a:t>
            </a:r>
          </a:p>
        </p:txBody>
      </p:sp>
      <p:cxnSp>
        <p:nvCxnSpPr>
          <p:cNvPr id="39" name="Straight Connector 38"/>
          <p:cNvCxnSpPr>
            <a:stCxn id="33" idx="4"/>
            <a:endCxn id="38" idx="0"/>
          </p:cNvCxnSpPr>
          <p:nvPr/>
        </p:nvCxnSpPr>
        <p:spPr>
          <a:xfrm>
            <a:off x="7501287" y="4159453"/>
            <a:ext cx="23977" cy="2237196"/>
          </a:xfrm>
          <a:prstGeom prst="line">
            <a:avLst/>
          </a:prstGeom>
          <a:noFill/>
          <a:ln w="9525" cap="flat" cmpd="sng" algn="ctr">
            <a:solidFill>
              <a:srgbClr val="666666"/>
            </a:solidFill>
            <a:prstDash val="dashDot"/>
          </a:ln>
          <a:effectLst/>
        </p:spPr>
      </p:cxnSp>
      <p:sp>
        <p:nvSpPr>
          <p:cNvPr id="40" name="Oval 39"/>
          <p:cNvSpPr/>
          <p:nvPr/>
        </p:nvSpPr>
        <p:spPr>
          <a:xfrm>
            <a:off x="6350906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553189" y="4653508"/>
            <a:ext cx="155864" cy="169277"/>
          </a:xfrm>
          <a:prstGeom prst="ellipse">
            <a:avLst/>
          </a:prstGeom>
          <a:solidFill>
            <a:srgbClr val="FF9900"/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22604" y="4326762"/>
            <a:ext cx="155864" cy="169277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359B4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3" name="Straight Arrow Connector 42"/>
          <p:cNvCxnSpPr>
            <a:stCxn id="40" idx="7"/>
          </p:cNvCxnSpPr>
          <p:nvPr/>
        </p:nvCxnSpPr>
        <p:spPr>
          <a:xfrm flipV="1">
            <a:off x="6483944" y="4811855"/>
            <a:ext cx="134776" cy="22569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 flipV="1">
            <a:off x="6618720" y="4449673"/>
            <a:ext cx="170241" cy="192905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45" name="Straight Arrow Connector 44"/>
          <p:cNvCxnSpPr>
            <a:stCxn id="42" idx="0"/>
            <a:endCxn id="13" idx="3"/>
          </p:cNvCxnSpPr>
          <p:nvPr/>
        </p:nvCxnSpPr>
        <p:spPr>
          <a:xfrm flipV="1">
            <a:off x="6800536" y="4145693"/>
            <a:ext cx="90572" cy="18106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46" name="Oval 45"/>
          <p:cNvSpPr/>
          <p:nvPr/>
        </p:nvSpPr>
        <p:spPr>
          <a:xfrm>
            <a:off x="6075547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176449" y="5012758"/>
            <a:ext cx="155864" cy="169277"/>
          </a:xfrm>
          <a:prstGeom prst="ellipse">
            <a:avLst/>
          </a:prstGeom>
          <a:solidFill>
            <a:srgbClr val="002266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3030" y="5803304"/>
            <a:ext cx="1297815" cy="267297"/>
          </a:xfrm>
          <a:prstGeom prst="roundRect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 #2</a:t>
            </a:r>
          </a:p>
        </p:txBody>
      </p:sp>
      <p:cxnSp>
        <p:nvCxnSpPr>
          <p:cNvPr id="49" name="Straight Connector 48"/>
          <p:cNvCxnSpPr>
            <a:stCxn id="48" idx="3"/>
          </p:cNvCxnSpPr>
          <p:nvPr/>
        </p:nvCxnSpPr>
        <p:spPr>
          <a:xfrm>
            <a:off x="1900845" y="5936953"/>
            <a:ext cx="7044851" cy="2685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50" name="Oval 49"/>
          <p:cNvSpPr/>
          <p:nvPr/>
        </p:nvSpPr>
        <p:spPr>
          <a:xfrm>
            <a:off x="7332987" y="5848746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015065" y="5869573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09151" y="5464186"/>
            <a:ext cx="1297816" cy="248224"/>
          </a:xfrm>
          <a:prstGeom prst="roundRect">
            <a:avLst/>
          </a:prstGeom>
          <a:solidFill>
            <a:srgbClr val="FF9900">
              <a:lumMod val="40000"/>
              <a:lumOff val="60000"/>
            </a:srgbClr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 #1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900845" y="5577062"/>
            <a:ext cx="7065365" cy="2678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54" name="Oval 53"/>
          <p:cNvSpPr/>
          <p:nvPr/>
        </p:nvSpPr>
        <p:spPr>
          <a:xfrm>
            <a:off x="7734256" y="5513548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>
            <a:stCxn id="21" idx="4"/>
            <a:endCxn id="54" idx="0"/>
          </p:cNvCxnSpPr>
          <p:nvPr/>
        </p:nvCxnSpPr>
        <p:spPr>
          <a:xfrm>
            <a:off x="7688886" y="5182035"/>
            <a:ext cx="123302" cy="331513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291577" y="5830269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4901" y="1104305"/>
            <a:ext cx="7133985" cy="461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Two or more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vendor teams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working on different features for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same release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team work on mutually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exclusive functionalities, no overlap between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teams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4880" y="1631261"/>
            <a:ext cx="8423661" cy="1413353"/>
            <a:chOff x="617747" y="1320075"/>
            <a:chExt cx="8423661" cy="1383700"/>
          </a:xfrm>
        </p:grpSpPr>
        <p:grpSp>
          <p:nvGrpSpPr>
            <p:cNvPr id="59" name="Group 58"/>
            <p:cNvGrpSpPr/>
            <p:nvPr/>
          </p:nvGrpSpPr>
          <p:grpSpPr>
            <a:xfrm>
              <a:off x="617747" y="1320075"/>
              <a:ext cx="8423661" cy="1117712"/>
              <a:chOff x="617747" y="1320075"/>
              <a:chExt cx="7642112" cy="111771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88663" y="1534329"/>
                <a:ext cx="7571196" cy="903458"/>
                <a:chOff x="688663" y="1409610"/>
                <a:chExt cx="7571196" cy="1256136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688663" y="1409610"/>
                  <a:ext cx="1002867" cy="260346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59B4C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Analysis – R#1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442948" y="1708628"/>
                  <a:ext cx="1003317" cy="26951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7030A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Design – R#1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264874" y="2015151"/>
                  <a:ext cx="1676919" cy="30791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Build – R#1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759765" y="2352342"/>
                  <a:ext cx="1676919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SIT- R#1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469736" y="2352342"/>
                  <a:ext cx="729840" cy="313404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UAT –R#1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238609" y="2349299"/>
                  <a:ext cx="825316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2266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Post Go-Live Support –R#1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097691" y="2349298"/>
                  <a:ext cx="1162168" cy="316447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9900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Warranty Support</a:t>
                  </a:r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617747" y="1320075"/>
                <a:ext cx="7642112" cy="17531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Release 1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1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929710" y="2046781"/>
              <a:ext cx="1105429" cy="18725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59B4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Analysis – R#2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61135" y="2261850"/>
              <a:ext cx="1105925" cy="19384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Design – R#2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7118" y="2482312"/>
              <a:ext cx="1848415" cy="22146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Build – R#2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1918976" y="3693721"/>
            <a:ext cx="70267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73" name="Oval 72"/>
          <p:cNvSpPr/>
          <p:nvPr/>
        </p:nvSpPr>
        <p:spPr>
          <a:xfrm>
            <a:off x="7169417" y="3603441"/>
            <a:ext cx="155864" cy="169277"/>
          </a:xfrm>
          <a:prstGeom prst="ellipse">
            <a:avLst/>
          </a:prstGeom>
          <a:solidFill>
            <a:srgbClr val="00BBEE"/>
          </a:solidFill>
          <a:ln w="25400" cap="flat" cmpd="sng" algn="ctr">
            <a:solidFill>
              <a:srgbClr val="00BB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Arc 73"/>
          <p:cNvSpPr/>
          <p:nvPr/>
        </p:nvSpPr>
        <p:spPr>
          <a:xfrm flipH="1">
            <a:off x="7347597" y="5195721"/>
            <a:ext cx="381593" cy="668952"/>
          </a:xfrm>
          <a:prstGeom prst="arc">
            <a:avLst>
              <a:gd name="adj1" fmla="val 16200000"/>
              <a:gd name="adj2" fmla="val 4314449"/>
            </a:avLst>
          </a:prstGeom>
          <a:noFill/>
          <a:ln w="38100" cap="flat" cmpd="sng" algn="ctr">
            <a:solidFill>
              <a:srgbClr val="666666"/>
            </a:solidFill>
            <a:prstDash val="soli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44950" y="5502306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51500" y="5523329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355294" y="5873536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113263" y="5873536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79" name="Straight Arrow Connector 78"/>
          <p:cNvCxnSpPr>
            <a:endCxn id="15" idx="4"/>
          </p:cNvCxnSpPr>
          <p:nvPr/>
        </p:nvCxnSpPr>
        <p:spPr>
          <a:xfrm flipV="1">
            <a:off x="2125244" y="5182035"/>
            <a:ext cx="1178" cy="3326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V="1">
            <a:off x="2740312" y="5188847"/>
            <a:ext cx="1178" cy="332630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81" name="Straight Arrow Connector 80"/>
          <p:cNvCxnSpPr>
            <a:stCxn id="77" idx="0"/>
          </p:cNvCxnSpPr>
          <p:nvPr/>
        </p:nvCxnSpPr>
        <p:spPr>
          <a:xfrm flipH="1" flipV="1">
            <a:off x="2432778" y="5216252"/>
            <a:ext cx="448" cy="65728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82" name="Straight Arrow Connector 81"/>
          <p:cNvCxnSpPr>
            <a:stCxn id="78" idx="0"/>
          </p:cNvCxnSpPr>
          <p:nvPr/>
        </p:nvCxnSpPr>
        <p:spPr>
          <a:xfrm flipH="1" flipV="1">
            <a:off x="3176657" y="5202902"/>
            <a:ext cx="14538" cy="67063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83" name="Rounded Rectangular Callout 82"/>
          <p:cNvSpPr/>
          <p:nvPr/>
        </p:nvSpPr>
        <p:spPr>
          <a:xfrm>
            <a:off x="1997726" y="4102999"/>
            <a:ext cx="1145524" cy="685800"/>
          </a:xfrm>
          <a:prstGeom prst="wedgeRoundRectCallout">
            <a:avLst>
              <a:gd name="adj1" fmla="val 20906"/>
              <a:gd name="adj2" fmla="val 80602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Merge  both the dev environment to CI on a daily basis</a:t>
            </a:r>
          </a:p>
        </p:txBody>
      </p:sp>
      <p:cxnSp>
        <p:nvCxnSpPr>
          <p:cNvPr id="84" name="Straight Arrow Connector 83"/>
          <p:cNvCxnSpPr>
            <a:stCxn id="16" idx="4"/>
            <a:endCxn id="76" idx="0"/>
          </p:cNvCxnSpPr>
          <p:nvPr/>
        </p:nvCxnSpPr>
        <p:spPr>
          <a:xfrm>
            <a:off x="2414797" y="5182035"/>
            <a:ext cx="314635" cy="341294"/>
          </a:xfrm>
          <a:prstGeom prst="straightConnector1">
            <a:avLst/>
          </a:prstGeom>
          <a:noFill/>
          <a:ln w="38100" cap="rnd" cmpd="sng" algn="ctr">
            <a:solidFill>
              <a:srgbClr val="FF0000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cxnSp>
        <p:nvCxnSpPr>
          <p:cNvPr id="85" name="Straight Arrow Connector 84"/>
          <p:cNvCxnSpPr>
            <a:endCxn id="78" idx="0"/>
          </p:cNvCxnSpPr>
          <p:nvPr/>
        </p:nvCxnSpPr>
        <p:spPr>
          <a:xfrm>
            <a:off x="2803073" y="5186398"/>
            <a:ext cx="388122" cy="687138"/>
          </a:xfrm>
          <a:prstGeom prst="straightConnector1">
            <a:avLst/>
          </a:prstGeom>
          <a:noFill/>
          <a:ln w="38100" cap="rnd" cmpd="sng" algn="ctr">
            <a:solidFill>
              <a:srgbClr val="FF0000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sp>
        <p:nvSpPr>
          <p:cNvPr id="86" name="Rounded Rectangular Callout 85"/>
          <p:cNvSpPr/>
          <p:nvPr/>
        </p:nvSpPr>
        <p:spPr>
          <a:xfrm>
            <a:off x="2611636" y="5963810"/>
            <a:ext cx="1461173" cy="685800"/>
          </a:xfrm>
          <a:prstGeom prst="wedgeRoundRectCallout">
            <a:avLst>
              <a:gd name="adj1" fmla="val -42639"/>
              <a:gd name="adj2" fmla="val -111962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On demand merge to get the dependent component to the other dev environment</a:t>
            </a:r>
          </a:p>
        </p:txBody>
      </p:sp>
      <p:sp>
        <p:nvSpPr>
          <p:cNvPr id="87" name="Oval 86"/>
          <p:cNvSpPr/>
          <p:nvPr/>
        </p:nvSpPr>
        <p:spPr>
          <a:xfrm>
            <a:off x="3868185" y="5528375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150653" y="5803304"/>
            <a:ext cx="155864" cy="169277"/>
          </a:xfrm>
          <a:prstGeom prst="ellipse">
            <a:avLst/>
          </a:prstGeom>
          <a:solidFill>
            <a:srgbClr val="00BBEE">
              <a:lumMod val="20000"/>
              <a:lumOff val="80000"/>
            </a:srgbClr>
          </a:solidFill>
          <a:ln w="25400" cap="flat" cmpd="sng" algn="ctr">
            <a:solidFill>
              <a:srgbClr val="00226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9" name="Straight Arrow Connector 88"/>
          <p:cNvCxnSpPr>
            <a:stCxn id="88" idx="0"/>
          </p:cNvCxnSpPr>
          <p:nvPr/>
        </p:nvCxnSpPr>
        <p:spPr>
          <a:xfrm flipH="1" flipV="1">
            <a:off x="4214047" y="5132670"/>
            <a:ext cx="14538" cy="670634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90" name="Straight Arrow Connector 89"/>
          <p:cNvCxnSpPr>
            <a:stCxn id="87" idx="0"/>
          </p:cNvCxnSpPr>
          <p:nvPr/>
        </p:nvCxnSpPr>
        <p:spPr>
          <a:xfrm flipH="1" flipV="1">
            <a:off x="3941490" y="5158964"/>
            <a:ext cx="4627" cy="369411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91" name="Oval 90"/>
          <p:cNvSpPr/>
          <p:nvPr/>
        </p:nvSpPr>
        <p:spPr>
          <a:xfrm>
            <a:off x="4575916" y="5514083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Straight Arrow Connector 91"/>
          <p:cNvCxnSpPr>
            <a:stCxn id="91" idx="0"/>
            <a:endCxn id="19" idx="4"/>
          </p:cNvCxnSpPr>
          <p:nvPr/>
        </p:nvCxnSpPr>
        <p:spPr>
          <a:xfrm flipV="1">
            <a:off x="4653848" y="5182035"/>
            <a:ext cx="31003" cy="332048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93" name="Straight Arrow Connector 92"/>
          <p:cNvCxnSpPr>
            <a:stCxn id="56" idx="0"/>
          </p:cNvCxnSpPr>
          <p:nvPr/>
        </p:nvCxnSpPr>
        <p:spPr>
          <a:xfrm flipH="1" flipV="1">
            <a:off x="5338335" y="5194650"/>
            <a:ext cx="31174" cy="635619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cxnSp>
        <p:nvCxnSpPr>
          <p:cNvPr id="94" name="Straight Arrow Connector 93"/>
          <p:cNvCxnSpPr>
            <a:stCxn id="51" idx="0"/>
          </p:cNvCxnSpPr>
          <p:nvPr/>
        </p:nvCxnSpPr>
        <p:spPr>
          <a:xfrm flipV="1">
            <a:off x="6092997" y="5154918"/>
            <a:ext cx="31637" cy="714655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95" name="Oval 94"/>
          <p:cNvSpPr/>
          <p:nvPr/>
        </p:nvSpPr>
        <p:spPr>
          <a:xfrm>
            <a:off x="6321997" y="5504331"/>
            <a:ext cx="155864" cy="169277"/>
          </a:xfrm>
          <a:prstGeom prst="ellipse">
            <a:avLst/>
          </a:prstGeom>
          <a:solidFill>
            <a:srgbClr val="FF9900">
              <a:lumMod val="20000"/>
              <a:lumOff val="80000"/>
            </a:srgbClr>
          </a:solidFill>
          <a:ln w="25400" cap="flat" cmpd="sng" algn="ctr">
            <a:solidFill>
              <a:srgbClr val="FF99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95" idx="0"/>
            <a:endCxn id="40" idx="4"/>
          </p:cNvCxnSpPr>
          <p:nvPr/>
        </p:nvCxnSpPr>
        <p:spPr>
          <a:xfrm flipV="1">
            <a:off x="6399929" y="5182035"/>
            <a:ext cx="28909" cy="322296"/>
          </a:xfrm>
          <a:prstGeom prst="straightConnector1">
            <a:avLst/>
          </a:prstGeom>
          <a:noFill/>
          <a:ln w="38100" cap="rnd" cmpd="sng" algn="ctr">
            <a:solidFill>
              <a:srgbClr val="666666"/>
            </a:solidFill>
            <a:prstDash val="solid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9156994" y="2931509"/>
            <a:ext cx="29072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Process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Vendor branch Commits, runs pre-validation against the Corresponding Dev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Dev branch is merged with the CI branch on a daily basis to maintain the integration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Validation can be done against the CI environment to identify any dependency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 and UAT fixes need to be performed in the corresponding dev environments and pushed to the CI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Hot fixes are managed as separate branch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Any hot fix to production will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rebaseline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the CI branch and the dev branches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7702130" y="3496363"/>
            <a:ext cx="1183324" cy="685800"/>
          </a:xfrm>
          <a:prstGeom prst="wedgeRoundRectCallout">
            <a:avLst>
              <a:gd name="adj1" fmla="val -39683"/>
              <a:gd name="adj2" fmla="val 107911"/>
              <a:gd name="adj3" fmla="val 16667"/>
            </a:avLst>
          </a:prstGeom>
          <a:solidFill>
            <a:srgbClr val="FFFFFF"/>
          </a:solidFill>
          <a:ln w="25400" cap="flat" cmpd="sng" algn="ctr">
            <a:solidFill>
              <a:srgbClr val="6666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Rebaseline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CI and dev environments to include the hot fix</a:t>
            </a:r>
          </a:p>
        </p:txBody>
      </p:sp>
    </p:spTree>
    <p:extLst>
      <p:ext uri="{BB962C8B-B14F-4D97-AF65-F5344CB8AC3E}">
        <p14:creationId xmlns:p14="http://schemas.microsoft.com/office/powerpoint/2010/main" val="5365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141" y="2969399"/>
            <a:ext cx="11186191" cy="83956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7-6-2007 22:29: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7-6-2007 22:29: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7-6-2007 22:29: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cebreaker_Ad_16-9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00BBEE"/>
      </a:accent2>
      <a:accent3>
        <a:srgbClr val="FF9900"/>
      </a:accent3>
      <a:accent4>
        <a:srgbClr val="002266"/>
      </a:accent4>
      <a:accent5>
        <a:srgbClr val="359B4C"/>
      </a:accent5>
      <a:accent6>
        <a:srgbClr val="FF0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7C242BA-98A0-49E2-B78D-7435949C20E8}" vid="{A6660238-B3DC-4CB1-80C5-900CC5E1FDB0}"/>
    </a:ext>
  </a:extLst>
</a:theme>
</file>

<file path=ppt/theme/theme2.xml><?xml version="1.0" encoding="utf-8"?>
<a:theme xmlns:a="http://schemas.openxmlformats.org/drawingml/2006/main" name="2_AS&amp;T Key Offerings Template">
  <a:themeElements>
    <a:clrScheme name="Custom 1">
      <a:dk1>
        <a:srgbClr val="00206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002060"/>
      </a:hlink>
      <a:folHlink>
        <a:srgbClr val="002060"/>
      </a:folHlink>
    </a:clrScheme>
    <a:fontScheme name="Accenture Sprig-Full Br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</a:defRPr>
        </a:defPPr>
      </a:lstStyle>
    </a:lnDef>
  </a:objectDefaults>
  <a:extraClrSchemeLst>
    <a:extraClrScheme>
      <a:clrScheme name="Accenture Sprig-Full Brand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B9BFF"/>
        </a:accent1>
        <a:accent2>
          <a:srgbClr val="2929FF"/>
        </a:accent2>
        <a:accent3>
          <a:srgbClr val="FFFFFF"/>
        </a:accent3>
        <a:accent4>
          <a:srgbClr val="000000"/>
        </a:accent4>
        <a:accent5>
          <a:srgbClr val="CBCBFF"/>
        </a:accent5>
        <a:accent6>
          <a:srgbClr val="2424E7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BDCCE1"/>
        </a:accent1>
        <a:accent2>
          <a:srgbClr val="6688BB"/>
        </a:accent2>
        <a:accent3>
          <a:srgbClr val="FFFFFF"/>
        </a:accent3>
        <a:accent4>
          <a:srgbClr val="000000"/>
        </a:accent4>
        <a:accent5>
          <a:srgbClr val="DBE2EE"/>
        </a:accent5>
        <a:accent6>
          <a:srgbClr val="5C7BA9"/>
        </a:accent6>
        <a:hlink>
          <a:srgbClr val="3E5D8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-Full Brand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BDCCE1"/>
        </a:accent1>
        <a:accent2>
          <a:srgbClr val="6688BB"/>
        </a:accent2>
        <a:accent3>
          <a:srgbClr val="FFFFFF"/>
        </a:accent3>
        <a:accent4>
          <a:srgbClr val="000000"/>
        </a:accent4>
        <a:accent5>
          <a:srgbClr val="DBE2EE"/>
        </a:accent5>
        <a:accent6>
          <a:srgbClr val="5C7BA9"/>
        </a:accent6>
        <a:hlink>
          <a:srgbClr val="3E5D8A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61564BC94E19AA43B3513689CFEA827B" ma:contentTypeVersion="0" ma:contentTypeDescription="General Contribution" ma:contentTypeScope="" ma:versionID="671234ee1b490cf02eaa7f785e5a98d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cd3325a35efd330db3b7805d807500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OpportunityCharacteristics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VisibleToAsset" ma:index="35" nillable="true" ma:displayName="Visible To Asset" ma:internalName="VisibleToAsset">
      <xsd:simpleType>
        <xsd:restriction base="dms:Text"/>
      </xsd:simpleType>
    </xsd:element>
    <xsd:element name="OfficialAsset" ma:index="36" nillable="true" ma:displayName="Official Asset" ma:internalName="OfficialAsset">
      <xsd:simpleType>
        <xsd:restriction base="dms:Text"/>
      </xsd:simpleType>
    </xsd:element>
    <xsd:element name="SourceType" ma:index="37" nillable="true" ma:displayName="SourceType" ma:internalName="SourceType">
      <xsd:simpleType>
        <xsd:restriction base="dms:Text"/>
      </xsd:simpleType>
    </xsd:element>
    <xsd:element name="RestrictedClient" ma:index="38" nillable="true" ma:displayName="Confidential Client" ma:internalName="RestrictedClient">
      <xsd:simpleType>
        <xsd:restriction base="dms:Text"/>
      </xsd:simpleType>
    </xsd:element>
    <xsd:element name="KXThumbnailURL" ma:index="39" nillable="true" ma:displayName="KX Thumbnail URL" ma:internalName="KXThumbnailURL">
      <xsd:simpleType>
        <xsd:restriction base="dms:Note"/>
      </xsd:simpleType>
    </xsd:element>
    <xsd:element name="OpportunityCharacteristics" ma:index="40" nillable="true" ma:displayName="Opportunity Characteristics" ma:internalName="OpportunityCharacteristics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chiveDate xmlns="http://schemas.microsoft.com/sharepoint/v3">2018-07-11T05:00:00+00:00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RelatedContent xmlns="http://schemas.microsoft.com/sharepoint/v3" xsi:nil="true"/>
    <Abstract xmlns="http://schemas.microsoft.com/sharepoint/v3">&lt;p&gt;&lt;span style="font-family: arial,helvetica,sans-serif; font-size: 8pt;" data-mce-style="font-family: arial,helvetica,sans-serif; font-size: 8pt;"&gt;&amp;nbsp;&lt;span lang="EN-GB" style="color: black; mso-ansi-language: EN-GB;" data-mce-style="color: black; mso-ansi-language: EN-GB;"&gt;SFDC Project Lifecycle&lt;/span&gt;&lt;/span&gt;&lt;/p&gt;</Abstract>
    <ContentCurrentDate xmlns="http://schemas.microsoft.com/sharepoint/v3">2016-07-11T05:00:00+00:00</ContentCurrentDate>
    <DateCreated xmlns="http://schemas.microsoft.com/sharepoint/v3">2016-07-11T08:00:15+00:00</DateCreated>
    <OfficialAsset xmlns="http://schemas.microsoft.com/sharepoint/v3">No</OfficialAsset>
    <ArchiveStatus xmlns="http://schemas.microsoft.com/sharepoint/v3">Active</ArchiveStatus>
    <IndustryKeywords xmlns="http://schemas.microsoft.com/sharepoint/v3">;#323;~Capital Markets</IndustryKeywords>
    <VendorProductKeywords xmlns="http://schemas.microsoft.com/sharepoint/v3">;#0;~None</VendorProductKeywords>
    <RevisionTime xmlns="http://schemas.microsoft.com/sharepoint/v3">8/10/2016 8:45:45 AM&lt;br&gt;7/11/2016 3:02:52 AM&lt;br&gt;7/11/2016 3:00:15 AM</RevisionTime>
    <Contacts xmlns="http://schemas.microsoft.com/sharepoint/v3">dir\sachin.raykar</Contacts>
    <KXThumbnailURL xmlns="http://schemas.microsoft.com/sharepoint/v3">https://documentpreviews.accenture.com/_vti_bin/Longitude5/DocumentViewerService.svc/getResource/?resourceKey=https%3A%2F%2Fkx.accenture.com%2FRepositories%2FC36%2F77%2F53%2FDevOps%20Branching%20Strategy.pptx@_pc!res_~1@_pc!res_~False@_pc!res_~http@_pc!res_~0@_pc!res_~120@_pc!res_~120</KXThumbnailURL>
    <ItemType xmlns="http://schemas.microsoft.com/sharepoint/v3">;#13989;~Accenture Internal Material</ItemType>
    <Offerings xmlns="http://schemas.microsoft.com/sharepoint/v3" xsi:nil="true"/>
    <OpportunityCharacteristics xmlns="http://schemas.microsoft.com/sharepoint/v3" xsi:nil="true"/>
    <ApprovedForUseBy xmlns="http://schemas.microsoft.com/sharepoint/v3">;#32;~Financial Services</ApprovedForUseBy>
    <SubmittedBy xmlns="http://schemas.microsoft.com/sharepoint/v3">dir\rebecca.s.joshua</SubmittedBy>
    <HasAttachment xmlns="http://schemas.microsoft.com/sharepoint/v3">No</HasAttachment>
    <SourceType xmlns="http://schemas.microsoft.com/sharepoint/v3">ContributionForm</SourceType>
    <ArchivalDate xmlns="http://schemas.microsoft.com/sharepoint/v3" xsi:nil="true"/>
    <DeliveryCenter xmlns="http://schemas.microsoft.com/sharepoint/v3" xsi:nil="true"/>
    <ContribKeywords xmlns="http://schemas.microsoft.com/sharepoint/v3">;#14139;~Accenture Technology;#8838;~Technology Architecture</ContribKeywords>
    <StorageType xmlns="http://schemas.microsoft.com/sharepoint/v3">File</StorageType>
    <RevisionBy xmlns="http://schemas.microsoft.com/sharepoint/v3">dir\minu.s.john&lt;br&gt;dir\rebecca.s.joshua&lt;br&gt;dir\rebecca.s.joshua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Accenture Internal Use Only</ConditionsforUse>
    <DetailsPageURL2 xmlns="http://schemas.microsoft.com/sharepoint/v3">https://kx.accenture.com/repositories/DownloadForm.aspx?path=C36/77/53/DevOps%20Branching%20Strategy.pptx</DetailsPageURL2>
    <RestrictedClient xmlns="http://schemas.microsoft.com/sharepoint/v3" xsi:nil="true"/>
    <KXGeography xmlns="http://schemas.microsoft.com/sharepoint/v3" xsi:nil="true"/>
    <ConditionsforUseComments xmlns="http://schemas.microsoft.com/sharepoint/v3" xsi:nil="true"/>
    <TechnologyKeywords xmlns="http://schemas.microsoft.com/sharepoint/v3">;#0;~None</TechnologyKeywords>
    <PertinentToOrgUnit xmlns="http://schemas.microsoft.com/sharepoint/v3">;#11116;~Accenture Technology - Delivery;#6799;~Operating Groups;#6801;~Financial Services</PertinentToOrgUnit>
    <DetailsPageURL xmlns="http://schemas.microsoft.com/sharepoint/v3">https://kx.accenture.com/repositories/ContributionForm.aspx?path=C36/77/53&amp;mode=Read</DetailsPageURL>
    <ContribLanguage xmlns="http://schemas.microsoft.com/sharepoint/v3">;#4628;~English</ContribLanguage>
  </documentManagement>
</p:properties>
</file>

<file path=customXml/itemProps1.xml><?xml version="1.0" encoding="utf-8"?>
<ds:datastoreItem xmlns:ds="http://schemas.openxmlformats.org/officeDocument/2006/customXml" ds:itemID="{43F2C1D1-096A-4353-9FA8-84AC3218ED4C}"/>
</file>

<file path=customXml/itemProps2.xml><?xml version="1.0" encoding="utf-8"?>
<ds:datastoreItem xmlns:ds="http://schemas.openxmlformats.org/officeDocument/2006/customXml" ds:itemID="{B8EDB000-8704-4922-8211-9A93843E1419}"/>
</file>

<file path=customXml/itemProps3.xml><?xml version="1.0" encoding="utf-8"?>
<ds:datastoreItem xmlns:ds="http://schemas.openxmlformats.org/officeDocument/2006/customXml" ds:itemID="{6D38F685-140A-491F-B117-3B8DE3B0D983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647</Words>
  <Application>Microsoft Office PowerPoint</Application>
  <PresentationFormat>Widescreen</PresentationFormat>
  <Paragraphs>138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Accenture_Icebreaker_Ad_16-9</vt:lpstr>
      <vt:lpstr>2_AS&amp;T Key Offerings Template</vt:lpstr>
      <vt:lpstr>think-cell Slide</vt:lpstr>
      <vt:lpstr>DevOps For Salesforce Branching Strategy</vt:lpstr>
      <vt:lpstr>PowerPoint Presentation</vt:lpstr>
      <vt:lpstr>PowerPoint Presentation</vt:lpstr>
      <vt:lpstr>PowerPoint Presentation</vt:lpstr>
      <vt:lpstr>Model B: Git Process Flow</vt:lpstr>
      <vt:lpstr>Model C: Git Process Flow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SFDC Branching Strategy</dc:title>
  <dc:creator/>
  <cp:keywords/>
  <cp:lastModifiedBy/>
  <cp:revision>1</cp:revision>
  <dcterms:created xsi:type="dcterms:W3CDTF">2016-04-26T05:36:44Z</dcterms:created>
  <dcterms:modified xsi:type="dcterms:W3CDTF">2016-06-22T11:07:49Z</dcterms:modified>
  <cp:contentType>General Contribution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0x012000FD200C85A7BB46D2B974A85017C5AC2B010061564BC94E19AA43B3513689CFEA827B</vt:lpwstr>
  </property>
  <property fmtid="{D5CDD505-2E9C-101B-9397-08002B2CF9AE}" pid="5" name="TaxKeywordTaxHTField">
    <vt:lpwstr/>
  </property>
</Properties>
</file>