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 id="2147483740" r:id="rId2"/>
  </p:sldMasterIdLst>
  <p:notesMasterIdLst>
    <p:notesMasterId r:id="rId43"/>
  </p:notesMasterIdLst>
  <p:handoutMasterIdLst>
    <p:handoutMasterId r:id="rId44"/>
  </p:handoutMasterIdLst>
  <p:sldIdLst>
    <p:sldId id="294" r:id="rId3"/>
    <p:sldId id="301" r:id="rId4"/>
    <p:sldId id="295" r:id="rId5"/>
    <p:sldId id="313" r:id="rId6"/>
    <p:sldId id="289" r:id="rId7"/>
    <p:sldId id="291" r:id="rId8"/>
    <p:sldId id="302" r:id="rId9"/>
    <p:sldId id="292" r:id="rId10"/>
    <p:sldId id="293" r:id="rId11"/>
    <p:sldId id="318" r:id="rId12"/>
    <p:sldId id="320" r:id="rId13"/>
    <p:sldId id="304" r:id="rId14"/>
    <p:sldId id="276" r:id="rId15"/>
    <p:sldId id="296" r:id="rId16"/>
    <p:sldId id="277" r:id="rId17"/>
    <p:sldId id="297" r:id="rId18"/>
    <p:sldId id="306" r:id="rId19"/>
    <p:sldId id="278" r:id="rId20"/>
    <p:sldId id="279" r:id="rId21"/>
    <p:sldId id="307" r:id="rId22"/>
    <p:sldId id="298" r:id="rId23"/>
    <p:sldId id="299" r:id="rId24"/>
    <p:sldId id="317" r:id="rId25"/>
    <p:sldId id="300" r:id="rId26"/>
    <p:sldId id="316" r:id="rId27"/>
    <p:sldId id="319" r:id="rId28"/>
    <p:sldId id="327" r:id="rId29"/>
    <p:sldId id="321" r:id="rId30"/>
    <p:sldId id="322" r:id="rId31"/>
    <p:sldId id="323" r:id="rId32"/>
    <p:sldId id="324" r:id="rId33"/>
    <p:sldId id="325" r:id="rId34"/>
    <p:sldId id="326" r:id="rId35"/>
    <p:sldId id="328" r:id="rId36"/>
    <p:sldId id="329" r:id="rId37"/>
    <p:sldId id="330" r:id="rId38"/>
    <p:sldId id="331" r:id="rId39"/>
    <p:sldId id="332" r:id="rId40"/>
    <p:sldId id="333" r:id="rId41"/>
    <p:sldId id="334" r:id="rId42"/>
  </p:sldIdLst>
  <p:sldSz cx="12161838"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userDrawn="1">
          <p15:clr>
            <a:srgbClr val="A4A3A4"/>
          </p15:clr>
        </p15:guide>
        <p15:guide id="3" pos="7661" userDrawn="1">
          <p15:clr>
            <a:srgbClr val="A4A3A4"/>
          </p15:clr>
        </p15:guide>
        <p15:guide id="4" orient="horz" pos="4128"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65EB130-1142-F3CF-258D-623CA9FBEAF0}" name="MejiaBernal, Andres F" initials="MAF" userId="S::andres_mejiabernal@student.uml.edu::8a6575fc-c08a-4a0e-b06e-fa2763d91602" providerId="AD"/>
  <p188:author id="{D55BBE42-A4F0-1233-10FF-7A9290A019EE}" name="Carolyn Mansour" initials="CM" userId="S::Carolyn.Mansour@ebtc.com::9d090278-4220-4538-a7ea-445c97b34371" providerId="AD"/>
  <p188:author id="{2E61334C-F650-6C62-1C79-1464F1E0865F}" name="Andres Mejia" initials="AM" userId="S::amejia3@student.framingham.edu::f34c28a4-7517-43c8-b472-bb26d2c3b2f5" providerId="AD"/>
  <p188:author id="{4ACCB0B7-192D-859F-30F6-F4D147989794}" name="Michael Angell" initials="MA" userId="S::Michael.Angell@ebtc.com::b74a5d30-69dc-422d-8ea0-1dda377477d8" providerId="AD"/>
  <p188:author id="{518756D6-05B0-706E-2155-4A9811CD969F}" name="MejiaBernal, Andres F" initials="AM" userId="S::Andres_MejiaBernal@student.uml.edu::8a6575fc-c08a-4a0e-b06e-fa2763d9160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B3"/>
    <a:srgbClr val="00C0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02" autoAdjust="0"/>
    <p:restoredTop sz="94674" autoAdjust="0"/>
  </p:normalViewPr>
  <p:slideViewPr>
    <p:cSldViewPr>
      <p:cViewPr varScale="1">
        <p:scale>
          <a:sx n="114" d="100"/>
          <a:sy n="114" d="100"/>
        </p:scale>
        <p:origin x="200" y="384"/>
      </p:cViewPr>
      <p:guideLst>
        <p:guide/>
        <p:guide pos="7661"/>
        <p:guide orient="horz" pos="4128"/>
      </p:guideLst>
    </p:cSldViewPr>
  </p:slideViewPr>
  <p:outlineViewPr>
    <p:cViewPr>
      <p:scale>
        <a:sx n="33" d="100"/>
        <a:sy n="33" d="100"/>
      </p:scale>
      <p:origin x="48"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100" d="100"/>
          <a:sy n="100" d="100"/>
        </p:scale>
        <p:origin x="-3468" y="-10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microsoft.com/office/2018/10/relationships/authors" Targe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43979" cy="465773"/>
          </a:xfrm>
          <a:prstGeom prst="rect">
            <a:avLst/>
          </a:prstGeom>
        </p:spPr>
        <p:txBody>
          <a:bodyPr vert="horz" lIns="91567" tIns="45785" rIns="91567" bIns="45785" rtlCol="0"/>
          <a:lstStyle>
            <a:lvl1pPr algn="l">
              <a:defRPr sz="1200"/>
            </a:lvl1pPr>
          </a:lstStyle>
          <a:p>
            <a:endParaRPr lang="en-US"/>
          </a:p>
        </p:txBody>
      </p:sp>
      <p:sp>
        <p:nvSpPr>
          <p:cNvPr id="3" name="Date Placeholder 2"/>
          <p:cNvSpPr>
            <a:spLocks noGrp="1"/>
          </p:cNvSpPr>
          <p:nvPr>
            <p:ph type="dt" sz="quarter" idx="1"/>
          </p:nvPr>
        </p:nvSpPr>
        <p:spPr>
          <a:xfrm>
            <a:off x="3977532" y="0"/>
            <a:ext cx="3043979" cy="465773"/>
          </a:xfrm>
          <a:prstGeom prst="rect">
            <a:avLst/>
          </a:prstGeom>
        </p:spPr>
        <p:txBody>
          <a:bodyPr vert="horz" lIns="91567" tIns="45785" rIns="91567" bIns="45785" rtlCol="0"/>
          <a:lstStyle>
            <a:lvl1pPr algn="r">
              <a:defRPr sz="1200"/>
            </a:lvl1pPr>
          </a:lstStyle>
          <a:p>
            <a:fld id="{C94BF1D3-5036-4D1A-A3B2-025E6980F662}" type="datetimeFigureOut">
              <a:rPr lang="en-US" smtClean="0"/>
              <a:t>12/5/23</a:t>
            </a:fld>
            <a:endParaRPr lang="en-US"/>
          </a:p>
        </p:txBody>
      </p:sp>
      <p:sp>
        <p:nvSpPr>
          <p:cNvPr id="4" name="Footer Placeholder 3"/>
          <p:cNvSpPr>
            <a:spLocks noGrp="1"/>
          </p:cNvSpPr>
          <p:nvPr>
            <p:ph type="ftr" sz="quarter" idx="2"/>
          </p:nvPr>
        </p:nvSpPr>
        <p:spPr>
          <a:xfrm>
            <a:off x="2" y="8841739"/>
            <a:ext cx="3043979" cy="465773"/>
          </a:xfrm>
          <a:prstGeom prst="rect">
            <a:avLst/>
          </a:prstGeom>
        </p:spPr>
        <p:txBody>
          <a:bodyPr vert="horz" lIns="91567" tIns="45785" rIns="91567" bIns="45785" rtlCol="0" anchor="b"/>
          <a:lstStyle>
            <a:lvl1pPr algn="l">
              <a:defRPr sz="1200"/>
            </a:lvl1pPr>
          </a:lstStyle>
          <a:p>
            <a:endParaRPr lang="en-US"/>
          </a:p>
        </p:txBody>
      </p:sp>
      <p:sp>
        <p:nvSpPr>
          <p:cNvPr id="5" name="Slide Number Placeholder 4"/>
          <p:cNvSpPr>
            <a:spLocks noGrp="1"/>
          </p:cNvSpPr>
          <p:nvPr>
            <p:ph type="sldNum" sz="quarter" idx="3"/>
          </p:nvPr>
        </p:nvSpPr>
        <p:spPr>
          <a:xfrm>
            <a:off x="3977532" y="8841739"/>
            <a:ext cx="3043979" cy="465773"/>
          </a:xfrm>
          <a:prstGeom prst="rect">
            <a:avLst/>
          </a:prstGeom>
        </p:spPr>
        <p:txBody>
          <a:bodyPr vert="horz" lIns="91567" tIns="45785" rIns="91567" bIns="45785" rtlCol="0" anchor="b"/>
          <a:lstStyle>
            <a:lvl1pPr algn="r">
              <a:defRPr sz="1200"/>
            </a:lvl1pPr>
          </a:lstStyle>
          <a:p>
            <a:fld id="{8ADFC4BF-3D8E-45B9-B82B-E6BFDBB8BEE2}" type="slidenum">
              <a:rPr lang="en-US" smtClean="0"/>
              <a:t>‹#›</a:t>
            </a:fld>
            <a:endParaRPr lang="en-US"/>
          </a:p>
        </p:txBody>
      </p:sp>
    </p:spTree>
    <p:extLst>
      <p:ext uri="{BB962C8B-B14F-4D97-AF65-F5344CB8AC3E}">
        <p14:creationId xmlns:p14="http://schemas.microsoft.com/office/powerpoint/2010/main" val="3829190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08" tIns="46654" rIns="93308" bIns="46654" rtlCol="0"/>
          <a:lstStyle>
            <a:lvl1pPr algn="l">
              <a:defRPr sz="1200"/>
            </a:lvl1pPr>
          </a:lstStyle>
          <a:p>
            <a:endParaRPr lang="en-US"/>
          </a:p>
        </p:txBody>
      </p:sp>
      <p:sp>
        <p:nvSpPr>
          <p:cNvPr id="3" name="Date Placeholder 2"/>
          <p:cNvSpPr>
            <a:spLocks noGrp="1"/>
          </p:cNvSpPr>
          <p:nvPr>
            <p:ph type="dt" idx="1"/>
          </p:nvPr>
        </p:nvSpPr>
        <p:spPr>
          <a:xfrm>
            <a:off x="3978133" y="0"/>
            <a:ext cx="3043343" cy="465455"/>
          </a:xfrm>
          <a:prstGeom prst="rect">
            <a:avLst/>
          </a:prstGeom>
        </p:spPr>
        <p:txBody>
          <a:bodyPr vert="horz" lIns="93308" tIns="46654" rIns="93308" bIns="46654" rtlCol="0"/>
          <a:lstStyle>
            <a:lvl1pPr algn="r">
              <a:defRPr sz="1200"/>
            </a:lvl1pPr>
          </a:lstStyle>
          <a:p>
            <a:fld id="{FD852303-BCF1-4F7F-83D3-C9EE5BF074C9}" type="datetimeFigureOut">
              <a:rPr lang="en-US" smtClean="0"/>
              <a:t>12/5/23</a:t>
            </a:fld>
            <a:endParaRPr lang="en-US"/>
          </a:p>
        </p:txBody>
      </p:sp>
      <p:sp>
        <p:nvSpPr>
          <p:cNvPr id="4" name="Slide Image Placeholder 3"/>
          <p:cNvSpPr>
            <a:spLocks noGrp="1" noRot="1" noChangeAspect="1"/>
          </p:cNvSpPr>
          <p:nvPr>
            <p:ph type="sldImg" idx="2"/>
          </p:nvPr>
        </p:nvSpPr>
        <p:spPr>
          <a:xfrm>
            <a:off x="417513" y="698500"/>
            <a:ext cx="6188075" cy="3490913"/>
          </a:xfrm>
          <a:prstGeom prst="rect">
            <a:avLst/>
          </a:prstGeom>
          <a:noFill/>
          <a:ln w="12700">
            <a:solidFill>
              <a:prstClr val="black"/>
            </a:solidFill>
          </a:ln>
        </p:spPr>
        <p:txBody>
          <a:bodyPr vert="horz" lIns="93308" tIns="46654" rIns="93308" bIns="46654" rtlCol="0" anchor="ctr"/>
          <a:lstStyle/>
          <a:p>
            <a:endParaRPr lang="en-US"/>
          </a:p>
        </p:txBody>
      </p:sp>
      <p:sp>
        <p:nvSpPr>
          <p:cNvPr id="5" name="Notes Placeholder 4"/>
          <p:cNvSpPr>
            <a:spLocks noGrp="1"/>
          </p:cNvSpPr>
          <p:nvPr>
            <p:ph type="body" sz="quarter" idx="3"/>
          </p:nvPr>
        </p:nvSpPr>
        <p:spPr>
          <a:xfrm>
            <a:off x="702310" y="4421824"/>
            <a:ext cx="5618480" cy="4189095"/>
          </a:xfrm>
          <a:prstGeom prst="rect">
            <a:avLst/>
          </a:prstGeom>
        </p:spPr>
        <p:txBody>
          <a:bodyPr vert="horz" lIns="93308" tIns="46654" rIns="93308" bIns="4665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1"/>
            <a:ext cx="3043343" cy="465455"/>
          </a:xfrm>
          <a:prstGeom prst="rect">
            <a:avLst/>
          </a:prstGeom>
        </p:spPr>
        <p:txBody>
          <a:bodyPr vert="horz" lIns="93308" tIns="46654" rIns="93308" bIns="46654" rtlCol="0" anchor="b"/>
          <a:lstStyle>
            <a:lvl1pPr algn="l">
              <a:defRPr sz="1200"/>
            </a:lvl1pPr>
          </a:lstStyle>
          <a:p>
            <a:endParaRPr lang="en-US"/>
          </a:p>
        </p:txBody>
      </p:sp>
      <p:sp>
        <p:nvSpPr>
          <p:cNvPr id="7" name="Slide Number Placeholder 6"/>
          <p:cNvSpPr>
            <a:spLocks noGrp="1"/>
          </p:cNvSpPr>
          <p:nvPr>
            <p:ph type="sldNum" sz="quarter" idx="5"/>
          </p:nvPr>
        </p:nvSpPr>
        <p:spPr>
          <a:xfrm>
            <a:off x="3978133" y="8842031"/>
            <a:ext cx="3043343" cy="465455"/>
          </a:xfrm>
          <a:prstGeom prst="rect">
            <a:avLst/>
          </a:prstGeom>
        </p:spPr>
        <p:txBody>
          <a:bodyPr vert="horz" lIns="93308" tIns="46654" rIns="93308" bIns="46654" rtlCol="0" anchor="b"/>
          <a:lstStyle>
            <a:lvl1pPr algn="r">
              <a:defRPr sz="1200"/>
            </a:lvl1pPr>
          </a:lstStyle>
          <a:p>
            <a:fld id="{7D1D0D58-25A6-4377-805A-97D57715AC84}" type="slidenum">
              <a:rPr lang="en-US" smtClean="0"/>
              <a:t>‹#›</a:t>
            </a:fld>
            <a:endParaRPr lang="en-US"/>
          </a:p>
        </p:txBody>
      </p:sp>
    </p:spTree>
    <p:extLst>
      <p:ext uri="{BB962C8B-B14F-4D97-AF65-F5344CB8AC3E}">
        <p14:creationId xmlns:p14="http://schemas.microsoft.com/office/powerpoint/2010/main" val="1458029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5F9C8-0F2A-AC83-3BD4-2031FE76137A}"/>
              </a:ext>
            </a:extLst>
          </p:cNvPr>
          <p:cNvSpPr>
            <a:spLocks noGrp="1"/>
          </p:cNvSpPr>
          <p:nvPr>
            <p:ph type="ctrTitle"/>
          </p:nvPr>
        </p:nvSpPr>
        <p:spPr>
          <a:xfrm>
            <a:off x="1520230" y="1122363"/>
            <a:ext cx="9121379" cy="2387600"/>
          </a:xfrm>
        </p:spPr>
        <p:txBody>
          <a:bodyPr anchor="b"/>
          <a:lstStyle>
            <a:lvl1pPr algn="ctr">
              <a:defRPr sz="5985"/>
            </a:lvl1pPr>
          </a:lstStyle>
          <a:p>
            <a:r>
              <a:rPr lang="en-US"/>
              <a:t>Click to edit Master title style</a:t>
            </a:r>
          </a:p>
        </p:txBody>
      </p:sp>
      <p:sp>
        <p:nvSpPr>
          <p:cNvPr id="3" name="Subtitle 2">
            <a:extLst>
              <a:ext uri="{FF2B5EF4-FFF2-40B4-BE49-F238E27FC236}">
                <a16:creationId xmlns:a16="http://schemas.microsoft.com/office/drawing/2014/main" id="{6D5CEDF1-81FD-D770-30D9-95E86D019A70}"/>
              </a:ext>
            </a:extLst>
          </p:cNvPr>
          <p:cNvSpPr>
            <a:spLocks noGrp="1"/>
          </p:cNvSpPr>
          <p:nvPr>
            <p:ph type="subTitle" idx="1"/>
          </p:nvPr>
        </p:nvSpPr>
        <p:spPr>
          <a:xfrm>
            <a:off x="1520230" y="3602038"/>
            <a:ext cx="9121379" cy="1655762"/>
          </a:xfrm>
        </p:spPr>
        <p:txBody>
          <a:bodyPr/>
          <a:lstStyle>
            <a:lvl1pPr marL="0" indent="0" algn="ctr">
              <a:buNone/>
              <a:defRPr sz="2394"/>
            </a:lvl1pPr>
            <a:lvl2pPr marL="456057" indent="0" algn="ctr">
              <a:buNone/>
              <a:defRPr sz="1995"/>
            </a:lvl2pPr>
            <a:lvl3pPr marL="912114" indent="0" algn="ctr">
              <a:buNone/>
              <a:defRPr sz="1795"/>
            </a:lvl3pPr>
            <a:lvl4pPr marL="1368171" indent="0" algn="ctr">
              <a:buNone/>
              <a:defRPr sz="1596"/>
            </a:lvl4pPr>
            <a:lvl5pPr marL="1824228" indent="0" algn="ctr">
              <a:buNone/>
              <a:defRPr sz="1596"/>
            </a:lvl5pPr>
            <a:lvl6pPr marL="2280285" indent="0" algn="ctr">
              <a:buNone/>
              <a:defRPr sz="1596"/>
            </a:lvl6pPr>
            <a:lvl7pPr marL="2736342" indent="0" algn="ctr">
              <a:buNone/>
              <a:defRPr sz="1596"/>
            </a:lvl7pPr>
            <a:lvl8pPr marL="3192399" indent="0" algn="ctr">
              <a:buNone/>
              <a:defRPr sz="1596"/>
            </a:lvl8pPr>
            <a:lvl9pPr marL="3648456" indent="0" algn="ctr">
              <a:buNone/>
              <a:defRPr sz="1596"/>
            </a:lvl9pPr>
          </a:lstStyle>
          <a:p>
            <a:r>
              <a:rPr lang="en-US"/>
              <a:t>Click to edit Master subtitle style</a:t>
            </a:r>
          </a:p>
        </p:txBody>
      </p:sp>
      <p:sp>
        <p:nvSpPr>
          <p:cNvPr id="4" name="Date Placeholder 3">
            <a:extLst>
              <a:ext uri="{FF2B5EF4-FFF2-40B4-BE49-F238E27FC236}">
                <a16:creationId xmlns:a16="http://schemas.microsoft.com/office/drawing/2014/main" id="{7DA042C7-6648-3D02-634E-85A93A21911B}"/>
              </a:ext>
            </a:extLst>
          </p:cNvPr>
          <p:cNvSpPr>
            <a:spLocks noGrp="1"/>
          </p:cNvSpPr>
          <p:nvPr>
            <p:ph type="dt" sz="half" idx="10"/>
          </p:nvPr>
        </p:nvSpPr>
        <p:spPr/>
        <p:txBody>
          <a:bodyPr/>
          <a:lstStyle/>
          <a:p>
            <a:fld id="{5AFE6395-AF73-B84C-8148-6400273AAE7F}" type="datetimeFigureOut">
              <a:rPr lang="en-US" smtClean="0"/>
              <a:t>12/5/23</a:t>
            </a:fld>
            <a:endParaRPr lang="en-US"/>
          </a:p>
        </p:txBody>
      </p:sp>
      <p:sp>
        <p:nvSpPr>
          <p:cNvPr id="5" name="Footer Placeholder 4">
            <a:extLst>
              <a:ext uri="{FF2B5EF4-FFF2-40B4-BE49-F238E27FC236}">
                <a16:creationId xmlns:a16="http://schemas.microsoft.com/office/drawing/2014/main" id="{9E2CDB76-2D92-0988-77A0-48668C24EC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30D3AA-66ED-F609-EB72-84AD03D0085B}"/>
              </a:ext>
            </a:extLst>
          </p:cNvPr>
          <p:cNvSpPr>
            <a:spLocks noGrp="1"/>
          </p:cNvSpPr>
          <p:nvPr>
            <p:ph type="sldNum" sz="quarter" idx="12"/>
          </p:nvPr>
        </p:nvSpPr>
        <p:spPr/>
        <p:txBody>
          <a:bodyPr/>
          <a:lstStyle/>
          <a:p>
            <a:fld id="{7C50EB7D-1853-2140-A524-1ACDF220F11B}" type="slidenum">
              <a:rPr lang="en-US" smtClean="0"/>
              <a:t>‹#›</a:t>
            </a:fld>
            <a:endParaRPr lang="en-US"/>
          </a:p>
        </p:txBody>
      </p:sp>
    </p:spTree>
    <p:extLst>
      <p:ext uri="{BB962C8B-B14F-4D97-AF65-F5344CB8AC3E}">
        <p14:creationId xmlns:p14="http://schemas.microsoft.com/office/powerpoint/2010/main" val="3000491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46519-8138-C2B8-5EBD-4FD8D3B4E3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76688D-23B1-0C82-9E6C-2EE5CBF2D2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844E64-CEAB-22E0-1172-0DBEFDBF183B}"/>
              </a:ext>
            </a:extLst>
          </p:cNvPr>
          <p:cNvSpPr>
            <a:spLocks noGrp="1"/>
          </p:cNvSpPr>
          <p:nvPr>
            <p:ph type="dt" sz="half" idx="10"/>
          </p:nvPr>
        </p:nvSpPr>
        <p:spPr/>
        <p:txBody>
          <a:bodyPr/>
          <a:lstStyle/>
          <a:p>
            <a:fld id="{5AFE6395-AF73-B84C-8148-6400273AAE7F}" type="datetimeFigureOut">
              <a:rPr lang="en-US" smtClean="0"/>
              <a:t>12/5/23</a:t>
            </a:fld>
            <a:endParaRPr lang="en-US"/>
          </a:p>
        </p:txBody>
      </p:sp>
      <p:sp>
        <p:nvSpPr>
          <p:cNvPr id="5" name="Footer Placeholder 4">
            <a:extLst>
              <a:ext uri="{FF2B5EF4-FFF2-40B4-BE49-F238E27FC236}">
                <a16:creationId xmlns:a16="http://schemas.microsoft.com/office/drawing/2014/main" id="{5E4F629D-7042-3847-6991-3842C43FA6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3C7435-D08C-343A-1B44-3BC81CD5C382}"/>
              </a:ext>
            </a:extLst>
          </p:cNvPr>
          <p:cNvSpPr>
            <a:spLocks noGrp="1"/>
          </p:cNvSpPr>
          <p:nvPr>
            <p:ph type="sldNum" sz="quarter" idx="12"/>
          </p:nvPr>
        </p:nvSpPr>
        <p:spPr/>
        <p:txBody>
          <a:bodyPr/>
          <a:lstStyle/>
          <a:p>
            <a:fld id="{7C50EB7D-1853-2140-A524-1ACDF220F11B}" type="slidenum">
              <a:rPr lang="en-US" smtClean="0"/>
              <a:t>‹#›</a:t>
            </a:fld>
            <a:endParaRPr lang="en-US"/>
          </a:p>
        </p:txBody>
      </p:sp>
    </p:spTree>
    <p:extLst>
      <p:ext uri="{BB962C8B-B14F-4D97-AF65-F5344CB8AC3E}">
        <p14:creationId xmlns:p14="http://schemas.microsoft.com/office/powerpoint/2010/main" val="2900772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032354-462D-5419-F816-45444940A3D7}"/>
              </a:ext>
            </a:extLst>
          </p:cNvPr>
          <p:cNvSpPr>
            <a:spLocks noGrp="1"/>
          </p:cNvSpPr>
          <p:nvPr>
            <p:ph type="title" orient="vert"/>
          </p:nvPr>
        </p:nvSpPr>
        <p:spPr>
          <a:xfrm>
            <a:off x="8703315" y="365125"/>
            <a:ext cx="2622396"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65DFC9-B9F9-18B0-AB03-9D63C5F3DD91}"/>
              </a:ext>
            </a:extLst>
          </p:cNvPr>
          <p:cNvSpPr>
            <a:spLocks noGrp="1"/>
          </p:cNvSpPr>
          <p:nvPr>
            <p:ph type="body" orient="vert" idx="1"/>
          </p:nvPr>
        </p:nvSpPr>
        <p:spPr>
          <a:xfrm>
            <a:off x="836126" y="365125"/>
            <a:ext cx="771516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5EC64-9C63-D960-9673-6EC7EEA720F2}"/>
              </a:ext>
            </a:extLst>
          </p:cNvPr>
          <p:cNvSpPr>
            <a:spLocks noGrp="1"/>
          </p:cNvSpPr>
          <p:nvPr>
            <p:ph type="dt" sz="half" idx="10"/>
          </p:nvPr>
        </p:nvSpPr>
        <p:spPr/>
        <p:txBody>
          <a:bodyPr/>
          <a:lstStyle/>
          <a:p>
            <a:fld id="{5AFE6395-AF73-B84C-8148-6400273AAE7F}" type="datetimeFigureOut">
              <a:rPr lang="en-US" smtClean="0"/>
              <a:t>12/5/23</a:t>
            </a:fld>
            <a:endParaRPr lang="en-US"/>
          </a:p>
        </p:txBody>
      </p:sp>
      <p:sp>
        <p:nvSpPr>
          <p:cNvPr id="5" name="Footer Placeholder 4">
            <a:extLst>
              <a:ext uri="{FF2B5EF4-FFF2-40B4-BE49-F238E27FC236}">
                <a16:creationId xmlns:a16="http://schemas.microsoft.com/office/drawing/2014/main" id="{C6A8E8CD-917A-D5CB-1615-203366B597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18C79E-EC30-854E-14CF-397F1BD3B349}"/>
              </a:ext>
            </a:extLst>
          </p:cNvPr>
          <p:cNvSpPr>
            <a:spLocks noGrp="1"/>
          </p:cNvSpPr>
          <p:nvPr>
            <p:ph type="sldNum" sz="quarter" idx="12"/>
          </p:nvPr>
        </p:nvSpPr>
        <p:spPr/>
        <p:txBody>
          <a:bodyPr/>
          <a:lstStyle/>
          <a:p>
            <a:fld id="{7C50EB7D-1853-2140-A524-1ACDF220F11B}" type="slidenum">
              <a:rPr lang="en-US" smtClean="0"/>
              <a:t>‹#›</a:t>
            </a:fld>
            <a:endParaRPr lang="en-US"/>
          </a:p>
        </p:txBody>
      </p:sp>
    </p:spTree>
    <p:extLst>
      <p:ext uri="{BB962C8B-B14F-4D97-AF65-F5344CB8AC3E}">
        <p14:creationId xmlns:p14="http://schemas.microsoft.com/office/powerpoint/2010/main" val="788028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side Template - Header + Sub Header w/ content on le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15"/>
          <p:cNvSpPr>
            <a:spLocks noGrp="1"/>
          </p:cNvSpPr>
          <p:nvPr>
            <p:ph type="body" sz="quarter" idx="10" hasCustomPrompt="1"/>
          </p:nvPr>
        </p:nvSpPr>
        <p:spPr>
          <a:xfrm>
            <a:off x="746919" y="1143000"/>
            <a:ext cx="10668000" cy="533400"/>
          </a:xfrm>
          <a:prstGeom prst="rect">
            <a:avLst/>
          </a:prstGeom>
        </p:spPr>
        <p:txBody>
          <a:bodyPr anchor="ctr"/>
          <a:lstStyle>
            <a:lvl1pPr marL="0" indent="0" algn="ctr">
              <a:buNone/>
              <a:defRPr kumimoji="0" lang="en-US" sz="2200" b="0" i="0" u="none" strike="noStrike" kern="1200" cap="all" spc="0" normalizeH="0" baseline="0" dirty="0" smtClean="0">
                <a:ln>
                  <a:noFill/>
                </a:ln>
                <a:solidFill>
                  <a:srgbClr val="00C0F3"/>
                </a:solidFill>
                <a:effectLst/>
                <a:uLnTx/>
                <a:uFillTx/>
                <a:latin typeface="Century Gothic" panose="020B0502020202020204" pitchFamily="34" charset="0"/>
                <a:ea typeface="Verdana" pitchFamily="34" charset="0"/>
                <a:cs typeface="Arial" panose="020B0604020202020204" pitchFamily="34" charset="0"/>
              </a:defRPr>
            </a:lvl1pPr>
          </a:lstStyle>
          <a:p>
            <a:pPr lvl="0"/>
            <a:r>
              <a:rPr lang="en-US" dirty="0"/>
              <a:t>SUB Header</a:t>
            </a:r>
          </a:p>
        </p:txBody>
      </p:sp>
      <p:sp>
        <p:nvSpPr>
          <p:cNvPr id="2" name="Title 1"/>
          <p:cNvSpPr>
            <a:spLocks noGrp="1"/>
          </p:cNvSpPr>
          <p:nvPr>
            <p:ph type="title" hasCustomPrompt="1"/>
          </p:nvPr>
        </p:nvSpPr>
        <p:spPr>
          <a:xfrm>
            <a:off x="746919" y="228600"/>
            <a:ext cx="10668000" cy="838200"/>
          </a:xfrm>
          <a:prstGeom prst="rect">
            <a:avLst/>
          </a:prstGeom>
        </p:spPr>
        <p:txBody>
          <a:bodyPr anchor="b"/>
          <a:lstStyle>
            <a:lvl1pPr>
              <a:defRPr sz="2800" b="1" cap="all" baseline="0">
                <a:solidFill>
                  <a:srgbClr val="0068B3"/>
                </a:solidFill>
                <a:latin typeface="Century Gothic" panose="020B0502020202020204" pitchFamily="34" charset="0"/>
                <a:cs typeface="Arial" panose="020B0604020202020204" pitchFamily="34" charset="0"/>
              </a:defRPr>
            </a:lvl1pPr>
          </a:lstStyle>
          <a:p>
            <a:r>
              <a:rPr lang="en-US" dirty="0"/>
              <a:t>MAIN Header</a:t>
            </a:r>
          </a:p>
        </p:txBody>
      </p:sp>
      <p:sp>
        <p:nvSpPr>
          <p:cNvPr id="5" name="Text Placeholder 4"/>
          <p:cNvSpPr>
            <a:spLocks noGrp="1"/>
          </p:cNvSpPr>
          <p:nvPr>
            <p:ph type="body" sz="quarter" idx="11"/>
          </p:nvPr>
        </p:nvSpPr>
        <p:spPr>
          <a:xfrm>
            <a:off x="746919" y="1752600"/>
            <a:ext cx="10668000" cy="4267200"/>
          </a:xfrm>
          <a:prstGeom prst="rect">
            <a:avLst/>
          </a:prstGeom>
        </p:spPr>
        <p:txBody>
          <a:bodyPr/>
          <a:lstStyle>
            <a:lvl1pPr>
              <a:buClr>
                <a:srgbClr val="0070C0"/>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C0F3"/>
              </a:buClr>
              <a:defRPr sz="2200">
                <a:solidFill>
                  <a:schemeClr val="tx1">
                    <a:lumMod val="65000"/>
                    <a:lumOff val="3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buClr>
                <a:schemeClr val="tx1">
                  <a:lumMod val="50000"/>
                  <a:lumOff val="50000"/>
                </a:schemeClr>
              </a:buCl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buClr>
                <a:schemeClr val="bg1">
                  <a:lumMod val="65000"/>
                </a:schemeClr>
              </a:buClr>
              <a:buSzPct val="65000"/>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5395119" y="1124712"/>
            <a:ext cx="1371600" cy="182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9" name="TextBox 8"/>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Tree>
    <p:extLst>
      <p:ext uri="{BB962C8B-B14F-4D97-AF65-F5344CB8AC3E}">
        <p14:creationId xmlns:p14="http://schemas.microsoft.com/office/powerpoint/2010/main" val="629932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with Picture and content">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566319" y="1828800"/>
            <a:ext cx="3505201" cy="609600"/>
          </a:xfrm>
          <a:prstGeom prst="rect">
            <a:avLst/>
          </a:prstGeom>
        </p:spPr>
        <p:txBody>
          <a:bodyPr>
            <a:normAutofit/>
          </a:bodyPr>
          <a:lstStyle>
            <a:lvl1pPr marL="0" indent="0" algn="l">
              <a:buNone/>
              <a:defRPr lang="en-US" sz="2200" b="0" kern="1200" cap="all" baseline="0" dirty="0">
                <a:solidFill>
                  <a:srgbClr val="00C0F3"/>
                </a:solidFill>
                <a:latin typeface="Century Gothic" panose="020B0502020202020204" pitchFamily="34" charset="0"/>
                <a:ea typeface="Verdana" pitchFamily="34" charset="0"/>
                <a:cs typeface="Arial" panose="020B0604020202020204" pitchFamily="34" charset="0"/>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dirty="0"/>
              <a:t>CLICK TO EDIT SUB Header</a:t>
            </a:r>
          </a:p>
        </p:txBody>
      </p:sp>
      <p:sp>
        <p:nvSpPr>
          <p:cNvPr id="11" name="Picture Placeholder 10"/>
          <p:cNvSpPr>
            <a:spLocks noGrp="1"/>
          </p:cNvSpPr>
          <p:nvPr>
            <p:ph type="pic" sz="quarter" idx="10"/>
          </p:nvPr>
        </p:nvSpPr>
        <p:spPr>
          <a:xfrm>
            <a:off x="0" y="1752600"/>
            <a:ext cx="3399632" cy="3429000"/>
          </a:xfrm>
          <a:prstGeom prst="rect">
            <a:avLst/>
          </a:prstGeom>
        </p:spPr>
        <p:txBody>
          <a:bodyPr/>
          <a:lstStyle>
            <a:lvl1pPr marL="0" indent="0">
              <a:buFontTx/>
              <a:buNone/>
              <a:defRPr sz="1600">
                <a:latin typeface="Century Gothic" panose="020B0502020202020204" pitchFamily="34" charset="0"/>
              </a:defRPr>
            </a:lvl1pPr>
          </a:lstStyle>
          <a:p>
            <a:r>
              <a:rPr lang="en-US"/>
              <a:t>Click icon to add picture</a:t>
            </a:r>
            <a:endParaRPr lang="en-US" dirty="0"/>
          </a:p>
        </p:txBody>
      </p:sp>
      <p:sp>
        <p:nvSpPr>
          <p:cNvPr id="12" name="Title 1"/>
          <p:cNvSpPr>
            <a:spLocks noGrp="1"/>
          </p:cNvSpPr>
          <p:nvPr>
            <p:ph type="ctrTitle" hasCustomPrompt="1"/>
          </p:nvPr>
        </p:nvSpPr>
        <p:spPr>
          <a:xfrm>
            <a:off x="365919" y="304800"/>
            <a:ext cx="5257800" cy="1295400"/>
          </a:xfrm>
          <a:prstGeom prst="rect">
            <a:avLst/>
          </a:prstGeom>
        </p:spPr>
        <p:txBody>
          <a:bodyPr anchor="b">
            <a:normAutofit/>
          </a:bodyPr>
          <a:lstStyle>
            <a:lvl1pPr algn="l">
              <a:defRPr sz="2800" b="1"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dirty="0"/>
              <a:t>CLICK TO EDIT TITLE</a:t>
            </a:r>
          </a:p>
        </p:txBody>
      </p:sp>
      <p:sp>
        <p:nvSpPr>
          <p:cNvPr id="6" name="Text Placeholder 5"/>
          <p:cNvSpPr>
            <a:spLocks noGrp="1"/>
          </p:cNvSpPr>
          <p:nvPr>
            <p:ph type="body" sz="quarter" idx="11" hasCustomPrompt="1"/>
          </p:nvPr>
        </p:nvSpPr>
        <p:spPr>
          <a:xfrm>
            <a:off x="3566319" y="2438400"/>
            <a:ext cx="3505200" cy="2667000"/>
          </a:xfrm>
          <a:prstGeom prst="rect">
            <a:avLst/>
          </a:prstGeom>
        </p:spPr>
        <p:txBody>
          <a:bodyPr/>
          <a:lstStyle>
            <a:lvl1pPr marL="0" indent="0">
              <a:buFontTx/>
              <a:buNone/>
              <a:defRPr sz="2600">
                <a:solidFill>
                  <a:schemeClr val="tx1">
                    <a:lumMod val="75000"/>
                    <a:lumOff val="25000"/>
                  </a:schemeClr>
                </a:solidFill>
                <a:latin typeface="Times New Roman" panose="02020603050405020304" pitchFamily="18" charset="0"/>
                <a:cs typeface="Times New Roman" panose="02020603050405020304" pitchFamily="18" charset="0"/>
              </a:defRPr>
            </a:lvl1pPr>
            <a:lvl2pPr marL="457146" indent="0">
              <a:buFontTx/>
              <a:buNone/>
              <a:defRPr sz="2100">
                <a:latin typeface="Times New Roman" panose="02020603050405020304" pitchFamily="18" charset="0"/>
                <a:cs typeface="Times New Roman" panose="02020603050405020304" pitchFamily="18" charset="0"/>
              </a:defRPr>
            </a:lvl2pPr>
            <a:lvl3pPr marL="914294" indent="0">
              <a:buFontTx/>
              <a:buNone/>
              <a:defRPr sz="2100">
                <a:latin typeface="Times New Roman" panose="02020603050405020304" pitchFamily="18" charset="0"/>
                <a:cs typeface="Times New Roman" panose="02020603050405020304" pitchFamily="18" charset="0"/>
              </a:defRPr>
            </a:lvl3pPr>
            <a:lvl4pPr marL="1371440" indent="0">
              <a:buFontTx/>
              <a:buNone/>
              <a:defRPr sz="2100">
                <a:latin typeface="Times New Roman" panose="02020603050405020304" pitchFamily="18" charset="0"/>
                <a:cs typeface="Times New Roman" panose="02020603050405020304" pitchFamily="18" charset="0"/>
              </a:defRPr>
            </a:lvl4pPr>
            <a:lvl5pPr marL="1828586" indent="0">
              <a:buFontTx/>
              <a:buNone/>
              <a:defRPr sz="2100">
                <a:latin typeface="Times New Roman" panose="02020603050405020304" pitchFamily="18" charset="0"/>
                <a:cs typeface="Times New Roman" panose="02020603050405020304" pitchFamily="18" charset="0"/>
              </a:defRPr>
            </a:lvl5pPr>
          </a:lstStyle>
          <a:p>
            <a:pPr lvl="0"/>
            <a:r>
              <a:rPr lang="en-US" dirty="0"/>
              <a:t>Click to edit text</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29688" y="5962650"/>
            <a:ext cx="490031" cy="590550"/>
          </a:xfrm>
          <a:prstGeom prst="rect">
            <a:avLst/>
          </a:prstGeom>
        </p:spPr>
      </p:pic>
      <p:sp>
        <p:nvSpPr>
          <p:cNvPr id="14" name="TextBox 13"/>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Tree>
    <p:extLst>
      <p:ext uri="{BB962C8B-B14F-4D97-AF65-F5344CB8AC3E}">
        <p14:creationId xmlns:p14="http://schemas.microsoft.com/office/powerpoint/2010/main" val="997992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12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119" y="2286000"/>
            <a:ext cx="7162800" cy="1447799"/>
          </a:xfrm>
          <a:prstGeom prst="rect">
            <a:avLst/>
          </a:prstGeom>
        </p:spPr>
        <p:txBody>
          <a:bodyPr anchor="b">
            <a:normAutofit/>
          </a:bodyPr>
          <a:lstStyle>
            <a:lvl1pPr algn="l">
              <a:defRPr sz="3600" b="1"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dirty="0"/>
              <a:t>CLICK TO EDIT Title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29688" y="5962650"/>
            <a:ext cx="490031" cy="590550"/>
          </a:xfrm>
          <a:prstGeom prst="rect">
            <a:avLst/>
          </a:prstGeom>
        </p:spPr>
      </p:pic>
      <p:sp>
        <p:nvSpPr>
          <p:cNvPr id="6" name="TextBox 5"/>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Tree>
    <p:extLst>
      <p:ext uri="{BB962C8B-B14F-4D97-AF65-F5344CB8AC3E}">
        <p14:creationId xmlns:p14="http://schemas.microsoft.com/office/powerpoint/2010/main" val="38179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Header + Sub Header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29688" y="5962650"/>
            <a:ext cx="490031" cy="590550"/>
          </a:xfrm>
          <a:prstGeom prst="rect">
            <a:avLst/>
          </a:prstGeom>
        </p:spPr>
      </p:pic>
      <p:sp>
        <p:nvSpPr>
          <p:cNvPr id="7" name="TextBox 6"/>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
        <p:nvSpPr>
          <p:cNvPr id="9" name="Text Placeholder 15">
            <a:extLst>
              <a:ext uri="{FF2B5EF4-FFF2-40B4-BE49-F238E27FC236}">
                <a16:creationId xmlns:a16="http://schemas.microsoft.com/office/drawing/2014/main" id="{7F08FA06-1AEC-4EAF-BD59-084E2B9BB815}"/>
              </a:ext>
            </a:extLst>
          </p:cNvPr>
          <p:cNvSpPr>
            <a:spLocks noGrp="1"/>
          </p:cNvSpPr>
          <p:nvPr>
            <p:ph type="body" sz="quarter" idx="11" hasCustomPrompt="1"/>
          </p:nvPr>
        </p:nvSpPr>
        <p:spPr>
          <a:xfrm>
            <a:off x="8214519" y="1143000"/>
            <a:ext cx="3200400" cy="533400"/>
          </a:xfrm>
          <a:prstGeom prst="rect">
            <a:avLst/>
          </a:prstGeom>
        </p:spPr>
        <p:txBody>
          <a:bodyPr anchor="ctr"/>
          <a:lstStyle>
            <a:lvl1pPr marL="0" indent="0" algn="r">
              <a:buNone/>
              <a:defRPr kumimoji="0" lang="en-US" sz="2200" b="0" i="0" u="none" strike="noStrike" kern="1200" cap="all" spc="0" normalizeH="0" baseline="0" dirty="0" smtClean="0">
                <a:ln>
                  <a:noFill/>
                </a:ln>
                <a:solidFill>
                  <a:srgbClr val="00C0F3"/>
                </a:solidFill>
                <a:effectLst/>
                <a:uLnTx/>
                <a:uFillTx/>
                <a:latin typeface="Century Gothic" panose="020B0502020202020204" pitchFamily="34" charset="0"/>
                <a:ea typeface="Verdana" pitchFamily="34" charset="0"/>
                <a:cs typeface="Arial" panose="020B0604020202020204" pitchFamily="34" charset="0"/>
              </a:defRPr>
            </a:lvl1pPr>
          </a:lstStyle>
          <a:p>
            <a:pPr lvl="0"/>
            <a:r>
              <a:rPr lang="en-US" dirty="0"/>
              <a:t>SUB Header</a:t>
            </a:r>
          </a:p>
        </p:txBody>
      </p:sp>
      <p:sp>
        <p:nvSpPr>
          <p:cNvPr id="11" name="Text Placeholder 4">
            <a:extLst>
              <a:ext uri="{FF2B5EF4-FFF2-40B4-BE49-F238E27FC236}">
                <a16:creationId xmlns:a16="http://schemas.microsoft.com/office/drawing/2014/main" id="{BBC2CE44-B1FC-4E9A-9D09-5B0184CB071F}"/>
              </a:ext>
            </a:extLst>
          </p:cNvPr>
          <p:cNvSpPr>
            <a:spLocks noGrp="1"/>
          </p:cNvSpPr>
          <p:nvPr>
            <p:ph type="body" sz="quarter" idx="12"/>
          </p:nvPr>
        </p:nvSpPr>
        <p:spPr>
          <a:xfrm>
            <a:off x="746919" y="1752600"/>
            <a:ext cx="6248400" cy="4267200"/>
          </a:xfrm>
          <a:prstGeom prst="rect">
            <a:avLst/>
          </a:prstGeom>
        </p:spPr>
        <p:txBody>
          <a:bodyPr/>
          <a:lstStyle>
            <a:lvl1pPr>
              <a:buClr>
                <a:srgbClr val="0070C0"/>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C0F3"/>
              </a:buClr>
              <a:defRPr sz="2200">
                <a:solidFill>
                  <a:schemeClr val="tx1">
                    <a:lumMod val="65000"/>
                    <a:lumOff val="3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buClr>
                <a:schemeClr val="tx1">
                  <a:lumMod val="50000"/>
                  <a:lumOff val="50000"/>
                </a:schemeClr>
              </a:buCl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buClr>
                <a:schemeClr val="bg1">
                  <a:lumMod val="65000"/>
                </a:schemeClr>
              </a:buClr>
              <a:buSzPct val="65000"/>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4F6C2-8BEB-41AE-A674-CB156920141F}"/>
              </a:ext>
            </a:extLst>
          </p:cNvPr>
          <p:cNvSpPr>
            <a:spLocks noGrp="1"/>
          </p:cNvSpPr>
          <p:nvPr>
            <p:ph type="body" sz="quarter" idx="13" hasCustomPrompt="1"/>
          </p:nvPr>
        </p:nvSpPr>
        <p:spPr>
          <a:xfrm>
            <a:off x="8214519" y="152400"/>
            <a:ext cx="3201194" cy="914400"/>
          </a:xfrm>
          <a:prstGeom prst="rect">
            <a:avLst/>
          </a:prstGeom>
        </p:spPr>
        <p:txBody>
          <a:bodyPr anchor="b" anchorCtr="0"/>
          <a:lstStyle>
            <a:lvl1pPr marL="0" indent="0" algn="r">
              <a:buNone/>
              <a:defRPr sz="2800" b="1">
                <a:solidFill>
                  <a:schemeClr val="bg1"/>
                </a:solidFill>
                <a:latin typeface="Century Gothic" panose="020B0502020202020204" pitchFamily="34" charset="0"/>
              </a:defRPr>
            </a:lvl1pPr>
          </a:lstStyle>
          <a:p>
            <a:pPr lvl="0"/>
            <a:r>
              <a:rPr lang="en-US" dirty="0"/>
              <a:t>MAIN HEADER</a:t>
            </a:r>
          </a:p>
        </p:txBody>
      </p:sp>
    </p:spTree>
    <p:extLst>
      <p:ext uri="{BB962C8B-B14F-4D97-AF65-F5344CB8AC3E}">
        <p14:creationId xmlns:p14="http://schemas.microsoft.com/office/powerpoint/2010/main" val="72957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side Template w/ Header + Sub Header on r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15"/>
          <p:cNvSpPr>
            <a:spLocks noGrp="1"/>
          </p:cNvSpPr>
          <p:nvPr>
            <p:ph type="body" sz="quarter" idx="10" hasCustomPrompt="1"/>
          </p:nvPr>
        </p:nvSpPr>
        <p:spPr>
          <a:xfrm>
            <a:off x="8214519" y="1143000"/>
            <a:ext cx="3200400" cy="533400"/>
          </a:xfrm>
          <a:prstGeom prst="rect">
            <a:avLst/>
          </a:prstGeom>
        </p:spPr>
        <p:txBody>
          <a:bodyPr anchor="ctr"/>
          <a:lstStyle>
            <a:lvl1pPr marL="0" indent="0" algn="r">
              <a:buNone/>
              <a:defRPr kumimoji="0" lang="en-US" sz="2200" b="0" i="0" u="none" strike="noStrike" kern="1200" cap="all" spc="0" normalizeH="0" baseline="0" dirty="0" smtClean="0">
                <a:ln>
                  <a:noFill/>
                </a:ln>
                <a:solidFill>
                  <a:srgbClr val="00C0F3"/>
                </a:solidFill>
                <a:effectLst/>
                <a:uLnTx/>
                <a:uFillTx/>
                <a:latin typeface="Century Gothic" panose="020B0502020202020204" pitchFamily="34" charset="0"/>
                <a:ea typeface="Verdana" pitchFamily="34" charset="0"/>
                <a:cs typeface="Arial" panose="020B0604020202020204" pitchFamily="34" charset="0"/>
              </a:defRPr>
            </a:lvl1pPr>
          </a:lstStyle>
          <a:p>
            <a:pPr lvl="0"/>
            <a:r>
              <a:rPr lang="en-US" dirty="0"/>
              <a:t>SUB Header</a:t>
            </a:r>
          </a:p>
        </p:txBody>
      </p:sp>
      <p:sp>
        <p:nvSpPr>
          <p:cNvPr id="2" name="Title 1"/>
          <p:cNvSpPr>
            <a:spLocks noGrp="1"/>
          </p:cNvSpPr>
          <p:nvPr>
            <p:ph type="title" hasCustomPrompt="1"/>
          </p:nvPr>
        </p:nvSpPr>
        <p:spPr>
          <a:xfrm>
            <a:off x="8214519" y="228600"/>
            <a:ext cx="3200400" cy="838200"/>
          </a:xfrm>
          <a:prstGeom prst="rect">
            <a:avLst/>
          </a:prstGeom>
        </p:spPr>
        <p:txBody>
          <a:bodyPr anchor="b"/>
          <a:lstStyle>
            <a:lvl1pPr algn="r">
              <a:defRPr sz="2800" b="1" cap="all" baseline="0">
                <a:solidFill>
                  <a:srgbClr val="0068B3"/>
                </a:solidFill>
                <a:latin typeface="Century Gothic" panose="020B0502020202020204" pitchFamily="34" charset="0"/>
                <a:cs typeface="Arial" panose="020B0604020202020204" pitchFamily="34" charset="0"/>
              </a:defRPr>
            </a:lvl1pPr>
          </a:lstStyle>
          <a:p>
            <a:r>
              <a:rPr lang="en-US" dirty="0"/>
              <a:t>MAIN Header</a:t>
            </a:r>
          </a:p>
        </p:txBody>
      </p:sp>
      <p:sp>
        <p:nvSpPr>
          <p:cNvPr id="5" name="Text Placeholder 4"/>
          <p:cNvSpPr>
            <a:spLocks noGrp="1"/>
          </p:cNvSpPr>
          <p:nvPr>
            <p:ph type="body" sz="quarter" idx="11"/>
          </p:nvPr>
        </p:nvSpPr>
        <p:spPr>
          <a:xfrm>
            <a:off x="746919" y="1752600"/>
            <a:ext cx="10668000" cy="4267200"/>
          </a:xfrm>
          <a:prstGeom prst="rect">
            <a:avLst/>
          </a:prstGeom>
        </p:spPr>
        <p:txBody>
          <a:bodyPr/>
          <a:lstStyle>
            <a:lvl1pPr>
              <a:buClr>
                <a:srgbClr val="0070C0"/>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C0F3"/>
              </a:buClr>
              <a:defRPr sz="2200">
                <a:solidFill>
                  <a:schemeClr val="tx1">
                    <a:lumMod val="65000"/>
                    <a:lumOff val="3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buClr>
                <a:schemeClr val="tx1">
                  <a:lumMod val="50000"/>
                  <a:lumOff val="50000"/>
                </a:schemeClr>
              </a:buCl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buClr>
                <a:schemeClr val="bg1">
                  <a:lumMod val="65000"/>
                </a:schemeClr>
              </a:buClr>
              <a:buSzPct val="65000"/>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9" name="TextBox 8"/>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Tree>
    <p:extLst>
      <p:ext uri="{BB962C8B-B14F-4D97-AF65-F5344CB8AC3E}">
        <p14:creationId xmlns:p14="http://schemas.microsoft.com/office/powerpoint/2010/main" val="23073796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side template w/ Header and content on le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6919" y="228600"/>
            <a:ext cx="10668000" cy="838200"/>
          </a:xfrm>
          <a:prstGeom prst="rect">
            <a:avLst/>
          </a:prstGeom>
        </p:spPr>
        <p:txBody>
          <a:bodyPr anchor="b"/>
          <a:lstStyle>
            <a:lvl1pPr>
              <a:defRPr sz="2800" b="1" cap="all" baseline="0">
                <a:solidFill>
                  <a:srgbClr val="0068B3"/>
                </a:solidFill>
                <a:latin typeface="Century Gothic" panose="020B0502020202020204" pitchFamily="34" charset="0"/>
                <a:cs typeface="Arial" panose="020B0604020202020204" pitchFamily="34" charset="0"/>
              </a:defRPr>
            </a:lvl1pPr>
          </a:lstStyle>
          <a:p>
            <a:r>
              <a:rPr lang="en-US" dirty="0"/>
              <a:t>MAIN Header</a:t>
            </a:r>
          </a:p>
        </p:txBody>
      </p:sp>
      <p:sp>
        <p:nvSpPr>
          <p:cNvPr id="5" name="Text Placeholder 4"/>
          <p:cNvSpPr>
            <a:spLocks noGrp="1"/>
          </p:cNvSpPr>
          <p:nvPr>
            <p:ph type="body" sz="quarter" idx="11"/>
          </p:nvPr>
        </p:nvSpPr>
        <p:spPr>
          <a:xfrm>
            <a:off x="746919" y="1295400"/>
            <a:ext cx="10668000" cy="4267200"/>
          </a:xfrm>
          <a:prstGeom prst="rect">
            <a:avLst/>
          </a:prstGeom>
        </p:spPr>
        <p:txBody>
          <a:bodyPr/>
          <a:lstStyle>
            <a:lvl1pPr>
              <a:buClr>
                <a:srgbClr val="0070C0"/>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C0F3"/>
              </a:buClr>
              <a:defRPr sz="2200">
                <a:solidFill>
                  <a:schemeClr val="tx1">
                    <a:lumMod val="65000"/>
                    <a:lumOff val="3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buClr>
                <a:schemeClr val="tx1">
                  <a:lumMod val="50000"/>
                  <a:lumOff val="50000"/>
                </a:schemeClr>
              </a:buCl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buClr>
                <a:schemeClr val="bg1">
                  <a:lumMod val="65000"/>
                </a:schemeClr>
              </a:buClr>
              <a:buSzPct val="65000"/>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7" name="TextBox 6"/>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Tree>
    <p:extLst>
      <p:ext uri="{BB962C8B-B14F-4D97-AF65-F5344CB8AC3E}">
        <p14:creationId xmlns:p14="http://schemas.microsoft.com/office/powerpoint/2010/main" val="15737815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side template - Header + Sub Header and Two Content field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15"/>
          <p:cNvSpPr>
            <a:spLocks noGrp="1"/>
          </p:cNvSpPr>
          <p:nvPr>
            <p:ph type="body" sz="quarter" idx="10" hasCustomPrompt="1"/>
          </p:nvPr>
        </p:nvSpPr>
        <p:spPr>
          <a:xfrm>
            <a:off x="608092" y="990600"/>
            <a:ext cx="10945654" cy="533400"/>
          </a:xfrm>
          <a:prstGeom prst="rect">
            <a:avLst/>
          </a:prstGeom>
        </p:spPr>
        <p:txBody>
          <a:bodyPr anchor="ctr"/>
          <a:lstStyle>
            <a:lvl1pPr marL="0" indent="0" algn="ctr">
              <a:buNone/>
              <a:defRPr kumimoji="0" lang="en-US" sz="2200" b="0" i="0" u="none" strike="noStrike" kern="1200" cap="all" spc="0" normalizeH="0" baseline="0" dirty="0" smtClean="0">
                <a:ln>
                  <a:noFill/>
                </a:ln>
                <a:solidFill>
                  <a:srgbClr val="00C0F3"/>
                </a:solidFill>
                <a:effectLst/>
                <a:uLnTx/>
                <a:uFillTx/>
                <a:latin typeface="Century Gothic" panose="020B0502020202020204" pitchFamily="34" charset="0"/>
                <a:ea typeface="Verdana" pitchFamily="34" charset="0"/>
                <a:cs typeface="Verdana" pitchFamily="34" charset="0"/>
              </a:defRPr>
            </a:lvl1pPr>
          </a:lstStyle>
          <a:p>
            <a:pPr lvl="0"/>
            <a:r>
              <a:rPr lang="en-US" dirty="0"/>
              <a:t>SUB Header</a:t>
            </a:r>
          </a:p>
        </p:txBody>
      </p:sp>
      <p:sp>
        <p:nvSpPr>
          <p:cNvPr id="8" name="Rectangle 7"/>
          <p:cNvSpPr/>
          <p:nvPr userDrawn="1"/>
        </p:nvSpPr>
        <p:spPr>
          <a:xfrm>
            <a:off x="5395119" y="972312"/>
            <a:ext cx="1371600" cy="182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hasCustomPrompt="1"/>
          </p:nvPr>
        </p:nvSpPr>
        <p:spPr>
          <a:xfrm>
            <a:off x="608013" y="274638"/>
            <a:ext cx="10945812" cy="639762"/>
          </a:xfrm>
          <a:prstGeom prst="rect">
            <a:avLst/>
          </a:prstGeom>
        </p:spPr>
        <p:txBody>
          <a:bodyPr/>
          <a:lstStyle>
            <a:lvl1pPr>
              <a:defRPr sz="2800" b="1" cap="all" baseline="0">
                <a:solidFill>
                  <a:srgbClr val="0068B3"/>
                </a:solidFill>
                <a:latin typeface="Century Gothic" panose="020B0502020202020204" pitchFamily="34" charset="0"/>
              </a:defRPr>
            </a:lvl1pPr>
          </a:lstStyle>
          <a:p>
            <a:r>
              <a:rPr lang="en-US" dirty="0"/>
              <a:t>CLICK TO EDIT Header</a:t>
            </a:r>
          </a:p>
        </p:txBody>
      </p:sp>
      <p:sp>
        <p:nvSpPr>
          <p:cNvPr id="3" name="Content Placeholder 2"/>
          <p:cNvSpPr>
            <a:spLocks noGrp="1"/>
          </p:cNvSpPr>
          <p:nvPr>
            <p:ph sz="quarter" idx="12"/>
          </p:nvPr>
        </p:nvSpPr>
        <p:spPr>
          <a:xfrm>
            <a:off x="595313" y="1752600"/>
            <a:ext cx="5410200" cy="4572000"/>
          </a:xfrm>
          <a:prstGeom prst="rect">
            <a:avLst/>
          </a:prstGeom>
        </p:spPr>
        <p:txBody>
          <a:bodyPr wrap="square" lIns="91440" bIns="45720"/>
          <a:lstStyle>
            <a:lvl1pPr>
              <a:buClr>
                <a:srgbClr val="0068B3"/>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B0F0"/>
              </a:buClr>
              <a:defRPr sz="2200">
                <a:solidFill>
                  <a:schemeClr val="tx1">
                    <a:lumMod val="75000"/>
                    <a:lumOff val="2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3"/>
          </p:nvPr>
        </p:nvSpPr>
        <p:spPr>
          <a:xfrm>
            <a:off x="6157119" y="1752600"/>
            <a:ext cx="5410200" cy="4572000"/>
          </a:xfrm>
          <a:prstGeom prst="rect">
            <a:avLst/>
          </a:prstGeom>
        </p:spPr>
        <p:txBody>
          <a:bodyPr/>
          <a:lstStyle>
            <a:lvl1pPr>
              <a:buClr>
                <a:srgbClr val="0068B3"/>
              </a:buClr>
              <a:defRPr sz="2600">
                <a:solidFill>
                  <a:schemeClr val="tx1">
                    <a:lumMod val="75000"/>
                    <a:lumOff val="25000"/>
                  </a:schemeClr>
                </a:solidFill>
                <a:latin typeface="Times New Roman" panose="02020603050405020304" pitchFamily="18" charset="0"/>
                <a:cs typeface="Times New Roman" panose="02020603050405020304" pitchFamily="18" charset="0"/>
              </a:defRPr>
            </a:lvl1pPr>
            <a:lvl2pPr>
              <a:buClr>
                <a:srgbClr val="00B0F0"/>
              </a:buClr>
              <a:defRPr sz="2200">
                <a:solidFill>
                  <a:schemeClr val="tx1">
                    <a:lumMod val="75000"/>
                    <a:lumOff val="2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12" name="TextBox 11"/>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Tree>
    <p:extLst>
      <p:ext uri="{BB962C8B-B14F-4D97-AF65-F5344CB8AC3E}">
        <p14:creationId xmlns:p14="http://schemas.microsoft.com/office/powerpoint/2010/main" val="16807577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side template - Header and Two Content field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8013" y="274638"/>
            <a:ext cx="10945812" cy="639762"/>
          </a:xfrm>
          <a:prstGeom prst="rect">
            <a:avLst/>
          </a:prstGeom>
        </p:spPr>
        <p:txBody>
          <a:bodyPr/>
          <a:lstStyle>
            <a:lvl1pPr>
              <a:defRPr sz="2800" b="1" cap="all" baseline="0">
                <a:solidFill>
                  <a:srgbClr val="0068B3"/>
                </a:solidFill>
                <a:latin typeface="Century Gothic" panose="020B0502020202020204" pitchFamily="34" charset="0"/>
              </a:defRPr>
            </a:lvl1pPr>
          </a:lstStyle>
          <a:p>
            <a:r>
              <a:rPr lang="en-US" dirty="0"/>
              <a:t>CLICK TO EDIT Header</a:t>
            </a:r>
          </a:p>
        </p:txBody>
      </p:sp>
      <p:sp>
        <p:nvSpPr>
          <p:cNvPr id="3" name="Content Placeholder 2"/>
          <p:cNvSpPr>
            <a:spLocks noGrp="1"/>
          </p:cNvSpPr>
          <p:nvPr>
            <p:ph sz="quarter" idx="12"/>
          </p:nvPr>
        </p:nvSpPr>
        <p:spPr>
          <a:xfrm>
            <a:off x="595313" y="1143000"/>
            <a:ext cx="5410200" cy="5181600"/>
          </a:xfrm>
          <a:prstGeom prst="rect">
            <a:avLst/>
          </a:prstGeom>
        </p:spPr>
        <p:txBody>
          <a:bodyPr wrap="square" lIns="91440" bIns="45720"/>
          <a:lstStyle>
            <a:lvl1pPr>
              <a:buClr>
                <a:srgbClr val="0068B3"/>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B0F0"/>
              </a:buClr>
              <a:defRPr sz="2200">
                <a:solidFill>
                  <a:schemeClr val="tx1">
                    <a:lumMod val="75000"/>
                    <a:lumOff val="2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3"/>
          </p:nvPr>
        </p:nvSpPr>
        <p:spPr>
          <a:xfrm>
            <a:off x="6157119" y="1143000"/>
            <a:ext cx="5410200" cy="5181600"/>
          </a:xfrm>
          <a:prstGeom prst="rect">
            <a:avLst/>
          </a:prstGeom>
        </p:spPr>
        <p:txBody>
          <a:bodyPr/>
          <a:lstStyle>
            <a:lvl1pPr>
              <a:buClr>
                <a:srgbClr val="0068B3"/>
              </a:buClr>
              <a:defRPr sz="2600">
                <a:solidFill>
                  <a:schemeClr val="tx1">
                    <a:lumMod val="75000"/>
                    <a:lumOff val="25000"/>
                  </a:schemeClr>
                </a:solidFill>
                <a:latin typeface="Times New Roman" panose="02020603050405020304" pitchFamily="18" charset="0"/>
                <a:cs typeface="Times New Roman" panose="02020603050405020304" pitchFamily="18" charset="0"/>
              </a:defRPr>
            </a:lvl1pPr>
            <a:lvl2pPr>
              <a:buClr>
                <a:srgbClr val="00B0F0"/>
              </a:buClr>
              <a:defRPr sz="2200">
                <a:solidFill>
                  <a:schemeClr val="tx1">
                    <a:lumMod val="75000"/>
                    <a:lumOff val="2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8"/>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Tree>
    <p:extLst>
      <p:ext uri="{BB962C8B-B14F-4D97-AF65-F5344CB8AC3E}">
        <p14:creationId xmlns:p14="http://schemas.microsoft.com/office/powerpoint/2010/main" val="2963027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1F2AB-C1D1-057E-B033-360233D0D9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C185B1-EB56-12F2-C49A-33EBE6AE1D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E34359-C3F1-24C7-0479-131089FB50B5}"/>
              </a:ext>
            </a:extLst>
          </p:cNvPr>
          <p:cNvSpPr>
            <a:spLocks noGrp="1"/>
          </p:cNvSpPr>
          <p:nvPr>
            <p:ph type="dt" sz="half" idx="10"/>
          </p:nvPr>
        </p:nvSpPr>
        <p:spPr/>
        <p:txBody>
          <a:bodyPr/>
          <a:lstStyle/>
          <a:p>
            <a:fld id="{5AFE6395-AF73-B84C-8148-6400273AAE7F}" type="datetimeFigureOut">
              <a:rPr lang="en-US" smtClean="0"/>
              <a:t>12/5/23</a:t>
            </a:fld>
            <a:endParaRPr lang="en-US"/>
          </a:p>
        </p:txBody>
      </p:sp>
      <p:sp>
        <p:nvSpPr>
          <p:cNvPr id="5" name="Footer Placeholder 4">
            <a:extLst>
              <a:ext uri="{FF2B5EF4-FFF2-40B4-BE49-F238E27FC236}">
                <a16:creationId xmlns:a16="http://schemas.microsoft.com/office/drawing/2014/main" id="{775CF605-C207-71DA-7FCD-6069CFAEFB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FC1B66-404D-2781-1DA9-A4528F6E21EA}"/>
              </a:ext>
            </a:extLst>
          </p:cNvPr>
          <p:cNvSpPr>
            <a:spLocks noGrp="1"/>
          </p:cNvSpPr>
          <p:nvPr>
            <p:ph type="sldNum" sz="quarter" idx="12"/>
          </p:nvPr>
        </p:nvSpPr>
        <p:spPr/>
        <p:txBody>
          <a:bodyPr/>
          <a:lstStyle/>
          <a:p>
            <a:fld id="{7C50EB7D-1853-2140-A524-1ACDF220F11B}" type="slidenum">
              <a:rPr lang="en-US" smtClean="0"/>
              <a:t>‹#›</a:t>
            </a:fld>
            <a:endParaRPr lang="en-US"/>
          </a:p>
        </p:txBody>
      </p:sp>
    </p:spTree>
    <p:extLst>
      <p:ext uri="{BB962C8B-B14F-4D97-AF65-F5344CB8AC3E}">
        <p14:creationId xmlns:p14="http://schemas.microsoft.com/office/powerpoint/2010/main" val="35331335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119" y="2286000"/>
            <a:ext cx="7162800" cy="1447799"/>
          </a:xfrm>
          <a:prstGeom prst="rect">
            <a:avLst/>
          </a:prstGeom>
        </p:spPr>
        <p:txBody>
          <a:bodyPr anchor="b">
            <a:normAutofit/>
          </a:bodyPr>
          <a:lstStyle>
            <a:lvl1pPr algn="l">
              <a:defRPr sz="3600" b="1"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dirty="0"/>
              <a:t>CLICK TO EDIT Title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9688" y="5962650"/>
            <a:ext cx="490031" cy="590550"/>
          </a:xfrm>
          <a:prstGeom prst="rect">
            <a:avLst/>
          </a:prstGeom>
        </p:spPr>
      </p:pic>
      <p:sp>
        <p:nvSpPr>
          <p:cNvPr id="6" name="TextBox 5"/>
          <p:cNvSpPr txBox="1"/>
          <p:nvPr/>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pic>
        <p:nvPicPr>
          <p:cNvPr id="3" name="Picture 2">
            <a:extLst>
              <a:ext uri="{FF2B5EF4-FFF2-40B4-BE49-F238E27FC236}">
                <a16:creationId xmlns:a16="http://schemas.microsoft.com/office/drawing/2014/main" id="{A889A185-03F5-956B-EE6A-D44A64DD75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29688" y="5962650"/>
            <a:ext cx="490031" cy="590550"/>
          </a:xfrm>
          <a:prstGeom prst="rect">
            <a:avLst/>
          </a:prstGeom>
        </p:spPr>
      </p:pic>
      <p:sp>
        <p:nvSpPr>
          <p:cNvPr id="4" name="TextBox 3">
            <a:extLst>
              <a:ext uri="{FF2B5EF4-FFF2-40B4-BE49-F238E27FC236}">
                <a16:creationId xmlns:a16="http://schemas.microsoft.com/office/drawing/2014/main" id="{6CFA7993-4A60-190F-CB35-586C529F5B28}"/>
              </a:ext>
            </a:extLst>
          </p:cNvPr>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Tree>
    <p:extLst>
      <p:ext uri="{BB962C8B-B14F-4D97-AF65-F5344CB8AC3E}">
        <p14:creationId xmlns:p14="http://schemas.microsoft.com/office/powerpoint/2010/main" val="1268088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 Title + Sub Title on Lef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119" y="1981200"/>
            <a:ext cx="7162800" cy="1447799"/>
          </a:xfrm>
          <a:prstGeom prst="rect">
            <a:avLst/>
          </a:prstGeom>
        </p:spPr>
        <p:txBody>
          <a:bodyPr anchor="b">
            <a:normAutofit/>
          </a:bodyPr>
          <a:lstStyle>
            <a:lvl1pPr algn="l">
              <a:defRPr sz="2800" b="1"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dirty="0"/>
              <a:t>CLICK TO EDIT Header</a:t>
            </a:r>
          </a:p>
        </p:txBody>
      </p:sp>
      <p:sp>
        <p:nvSpPr>
          <p:cNvPr id="3" name="Subtitle 2"/>
          <p:cNvSpPr>
            <a:spLocks noGrp="1"/>
          </p:cNvSpPr>
          <p:nvPr>
            <p:ph type="subTitle" idx="1" hasCustomPrompt="1"/>
          </p:nvPr>
        </p:nvSpPr>
        <p:spPr>
          <a:xfrm>
            <a:off x="442119" y="3581400"/>
            <a:ext cx="7162800" cy="1447800"/>
          </a:xfrm>
          <a:prstGeom prst="rect">
            <a:avLst/>
          </a:prstGeom>
        </p:spPr>
        <p:txBody>
          <a:bodyPr>
            <a:normAutofit/>
          </a:bodyPr>
          <a:lstStyle>
            <a:lvl1pPr marL="0" indent="0" algn="l">
              <a:buNone/>
              <a:defRPr lang="en-US" sz="2200" b="0" kern="1200" cap="all" baseline="0" dirty="0">
                <a:solidFill>
                  <a:srgbClr val="00C0F3"/>
                </a:solidFill>
                <a:latin typeface="Century Gothic" panose="020B0502020202020204" pitchFamily="34" charset="0"/>
                <a:ea typeface="Verdana" pitchFamily="34" charset="0"/>
                <a:cs typeface="Arial" panose="020B0604020202020204" pitchFamily="34" charset="0"/>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dirty="0"/>
              <a:t>CLICK TO EDIT SUB Header</a:t>
            </a:r>
          </a:p>
        </p:txBody>
      </p:sp>
      <p:sp>
        <p:nvSpPr>
          <p:cNvPr id="14" name="Rectangle 13"/>
          <p:cNvSpPr/>
          <p:nvPr/>
        </p:nvSpPr>
        <p:spPr>
          <a:xfrm>
            <a:off x="518319" y="3486912"/>
            <a:ext cx="1371600" cy="182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9688" y="5962650"/>
            <a:ext cx="490031" cy="590550"/>
          </a:xfrm>
          <a:prstGeom prst="rect">
            <a:avLst/>
          </a:prstGeom>
        </p:spPr>
      </p:pic>
      <p:sp>
        <p:nvSpPr>
          <p:cNvPr id="7" name="TextBox 6"/>
          <p:cNvSpPr txBox="1"/>
          <p:nvPr/>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Tree>
    <p:extLst>
      <p:ext uri="{BB962C8B-B14F-4D97-AF65-F5344CB8AC3E}">
        <p14:creationId xmlns:p14="http://schemas.microsoft.com/office/powerpoint/2010/main" val="429550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 Header + Sub Header on Right">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9688" y="5962650"/>
            <a:ext cx="490031" cy="590550"/>
          </a:xfrm>
          <a:prstGeom prst="rect">
            <a:avLst/>
          </a:prstGeom>
        </p:spPr>
      </p:pic>
      <p:sp>
        <p:nvSpPr>
          <p:cNvPr id="7" name="TextBox 6"/>
          <p:cNvSpPr txBox="1"/>
          <p:nvPr/>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
        <p:nvSpPr>
          <p:cNvPr id="9" name="Text Placeholder 15">
            <a:extLst>
              <a:ext uri="{FF2B5EF4-FFF2-40B4-BE49-F238E27FC236}">
                <a16:creationId xmlns:a16="http://schemas.microsoft.com/office/drawing/2014/main" id="{7F08FA06-1AEC-4EAF-BD59-084E2B9BB815}"/>
              </a:ext>
            </a:extLst>
          </p:cNvPr>
          <p:cNvSpPr>
            <a:spLocks noGrp="1"/>
          </p:cNvSpPr>
          <p:nvPr>
            <p:ph type="body" sz="quarter" idx="11" hasCustomPrompt="1"/>
          </p:nvPr>
        </p:nvSpPr>
        <p:spPr>
          <a:xfrm>
            <a:off x="8214519" y="1143000"/>
            <a:ext cx="3200400" cy="533400"/>
          </a:xfrm>
          <a:prstGeom prst="rect">
            <a:avLst/>
          </a:prstGeom>
        </p:spPr>
        <p:txBody>
          <a:bodyPr anchor="ctr"/>
          <a:lstStyle>
            <a:lvl1pPr marL="0" indent="0" algn="r">
              <a:buNone/>
              <a:defRPr kumimoji="0" lang="en-US" sz="2200" b="0" i="0" u="none" strike="noStrike" kern="1200" cap="all" spc="0" normalizeH="0" baseline="0" dirty="0" smtClean="0">
                <a:ln>
                  <a:noFill/>
                </a:ln>
                <a:solidFill>
                  <a:srgbClr val="00C0F3"/>
                </a:solidFill>
                <a:effectLst/>
                <a:uLnTx/>
                <a:uFillTx/>
                <a:latin typeface="Century Gothic" panose="020B0502020202020204" pitchFamily="34" charset="0"/>
                <a:ea typeface="Verdana" pitchFamily="34" charset="0"/>
                <a:cs typeface="Arial" panose="020B0604020202020204" pitchFamily="34" charset="0"/>
              </a:defRPr>
            </a:lvl1pPr>
          </a:lstStyle>
          <a:p>
            <a:pPr lvl="0"/>
            <a:r>
              <a:rPr lang="en-US" dirty="0"/>
              <a:t>SUB Header</a:t>
            </a:r>
          </a:p>
        </p:txBody>
      </p:sp>
      <p:sp>
        <p:nvSpPr>
          <p:cNvPr id="11" name="Text Placeholder 4">
            <a:extLst>
              <a:ext uri="{FF2B5EF4-FFF2-40B4-BE49-F238E27FC236}">
                <a16:creationId xmlns:a16="http://schemas.microsoft.com/office/drawing/2014/main" id="{BBC2CE44-B1FC-4E9A-9D09-5B0184CB071F}"/>
              </a:ext>
            </a:extLst>
          </p:cNvPr>
          <p:cNvSpPr>
            <a:spLocks noGrp="1"/>
          </p:cNvSpPr>
          <p:nvPr>
            <p:ph type="body" sz="quarter" idx="12"/>
          </p:nvPr>
        </p:nvSpPr>
        <p:spPr>
          <a:xfrm>
            <a:off x="746919" y="1752600"/>
            <a:ext cx="6248400" cy="4267200"/>
          </a:xfrm>
          <a:prstGeom prst="rect">
            <a:avLst/>
          </a:prstGeom>
        </p:spPr>
        <p:txBody>
          <a:bodyPr/>
          <a:lstStyle>
            <a:lvl1pPr>
              <a:buClr>
                <a:srgbClr val="0070C0"/>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C0F3"/>
              </a:buClr>
              <a:defRPr sz="2200">
                <a:solidFill>
                  <a:schemeClr val="tx1">
                    <a:lumMod val="65000"/>
                    <a:lumOff val="3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buClr>
                <a:schemeClr val="tx1">
                  <a:lumMod val="50000"/>
                  <a:lumOff val="50000"/>
                </a:schemeClr>
              </a:buCl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buClr>
                <a:schemeClr val="bg1">
                  <a:lumMod val="65000"/>
                </a:schemeClr>
              </a:buClr>
              <a:buSzPct val="65000"/>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4F6C2-8BEB-41AE-A674-CB156920141F}"/>
              </a:ext>
            </a:extLst>
          </p:cNvPr>
          <p:cNvSpPr>
            <a:spLocks noGrp="1"/>
          </p:cNvSpPr>
          <p:nvPr>
            <p:ph type="body" sz="quarter" idx="13" hasCustomPrompt="1"/>
          </p:nvPr>
        </p:nvSpPr>
        <p:spPr>
          <a:xfrm>
            <a:off x="8214519" y="152400"/>
            <a:ext cx="3201194" cy="914400"/>
          </a:xfrm>
          <a:prstGeom prst="rect">
            <a:avLst/>
          </a:prstGeom>
        </p:spPr>
        <p:txBody>
          <a:bodyPr anchor="b" anchorCtr="0"/>
          <a:lstStyle>
            <a:lvl1pPr marL="0" indent="0" algn="r">
              <a:buNone/>
              <a:defRPr sz="2800" b="1">
                <a:solidFill>
                  <a:schemeClr val="bg1"/>
                </a:solidFill>
                <a:latin typeface="Century Gothic" panose="020B0502020202020204" pitchFamily="34" charset="0"/>
              </a:defRPr>
            </a:lvl1pPr>
          </a:lstStyle>
          <a:p>
            <a:pPr lvl="0"/>
            <a:r>
              <a:rPr lang="en-US" dirty="0"/>
              <a:t>MAIN HEADER</a:t>
            </a:r>
          </a:p>
        </p:txBody>
      </p:sp>
      <p:pic>
        <p:nvPicPr>
          <p:cNvPr id="2" name="Picture 1">
            <a:extLst>
              <a:ext uri="{FF2B5EF4-FFF2-40B4-BE49-F238E27FC236}">
                <a16:creationId xmlns:a16="http://schemas.microsoft.com/office/drawing/2014/main" id="{207FD30B-ECA1-C9C7-E664-8756768B57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29688" y="5962650"/>
            <a:ext cx="490031" cy="590550"/>
          </a:xfrm>
          <a:prstGeom prst="rect">
            <a:avLst/>
          </a:prstGeom>
        </p:spPr>
      </p:pic>
      <p:sp>
        <p:nvSpPr>
          <p:cNvPr id="3" name="TextBox 2">
            <a:extLst>
              <a:ext uri="{FF2B5EF4-FFF2-40B4-BE49-F238E27FC236}">
                <a16:creationId xmlns:a16="http://schemas.microsoft.com/office/drawing/2014/main" id="{8B8E2DB5-A4C1-D2BA-4EF7-50E7C4DF62B9}"/>
              </a:ext>
            </a:extLst>
          </p:cNvPr>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Tree>
    <p:extLst>
      <p:ext uri="{BB962C8B-B14F-4D97-AF65-F5344CB8AC3E}">
        <p14:creationId xmlns:p14="http://schemas.microsoft.com/office/powerpoint/2010/main" val="3345833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Inside Template - Header + Sub Header w/ content on le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15"/>
          <p:cNvSpPr>
            <a:spLocks noGrp="1"/>
          </p:cNvSpPr>
          <p:nvPr>
            <p:ph type="body" sz="quarter" idx="10" hasCustomPrompt="1"/>
          </p:nvPr>
        </p:nvSpPr>
        <p:spPr>
          <a:xfrm>
            <a:off x="746919" y="1143000"/>
            <a:ext cx="10668000" cy="533400"/>
          </a:xfrm>
          <a:prstGeom prst="rect">
            <a:avLst/>
          </a:prstGeom>
        </p:spPr>
        <p:txBody>
          <a:bodyPr anchor="ctr"/>
          <a:lstStyle>
            <a:lvl1pPr marL="0" indent="0" algn="ctr">
              <a:buNone/>
              <a:defRPr kumimoji="0" lang="en-US" sz="2200" b="0" i="0" u="none" strike="noStrike" kern="1200" cap="all" spc="0" normalizeH="0" baseline="0" dirty="0" smtClean="0">
                <a:ln>
                  <a:noFill/>
                </a:ln>
                <a:solidFill>
                  <a:srgbClr val="00C0F3"/>
                </a:solidFill>
                <a:effectLst/>
                <a:uLnTx/>
                <a:uFillTx/>
                <a:latin typeface="Century Gothic" panose="020B0502020202020204" pitchFamily="34" charset="0"/>
                <a:ea typeface="Verdana" pitchFamily="34" charset="0"/>
                <a:cs typeface="Arial" panose="020B0604020202020204" pitchFamily="34" charset="0"/>
              </a:defRPr>
            </a:lvl1pPr>
          </a:lstStyle>
          <a:p>
            <a:pPr lvl="0"/>
            <a:r>
              <a:rPr lang="en-US" dirty="0"/>
              <a:t>SUB Header</a:t>
            </a:r>
          </a:p>
        </p:txBody>
      </p:sp>
      <p:sp>
        <p:nvSpPr>
          <p:cNvPr id="2" name="Title 1"/>
          <p:cNvSpPr>
            <a:spLocks noGrp="1"/>
          </p:cNvSpPr>
          <p:nvPr>
            <p:ph type="title" hasCustomPrompt="1"/>
          </p:nvPr>
        </p:nvSpPr>
        <p:spPr>
          <a:xfrm>
            <a:off x="746919" y="228600"/>
            <a:ext cx="10668000" cy="838200"/>
          </a:xfrm>
          <a:prstGeom prst="rect">
            <a:avLst/>
          </a:prstGeom>
        </p:spPr>
        <p:txBody>
          <a:bodyPr anchor="b"/>
          <a:lstStyle>
            <a:lvl1pPr>
              <a:defRPr sz="2800" b="1" cap="all" baseline="0">
                <a:solidFill>
                  <a:srgbClr val="0068B3"/>
                </a:solidFill>
                <a:latin typeface="Century Gothic" panose="020B0502020202020204" pitchFamily="34" charset="0"/>
                <a:cs typeface="Arial" panose="020B0604020202020204" pitchFamily="34" charset="0"/>
              </a:defRPr>
            </a:lvl1pPr>
          </a:lstStyle>
          <a:p>
            <a:r>
              <a:rPr lang="en-US" dirty="0"/>
              <a:t>MAIN Header</a:t>
            </a:r>
          </a:p>
        </p:txBody>
      </p:sp>
      <p:sp>
        <p:nvSpPr>
          <p:cNvPr id="5" name="Text Placeholder 4"/>
          <p:cNvSpPr>
            <a:spLocks noGrp="1"/>
          </p:cNvSpPr>
          <p:nvPr>
            <p:ph type="body" sz="quarter" idx="11"/>
          </p:nvPr>
        </p:nvSpPr>
        <p:spPr>
          <a:xfrm>
            <a:off x="746919" y="1752600"/>
            <a:ext cx="10668000" cy="4267200"/>
          </a:xfrm>
          <a:prstGeom prst="rect">
            <a:avLst/>
          </a:prstGeom>
        </p:spPr>
        <p:txBody>
          <a:bodyPr/>
          <a:lstStyle>
            <a:lvl1pPr>
              <a:buClr>
                <a:srgbClr val="0070C0"/>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C0F3"/>
              </a:buClr>
              <a:defRPr sz="2200">
                <a:solidFill>
                  <a:schemeClr val="tx1">
                    <a:lumMod val="65000"/>
                    <a:lumOff val="3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buClr>
                <a:schemeClr val="tx1">
                  <a:lumMod val="50000"/>
                  <a:lumOff val="50000"/>
                </a:schemeClr>
              </a:buCl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buClr>
                <a:schemeClr val="bg1">
                  <a:lumMod val="65000"/>
                </a:schemeClr>
              </a:buClr>
              <a:buSzPct val="65000"/>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5395119" y="1124712"/>
            <a:ext cx="1371600" cy="182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9" name="TextBox 8"/>
          <p:cNvSpPr txBox="1"/>
          <p:nvPr/>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
        <p:nvSpPr>
          <p:cNvPr id="4" name="Rectangle 3">
            <a:extLst>
              <a:ext uri="{FF2B5EF4-FFF2-40B4-BE49-F238E27FC236}">
                <a16:creationId xmlns:a16="http://schemas.microsoft.com/office/drawing/2014/main" id="{5367CCD4-759E-BC05-3A4E-3584910E5942}"/>
              </a:ext>
            </a:extLst>
          </p:cNvPr>
          <p:cNvSpPr/>
          <p:nvPr userDrawn="1"/>
        </p:nvSpPr>
        <p:spPr>
          <a:xfrm>
            <a:off x="5395119" y="1124712"/>
            <a:ext cx="1371600" cy="182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1FFDB1B-3ED5-2A99-96F5-794380662C7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10" name="TextBox 9">
            <a:extLst>
              <a:ext uri="{FF2B5EF4-FFF2-40B4-BE49-F238E27FC236}">
                <a16:creationId xmlns:a16="http://schemas.microsoft.com/office/drawing/2014/main" id="{867EF2AB-9534-3626-BA97-8BDBBDE7EB01}"/>
              </a:ext>
            </a:extLst>
          </p:cNvPr>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Tree>
    <p:extLst>
      <p:ext uri="{BB962C8B-B14F-4D97-AF65-F5344CB8AC3E}">
        <p14:creationId xmlns:p14="http://schemas.microsoft.com/office/powerpoint/2010/main" val="2553431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Inside Template w/ Header + Sub Header on r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15"/>
          <p:cNvSpPr>
            <a:spLocks noGrp="1"/>
          </p:cNvSpPr>
          <p:nvPr>
            <p:ph type="body" sz="quarter" idx="10" hasCustomPrompt="1"/>
          </p:nvPr>
        </p:nvSpPr>
        <p:spPr>
          <a:xfrm>
            <a:off x="8214519" y="1143000"/>
            <a:ext cx="3200400" cy="533400"/>
          </a:xfrm>
          <a:prstGeom prst="rect">
            <a:avLst/>
          </a:prstGeom>
        </p:spPr>
        <p:txBody>
          <a:bodyPr anchor="ctr"/>
          <a:lstStyle>
            <a:lvl1pPr marL="0" indent="0" algn="r">
              <a:buNone/>
              <a:defRPr kumimoji="0" lang="en-US" sz="2200" b="0" i="0" u="none" strike="noStrike" kern="1200" cap="all" spc="0" normalizeH="0" baseline="0" dirty="0" smtClean="0">
                <a:ln>
                  <a:noFill/>
                </a:ln>
                <a:solidFill>
                  <a:srgbClr val="00C0F3"/>
                </a:solidFill>
                <a:effectLst/>
                <a:uLnTx/>
                <a:uFillTx/>
                <a:latin typeface="Century Gothic" panose="020B0502020202020204" pitchFamily="34" charset="0"/>
                <a:ea typeface="Verdana" pitchFamily="34" charset="0"/>
                <a:cs typeface="Arial" panose="020B0604020202020204" pitchFamily="34" charset="0"/>
              </a:defRPr>
            </a:lvl1pPr>
          </a:lstStyle>
          <a:p>
            <a:pPr lvl="0"/>
            <a:r>
              <a:rPr lang="en-US" dirty="0"/>
              <a:t>SUB Header</a:t>
            </a:r>
          </a:p>
        </p:txBody>
      </p:sp>
      <p:sp>
        <p:nvSpPr>
          <p:cNvPr id="2" name="Title 1"/>
          <p:cNvSpPr>
            <a:spLocks noGrp="1"/>
          </p:cNvSpPr>
          <p:nvPr>
            <p:ph type="title" hasCustomPrompt="1"/>
          </p:nvPr>
        </p:nvSpPr>
        <p:spPr>
          <a:xfrm>
            <a:off x="8214519" y="228600"/>
            <a:ext cx="3200400" cy="838200"/>
          </a:xfrm>
          <a:prstGeom prst="rect">
            <a:avLst/>
          </a:prstGeom>
        </p:spPr>
        <p:txBody>
          <a:bodyPr anchor="b"/>
          <a:lstStyle>
            <a:lvl1pPr algn="r">
              <a:defRPr sz="2800" b="1" cap="all" baseline="0">
                <a:solidFill>
                  <a:srgbClr val="0068B3"/>
                </a:solidFill>
                <a:latin typeface="Century Gothic" panose="020B0502020202020204" pitchFamily="34" charset="0"/>
                <a:cs typeface="Arial" panose="020B0604020202020204" pitchFamily="34" charset="0"/>
              </a:defRPr>
            </a:lvl1pPr>
          </a:lstStyle>
          <a:p>
            <a:r>
              <a:rPr lang="en-US" dirty="0"/>
              <a:t>MAIN Header</a:t>
            </a:r>
          </a:p>
        </p:txBody>
      </p:sp>
      <p:sp>
        <p:nvSpPr>
          <p:cNvPr id="5" name="Text Placeholder 4"/>
          <p:cNvSpPr>
            <a:spLocks noGrp="1"/>
          </p:cNvSpPr>
          <p:nvPr>
            <p:ph type="body" sz="quarter" idx="11"/>
          </p:nvPr>
        </p:nvSpPr>
        <p:spPr>
          <a:xfrm>
            <a:off x="746919" y="1752600"/>
            <a:ext cx="10668000" cy="4267200"/>
          </a:xfrm>
          <a:prstGeom prst="rect">
            <a:avLst/>
          </a:prstGeom>
        </p:spPr>
        <p:txBody>
          <a:bodyPr/>
          <a:lstStyle>
            <a:lvl1pPr>
              <a:buClr>
                <a:srgbClr val="0070C0"/>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C0F3"/>
              </a:buClr>
              <a:defRPr sz="2200">
                <a:solidFill>
                  <a:schemeClr val="tx1">
                    <a:lumMod val="65000"/>
                    <a:lumOff val="3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buClr>
                <a:schemeClr val="tx1">
                  <a:lumMod val="50000"/>
                  <a:lumOff val="50000"/>
                </a:schemeClr>
              </a:buCl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buClr>
                <a:schemeClr val="bg1">
                  <a:lumMod val="65000"/>
                </a:schemeClr>
              </a:buClr>
              <a:buSzPct val="65000"/>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9" name="TextBox 8"/>
          <p:cNvSpPr txBox="1"/>
          <p:nvPr/>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pic>
        <p:nvPicPr>
          <p:cNvPr id="4" name="Picture 3">
            <a:extLst>
              <a:ext uri="{FF2B5EF4-FFF2-40B4-BE49-F238E27FC236}">
                <a16:creationId xmlns:a16="http://schemas.microsoft.com/office/drawing/2014/main" id="{BDF2D772-6CFE-E8D9-8288-3F7D6204684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7" name="TextBox 6">
            <a:extLst>
              <a:ext uri="{FF2B5EF4-FFF2-40B4-BE49-F238E27FC236}">
                <a16:creationId xmlns:a16="http://schemas.microsoft.com/office/drawing/2014/main" id="{9C365266-7E85-1C7C-A9B1-A905D4F9FEFA}"/>
              </a:ext>
            </a:extLst>
          </p:cNvPr>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Tree>
    <p:extLst>
      <p:ext uri="{BB962C8B-B14F-4D97-AF65-F5344CB8AC3E}">
        <p14:creationId xmlns:p14="http://schemas.microsoft.com/office/powerpoint/2010/main" val="11003528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Inside template w/ Header and content on le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6919" y="228600"/>
            <a:ext cx="10668000" cy="838200"/>
          </a:xfrm>
          <a:prstGeom prst="rect">
            <a:avLst/>
          </a:prstGeom>
        </p:spPr>
        <p:txBody>
          <a:bodyPr anchor="b"/>
          <a:lstStyle>
            <a:lvl1pPr>
              <a:defRPr sz="2800" b="1" cap="all" baseline="0">
                <a:solidFill>
                  <a:srgbClr val="0068B3"/>
                </a:solidFill>
                <a:latin typeface="Century Gothic" panose="020B0502020202020204" pitchFamily="34" charset="0"/>
                <a:cs typeface="Arial" panose="020B0604020202020204" pitchFamily="34" charset="0"/>
              </a:defRPr>
            </a:lvl1pPr>
          </a:lstStyle>
          <a:p>
            <a:r>
              <a:rPr lang="en-US" dirty="0"/>
              <a:t>MAIN Header</a:t>
            </a:r>
          </a:p>
        </p:txBody>
      </p:sp>
      <p:sp>
        <p:nvSpPr>
          <p:cNvPr id="5" name="Text Placeholder 4"/>
          <p:cNvSpPr>
            <a:spLocks noGrp="1"/>
          </p:cNvSpPr>
          <p:nvPr>
            <p:ph type="body" sz="quarter" idx="11"/>
          </p:nvPr>
        </p:nvSpPr>
        <p:spPr>
          <a:xfrm>
            <a:off x="746919" y="1295400"/>
            <a:ext cx="10668000" cy="4267200"/>
          </a:xfrm>
          <a:prstGeom prst="rect">
            <a:avLst/>
          </a:prstGeom>
        </p:spPr>
        <p:txBody>
          <a:bodyPr/>
          <a:lstStyle>
            <a:lvl1pPr>
              <a:buClr>
                <a:srgbClr val="0070C0"/>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C0F3"/>
              </a:buClr>
              <a:defRPr sz="2200">
                <a:solidFill>
                  <a:schemeClr val="tx1">
                    <a:lumMod val="65000"/>
                    <a:lumOff val="3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buClr>
                <a:schemeClr val="tx1">
                  <a:lumMod val="50000"/>
                  <a:lumOff val="50000"/>
                </a:schemeClr>
              </a:buCl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buClr>
                <a:schemeClr val="bg1">
                  <a:lumMod val="65000"/>
                </a:schemeClr>
              </a:buClr>
              <a:buSzPct val="65000"/>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7" name="TextBox 6"/>
          <p:cNvSpPr txBox="1"/>
          <p:nvPr/>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pic>
        <p:nvPicPr>
          <p:cNvPr id="3" name="Picture 2">
            <a:extLst>
              <a:ext uri="{FF2B5EF4-FFF2-40B4-BE49-F238E27FC236}">
                <a16:creationId xmlns:a16="http://schemas.microsoft.com/office/drawing/2014/main" id="{561BE09C-F1AF-7A63-A2A4-8DD7A7471C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4" name="TextBox 3">
            <a:extLst>
              <a:ext uri="{FF2B5EF4-FFF2-40B4-BE49-F238E27FC236}">
                <a16:creationId xmlns:a16="http://schemas.microsoft.com/office/drawing/2014/main" id="{4536F46B-B616-E343-6105-D8F53826B43E}"/>
              </a:ext>
            </a:extLst>
          </p:cNvPr>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Tree>
    <p:extLst>
      <p:ext uri="{BB962C8B-B14F-4D97-AF65-F5344CB8AC3E}">
        <p14:creationId xmlns:p14="http://schemas.microsoft.com/office/powerpoint/2010/main" val="22308756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lide with Picture and content">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566319" y="1828800"/>
            <a:ext cx="3505201" cy="609600"/>
          </a:xfrm>
          <a:prstGeom prst="rect">
            <a:avLst/>
          </a:prstGeom>
        </p:spPr>
        <p:txBody>
          <a:bodyPr>
            <a:normAutofit/>
          </a:bodyPr>
          <a:lstStyle>
            <a:lvl1pPr marL="0" indent="0" algn="l">
              <a:buNone/>
              <a:defRPr lang="en-US" sz="2200" b="0" kern="1200" cap="all" baseline="0" dirty="0">
                <a:solidFill>
                  <a:srgbClr val="00C0F3"/>
                </a:solidFill>
                <a:latin typeface="Century Gothic" panose="020B0502020202020204" pitchFamily="34" charset="0"/>
                <a:ea typeface="Verdana" pitchFamily="34" charset="0"/>
                <a:cs typeface="Arial" panose="020B0604020202020204" pitchFamily="34" charset="0"/>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dirty="0"/>
              <a:t>CLICK TO EDIT SUB Header</a:t>
            </a:r>
          </a:p>
        </p:txBody>
      </p:sp>
      <p:sp>
        <p:nvSpPr>
          <p:cNvPr id="11" name="Picture Placeholder 10"/>
          <p:cNvSpPr>
            <a:spLocks noGrp="1"/>
          </p:cNvSpPr>
          <p:nvPr>
            <p:ph type="pic" sz="quarter" idx="10"/>
          </p:nvPr>
        </p:nvSpPr>
        <p:spPr>
          <a:xfrm>
            <a:off x="0" y="1752600"/>
            <a:ext cx="3399632" cy="3429000"/>
          </a:xfrm>
          <a:prstGeom prst="rect">
            <a:avLst/>
          </a:prstGeom>
        </p:spPr>
        <p:txBody>
          <a:bodyPr/>
          <a:lstStyle>
            <a:lvl1pPr marL="0" indent="0">
              <a:buFontTx/>
              <a:buNone/>
              <a:defRPr sz="1600">
                <a:latin typeface="Century Gothic" panose="020B0502020202020204" pitchFamily="34" charset="0"/>
              </a:defRPr>
            </a:lvl1pPr>
          </a:lstStyle>
          <a:p>
            <a:r>
              <a:rPr lang="en-US"/>
              <a:t>Click icon to add picture</a:t>
            </a:r>
            <a:endParaRPr lang="en-US" dirty="0"/>
          </a:p>
        </p:txBody>
      </p:sp>
      <p:sp>
        <p:nvSpPr>
          <p:cNvPr id="12" name="Title 1"/>
          <p:cNvSpPr>
            <a:spLocks noGrp="1"/>
          </p:cNvSpPr>
          <p:nvPr>
            <p:ph type="ctrTitle" hasCustomPrompt="1"/>
          </p:nvPr>
        </p:nvSpPr>
        <p:spPr>
          <a:xfrm>
            <a:off x="365919" y="304800"/>
            <a:ext cx="5257800" cy="1295400"/>
          </a:xfrm>
          <a:prstGeom prst="rect">
            <a:avLst/>
          </a:prstGeom>
        </p:spPr>
        <p:txBody>
          <a:bodyPr anchor="b">
            <a:normAutofit/>
          </a:bodyPr>
          <a:lstStyle>
            <a:lvl1pPr algn="l">
              <a:defRPr sz="2800" b="1"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dirty="0"/>
              <a:t>CLICK TO EDIT TITLE</a:t>
            </a:r>
          </a:p>
        </p:txBody>
      </p:sp>
      <p:sp>
        <p:nvSpPr>
          <p:cNvPr id="6" name="Text Placeholder 5"/>
          <p:cNvSpPr>
            <a:spLocks noGrp="1"/>
          </p:cNvSpPr>
          <p:nvPr>
            <p:ph type="body" sz="quarter" idx="11" hasCustomPrompt="1"/>
          </p:nvPr>
        </p:nvSpPr>
        <p:spPr>
          <a:xfrm>
            <a:off x="3566319" y="2438400"/>
            <a:ext cx="3505200" cy="2667000"/>
          </a:xfrm>
          <a:prstGeom prst="rect">
            <a:avLst/>
          </a:prstGeom>
        </p:spPr>
        <p:txBody>
          <a:bodyPr/>
          <a:lstStyle>
            <a:lvl1pPr marL="0" indent="0">
              <a:buFontTx/>
              <a:buNone/>
              <a:defRPr sz="2600">
                <a:solidFill>
                  <a:schemeClr val="tx1">
                    <a:lumMod val="75000"/>
                    <a:lumOff val="25000"/>
                  </a:schemeClr>
                </a:solidFill>
                <a:latin typeface="Times New Roman" panose="02020603050405020304" pitchFamily="18" charset="0"/>
                <a:cs typeface="Times New Roman" panose="02020603050405020304" pitchFamily="18" charset="0"/>
              </a:defRPr>
            </a:lvl1pPr>
            <a:lvl2pPr marL="457146" indent="0">
              <a:buFontTx/>
              <a:buNone/>
              <a:defRPr sz="2100">
                <a:latin typeface="Times New Roman" panose="02020603050405020304" pitchFamily="18" charset="0"/>
                <a:cs typeface="Times New Roman" panose="02020603050405020304" pitchFamily="18" charset="0"/>
              </a:defRPr>
            </a:lvl2pPr>
            <a:lvl3pPr marL="914294" indent="0">
              <a:buFontTx/>
              <a:buNone/>
              <a:defRPr sz="2100">
                <a:latin typeface="Times New Roman" panose="02020603050405020304" pitchFamily="18" charset="0"/>
                <a:cs typeface="Times New Roman" panose="02020603050405020304" pitchFamily="18" charset="0"/>
              </a:defRPr>
            </a:lvl3pPr>
            <a:lvl4pPr marL="1371440" indent="0">
              <a:buFontTx/>
              <a:buNone/>
              <a:defRPr sz="2100">
                <a:latin typeface="Times New Roman" panose="02020603050405020304" pitchFamily="18" charset="0"/>
                <a:cs typeface="Times New Roman" panose="02020603050405020304" pitchFamily="18" charset="0"/>
              </a:defRPr>
            </a:lvl4pPr>
            <a:lvl5pPr marL="1828586" indent="0">
              <a:buFontTx/>
              <a:buNone/>
              <a:defRPr sz="2100">
                <a:latin typeface="Times New Roman" panose="02020603050405020304" pitchFamily="18" charset="0"/>
                <a:cs typeface="Times New Roman" panose="02020603050405020304" pitchFamily="18" charset="0"/>
              </a:defRPr>
            </a:lvl5pPr>
          </a:lstStyle>
          <a:p>
            <a:pPr lvl="0"/>
            <a:r>
              <a:rPr lang="en-US" dirty="0"/>
              <a:t>Click to edit text</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9688" y="5962650"/>
            <a:ext cx="490031" cy="590550"/>
          </a:xfrm>
          <a:prstGeom prst="rect">
            <a:avLst/>
          </a:prstGeom>
        </p:spPr>
      </p:pic>
      <p:sp>
        <p:nvSpPr>
          <p:cNvPr id="14" name="TextBox 13"/>
          <p:cNvSpPr txBox="1"/>
          <p:nvPr/>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pic>
        <p:nvPicPr>
          <p:cNvPr id="2" name="Picture 1">
            <a:extLst>
              <a:ext uri="{FF2B5EF4-FFF2-40B4-BE49-F238E27FC236}">
                <a16:creationId xmlns:a16="http://schemas.microsoft.com/office/drawing/2014/main" id="{B51BF332-9286-2EDF-4A96-338C8F76EC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29688" y="5962650"/>
            <a:ext cx="490031" cy="590550"/>
          </a:xfrm>
          <a:prstGeom prst="rect">
            <a:avLst/>
          </a:prstGeom>
        </p:spPr>
      </p:pic>
      <p:sp>
        <p:nvSpPr>
          <p:cNvPr id="4" name="TextBox 3">
            <a:extLst>
              <a:ext uri="{FF2B5EF4-FFF2-40B4-BE49-F238E27FC236}">
                <a16:creationId xmlns:a16="http://schemas.microsoft.com/office/drawing/2014/main" id="{C9A8751C-9C65-233B-67CC-26B5FBF4D5D3}"/>
              </a:ext>
            </a:extLst>
          </p:cNvPr>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Tree>
    <p:extLst>
      <p:ext uri="{BB962C8B-B14F-4D97-AF65-F5344CB8AC3E}">
        <p14:creationId xmlns:p14="http://schemas.microsoft.com/office/powerpoint/2010/main" val="3445091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128">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Inside template - Header + Sub Header and Two Content field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15"/>
          <p:cNvSpPr>
            <a:spLocks noGrp="1"/>
          </p:cNvSpPr>
          <p:nvPr>
            <p:ph type="body" sz="quarter" idx="10" hasCustomPrompt="1"/>
          </p:nvPr>
        </p:nvSpPr>
        <p:spPr>
          <a:xfrm>
            <a:off x="608092" y="990600"/>
            <a:ext cx="10945654" cy="533400"/>
          </a:xfrm>
          <a:prstGeom prst="rect">
            <a:avLst/>
          </a:prstGeom>
        </p:spPr>
        <p:txBody>
          <a:bodyPr anchor="ctr"/>
          <a:lstStyle>
            <a:lvl1pPr marL="0" indent="0" algn="ctr">
              <a:buNone/>
              <a:defRPr kumimoji="0" lang="en-US" sz="2200" b="0" i="0" u="none" strike="noStrike" kern="1200" cap="all" spc="0" normalizeH="0" baseline="0" dirty="0" smtClean="0">
                <a:ln>
                  <a:noFill/>
                </a:ln>
                <a:solidFill>
                  <a:srgbClr val="00C0F3"/>
                </a:solidFill>
                <a:effectLst/>
                <a:uLnTx/>
                <a:uFillTx/>
                <a:latin typeface="Century Gothic" panose="020B0502020202020204" pitchFamily="34" charset="0"/>
                <a:ea typeface="Verdana" pitchFamily="34" charset="0"/>
                <a:cs typeface="Verdana" pitchFamily="34" charset="0"/>
              </a:defRPr>
            </a:lvl1pPr>
          </a:lstStyle>
          <a:p>
            <a:pPr lvl="0"/>
            <a:r>
              <a:rPr lang="en-US" dirty="0"/>
              <a:t>SUB Header</a:t>
            </a:r>
          </a:p>
        </p:txBody>
      </p:sp>
      <p:sp>
        <p:nvSpPr>
          <p:cNvPr id="8" name="Rectangle 7"/>
          <p:cNvSpPr/>
          <p:nvPr/>
        </p:nvSpPr>
        <p:spPr>
          <a:xfrm>
            <a:off x="5395119" y="972312"/>
            <a:ext cx="1371600" cy="182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hasCustomPrompt="1"/>
          </p:nvPr>
        </p:nvSpPr>
        <p:spPr>
          <a:xfrm>
            <a:off x="608013" y="274638"/>
            <a:ext cx="10945812" cy="639762"/>
          </a:xfrm>
          <a:prstGeom prst="rect">
            <a:avLst/>
          </a:prstGeom>
        </p:spPr>
        <p:txBody>
          <a:bodyPr/>
          <a:lstStyle>
            <a:lvl1pPr>
              <a:defRPr sz="2800" b="1" cap="all" baseline="0">
                <a:solidFill>
                  <a:srgbClr val="0068B3"/>
                </a:solidFill>
                <a:latin typeface="Century Gothic" panose="020B0502020202020204" pitchFamily="34" charset="0"/>
              </a:defRPr>
            </a:lvl1pPr>
          </a:lstStyle>
          <a:p>
            <a:r>
              <a:rPr lang="en-US" dirty="0"/>
              <a:t>CLICK TO EDIT Header</a:t>
            </a:r>
          </a:p>
        </p:txBody>
      </p:sp>
      <p:sp>
        <p:nvSpPr>
          <p:cNvPr id="3" name="Content Placeholder 2"/>
          <p:cNvSpPr>
            <a:spLocks noGrp="1"/>
          </p:cNvSpPr>
          <p:nvPr>
            <p:ph sz="quarter" idx="12"/>
          </p:nvPr>
        </p:nvSpPr>
        <p:spPr>
          <a:xfrm>
            <a:off x="595313" y="1752600"/>
            <a:ext cx="5410200" cy="4572000"/>
          </a:xfrm>
          <a:prstGeom prst="rect">
            <a:avLst/>
          </a:prstGeom>
        </p:spPr>
        <p:txBody>
          <a:bodyPr wrap="square" lIns="91440" bIns="45720"/>
          <a:lstStyle>
            <a:lvl1pPr>
              <a:buClr>
                <a:srgbClr val="0068B3"/>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B0F0"/>
              </a:buClr>
              <a:defRPr sz="2200">
                <a:solidFill>
                  <a:schemeClr val="tx1">
                    <a:lumMod val="75000"/>
                    <a:lumOff val="2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3"/>
          </p:nvPr>
        </p:nvSpPr>
        <p:spPr>
          <a:xfrm>
            <a:off x="6157119" y="1752600"/>
            <a:ext cx="5410200" cy="4572000"/>
          </a:xfrm>
          <a:prstGeom prst="rect">
            <a:avLst/>
          </a:prstGeom>
        </p:spPr>
        <p:txBody>
          <a:bodyPr/>
          <a:lstStyle>
            <a:lvl1pPr>
              <a:buClr>
                <a:srgbClr val="0068B3"/>
              </a:buClr>
              <a:defRPr sz="2600">
                <a:solidFill>
                  <a:schemeClr val="tx1">
                    <a:lumMod val="75000"/>
                    <a:lumOff val="25000"/>
                  </a:schemeClr>
                </a:solidFill>
                <a:latin typeface="Times New Roman" panose="02020603050405020304" pitchFamily="18" charset="0"/>
                <a:cs typeface="Times New Roman" panose="02020603050405020304" pitchFamily="18" charset="0"/>
              </a:defRPr>
            </a:lvl1pPr>
            <a:lvl2pPr>
              <a:buClr>
                <a:srgbClr val="00B0F0"/>
              </a:buClr>
              <a:defRPr sz="2200">
                <a:solidFill>
                  <a:schemeClr val="tx1">
                    <a:lumMod val="75000"/>
                    <a:lumOff val="2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12" name="TextBox 11"/>
          <p:cNvSpPr txBox="1"/>
          <p:nvPr/>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
        <p:nvSpPr>
          <p:cNvPr id="2" name="Rectangle 1">
            <a:extLst>
              <a:ext uri="{FF2B5EF4-FFF2-40B4-BE49-F238E27FC236}">
                <a16:creationId xmlns:a16="http://schemas.microsoft.com/office/drawing/2014/main" id="{D5081621-A011-F40C-EAB4-8B97A7D4343F}"/>
              </a:ext>
            </a:extLst>
          </p:cNvPr>
          <p:cNvSpPr/>
          <p:nvPr userDrawn="1"/>
        </p:nvSpPr>
        <p:spPr>
          <a:xfrm>
            <a:off x="5395119" y="972312"/>
            <a:ext cx="1371600" cy="182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96DCA19-FA2D-1D32-37BA-024F6581F10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6" name="TextBox 5">
            <a:extLst>
              <a:ext uri="{FF2B5EF4-FFF2-40B4-BE49-F238E27FC236}">
                <a16:creationId xmlns:a16="http://schemas.microsoft.com/office/drawing/2014/main" id="{6157804A-A5D9-6257-1BC5-2257FF75144A}"/>
              </a:ext>
            </a:extLst>
          </p:cNvPr>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Tree>
    <p:extLst>
      <p:ext uri="{BB962C8B-B14F-4D97-AF65-F5344CB8AC3E}">
        <p14:creationId xmlns:p14="http://schemas.microsoft.com/office/powerpoint/2010/main" val="28506239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nside template - Header and Two Content field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8013" y="274638"/>
            <a:ext cx="10945812" cy="639762"/>
          </a:xfrm>
          <a:prstGeom prst="rect">
            <a:avLst/>
          </a:prstGeom>
        </p:spPr>
        <p:txBody>
          <a:bodyPr/>
          <a:lstStyle>
            <a:lvl1pPr>
              <a:defRPr sz="2800" b="1" cap="all" baseline="0">
                <a:solidFill>
                  <a:srgbClr val="0068B3"/>
                </a:solidFill>
                <a:latin typeface="Century Gothic" panose="020B0502020202020204" pitchFamily="34" charset="0"/>
              </a:defRPr>
            </a:lvl1pPr>
          </a:lstStyle>
          <a:p>
            <a:r>
              <a:rPr lang="en-US" dirty="0"/>
              <a:t>CLICK TO EDIT Header</a:t>
            </a:r>
          </a:p>
        </p:txBody>
      </p:sp>
      <p:sp>
        <p:nvSpPr>
          <p:cNvPr id="3" name="Content Placeholder 2"/>
          <p:cNvSpPr>
            <a:spLocks noGrp="1"/>
          </p:cNvSpPr>
          <p:nvPr>
            <p:ph sz="quarter" idx="12"/>
          </p:nvPr>
        </p:nvSpPr>
        <p:spPr>
          <a:xfrm>
            <a:off x="595313" y="1143000"/>
            <a:ext cx="5410200" cy="5181600"/>
          </a:xfrm>
          <a:prstGeom prst="rect">
            <a:avLst/>
          </a:prstGeom>
        </p:spPr>
        <p:txBody>
          <a:bodyPr wrap="square" lIns="91440" bIns="45720"/>
          <a:lstStyle>
            <a:lvl1pPr>
              <a:buClr>
                <a:srgbClr val="0068B3"/>
              </a:buClr>
              <a:defRPr sz="2600">
                <a:solidFill>
                  <a:schemeClr val="tx1">
                    <a:lumMod val="95000"/>
                    <a:lumOff val="5000"/>
                  </a:schemeClr>
                </a:solidFill>
                <a:latin typeface="Times New Roman" panose="02020603050405020304" pitchFamily="18" charset="0"/>
                <a:cs typeface="Times New Roman" panose="02020603050405020304" pitchFamily="18" charset="0"/>
              </a:defRPr>
            </a:lvl1pPr>
            <a:lvl2pPr>
              <a:buClr>
                <a:srgbClr val="00B0F0"/>
              </a:buClr>
              <a:defRPr sz="2200">
                <a:solidFill>
                  <a:schemeClr val="tx1">
                    <a:lumMod val="75000"/>
                    <a:lumOff val="2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3"/>
          </p:nvPr>
        </p:nvSpPr>
        <p:spPr>
          <a:xfrm>
            <a:off x="6157119" y="1143000"/>
            <a:ext cx="5410200" cy="5181600"/>
          </a:xfrm>
          <a:prstGeom prst="rect">
            <a:avLst/>
          </a:prstGeom>
        </p:spPr>
        <p:txBody>
          <a:bodyPr/>
          <a:lstStyle>
            <a:lvl1pPr>
              <a:buClr>
                <a:srgbClr val="0068B3"/>
              </a:buClr>
              <a:defRPr sz="2600">
                <a:solidFill>
                  <a:schemeClr val="tx1">
                    <a:lumMod val="75000"/>
                    <a:lumOff val="25000"/>
                  </a:schemeClr>
                </a:solidFill>
                <a:latin typeface="Times New Roman" panose="02020603050405020304" pitchFamily="18" charset="0"/>
                <a:cs typeface="Times New Roman" panose="02020603050405020304" pitchFamily="18" charset="0"/>
              </a:defRPr>
            </a:lvl1pPr>
            <a:lvl2pPr>
              <a:buClr>
                <a:srgbClr val="00B0F0"/>
              </a:buClr>
              <a:defRPr sz="2200">
                <a:solidFill>
                  <a:schemeClr val="tx1">
                    <a:lumMod val="75000"/>
                    <a:lumOff val="25000"/>
                  </a:schemeClr>
                </a:solidFill>
                <a:latin typeface="Times New Roman" panose="02020603050405020304" pitchFamily="18" charset="0"/>
                <a:cs typeface="Times New Roman" panose="02020603050405020304" pitchFamily="18" charset="0"/>
              </a:defRPr>
            </a:lvl2pPr>
            <a:lvl3pPr>
              <a:buClr>
                <a:srgbClr val="00C0F3"/>
              </a:buClr>
              <a:defRPr sz="1800">
                <a:solidFill>
                  <a:schemeClr val="tx1">
                    <a:lumMod val="65000"/>
                    <a:lumOff val="35000"/>
                  </a:schemeClr>
                </a:solidFill>
                <a:latin typeface="Times New Roman" panose="02020603050405020304" pitchFamily="18" charset="0"/>
                <a:cs typeface="Times New Roman" panose="02020603050405020304" pitchFamily="18" charset="0"/>
              </a:defRPr>
            </a:lvl3pPr>
            <a:lvl4pPr>
              <a:defRPr sz="1600">
                <a:solidFill>
                  <a:schemeClr val="tx1">
                    <a:lumMod val="50000"/>
                    <a:lumOff val="50000"/>
                  </a:schemeClr>
                </a:solidFill>
                <a:latin typeface="Times New Roman" panose="02020603050405020304" pitchFamily="18" charset="0"/>
                <a:cs typeface="Times New Roman" panose="02020603050405020304" pitchFamily="18" charset="0"/>
              </a:defRPr>
            </a:lvl4pPr>
            <a:lvl5pPr>
              <a:defRPr sz="1400">
                <a:solidFill>
                  <a:schemeClr val="tx1">
                    <a:lumMod val="50000"/>
                    <a:lumOff val="50000"/>
                  </a:schemeClr>
                </a:solidFill>
                <a:latin typeface="Times New Roman" panose="02020603050405020304" pitchFamily="18" charset="0"/>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8"/>
          <p:cNvSpPr txBox="1"/>
          <p:nvPr/>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
        <p:nvSpPr>
          <p:cNvPr id="2" name="TextBox 1">
            <a:extLst>
              <a:ext uri="{FF2B5EF4-FFF2-40B4-BE49-F238E27FC236}">
                <a16:creationId xmlns:a16="http://schemas.microsoft.com/office/drawing/2014/main" id="{2910D9A1-32E7-0690-BF92-CF3313EB53B3}"/>
              </a:ext>
            </a:extLst>
          </p:cNvPr>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pic>
        <p:nvPicPr>
          <p:cNvPr id="5" name="Picture 4">
            <a:extLst>
              <a:ext uri="{FF2B5EF4-FFF2-40B4-BE49-F238E27FC236}">
                <a16:creationId xmlns:a16="http://schemas.microsoft.com/office/drawing/2014/main" id="{AFA03343-8A91-58D0-6DDC-A7AFE525EA3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36420" y="6096000"/>
            <a:ext cx="354724" cy="457200"/>
          </a:xfrm>
          <a:prstGeom prst="rect">
            <a:avLst/>
          </a:prstGeom>
        </p:spPr>
      </p:pic>
    </p:spTree>
    <p:extLst>
      <p:ext uri="{BB962C8B-B14F-4D97-AF65-F5344CB8AC3E}">
        <p14:creationId xmlns:p14="http://schemas.microsoft.com/office/powerpoint/2010/main" val="1193916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D31D-9FB8-BBC3-5E70-8638CA59FA34}"/>
              </a:ext>
            </a:extLst>
          </p:cNvPr>
          <p:cNvSpPr>
            <a:spLocks noGrp="1"/>
          </p:cNvSpPr>
          <p:nvPr>
            <p:ph type="title"/>
          </p:nvPr>
        </p:nvSpPr>
        <p:spPr>
          <a:xfrm>
            <a:off x="829792" y="1709738"/>
            <a:ext cx="10489585" cy="2852737"/>
          </a:xfrm>
        </p:spPr>
        <p:txBody>
          <a:bodyPr anchor="b"/>
          <a:lstStyle>
            <a:lvl1pPr>
              <a:defRPr sz="5985"/>
            </a:lvl1pPr>
          </a:lstStyle>
          <a:p>
            <a:r>
              <a:rPr lang="en-US"/>
              <a:t>Click to edit Master title style</a:t>
            </a:r>
          </a:p>
        </p:txBody>
      </p:sp>
      <p:sp>
        <p:nvSpPr>
          <p:cNvPr id="3" name="Text Placeholder 2">
            <a:extLst>
              <a:ext uri="{FF2B5EF4-FFF2-40B4-BE49-F238E27FC236}">
                <a16:creationId xmlns:a16="http://schemas.microsoft.com/office/drawing/2014/main" id="{80D9BA95-8990-3A9B-E463-4883DA48BAD2}"/>
              </a:ext>
            </a:extLst>
          </p:cNvPr>
          <p:cNvSpPr>
            <a:spLocks noGrp="1"/>
          </p:cNvSpPr>
          <p:nvPr>
            <p:ph type="body" idx="1"/>
          </p:nvPr>
        </p:nvSpPr>
        <p:spPr>
          <a:xfrm>
            <a:off x="829792" y="4589464"/>
            <a:ext cx="10489585" cy="1500187"/>
          </a:xfrm>
        </p:spPr>
        <p:txBody>
          <a:bodyPr/>
          <a:lstStyle>
            <a:lvl1pPr marL="0" indent="0">
              <a:buNone/>
              <a:defRPr sz="2394">
                <a:solidFill>
                  <a:schemeClr val="tx1">
                    <a:tint val="75000"/>
                  </a:schemeClr>
                </a:solidFill>
              </a:defRPr>
            </a:lvl1pPr>
            <a:lvl2pPr marL="456057" indent="0">
              <a:buNone/>
              <a:defRPr sz="1995">
                <a:solidFill>
                  <a:schemeClr val="tx1">
                    <a:tint val="75000"/>
                  </a:schemeClr>
                </a:solidFill>
              </a:defRPr>
            </a:lvl2pPr>
            <a:lvl3pPr marL="912114" indent="0">
              <a:buNone/>
              <a:defRPr sz="1795">
                <a:solidFill>
                  <a:schemeClr val="tx1">
                    <a:tint val="75000"/>
                  </a:schemeClr>
                </a:solidFill>
              </a:defRPr>
            </a:lvl3pPr>
            <a:lvl4pPr marL="1368171" indent="0">
              <a:buNone/>
              <a:defRPr sz="1596">
                <a:solidFill>
                  <a:schemeClr val="tx1">
                    <a:tint val="75000"/>
                  </a:schemeClr>
                </a:solidFill>
              </a:defRPr>
            </a:lvl4pPr>
            <a:lvl5pPr marL="1824228" indent="0">
              <a:buNone/>
              <a:defRPr sz="1596">
                <a:solidFill>
                  <a:schemeClr val="tx1">
                    <a:tint val="75000"/>
                  </a:schemeClr>
                </a:solidFill>
              </a:defRPr>
            </a:lvl5pPr>
            <a:lvl6pPr marL="2280285" indent="0">
              <a:buNone/>
              <a:defRPr sz="1596">
                <a:solidFill>
                  <a:schemeClr val="tx1">
                    <a:tint val="75000"/>
                  </a:schemeClr>
                </a:solidFill>
              </a:defRPr>
            </a:lvl6pPr>
            <a:lvl7pPr marL="2736342" indent="0">
              <a:buNone/>
              <a:defRPr sz="1596">
                <a:solidFill>
                  <a:schemeClr val="tx1">
                    <a:tint val="75000"/>
                  </a:schemeClr>
                </a:solidFill>
              </a:defRPr>
            </a:lvl7pPr>
            <a:lvl8pPr marL="3192399" indent="0">
              <a:buNone/>
              <a:defRPr sz="1596">
                <a:solidFill>
                  <a:schemeClr val="tx1">
                    <a:tint val="75000"/>
                  </a:schemeClr>
                </a:solidFill>
              </a:defRPr>
            </a:lvl8pPr>
            <a:lvl9pPr marL="3648456" indent="0">
              <a:buNone/>
              <a:defRPr sz="1596">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471F16-EB42-B451-80C9-BBCB4E3B3BC3}"/>
              </a:ext>
            </a:extLst>
          </p:cNvPr>
          <p:cNvSpPr>
            <a:spLocks noGrp="1"/>
          </p:cNvSpPr>
          <p:nvPr>
            <p:ph type="dt" sz="half" idx="10"/>
          </p:nvPr>
        </p:nvSpPr>
        <p:spPr/>
        <p:txBody>
          <a:bodyPr/>
          <a:lstStyle/>
          <a:p>
            <a:fld id="{5AFE6395-AF73-B84C-8148-6400273AAE7F}" type="datetimeFigureOut">
              <a:rPr lang="en-US" smtClean="0"/>
              <a:t>12/5/23</a:t>
            </a:fld>
            <a:endParaRPr lang="en-US"/>
          </a:p>
        </p:txBody>
      </p:sp>
      <p:sp>
        <p:nvSpPr>
          <p:cNvPr id="5" name="Footer Placeholder 4">
            <a:extLst>
              <a:ext uri="{FF2B5EF4-FFF2-40B4-BE49-F238E27FC236}">
                <a16:creationId xmlns:a16="http://schemas.microsoft.com/office/drawing/2014/main" id="{68706948-AC5E-7B83-83D2-D8D0F0A2C0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7B1D75-8D23-6425-F7B8-1FB5720602CA}"/>
              </a:ext>
            </a:extLst>
          </p:cNvPr>
          <p:cNvSpPr>
            <a:spLocks noGrp="1"/>
          </p:cNvSpPr>
          <p:nvPr>
            <p:ph type="sldNum" sz="quarter" idx="12"/>
          </p:nvPr>
        </p:nvSpPr>
        <p:spPr/>
        <p:txBody>
          <a:bodyPr/>
          <a:lstStyle/>
          <a:p>
            <a:fld id="{7C50EB7D-1853-2140-A524-1ACDF220F11B}" type="slidenum">
              <a:rPr lang="en-US" smtClean="0"/>
              <a:t>‹#›</a:t>
            </a:fld>
            <a:endParaRPr lang="en-US"/>
          </a:p>
        </p:txBody>
      </p:sp>
    </p:spTree>
    <p:extLst>
      <p:ext uri="{BB962C8B-B14F-4D97-AF65-F5344CB8AC3E}">
        <p14:creationId xmlns:p14="http://schemas.microsoft.com/office/powerpoint/2010/main" val="1354007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39ACE-90AA-9160-48F1-7277FD2537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0D81C1-C202-DCEA-4347-A16B04318301}"/>
              </a:ext>
            </a:extLst>
          </p:cNvPr>
          <p:cNvSpPr>
            <a:spLocks noGrp="1"/>
          </p:cNvSpPr>
          <p:nvPr>
            <p:ph sz="half" idx="1"/>
          </p:nvPr>
        </p:nvSpPr>
        <p:spPr>
          <a:xfrm>
            <a:off x="836126" y="1825625"/>
            <a:ext cx="516878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CD7663-E5E3-4A9D-FD07-04927832955E}"/>
              </a:ext>
            </a:extLst>
          </p:cNvPr>
          <p:cNvSpPr>
            <a:spLocks noGrp="1"/>
          </p:cNvSpPr>
          <p:nvPr>
            <p:ph sz="half" idx="2"/>
          </p:nvPr>
        </p:nvSpPr>
        <p:spPr>
          <a:xfrm>
            <a:off x="6156931" y="1825625"/>
            <a:ext cx="516878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D7826D-8C45-DD3E-2EDB-EFD72A889166}"/>
              </a:ext>
            </a:extLst>
          </p:cNvPr>
          <p:cNvSpPr>
            <a:spLocks noGrp="1"/>
          </p:cNvSpPr>
          <p:nvPr>
            <p:ph type="dt" sz="half" idx="10"/>
          </p:nvPr>
        </p:nvSpPr>
        <p:spPr/>
        <p:txBody>
          <a:bodyPr/>
          <a:lstStyle/>
          <a:p>
            <a:fld id="{5AFE6395-AF73-B84C-8148-6400273AAE7F}" type="datetimeFigureOut">
              <a:rPr lang="en-US" smtClean="0"/>
              <a:t>12/5/23</a:t>
            </a:fld>
            <a:endParaRPr lang="en-US"/>
          </a:p>
        </p:txBody>
      </p:sp>
      <p:sp>
        <p:nvSpPr>
          <p:cNvPr id="6" name="Footer Placeholder 5">
            <a:extLst>
              <a:ext uri="{FF2B5EF4-FFF2-40B4-BE49-F238E27FC236}">
                <a16:creationId xmlns:a16="http://schemas.microsoft.com/office/drawing/2014/main" id="{8966D9F3-6101-B96F-37D2-2907D16127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C3F4AB-B068-DC54-4C18-008C82E5D1D8}"/>
              </a:ext>
            </a:extLst>
          </p:cNvPr>
          <p:cNvSpPr>
            <a:spLocks noGrp="1"/>
          </p:cNvSpPr>
          <p:nvPr>
            <p:ph type="sldNum" sz="quarter" idx="12"/>
          </p:nvPr>
        </p:nvSpPr>
        <p:spPr/>
        <p:txBody>
          <a:bodyPr/>
          <a:lstStyle/>
          <a:p>
            <a:fld id="{7C50EB7D-1853-2140-A524-1ACDF220F11B}" type="slidenum">
              <a:rPr lang="en-US" smtClean="0"/>
              <a:t>‹#›</a:t>
            </a:fld>
            <a:endParaRPr lang="en-US"/>
          </a:p>
        </p:txBody>
      </p:sp>
    </p:spTree>
    <p:extLst>
      <p:ext uri="{BB962C8B-B14F-4D97-AF65-F5344CB8AC3E}">
        <p14:creationId xmlns:p14="http://schemas.microsoft.com/office/powerpoint/2010/main" val="1985796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4857-F09A-797F-AE1B-D15C146751CA}"/>
              </a:ext>
            </a:extLst>
          </p:cNvPr>
          <p:cNvSpPr>
            <a:spLocks noGrp="1"/>
          </p:cNvSpPr>
          <p:nvPr>
            <p:ph type="title"/>
          </p:nvPr>
        </p:nvSpPr>
        <p:spPr>
          <a:xfrm>
            <a:off x="837711" y="365126"/>
            <a:ext cx="10489585"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EC4535-A4E8-1271-B32C-8073E99B9339}"/>
              </a:ext>
            </a:extLst>
          </p:cNvPr>
          <p:cNvSpPr>
            <a:spLocks noGrp="1"/>
          </p:cNvSpPr>
          <p:nvPr>
            <p:ph type="body" idx="1"/>
          </p:nvPr>
        </p:nvSpPr>
        <p:spPr>
          <a:xfrm>
            <a:off x="837711" y="1681163"/>
            <a:ext cx="5145027" cy="823912"/>
          </a:xfrm>
        </p:spPr>
        <p:txBody>
          <a:bodyPr anchor="b"/>
          <a:lstStyle>
            <a:lvl1pPr marL="0" indent="0">
              <a:buNone/>
              <a:defRPr sz="2394" b="1"/>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en-US"/>
              <a:t>Click to edit Master text styles</a:t>
            </a:r>
          </a:p>
        </p:txBody>
      </p:sp>
      <p:sp>
        <p:nvSpPr>
          <p:cNvPr id="4" name="Content Placeholder 3">
            <a:extLst>
              <a:ext uri="{FF2B5EF4-FFF2-40B4-BE49-F238E27FC236}">
                <a16:creationId xmlns:a16="http://schemas.microsoft.com/office/drawing/2014/main" id="{A3A8740C-B1E4-47D1-F3FE-70B79E89C186}"/>
              </a:ext>
            </a:extLst>
          </p:cNvPr>
          <p:cNvSpPr>
            <a:spLocks noGrp="1"/>
          </p:cNvSpPr>
          <p:nvPr>
            <p:ph sz="half" idx="2"/>
          </p:nvPr>
        </p:nvSpPr>
        <p:spPr>
          <a:xfrm>
            <a:off x="837711" y="2505075"/>
            <a:ext cx="514502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621EEE-77C0-69F1-B1E8-4815A46F67F6}"/>
              </a:ext>
            </a:extLst>
          </p:cNvPr>
          <p:cNvSpPr>
            <a:spLocks noGrp="1"/>
          </p:cNvSpPr>
          <p:nvPr>
            <p:ph type="body" sz="quarter" idx="3"/>
          </p:nvPr>
        </p:nvSpPr>
        <p:spPr>
          <a:xfrm>
            <a:off x="6156931" y="1681163"/>
            <a:ext cx="5170365" cy="823912"/>
          </a:xfrm>
        </p:spPr>
        <p:txBody>
          <a:bodyPr anchor="b"/>
          <a:lstStyle>
            <a:lvl1pPr marL="0" indent="0">
              <a:buNone/>
              <a:defRPr sz="2394" b="1"/>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en-US"/>
              <a:t>Click to edit Master text styles</a:t>
            </a:r>
          </a:p>
        </p:txBody>
      </p:sp>
      <p:sp>
        <p:nvSpPr>
          <p:cNvPr id="6" name="Content Placeholder 5">
            <a:extLst>
              <a:ext uri="{FF2B5EF4-FFF2-40B4-BE49-F238E27FC236}">
                <a16:creationId xmlns:a16="http://schemas.microsoft.com/office/drawing/2014/main" id="{B84BD096-8236-FA6B-A534-759CFE3CFA04}"/>
              </a:ext>
            </a:extLst>
          </p:cNvPr>
          <p:cNvSpPr>
            <a:spLocks noGrp="1"/>
          </p:cNvSpPr>
          <p:nvPr>
            <p:ph sz="quarter" idx="4"/>
          </p:nvPr>
        </p:nvSpPr>
        <p:spPr>
          <a:xfrm>
            <a:off x="6156931" y="2505075"/>
            <a:ext cx="51703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193CE8-060B-A1A2-8C7D-3620919CAE43}"/>
              </a:ext>
            </a:extLst>
          </p:cNvPr>
          <p:cNvSpPr>
            <a:spLocks noGrp="1"/>
          </p:cNvSpPr>
          <p:nvPr>
            <p:ph type="dt" sz="half" idx="10"/>
          </p:nvPr>
        </p:nvSpPr>
        <p:spPr/>
        <p:txBody>
          <a:bodyPr/>
          <a:lstStyle/>
          <a:p>
            <a:fld id="{5AFE6395-AF73-B84C-8148-6400273AAE7F}" type="datetimeFigureOut">
              <a:rPr lang="en-US" smtClean="0"/>
              <a:t>12/5/23</a:t>
            </a:fld>
            <a:endParaRPr lang="en-US"/>
          </a:p>
        </p:txBody>
      </p:sp>
      <p:sp>
        <p:nvSpPr>
          <p:cNvPr id="8" name="Footer Placeholder 7">
            <a:extLst>
              <a:ext uri="{FF2B5EF4-FFF2-40B4-BE49-F238E27FC236}">
                <a16:creationId xmlns:a16="http://schemas.microsoft.com/office/drawing/2014/main" id="{39BD181A-5848-9EAE-B4FA-EF89E5F5D8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C3BE04-5915-DA8E-6587-4429B2888612}"/>
              </a:ext>
            </a:extLst>
          </p:cNvPr>
          <p:cNvSpPr>
            <a:spLocks noGrp="1"/>
          </p:cNvSpPr>
          <p:nvPr>
            <p:ph type="sldNum" sz="quarter" idx="12"/>
          </p:nvPr>
        </p:nvSpPr>
        <p:spPr/>
        <p:txBody>
          <a:bodyPr/>
          <a:lstStyle/>
          <a:p>
            <a:fld id="{7C50EB7D-1853-2140-A524-1ACDF220F11B}" type="slidenum">
              <a:rPr lang="en-US" smtClean="0"/>
              <a:t>‹#›</a:t>
            </a:fld>
            <a:endParaRPr lang="en-US"/>
          </a:p>
        </p:txBody>
      </p:sp>
    </p:spTree>
    <p:extLst>
      <p:ext uri="{BB962C8B-B14F-4D97-AF65-F5344CB8AC3E}">
        <p14:creationId xmlns:p14="http://schemas.microsoft.com/office/powerpoint/2010/main" val="250315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549D6-5778-60C7-768B-527793932F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EA0C4D-8163-FDE2-F277-7A1494FE0F97}"/>
              </a:ext>
            </a:extLst>
          </p:cNvPr>
          <p:cNvSpPr>
            <a:spLocks noGrp="1"/>
          </p:cNvSpPr>
          <p:nvPr>
            <p:ph type="dt" sz="half" idx="10"/>
          </p:nvPr>
        </p:nvSpPr>
        <p:spPr/>
        <p:txBody>
          <a:bodyPr/>
          <a:lstStyle/>
          <a:p>
            <a:fld id="{5AFE6395-AF73-B84C-8148-6400273AAE7F}" type="datetimeFigureOut">
              <a:rPr lang="en-US" smtClean="0"/>
              <a:t>12/5/23</a:t>
            </a:fld>
            <a:endParaRPr lang="en-US"/>
          </a:p>
        </p:txBody>
      </p:sp>
      <p:sp>
        <p:nvSpPr>
          <p:cNvPr id="4" name="Footer Placeholder 3">
            <a:extLst>
              <a:ext uri="{FF2B5EF4-FFF2-40B4-BE49-F238E27FC236}">
                <a16:creationId xmlns:a16="http://schemas.microsoft.com/office/drawing/2014/main" id="{4C21D845-E571-CE40-D5DB-AFA6B6660D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C6945B-AB4B-DC8E-2571-9E5A3D453573}"/>
              </a:ext>
            </a:extLst>
          </p:cNvPr>
          <p:cNvSpPr>
            <a:spLocks noGrp="1"/>
          </p:cNvSpPr>
          <p:nvPr>
            <p:ph type="sldNum" sz="quarter" idx="12"/>
          </p:nvPr>
        </p:nvSpPr>
        <p:spPr/>
        <p:txBody>
          <a:bodyPr/>
          <a:lstStyle/>
          <a:p>
            <a:fld id="{7C50EB7D-1853-2140-A524-1ACDF220F11B}" type="slidenum">
              <a:rPr lang="en-US" smtClean="0"/>
              <a:t>‹#›</a:t>
            </a:fld>
            <a:endParaRPr lang="en-US"/>
          </a:p>
        </p:txBody>
      </p:sp>
      <p:pic>
        <p:nvPicPr>
          <p:cNvPr id="6" name="Picture 5">
            <a:extLst>
              <a:ext uri="{FF2B5EF4-FFF2-40B4-BE49-F238E27FC236}">
                <a16:creationId xmlns:a16="http://schemas.microsoft.com/office/drawing/2014/main" id="{CB477831-BEE6-09BB-16E4-F69E981791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29688" y="5962650"/>
            <a:ext cx="490031" cy="590550"/>
          </a:xfrm>
          <a:prstGeom prst="rect">
            <a:avLst/>
          </a:prstGeom>
        </p:spPr>
      </p:pic>
      <p:sp>
        <p:nvSpPr>
          <p:cNvPr id="7" name="TextBox 6">
            <a:extLst>
              <a:ext uri="{FF2B5EF4-FFF2-40B4-BE49-F238E27FC236}">
                <a16:creationId xmlns:a16="http://schemas.microsoft.com/office/drawing/2014/main" id="{90607D7C-D3D0-5C98-6373-48E12164D789}"/>
              </a:ext>
            </a:extLst>
          </p:cNvPr>
          <p:cNvSpPr txBox="1"/>
          <p:nvPr userDrawn="1"/>
        </p:nvSpPr>
        <p:spPr>
          <a:xfrm>
            <a:off x="343308" y="6400800"/>
            <a:ext cx="1546611" cy="215444"/>
          </a:xfrm>
          <a:prstGeom prst="rect">
            <a:avLst/>
          </a:prstGeom>
          <a:noFill/>
        </p:spPr>
        <p:txBody>
          <a:bodyPr wrap="square" rtlCol="0">
            <a:spAutoFit/>
          </a:bodyPr>
          <a:lstStyle/>
          <a:p>
            <a:pPr fontAlgn="base">
              <a:spcBef>
                <a:spcPct val="0"/>
              </a:spcBef>
              <a:spcAft>
                <a:spcPct val="0"/>
              </a:spcAft>
            </a:pPr>
            <a:r>
              <a:rPr lang="en-US" sz="800" b="1" i="1" dirty="0">
                <a:solidFill>
                  <a:schemeClr val="bg1">
                    <a:lumMod val="75000"/>
                  </a:schemeClr>
                </a:solidFill>
                <a:latin typeface="Verdana" pitchFamily="34" charset="0"/>
                <a:ea typeface="Verdana" pitchFamily="34" charset="0"/>
                <a:cs typeface="Verdana" pitchFamily="34" charset="0"/>
              </a:rPr>
              <a:t>Learning with Purpose</a:t>
            </a:r>
          </a:p>
        </p:txBody>
      </p:sp>
    </p:spTree>
    <p:extLst>
      <p:ext uri="{BB962C8B-B14F-4D97-AF65-F5344CB8AC3E}">
        <p14:creationId xmlns:p14="http://schemas.microsoft.com/office/powerpoint/2010/main" val="114413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88F31A-696C-A9EE-6487-F7E5A035B945}"/>
              </a:ext>
            </a:extLst>
          </p:cNvPr>
          <p:cNvSpPr>
            <a:spLocks noGrp="1"/>
          </p:cNvSpPr>
          <p:nvPr>
            <p:ph type="dt" sz="half" idx="10"/>
          </p:nvPr>
        </p:nvSpPr>
        <p:spPr/>
        <p:txBody>
          <a:bodyPr/>
          <a:lstStyle/>
          <a:p>
            <a:fld id="{5AFE6395-AF73-B84C-8148-6400273AAE7F}" type="datetimeFigureOut">
              <a:rPr lang="en-US" smtClean="0"/>
              <a:t>12/5/23</a:t>
            </a:fld>
            <a:endParaRPr lang="en-US"/>
          </a:p>
        </p:txBody>
      </p:sp>
      <p:sp>
        <p:nvSpPr>
          <p:cNvPr id="3" name="Footer Placeholder 2">
            <a:extLst>
              <a:ext uri="{FF2B5EF4-FFF2-40B4-BE49-F238E27FC236}">
                <a16:creationId xmlns:a16="http://schemas.microsoft.com/office/drawing/2014/main" id="{7133BA1F-EA4E-BA7C-6DBD-6F5ECDFD86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CC53E8-2A99-1BC1-DE0D-FC5518D475BF}"/>
              </a:ext>
            </a:extLst>
          </p:cNvPr>
          <p:cNvSpPr>
            <a:spLocks noGrp="1"/>
          </p:cNvSpPr>
          <p:nvPr>
            <p:ph type="sldNum" sz="quarter" idx="12"/>
          </p:nvPr>
        </p:nvSpPr>
        <p:spPr/>
        <p:txBody>
          <a:bodyPr/>
          <a:lstStyle/>
          <a:p>
            <a:fld id="{7C50EB7D-1853-2140-A524-1ACDF220F11B}" type="slidenum">
              <a:rPr lang="en-US" smtClean="0"/>
              <a:t>‹#›</a:t>
            </a:fld>
            <a:endParaRPr lang="en-US"/>
          </a:p>
        </p:txBody>
      </p:sp>
    </p:spTree>
    <p:extLst>
      <p:ext uri="{BB962C8B-B14F-4D97-AF65-F5344CB8AC3E}">
        <p14:creationId xmlns:p14="http://schemas.microsoft.com/office/powerpoint/2010/main" val="1461519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857F9-0A4E-F2FC-BDB2-EFF53F019C58}"/>
              </a:ext>
            </a:extLst>
          </p:cNvPr>
          <p:cNvSpPr>
            <a:spLocks noGrp="1"/>
          </p:cNvSpPr>
          <p:nvPr>
            <p:ph type="title"/>
          </p:nvPr>
        </p:nvSpPr>
        <p:spPr>
          <a:xfrm>
            <a:off x="837711" y="457200"/>
            <a:ext cx="3922509" cy="1600200"/>
          </a:xfrm>
        </p:spPr>
        <p:txBody>
          <a:bodyPr anchor="b"/>
          <a:lstStyle>
            <a:lvl1pPr>
              <a:defRPr sz="3192"/>
            </a:lvl1pPr>
          </a:lstStyle>
          <a:p>
            <a:r>
              <a:rPr lang="en-US"/>
              <a:t>Click to edit Master title style</a:t>
            </a:r>
          </a:p>
        </p:txBody>
      </p:sp>
      <p:sp>
        <p:nvSpPr>
          <p:cNvPr id="3" name="Content Placeholder 2">
            <a:extLst>
              <a:ext uri="{FF2B5EF4-FFF2-40B4-BE49-F238E27FC236}">
                <a16:creationId xmlns:a16="http://schemas.microsoft.com/office/drawing/2014/main" id="{025C218C-CA92-B08F-0ED5-A093239AAA89}"/>
              </a:ext>
            </a:extLst>
          </p:cNvPr>
          <p:cNvSpPr>
            <a:spLocks noGrp="1"/>
          </p:cNvSpPr>
          <p:nvPr>
            <p:ph idx="1"/>
          </p:nvPr>
        </p:nvSpPr>
        <p:spPr>
          <a:xfrm>
            <a:off x="5170365" y="987426"/>
            <a:ext cx="6156930" cy="4873625"/>
          </a:xfrm>
        </p:spPr>
        <p:txBody>
          <a:bodyPr/>
          <a:lstStyle>
            <a:lvl1pPr>
              <a:defRPr sz="3192"/>
            </a:lvl1pPr>
            <a:lvl2pPr>
              <a:defRPr sz="2793"/>
            </a:lvl2pPr>
            <a:lvl3pPr>
              <a:defRPr sz="2394"/>
            </a:lvl3pPr>
            <a:lvl4pPr>
              <a:defRPr sz="1995"/>
            </a:lvl4pPr>
            <a:lvl5pPr>
              <a:defRPr sz="1995"/>
            </a:lvl5pPr>
            <a:lvl6pPr>
              <a:defRPr sz="1995"/>
            </a:lvl6pPr>
            <a:lvl7pPr>
              <a:defRPr sz="1995"/>
            </a:lvl7pPr>
            <a:lvl8pPr>
              <a:defRPr sz="1995"/>
            </a:lvl8pPr>
            <a:lvl9pPr>
              <a:defRPr sz="19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2B473C-8436-57C3-6632-D9C8FC983622}"/>
              </a:ext>
            </a:extLst>
          </p:cNvPr>
          <p:cNvSpPr>
            <a:spLocks noGrp="1"/>
          </p:cNvSpPr>
          <p:nvPr>
            <p:ph type="body" sz="half" idx="2"/>
          </p:nvPr>
        </p:nvSpPr>
        <p:spPr>
          <a:xfrm>
            <a:off x="837711" y="2057400"/>
            <a:ext cx="3922509" cy="3811588"/>
          </a:xfrm>
        </p:spPr>
        <p:txBody>
          <a:bodyPr/>
          <a:lstStyle>
            <a:lvl1pPr marL="0" indent="0">
              <a:buNone/>
              <a:defRPr sz="1596"/>
            </a:lvl1pPr>
            <a:lvl2pPr marL="456057" indent="0">
              <a:buNone/>
              <a:defRPr sz="1397"/>
            </a:lvl2pPr>
            <a:lvl3pPr marL="912114" indent="0">
              <a:buNone/>
              <a:defRPr sz="1197"/>
            </a:lvl3pPr>
            <a:lvl4pPr marL="1368171" indent="0">
              <a:buNone/>
              <a:defRPr sz="998"/>
            </a:lvl4pPr>
            <a:lvl5pPr marL="1824228" indent="0">
              <a:buNone/>
              <a:defRPr sz="998"/>
            </a:lvl5pPr>
            <a:lvl6pPr marL="2280285" indent="0">
              <a:buNone/>
              <a:defRPr sz="998"/>
            </a:lvl6pPr>
            <a:lvl7pPr marL="2736342" indent="0">
              <a:buNone/>
              <a:defRPr sz="998"/>
            </a:lvl7pPr>
            <a:lvl8pPr marL="3192399" indent="0">
              <a:buNone/>
              <a:defRPr sz="998"/>
            </a:lvl8pPr>
            <a:lvl9pPr marL="3648456" indent="0">
              <a:buNone/>
              <a:defRPr sz="998"/>
            </a:lvl9pPr>
          </a:lstStyle>
          <a:p>
            <a:pPr lvl="0"/>
            <a:r>
              <a:rPr lang="en-US"/>
              <a:t>Click to edit Master text styles</a:t>
            </a:r>
          </a:p>
        </p:txBody>
      </p:sp>
      <p:sp>
        <p:nvSpPr>
          <p:cNvPr id="5" name="Date Placeholder 4">
            <a:extLst>
              <a:ext uri="{FF2B5EF4-FFF2-40B4-BE49-F238E27FC236}">
                <a16:creationId xmlns:a16="http://schemas.microsoft.com/office/drawing/2014/main" id="{FBC7B0C1-61BA-7F7E-3342-34C8E49CD4D3}"/>
              </a:ext>
            </a:extLst>
          </p:cNvPr>
          <p:cNvSpPr>
            <a:spLocks noGrp="1"/>
          </p:cNvSpPr>
          <p:nvPr>
            <p:ph type="dt" sz="half" idx="10"/>
          </p:nvPr>
        </p:nvSpPr>
        <p:spPr/>
        <p:txBody>
          <a:bodyPr/>
          <a:lstStyle/>
          <a:p>
            <a:fld id="{5AFE6395-AF73-B84C-8148-6400273AAE7F}" type="datetimeFigureOut">
              <a:rPr lang="en-US" smtClean="0"/>
              <a:t>12/5/23</a:t>
            </a:fld>
            <a:endParaRPr lang="en-US"/>
          </a:p>
        </p:txBody>
      </p:sp>
      <p:sp>
        <p:nvSpPr>
          <p:cNvPr id="6" name="Footer Placeholder 5">
            <a:extLst>
              <a:ext uri="{FF2B5EF4-FFF2-40B4-BE49-F238E27FC236}">
                <a16:creationId xmlns:a16="http://schemas.microsoft.com/office/drawing/2014/main" id="{A4C78013-2081-E725-8164-29E1569B34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DE92B-6217-EF31-ADD0-8CC7FE684C13}"/>
              </a:ext>
            </a:extLst>
          </p:cNvPr>
          <p:cNvSpPr>
            <a:spLocks noGrp="1"/>
          </p:cNvSpPr>
          <p:nvPr>
            <p:ph type="sldNum" sz="quarter" idx="12"/>
          </p:nvPr>
        </p:nvSpPr>
        <p:spPr/>
        <p:txBody>
          <a:bodyPr/>
          <a:lstStyle/>
          <a:p>
            <a:fld id="{7C50EB7D-1853-2140-A524-1ACDF220F11B}" type="slidenum">
              <a:rPr lang="en-US" smtClean="0"/>
              <a:t>‹#›</a:t>
            </a:fld>
            <a:endParaRPr lang="en-US"/>
          </a:p>
        </p:txBody>
      </p:sp>
    </p:spTree>
    <p:extLst>
      <p:ext uri="{BB962C8B-B14F-4D97-AF65-F5344CB8AC3E}">
        <p14:creationId xmlns:p14="http://schemas.microsoft.com/office/powerpoint/2010/main" val="3917084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2B792-B1A2-0B04-8093-B42B601B3D40}"/>
              </a:ext>
            </a:extLst>
          </p:cNvPr>
          <p:cNvSpPr>
            <a:spLocks noGrp="1"/>
          </p:cNvSpPr>
          <p:nvPr>
            <p:ph type="title"/>
          </p:nvPr>
        </p:nvSpPr>
        <p:spPr>
          <a:xfrm>
            <a:off x="837711" y="457200"/>
            <a:ext cx="3922509" cy="1600200"/>
          </a:xfrm>
        </p:spPr>
        <p:txBody>
          <a:bodyPr anchor="b"/>
          <a:lstStyle>
            <a:lvl1pPr>
              <a:defRPr sz="3192"/>
            </a:lvl1pPr>
          </a:lstStyle>
          <a:p>
            <a:r>
              <a:rPr lang="en-US"/>
              <a:t>Click to edit Master title style</a:t>
            </a:r>
          </a:p>
        </p:txBody>
      </p:sp>
      <p:sp>
        <p:nvSpPr>
          <p:cNvPr id="3" name="Picture Placeholder 2">
            <a:extLst>
              <a:ext uri="{FF2B5EF4-FFF2-40B4-BE49-F238E27FC236}">
                <a16:creationId xmlns:a16="http://schemas.microsoft.com/office/drawing/2014/main" id="{91D0A09E-ADC7-8FEC-5971-0BFBD3D19558}"/>
              </a:ext>
            </a:extLst>
          </p:cNvPr>
          <p:cNvSpPr>
            <a:spLocks noGrp="1"/>
          </p:cNvSpPr>
          <p:nvPr>
            <p:ph type="pic" idx="1"/>
          </p:nvPr>
        </p:nvSpPr>
        <p:spPr>
          <a:xfrm>
            <a:off x="5170365" y="987426"/>
            <a:ext cx="6156930" cy="4873625"/>
          </a:xfrm>
        </p:spPr>
        <p:txBody>
          <a:bodyPr/>
          <a:lstStyle>
            <a:lvl1pPr marL="0" indent="0">
              <a:buNone/>
              <a:defRPr sz="3192"/>
            </a:lvl1pPr>
            <a:lvl2pPr marL="456057" indent="0">
              <a:buNone/>
              <a:defRPr sz="2793"/>
            </a:lvl2pPr>
            <a:lvl3pPr marL="912114" indent="0">
              <a:buNone/>
              <a:defRPr sz="2394"/>
            </a:lvl3pPr>
            <a:lvl4pPr marL="1368171" indent="0">
              <a:buNone/>
              <a:defRPr sz="1995"/>
            </a:lvl4pPr>
            <a:lvl5pPr marL="1824228" indent="0">
              <a:buNone/>
              <a:defRPr sz="1995"/>
            </a:lvl5pPr>
            <a:lvl6pPr marL="2280285" indent="0">
              <a:buNone/>
              <a:defRPr sz="1995"/>
            </a:lvl6pPr>
            <a:lvl7pPr marL="2736342" indent="0">
              <a:buNone/>
              <a:defRPr sz="1995"/>
            </a:lvl7pPr>
            <a:lvl8pPr marL="3192399" indent="0">
              <a:buNone/>
              <a:defRPr sz="1995"/>
            </a:lvl8pPr>
            <a:lvl9pPr marL="3648456" indent="0">
              <a:buNone/>
              <a:defRPr sz="1995"/>
            </a:lvl9pPr>
          </a:lstStyle>
          <a:p>
            <a:endParaRPr lang="en-US"/>
          </a:p>
        </p:txBody>
      </p:sp>
      <p:sp>
        <p:nvSpPr>
          <p:cNvPr id="4" name="Text Placeholder 3">
            <a:extLst>
              <a:ext uri="{FF2B5EF4-FFF2-40B4-BE49-F238E27FC236}">
                <a16:creationId xmlns:a16="http://schemas.microsoft.com/office/drawing/2014/main" id="{2A893ACE-9598-5DB0-1107-7FEEE874B643}"/>
              </a:ext>
            </a:extLst>
          </p:cNvPr>
          <p:cNvSpPr>
            <a:spLocks noGrp="1"/>
          </p:cNvSpPr>
          <p:nvPr>
            <p:ph type="body" sz="half" idx="2"/>
          </p:nvPr>
        </p:nvSpPr>
        <p:spPr>
          <a:xfrm>
            <a:off x="837711" y="2057400"/>
            <a:ext cx="3922509" cy="3811588"/>
          </a:xfrm>
        </p:spPr>
        <p:txBody>
          <a:bodyPr/>
          <a:lstStyle>
            <a:lvl1pPr marL="0" indent="0">
              <a:buNone/>
              <a:defRPr sz="1596"/>
            </a:lvl1pPr>
            <a:lvl2pPr marL="456057" indent="0">
              <a:buNone/>
              <a:defRPr sz="1397"/>
            </a:lvl2pPr>
            <a:lvl3pPr marL="912114" indent="0">
              <a:buNone/>
              <a:defRPr sz="1197"/>
            </a:lvl3pPr>
            <a:lvl4pPr marL="1368171" indent="0">
              <a:buNone/>
              <a:defRPr sz="998"/>
            </a:lvl4pPr>
            <a:lvl5pPr marL="1824228" indent="0">
              <a:buNone/>
              <a:defRPr sz="998"/>
            </a:lvl5pPr>
            <a:lvl6pPr marL="2280285" indent="0">
              <a:buNone/>
              <a:defRPr sz="998"/>
            </a:lvl6pPr>
            <a:lvl7pPr marL="2736342" indent="0">
              <a:buNone/>
              <a:defRPr sz="998"/>
            </a:lvl7pPr>
            <a:lvl8pPr marL="3192399" indent="0">
              <a:buNone/>
              <a:defRPr sz="998"/>
            </a:lvl8pPr>
            <a:lvl9pPr marL="3648456" indent="0">
              <a:buNone/>
              <a:defRPr sz="998"/>
            </a:lvl9pPr>
          </a:lstStyle>
          <a:p>
            <a:pPr lvl="0"/>
            <a:r>
              <a:rPr lang="en-US"/>
              <a:t>Click to edit Master text styles</a:t>
            </a:r>
          </a:p>
        </p:txBody>
      </p:sp>
      <p:sp>
        <p:nvSpPr>
          <p:cNvPr id="5" name="Date Placeholder 4">
            <a:extLst>
              <a:ext uri="{FF2B5EF4-FFF2-40B4-BE49-F238E27FC236}">
                <a16:creationId xmlns:a16="http://schemas.microsoft.com/office/drawing/2014/main" id="{446CCD17-20D3-583E-3689-15B6ACB677F9}"/>
              </a:ext>
            </a:extLst>
          </p:cNvPr>
          <p:cNvSpPr>
            <a:spLocks noGrp="1"/>
          </p:cNvSpPr>
          <p:nvPr>
            <p:ph type="dt" sz="half" idx="10"/>
          </p:nvPr>
        </p:nvSpPr>
        <p:spPr/>
        <p:txBody>
          <a:bodyPr/>
          <a:lstStyle/>
          <a:p>
            <a:fld id="{5AFE6395-AF73-B84C-8148-6400273AAE7F}" type="datetimeFigureOut">
              <a:rPr lang="en-US" smtClean="0"/>
              <a:t>12/5/23</a:t>
            </a:fld>
            <a:endParaRPr lang="en-US"/>
          </a:p>
        </p:txBody>
      </p:sp>
      <p:sp>
        <p:nvSpPr>
          <p:cNvPr id="6" name="Footer Placeholder 5">
            <a:extLst>
              <a:ext uri="{FF2B5EF4-FFF2-40B4-BE49-F238E27FC236}">
                <a16:creationId xmlns:a16="http://schemas.microsoft.com/office/drawing/2014/main" id="{4C2D97A0-C2D4-B984-B928-8F1F248DB1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B9476-1571-9CA2-B032-30DB7F036A76}"/>
              </a:ext>
            </a:extLst>
          </p:cNvPr>
          <p:cNvSpPr>
            <a:spLocks noGrp="1"/>
          </p:cNvSpPr>
          <p:nvPr>
            <p:ph type="sldNum" sz="quarter" idx="12"/>
          </p:nvPr>
        </p:nvSpPr>
        <p:spPr/>
        <p:txBody>
          <a:bodyPr/>
          <a:lstStyle/>
          <a:p>
            <a:fld id="{7C50EB7D-1853-2140-A524-1ACDF220F11B}" type="slidenum">
              <a:rPr lang="en-US" smtClean="0"/>
              <a:t>‹#›</a:t>
            </a:fld>
            <a:endParaRPr lang="en-US"/>
          </a:p>
        </p:txBody>
      </p:sp>
    </p:spTree>
    <p:extLst>
      <p:ext uri="{BB962C8B-B14F-4D97-AF65-F5344CB8AC3E}">
        <p14:creationId xmlns:p14="http://schemas.microsoft.com/office/powerpoint/2010/main" val="3191773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image" Target="../media/image4.jpg"/><Relationship Id="rId5" Type="http://schemas.openxmlformats.org/officeDocument/2006/relationships/slideLayout" Target="../slideLayouts/slideLayout24.xml"/><Relationship Id="rId10" Type="http://schemas.openxmlformats.org/officeDocument/2006/relationships/theme" Target="../theme/theme2.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2DE968-7A22-3AE9-69CD-D9E9F35CE2BE}"/>
              </a:ext>
            </a:extLst>
          </p:cNvPr>
          <p:cNvSpPr>
            <a:spLocks noGrp="1"/>
          </p:cNvSpPr>
          <p:nvPr>
            <p:ph type="title"/>
          </p:nvPr>
        </p:nvSpPr>
        <p:spPr>
          <a:xfrm>
            <a:off x="836127" y="365126"/>
            <a:ext cx="10489585"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671AB5-3608-780F-B40E-35B669A0E419}"/>
              </a:ext>
            </a:extLst>
          </p:cNvPr>
          <p:cNvSpPr>
            <a:spLocks noGrp="1"/>
          </p:cNvSpPr>
          <p:nvPr>
            <p:ph type="body" idx="1"/>
          </p:nvPr>
        </p:nvSpPr>
        <p:spPr>
          <a:xfrm>
            <a:off x="836127" y="1825625"/>
            <a:ext cx="1048958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87D2D-0179-AB7A-4EA3-A3E3558BF146}"/>
              </a:ext>
            </a:extLst>
          </p:cNvPr>
          <p:cNvSpPr>
            <a:spLocks noGrp="1"/>
          </p:cNvSpPr>
          <p:nvPr>
            <p:ph type="dt" sz="half" idx="2"/>
          </p:nvPr>
        </p:nvSpPr>
        <p:spPr>
          <a:xfrm>
            <a:off x="836126" y="6356351"/>
            <a:ext cx="2736414" cy="365125"/>
          </a:xfrm>
          <a:prstGeom prst="rect">
            <a:avLst/>
          </a:prstGeom>
        </p:spPr>
        <p:txBody>
          <a:bodyPr vert="horz" lIns="91440" tIns="45720" rIns="91440" bIns="45720" rtlCol="0" anchor="ctr"/>
          <a:lstStyle>
            <a:lvl1pPr algn="l">
              <a:defRPr sz="1197">
                <a:solidFill>
                  <a:schemeClr val="tx1">
                    <a:tint val="75000"/>
                  </a:schemeClr>
                </a:solidFill>
              </a:defRPr>
            </a:lvl1pPr>
          </a:lstStyle>
          <a:p>
            <a:fld id="{5AFE6395-AF73-B84C-8148-6400273AAE7F}" type="datetimeFigureOut">
              <a:rPr lang="en-US" smtClean="0"/>
              <a:t>12/5/23</a:t>
            </a:fld>
            <a:endParaRPr lang="en-US"/>
          </a:p>
        </p:txBody>
      </p:sp>
      <p:sp>
        <p:nvSpPr>
          <p:cNvPr id="5" name="Footer Placeholder 4">
            <a:extLst>
              <a:ext uri="{FF2B5EF4-FFF2-40B4-BE49-F238E27FC236}">
                <a16:creationId xmlns:a16="http://schemas.microsoft.com/office/drawing/2014/main" id="{C33A959C-CA0D-E5EA-4825-728977988E0C}"/>
              </a:ext>
            </a:extLst>
          </p:cNvPr>
          <p:cNvSpPr>
            <a:spLocks noGrp="1"/>
          </p:cNvSpPr>
          <p:nvPr>
            <p:ph type="ftr" sz="quarter" idx="3"/>
          </p:nvPr>
        </p:nvSpPr>
        <p:spPr>
          <a:xfrm>
            <a:off x="4028609" y="6356351"/>
            <a:ext cx="4104620" cy="365125"/>
          </a:xfrm>
          <a:prstGeom prst="rect">
            <a:avLst/>
          </a:prstGeom>
        </p:spPr>
        <p:txBody>
          <a:bodyPr vert="horz" lIns="91440" tIns="45720" rIns="91440" bIns="45720" rtlCol="0" anchor="ctr"/>
          <a:lstStyle>
            <a:lvl1pPr algn="ctr">
              <a:defRPr sz="1197">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5E13D5-FDD3-0481-42B6-A256AA2607B0}"/>
              </a:ext>
            </a:extLst>
          </p:cNvPr>
          <p:cNvSpPr>
            <a:spLocks noGrp="1"/>
          </p:cNvSpPr>
          <p:nvPr>
            <p:ph type="sldNum" sz="quarter" idx="4"/>
          </p:nvPr>
        </p:nvSpPr>
        <p:spPr>
          <a:xfrm>
            <a:off x="8589298" y="6356351"/>
            <a:ext cx="2736414" cy="365125"/>
          </a:xfrm>
          <a:prstGeom prst="rect">
            <a:avLst/>
          </a:prstGeom>
        </p:spPr>
        <p:txBody>
          <a:bodyPr vert="horz" lIns="91440" tIns="45720" rIns="91440" bIns="45720" rtlCol="0" anchor="ctr"/>
          <a:lstStyle>
            <a:lvl1pPr algn="r">
              <a:defRPr sz="1197">
                <a:solidFill>
                  <a:schemeClr val="tx1">
                    <a:tint val="75000"/>
                  </a:schemeClr>
                </a:solidFill>
              </a:defRPr>
            </a:lvl1pPr>
          </a:lstStyle>
          <a:p>
            <a:fld id="{7C50EB7D-1853-2140-A524-1ACDF220F11B}" type="slidenum">
              <a:rPr lang="en-US" smtClean="0"/>
              <a:t>‹#›</a:t>
            </a:fld>
            <a:endParaRPr lang="en-US"/>
          </a:p>
        </p:txBody>
      </p:sp>
    </p:spTree>
    <p:extLst>
      <p:ext uri="{BB962C8B-B14F-4D97-AF65-F5344CB8AC3E}">
        <p14:creationId xmlns:p14="http://schemas.microsoft.com/office/powerpoint/2010/main" val="380967359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679" r:id="rId14"/>
    <p:sldLayoutId id="2147483683" r:id="rId15"/>
    <p:sldLayoutId id="2147483682" r:id="rId16"/>
    <p:sldLayoutId id="2147483680" r:id="rId17"/>
    <p:sldLayoutId id="2147483666" r:id="rId18"/>
    <p:sldLayoutId id="2147483681" r:id="rId19"/>
  </p:sldLayoutIdLst>
  <p:txStyles>
    <p:titleStyle>
      <a:lvl1pPr algn="l" defTabSz="912114" rtl="0" eaLnBrk="1" latinLnBrk="0" hangingPunct="1">
        <a:lnSpc>
          <a:spcPct val="90000"/>
        </a:lnSpc>
        <a:spcBef>
          <a:spcPct val="0"/>
        </a:spcBef>
        <a:buNone/>
        <a:defRPr sz="4389" kern="1200">
          <a:solidFill>
            <a:schemeClr val="tx1"/>
          </a:solidFill>
          <a:latin typeface="+mj-lt"/>
          <a:ea typeface="+mj-ea"/>
          <a:cs typeface="+mj-cs"/>
        </a:defRPr>
      </a:lvl1pPr>
    </p:titleStyle>
    <p:bodyStyle>
      <a:lvl1pPr marL="228029" indent="-228029" algn="l" defTabSz="912114" rtl="0" eaLnBrk="1" latinLnBrk="0" hangingPunct="1">
        <a:lnSpc>
          <a:spcPct val="90000"/>
        </a:lnSpc>
        <a:spcBef>
          <a:spcPts val="998"/>
        </a:spcBef>
        <a:buFont typeface="Arial" panose="020B0604020202020204" pitchFamily="34" charset="0"/>
        <a:buChar char="•"/>
        <a:defRPr sz="2793" kern="1200">
          <a:solidFill>
            <a:schemeClr val="tx1"/>
          </a:solidFill>
          <a:latin typeface="+mn-lt"/>
          <a:ea typeface="+mn-ea"/>
          <a:cs typeface="+mn-cs"/>
        </a:defRPr>
      </a:lvl1pPr>
      <a:lvl2pPr marL="684086" indent="-228029" algn="l" defTabSz="912114" rtl="0" eaLnBrk="1" latinLnBrk="0" hangingPunct="1">
        <a:lnSpc>
          <a:spcPct val="90000"/>
        </a:lnSpc>
        <a:spcBef>
          <a:spcPts val="499"/>
        </a:spcBef>
        <a:buFont typeface="Arial" panose="020B0604020202020204" pitchFamily="34" charset="0"/>
        <a:buChar char="•"/>
        <a:defRPr sz="2394" kern="1200">
          <a:solidFill>
            <a:schemeClr val="tx1"/>
          </a:solidFill>
          <a:latin typeface="+mn-lt"/>
          <a:ea typeface="+mn-ea"/>
          <a:cs typeface="+mn-cs"/>
        </a:defRPr>
      </a:lvl2pPr>
      <a:lvl3pPr marL="1140143" indent="-228029" algn="l" defTabSz="912114" rtl="0" eaLnBrk="1" latinLnBrk="0" hangingPunct="1">
        <a:lnSpc>
          <a:spcPct val="90000"/>
        </a:lnSpc>
        <a:spcBef>
          <a:spcPts val="499"/>
        </a:spcBef>
        <a:buFont typeface="Arial" panose="020B0604020202020204" pitchFamily="34" charset="0"/>
        <a:buChar char="•"/>
        <a:defRPr sz="1995" kern="1200">
          <a:solidFill>
            <a:schemeClr val="tx1"/>
          </a:solidFill>
          <a:latin typeface="+mn-lt"/>
          <a:ea typeface="+mn-ea"/>
          <a:cs typeface="+mn-cs"/>
        </a:defRPr>
      </a:lvl3pPr>
      <a:lvl4pPr marL="1596200"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2257"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p:bodyStyle>
    <p:otherStyle>
      <a:defPPr>
        <a:defRPr lang="en-US"/>
      </a:defPPr>
      <a:lvl1pPr marL="0" algn="l" defTabSz="912114" rtl="0" eaLnBrk="1" latinLnBrk="0" hangingPunct="1">
        <a:defRPr sz="1795" kern="1200">
          <a:solidFill>
            <a:schemeClr val="tx1"/>
          </a:solidFill>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11047003" y="5901071"/>
            <a:ext cx="911300" cy="8206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2400" dirty="0">
              <a:solidFill>
                <a:prstClr val="white"/>
              </a:solidFill>
            </a:endParaRPr>
          </a:p>
        </p:txBody>
      </p:sp>
    </p:spTree>
    <p:extLst>
      <p:ext uri="{BB962C8B-B14F-4D97-AF65-F5344CB8AC3E}">
        <p14:creationId xmlns:p14="http://schemas.microsoft.com/office/powerpoint/2010/main" val="3776533849"/>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Lst>
  <p:txStyles>
    <p:titleStyle>
      <a:lvl1pPr algn="ctr" defTabSz="914293" rtl="0" eaLnBrk="1" latinLnBrk="0" hangingPunct="1">
        <a:spcBef>
          <a:spcPct val="0"/>
        </a:spcBef>
        <a:buNone/>
        <a:defRPr sz="4400" kern="1200">
          <a:solidFill>
            <a:schemeClr val="tx1"/>
          </a:solidFill>
          <a:latin typeface="+mj-lt"/>
          <a:ea typeface="+mj-ea"/>
          <a:cs typeface="+mj-cs"/>
        </a:defRPr>
      </a:lvl1pPr>
    </p:titleStyle>
    <p:bodyStyle>
      <a:lvl1pPr marL="342860" indent="-342860" algn="l" defTabSz="914293"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63" indent="-285717" algn="l" defTabSz="914293"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67" indent="-228573" algn="l" defTabSz="91429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1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5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themeOverride" Target="../theme/themeOverr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hyperlink" Target="https://www.fiserv.com/en/solutions/open-banking/communicator-open.html#:~:text=Communicator%20Open%20from%20Fiserv%2C%20formerly,APIs%20of%20Communicator%20Open"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89719" y="152400"/>
            <a:ext cx="7162800" cy="1447799"/>
          </a:xfrm>
        </p:spPr>
        <p:txBody>
          <a:bodyPr/>
          <a:lstStyle/>
          <a:p>
            <a:r>
              <a:rPr lang="en-US" dirty="0">
                <a:latin typeface="Calibri" panose="020F0502020204030204" pitchFamily="34" charset="0"/>
                <a:cs typeface="Calibri" panose="020F0502020204030204" pitchFamily="34" charset="0"/>
              </a:rPr>
              <a:t>Manning School of Business </a:t>
            </a:r>
          </a:p>
        </p:txBody>
      </p:sp>
      <p:sp>
        <p:nvSpPr>
          <p:cNvPr id="2" name="TextBox 1">
            <a:extLst>
              <a:ext uri="{FF2B5EF4-FFF2-40B4-BE49-F238E27FC236}">
                <a16:creationId xmlns:a16="http://schemas.microsoft.com/office/drawing/2014/main" id="{8E08EB75-60F3-DAF8-378B-28CC3F5FDC5B}"/>
              </a:ext>
            </a:extLst>
          </p:cNvPr>
          <p:cNvSpPr txBox="1"/>
          <p:nvPr/>
        </p:nvSpPr>
        <p:spPr>
          <a:xfrm>
            <a:off x="1737519" y="2438400"/>
            <a:ext cx="5638800" cy="830997"/>
          </a:xfrm>
          <a:prstGeom prst="rect">
            <a:avLst/>
          </a:prstGeom>
          <a:noFill/>
        </p:spPr>
        <p:txBody>
          <a:bodyPr wrap="square" rtlCol="0">
            <a:spAutoFit/>
          </a:bodyPr>
          <a:lstStyle/>
          <a:p>
            <a:r>
              <a:rPr lang="en-US" sz="2400" b="1" cap="all" dirty="0">
                <a:solidFill>
                  <a:srgbClr val="0068B3"/>
                </a:solidFill>
                <a:latin typeface="Calibri" panose="020F0502020204030204" pitchFamily="34" charset="0"/>
                <a:ea typeface="Verdana" pitchFamily="34" charset="0"/>
                <a:cs typeface="Calibri" panose="020F0502020204030204" pitchFamily="34" charset="0"/>
              </a:rPr>
              <a:t>Enterprise Bank API / Middleware</a:t>
            </a:r>
          </a:p>
          <a:p>
            <a:r>
              <a:rPr lang="en-US" sz="2400" b="1" cap="all" dirty="0">
                <a:solidFill>
                  <a:srgbClr val="0068B3"/>
                </a:solidFill>
                <a:latin typeface="Calibri" panose="020F0502020204030204" pitchFamily="34" charset="0"/>
                <a:ea typeface="Verdana" pitchFamily="34" charset="0"/>
                <a:cs typeface="Calibri" panose="020F0502020204030204" pitchFamily="34" charset="0"/>
              </a:rPr>
              <a:t>Gap Analysis</a:t>
            </a:r>
          </a:p>
        </p:txBody>
      </p:sp>
      <p:sp>
        <p:nvSpPr>
          <p:cNvPr id="3" name="TextBox 2">
            <a:extLst>
              <a:ext uri="{FF2B5EF4-FFF2-40B4-BE49-F238E27FC236}">
                <a16:creationId xmlns:a16="http://schemas.microsoft.com/office/drawing/2014/main" id="{DBB0EA9E-8423-ED67-A6E5-22E91352EE10}"/>
              </a:ext>
            </a:extLst>
          </p:cNvPr>
          <p:cNvSpPr txBox="1"/>
          <p:nvPr/>
        </p:nvSpPr>
        <p:spPr>
          <a:xfrm>
            <a:off x="518319" y="5943600"/>
            <a:ext cx="4953000"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ANDREW MEJIA, ASHIKA FNU, AJAY KUMAR BOLLA</a:t>
            </a:r>
            <a:r>
              <a:rPr lang="en-US" sz="1800" b="1" dirty="0">
                <a:effectLst/>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5576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80979A-F7D4-025E-C953-3E53723955FE}"/>
              </a:ext>
            </a:extLst>
          </p:cNvPr>
          <p:cNvSpPr>
            <a:spLocks noGrp="1"/>
          </p:cNvSpPr>
          <p:nvPr>
            <p:ph type="title"/>
          </p:nvPr>
        </p:nvSpPr>
        <p:spPr>
          <a:xfrm>
            <a:off x="637300" y="152400"/>
            <a:ext cx="10882650" cy="1249394"/>
          </a:xfrm>
        </p:spPr>
        <p:txBody>
          <a:bodyPr vert="horz" lIns="91440" tIns="45720" rIns="91440" bIns="45720" rtlCol="0" anchor="ctr">
            <a:normAutofit/>
          </a:bodyPr>
          <a:lstStyle/>
          <a:p>
            <a:pPr algn="ctr"/>
            <a:r>
              <a:rPr lang="en-US" dirty="0">
                <a:latin typeface="Calibri" panose="020F0502020204030204" pitchFamily="34" charset="0"/>
                <a:cs typeface="Calibri" panose="020F0502020204030204" pitchFamily="34" charset="0"/>
              </a:rPr>
              <a:t>Fiserv Premier SOA Vs Communicator Open)</a:t>
            </a:r>
          </a:p>
        </p:txBody>
      </p:sp>
      <p:graphicFrame>
        <p:nvGraphicFramePr>
          <p:cNvPr id="4" name="Table 3">
            <a:extLst>
              <a:ext uri="{FF2B5EF4-FFF2-40B4-BE49-F238E27FC236}">
                <a16:creationId xmlns:a16="http://schemas.microsoft.com/office/drawing/2014/main" id="{00143990-E455-59C6-4CBD-843D2B18A0F8}"/>
              </a:ext>
            </a:extLst>
          </p:cNvPr>
          <p:cNvGraphicFramePr>
            <a:graphicFrameLocks noGrp="1"/>
          </p:cNvGraphicFramePr>
          <p:nvPr>
            <p:extLst>
              <p:ext uri="{D42A27DB-BD31-4B8C-83A1-F6EECF244321}">
                <p14:modId xmlns:p14="http://schemas.microsoft.com/office/powerpoint/2010/main" val="1814919825"/>
              </p:ext>
            </p:extLst>
          </p:nvPr>
        </p:nvGraphicFramePr>
        <p:xfrm>
          <a:off x="975519" y="1293109"/>
          <a:ext cx="9836672" cy="5172808"/>
        </p:xfrm>
        <a:graphic>
          <a:graphicData uri="http://schemas.openxmlformats.org/drawingml/2006/table">
            <a:tbl>
              <a:tblPr firstRow="1" bandRow="1">
                <a:solidFill>
                  <a:schemeClr val="bg1"/>
                </a:solidFill>
              </a:tblPr>
              <a:tblGrid>
                <a:gridCol w="2821126">
                  <a:extLst>
                    <a:ext uri="{9D8B030D-6E8A-4147-A177-3AD203B41FA5}">
                      <a16:colId xmlns:a16="http://schemas.microsoft.com/office/drawing/2014/main" val="2014139851"/>
                    </a:ext>
                  </a:extLst>
                </a:gridCol>
                <a:gridCol w="3548314">
                  <a:extLst>
                    <a:ext uri="{9D8B030D-6E8A-4147-A177-3AD203B41FA5}">
                      <a16:colId xmlns:a16="http://schemas.microsoft.com/office/drawing/2014/main" val="3574765513"/>
                    </a:ext>
                  </a:extLst>
                </a:gridCol>
                <a:gridCol w="3467232">
                  <a:extLst>
                    <a:ext uri="{9D8B030D-6E8A-4147-A177-3AD203B41FA5}">
                      <a16:colId xmlns:a16="http://schemas.microsoft.com/office/drawing/2014/main" val="4024906143"/>
                    </a:ext>
                  </a:extLst>
                </a:gridCol>
              </a:tblGrid>
              <a:tr h="300875">
                <a:tc>
                  <a:txBody>
                    <a:bodyPr/>
                    <a:lstStyle/>
                    <a:p>
                      <a:pPr algn="ctr" fontAlgn="b"/>
                      <a:r>
                        <a:rPr lang="en-US" sz="1400" b="1" cap="none" spc="0" dirty="0">
                          <a:solidFill>
                            <a:schemeClr val="bg1"/>
                          </a:solidFill>
                          <a:effectLst/>
                        </a:rPr>
                        <a:t>Feature/Functionality</a:t>
                      </a:r>
                    </a:p>
                  </a:txBody>
                  <a:tcPr marL="64667" marR="9767" marT="49744" marB="497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marL="0" algn="ctr" defTabSz="912114" rtl="0" eaLnBrk="1" fontAlgn="b" latinLnBrk="0" hangingPunct="1"/>
                      <a:r>
                        <a:rPr lang="en-US" sz="1400" b="1" kern="1200" cap="none" spc="0" dirty="0">
                          <a:solidFill>
                            <a:schemeClr val="bg1"/>
                          </a:solidFill>
                          <a:effectLst/>
                          <a:latin typeface="+mn-lt"/>
                          <a:ea typeface="+mn-ea"/>
                          <a:cs typeface="+mn-cs"/>
                        </a:rPr>
                        <a:t>Premier SOA (Fiserv)</a:t>
                      </a:r>
                    </a:p>
                  </a:txBody>
                  <a:tcPr marL="64667" marR="9767" marT="49744" marB="49744" anchor="ctr">
                    <a:lnL w="1270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lnT>
                    <a:lnB w="38100" cmpd="sng">
                      <a:noFill/>
                    </a:lnB>
                    <a:solidFill>
                      <a:schemeClr val="accent5">
                        <a:lumMod val="75000"/>
                      </a:schemeClr>
                    </a:solidFill>
                  </a:tcPr>
                </a:tc>
                <a:tc>
                  <a:txBody>
                    <a:bodyPr/>
                    <a:lstStyle/>
                    <a:p>
                      <a:pPr algn="ctr" fontAlgn="b"/>
                      <a:r>
                        <a:rPr lang="en-US" sz="1400" b="1" cap="none" spc="0" dirty="0">
                          <a:solidFill>
                            <a:schemeClr val="bg1"/>
                          </a:solidFill>
                          <a:effectLst/>
                        </a:rPr>
                        <a:t>Communicator Open (Fiserv)</a:t>
                      </a:r>
                    </a:p>
                  </a:txBody>
                  <a:tcPr marL="64667" marR="9767" marT="49744" marB="49744" anchor="ctr">
                    <a:lnL w="12700" cmpd="sng">
                      <a:noFill/>
                    </a:lnL>
                    <a:lnR w="12700" cmpd="sng">
                      <a:noFill/>
                    </a:lnR>
                    <a:lnT w="19050" cap="flat" cmpd="sng" algn="ctr">
                      <a:solidFill>
                        <a:schemeClr val="tx1"/>
                      </a:solidFill>
                      <a:prstDash val="solid"/>
                    </a:lnT>
                    <a:lnB w="38100" cmpd="sng">
                      <a:noFill/>
                    </a:lnB>
                    <a:solidFill>
                      <a:schemeClr val="accent5">
                        <a:lumMod val="75000"/>
                      </a:schemeClr>
                    </a:solidFill>
                  </a:tcPr>
                </a:tc>
                <a:extLst>
                  <a:ext uri="{0D108BD9-81ED-4DB2-BD59-A6C34878D82A}">
                    <a16:rowId xmlns:a16="http://schemas.microsoft.com/office/drawing/2014/main" val="3337278984"/>
                  </a:ext>
                </a:extLst>
              </a:tr>
              <a:tr h="485505">
                <a:tc>
                  <a:txBody>
                    <a:bodyPr/>
                    <a:lstStyle/>
                    <a:p>
                      <a:pPr fontAlgn="base"/>
                      <a:r>
                        <a:rPr lang="en-US" sz="800" cap="none" spc="0" dirty="0">
                          <a:solidFill>
                            <a:schemeClr val="tx1"/>
                          </a:solidFill>
                          <a:effectLst/>
                        </a:rPr>
                        <a:t>Integration with Fiserv Account Processing Platforms</a:t>
                      </a:r>
                    </a:p>
                  </a:txBody>
                  <a:tcPr marL="64667" marR="9767" marT="49744" marB="49744"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lnR>
                    <a:lnT w="12700" cap="flat" cmpd="sng" algn="ctr">
                      <a:solidFill>
                        <a:schemeClr val="tx1"/>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l" defTabSz="912114" rtl="0" eaLnBrk="1" fontAlgn="base" latinLnBrk="0" hangingPunct="1">
                        <a:lnSpc>
                          <a:spcPct val="100000"/>
                        </a:lnSpc>
                        <a:spcBef>
                          <a:spcPts val="0"/>
                        </a:spcBef>
                        <a:spcAft>
                          <a:spcPts val="0"/>
                        </a:spcAft>
                        <a:buClrTx/>
                        <a:buSzTx/>
                        <a:buFontTx/>
                        <a:buNone/>
                        <a:tabLst/>
                        <a:defRPr/>
                      </a:pPr>
                      <a:r>
                        <a:rPr lang="en-US" sz="1200" b="1" cap="none" spc="0" dirty="0">
                          <a:solidFill>
                            <a:schemeClr val="accent6">
                              <a:lumMod val="50000"/>
                            </a:schemeClr>
                          </a:solidFill>
                          <a:effectLst/>
                        </a:rPr>
                        <a:t>✓ </a:t>
                      </a:r>
                      <a:r>
                        <a:rPr lang="en-US" sz="800" cap="none" spc="0" dirty="0">
                          <a:solidFill>
                            <a:schemeClr val="tx1"/>
                          </a:solidFill>
                          <a:effectLst/>
                        </a:rPr>
                        <a:t>(Designed to integrate with other Fiserv solutions)​​</a:t>
                      </a:r>
                    </a:p>
                  </a:txBody>
                  <a:tcPr marL="64667" marR="9767" marT="49744" marB="4974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pPr marL="0" marR="0" lvl="0" indent="0" algn="l" defTabSz="912114" rtl="0" eaLnBrk="1" fontAlgn="base" latinLnBrk="0" hangingPunct="1">
                        <a:lnSpc>
                          <a:spcPct val="100000"/>
                        </a:lnSpc>
                        <a:spcBef>
                          <a:spcPts val="0"/>
                        </a:spcBef>
                        <a:spcAft>
                          <a:spcPts val="0"/>
                        </a:spcAft>
                        <a:buClrTx/>
                        <a:buSzTx/>
                        <a:buFontTx/>
                        <a:buNone/>
                        <a:tabLst/>
                        <a:defRPr/>
                      </a:pPr>
                      <a:r>
                        <a:rPr lang="en-US" sz="1200" b="1" cap="none" spc="0" dirty="0">
                          <a:solidFill>
                            <a:schemeClr val="accent6">
                              <a:lumMod val="50000"/>
                            </a:schemeClr>
                          </a:solidFill>
                          <a:effectLst/>
                        </a:rPr>
                        <a:t>✓ </a:t>
                      </a:r>
                      <a:r>
                        <a:rPr lang="en-US" sz="800" cap="none" spc="0" dirty="0">
                          <a:solidFill>
                            <a:schemeClr val="tx1"/>
                          </a:solidFill>
                          <a:effectLst/>
                        </a:rPr>
                        <a:t>(Simplifies integration for financial institutions using Fiserv account processing platforms)​​</a:t>
                      </a:r>
                    </a:p>
                  </a:txBody>
                  <a:tcPr marL="64667" marR="9767" marT="49744" marB="49744" anchor="ctr">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625389055"/>
                  </a:ext>
                </a:extLst>
              </a:tr>
              <a:tr h="485505">
                <a:tc>
                  <a:txBody>
                    <a:bodyPr/>
                    <a:lstStyle/>
                    <a:p>
                      <a:pPr fontAlgn="base"/>
                      <a:r>
                        <a:rPr lang="en-US" sz="800" cap="none" spc="0" dirty="0">
                          <a:solidFill>
                            <a:schemeClr val="tx1"/>
                          </a:solidFill>
                          <a:effectLst/>
                        </a:rPr>
                        <a:t>Customization of Technology Ecosystems</a:t>
                      </a:r>
                    </a:p>
                  </a:txBody>
                  <a:tcPr marL="64667" marR="9767" marT="49744" marB="49744"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round/>
                      <a:headEnd type="none" w="med" len="med"/>
                      <a:tailEnd type="none" w="med" len="med"/>
                    </a:lnT>
                    <a:lnB w="12700" cmpd="sng">
                      <a:noFill/>
                      <a:prstDash val="solid"/>
                    </a:lnB>
                    <a:solidFill>
                      <a:schemeClr val="bg1">
                        <a:lumMod val="85000"/>
                      </a:schemeClr>
                    </a:solidFill>
                  </a:tcPr>
                </a:tc>
                <a:tc>
                  <a:txBody>
                    <a:bodyPr/>
                    <a:lstStyle/>
                    <a:p>
                      <a:pPr marL="0" marR="0" lvl="0" indent="0" algn="l" defTabSz="912114" rtl="0" eaLnBrk="1" fontAlgn="base" latinLnBrk="0" hangingPunct="1">
                        <a:lnSpc>
                          <a:spcPct val="100000"/>
                        </a:lnSpc>
                        <a:spcBef>
                          <a:spcPts val="0"/>
                        </a:spcBef>
                        <a:spcAft>
                          <a:spcPts val="0"/>
                        </a:spcAft>
                        <a:buClrTx/>
                        <a:buSzTx/>
                        <a:buFontTx/>
                        <a:buNone/>
                        <a:tabLst/>
                        <a:defRPr/>
                      </a:pPr>
                      <a:r>
                        <a:rPr lang="en-US" sz="1200" b="1" cap="none" spc="0" dirty="0">
                          <a:solidFill>
                            <a:schemeClr val="accent6">
                              <a:lumMod val="50000"/>
                            </a:schemeClr>
                          </a:solidFill>
                          <a:effectLst/>
                        </a:rPr>
                        <a:t>✓ </a:t>
                      </a:r>
                      <a:r>
                        <a:rPr lang="en-US" sz="800" cap="none" spc="0" dirty="0">
                          <a:solidFill>
                            <a:schemeClr val="tx1"/>
                          </a:solidFill>
                          <a:effectLst/>
                        </a:rPr>
                        <a:t>(Allows clients to aggregate data from multiple sources, simplifying workflows)​​</a:t>
                      </a:r>
                    </a:p>
                  </a:txBody>
                  <a:tcPr marL="64667" marR="9767" marT="49744" marB="4974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ase"/>
                      <a:r>
                        <a:rPr lang="en-US" sz="1200" b="1" cap="none" spc="0" dirty="0">
                          <a:solidFill>
                            <a:schemeClr val="accent6">
                              <a:lumMod val="50000"/>
                            </a:schemeClr>
                          </a:solidFill>
                          <a:effectLst/>
                        </a:rPr>
                        <a:t>✓ </a:t>
                      </a:r>
                      <a:r>
                        <a:rPr lang="en-US" sz="800" cap="none" spc="0" dirty="0">
                          <a:solidFill>
                            <a:schemeClr val="tx1"/>
                          </a:solidFill>
                          <a:effectLst/>
                        </a:rPr>
                        <a:t> (Enables customization of technology ecosystems)​​</a:t>
                      </a:r>
                    </a:p>
                  </a:txBody>
                  <a:tcPr marL="64667" marR="9767" marT="49744" marB="49744" anchor="ctr">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899933430"/>
                  </a:ext>
                </a:extLst>
              </a:tr>
              <a:tr h="325197">
                <a:tc>
                  <a:txBody>
                    <a:bodyPr/>
                    <a:lstStyle/>
                    <a:p>
                      <a:pPr fontAlgn="base"/>
                      <a:r>
                        <a:rPr lang="en-US" sz="800" cap="none" spc="0">
                          <a:solidFill>
                            <a:schemeClr val="tx1"/>
                          </a:solidFill>
                          <a:effectLst/>
                        </a:rPr>
                        <a:t>Access to Third-Party Fintech Capabilities</a:t>
                      </a:r>
                    </a:p>
                  </a:txBody>
                  <a:tcPr marL="64667" marR="9767" marT="49744" marB="49744"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l" defTabSz="912114" rtl="0" eaLnBrk="1" fontAlgn="base" latinLnBrk="0" hangingPunct="1">
                        <a:lnSpc>
                          <a:spcPct val="100000"/>
                        </a:lnSpc>
                        <a:spcBef>
                          <a:spcPts val="0"/>
                        </a:spcBef>
                        <a:spcAft>
                          <a:spcPts val="0"/>
                        </a:spcAft>
                        <a:buClrTx/>
                        <a:buSzTx/>
                        <a:buFontTx/>
                        <a:buNone/>
                        <a:tabLst/>
                        <a:defRPr/>
                      </a:pPr>
                      <a:r>
                        <a:rPr lang="en-US" sz="1200" b="1" cap="none" spc="0" dirty="0">
                          <a:solidFill>
                            <a:schemeClr val="accent6">
                              <a:lumMod val="50000"/>
                            </a:schemeClr>
                          </a:solidFill>
                          <a:effectLst/>
                        </a:rPr>
                        <a:t>✓ </a:t>
                      </a:r>
                      <a:r>
                        <a:rPr lang="en-US" sz="800" cap="none" spc="0" dirty="0">
                          <a:solidFill>
                            <a:schemeClr val="tx1"/>
                          </a:solidFill>
                          <a:effectLst/>
                        </a:rPr>
                        <a:t>(Open integration to both Fiserv and third-party applications)​​</a:t>
                      </a:r>
                    </a:p>
                  </a:txBody>
                  <a:tcPr marL="64667" marR="9767" marT="49744" marB="4974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base"/>
                      <a:r>
                        <a:rPr lang="en-US" sz="1200" b="1" cap="none" spc="0" dirty="0">
                          <a:solidFill>
                            <a:schemeClr val="accent6">
                              <a:lumMod val="50000"/>
                            </a:schemeClr>
                          </a:solidFill>
                          <a:effectLst/>
                        </a:rPr>
                        <a:t>✓ </a:t>
                      </a:r>
                      <a:r>
                        <a:rPr lang="en-US" sz="800" cap="none" spc="0" dirty="0">
                          <a:solidFill>
                            <a:schemeClr val="tx1"/>
                          </a:solidFill>
                          <a:effectLst/>
                        </a:rPr>
                        <a:t> (Provides once-and-done integration for easy access to third-party fintech)​​</a:t>
                      </a:r>
                    </a:p>
                  </a:txBody>
                  <a:tcPr marL="64667" marR="9767" marT="49744" marB="49744" anchor="ctr">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395825720"/>
                  </a:ext>
                </a:extLst>
              </a:tr>
              <a:tr h="325197">
                <a:tc>
                  <a:txBody>
                    <a:bodyPr/>
                    <a:lstStyle/>
                    <a:p>
                      <a:pPr fontAlgn="base"/>
                      <a:r>
                        <a:rPr lang="en-US" sz="800" cap="none" spc="0">
                          <a:solidFill>
                            <a:schemeClr val="tx1"/>
                          </a:solidFill>
                          <a:effectLst/>
                        </a:rPr>
                        <a:t>Support for Open Finance Strategies</a:t>
                      </a:r>
                    </a:p>
                  </a:txBody>
                  <a:tcPr marL="64667" marR="9767" marT="49744" marB="49744"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round/>
                      <a:headEnd type="none" w="med" len="med"/>
                      <a:tailEnd type="none" w="med" len="med"/>
                    </a:lnT>
                    <a:lnB w="12700" cmpd="sng">
                      <a:noFill/>
                      <a:prstDash val="solid"/>
                    </a:lnB>
                    <a:solidFill>
                      <a:schemeClr val="bg1">
                        <a:lumMod val="85000"/>
                      </a:schemeClr>
                    </a:solidFill>
                  </a:tcPr>
                </a:tc>
                <a:tc>
                  <a:txBody>
                    <a:bodyPr/>
                    <a:lstStyle/>
                    <a:p>
                      <a:pPr marL="0" marR="0" lvl="0" indent="0" algn="l" defTabSz="912114" rtl="0" eaLnBrk="1" fontAlgn="base" latinLnBrk="0" hangingPunct="1">
                        <a:lnSpc>
                          <a:spcPct val="100000"/>
                        </a:lnSpc>
                        <a:spcBef>
                          <a:spcPts val="0"/>
                        </a:spcBef>
                        <a:spcAft>
                          <a:spcPts val="0"/>
                        </a:spcAft>
                        <a:buClrTx/>
                        <a:buSzTx/>
                        <a:buFontTx/>
                        <a:buNone/>
                        <a:tabLst/>
                        <a:defRPr/>
                      </a:pPr>
                      <a:r>
                        <a:rPr lang="en-US" sz="1400" b="1" cap="none" spc="0" dirty="0">
                          <a:solidFill>
                            <a:schemeClr val="accent6">
                              <a:lumMod val="50000"/>
                            </a:schemeClr>
                          </a:solidFill>
                          <a:effectLst/>
                        </a:rPr>
                        <a:t>✓</a:t>
                      </a:r>
                      <a:r>
                        <a:rPr lang="en-US" sz="1400" cap="none" spc="0" dirty="0">
                          <a:solidFill>
                            <a:schemeClr val="tx1"/>
                          </a:solidFill>
                          <a:effectLst/>
                        </a:rPr>
                        <a:t> </a:t>
                      </a:r>
                      <a:r>
                        <a:rPr lang="en-US" sz="800" cap="none" spc="0" dirty="0">
                          <a:solidFill>
                            <a:schemeClr val="tx1"/>
                          </a:solidFill>
                          <a:effectLst/>
                        </a:rPr>
                        <a:t>(Supports open banking strategy through standardized APIs)​​</a:t>
                      </a:r>
                    </a:p>
                  </a:txBody>
                  <a:tcPr marL="64667" marR="9767" marT="49744" marB="4974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base"/>
                      <a:r>
                        <a:rPr lang="en-US" sz="1200" b="1" cap="none" spc="0" dirty="0">
                          <a:solidFill>
                            <a:schemeClr val="accent6">
                              <a:lumMod val="50000"/>
                            </a:schemeClr>
                          </a:solidFill>
                          <a:effectLst/>
                        </a:rPr>
                        <a:t>✓ </a:t>
                      </a:r>
                      <a:r>
                        <a:rPr lang="en-US" sz="800" cap="none" spc="0" dirty="0">
                          <a:solidFill>
                            <a:schemeClr val="tx1"/>
                          </a:solidFill>
                          <a:effectLst/>
                        </a:rPr>
                        <a:t> (Pursues open finance strategies)​​</a:t>
                      </a:r>
                    </a:p>
                  </a:txBody>
                  <a:tcPr marL="64667" marR="9767" marT="49744" marB="49744" anchor="ctr">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149537808"/>
                  </a:ext>
                </a:extLst>
              </a:tr>
              <a:tr h="485505">
                <a:tc>
                  <a:txBody>
                    <a:bodyPr/>
                    <a:lstStyle/>
                    <a:p>
                      <a:pPr fontAlgn="base"/>
                      <a:r>
                        <a:rPr lang="en-US" sz="800" cap="none" spc="0">
                          <a:solidFill>
                            <a:schemeClr val="tx1"/>
                          </a:solidFill>
                          <a:effectLst/>
                        </a:rPr>
                        <a:t>Cloud-Native RESTful Microservices</a:t>
                      </a:r>
                    </a:p>
                  </a:txBody>
                  <a:tcPr marL="64667" marR="9767" marT="49744" marB="49744"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round/>
                      <a:headEnd type="none" w="med" len="med"/>
                      <a:tailEnd type="none" w="med" len="med"/>
                    </a:lnB>
                    <a:noFill/>
                  </a:tcPr>
                </a:tc>
                <a:tc>
                  <a:txBody>
                    <a:bodyPr/>
                    <a:lstStyle/>
                    <a:p>
                      <a:pPr algn="ctr" fontAlgn="base"/>
                      <a:r>
                        <a:rPr lang="en-US" sz="1800" b="1" cap="none" spc="0" dirty="0">
                          <a:solidFill>
                            <a:srgbClr val="FF0000"/>
                          </a:solidFill>
                          <a:effectLst/>
                        </a:rPr>
                        <a:t>-</a:t>
                      </a:r>
                    </a:p>
                  </a:txBody>
                  <a:tcPr marL="64667" marR="9767" marT="49744" marB="4974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fontAlgn="base"/>
                      <a:r>
                        <a:rPr lang="en-US" sz="1200" b="1" cap="none" spc="0" dirty="0">
                          <a:solidFill>
                            <a:schemeClr val="accent6">
                              <a:lumMod val="50000"/>
                            </a:schemeClr>
                          </a:solidFill>
                          <a:effectLst/>
                        </a:rPr>
                        <a:t>✓</a:t>
                      </a:r>
                    </a:p>
                  </a:txBody>
                  <a:tcPr marL="64667" marR="9767" marT="49744" marB="49744" anchor="ctr">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92419604"/>
                  </a:ext>
                </a:extLst>
              </a:tr>
              <a:tr h="359502">
                <a:tc>
                  <a:txBody>
                    <a:bodyPr/>
                    <a:lstStyle/>
                    <a:p>
                      <a:pPr fontAlgn="base"/>
                      <a:r>
                        <a:rPr lang="en-US" sz="800" cap="none" spc="0">
                          <a:solidFill>
                            <a:schemeClr val="tx1"/>
                          </a:solidFill>
                          <a:effectLst/>
                        </a:rPr>
                        <a:t>Containerization and Elastic Orchestration</a:t>
                      </a:r>
                    </a:p>
                  </a:txBody>
                  <a:tcPr marL="64667" marR="9767" marT="49744" marB="49744"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round/>
                      <a:headEnd type="none" w="med" len="med"/>
                      <a:tailEnd type="none" w="med" len="med"/>
                    </a:lnT>
                    <a:lnB w="12700" cmpd="sng">
                      <a:noFill/>
                      <a:prstDash val="solid"/>
                    </a:lnB>
                    <a:solidFill>
                      <a:schemeClr val="bg1">
                        <a:lumMod val="85000"/>
                      </a:schemeClr>
                    </a:solidFill>
                  </a:tcPr>
                </a:tc>
                <a:tc>
                  <a:txBody>
                    <a:bodyPr/>
                    <a:lstStyle/>
                    <a:p>
                      <a:pPr algn="ctr" fontAlgn="base"/>
                      <a:r>
                        <a:rPr lang="en-US" sz="1800" b="1" cap="none" spc="0" dirty="0">
                          <a:solidFill>
                            <a:srgbClr val="FF0000"/>
                          </a:solidFill>
                          <a:effectLst/>
                        </a:rPr>
                        <a:t>-</a:t>
                      </a:r>
                    </a:p>
                  </a:txBody>
                  <a:tcPr marL="64667" marR="9767" marT="49744" marB="4974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fontAlgn="base"/>
                      <a:r>
                        <a:rPr lang="en-US" sz="1200" b="1" cap="none" spc="0" dirty="0">
                          <a:solidFill>
                            <a:schemeClr val="accent6">
                              <a:lumMod val="50000"/>
                            </a:schemeClr>
                          </a:solidFill>
                          <a:effectLst/>
                        </a:rPr>
                        <a:t>✓</a:t>
                      </a:r>
                    </a:p>
                  </a:txBody>
                  <a:tcPr marL="64667" marR="9767" marT="49744" marB="49744" anchor="ctr">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253221471"/>
                  </a:ext>
                </a:extLst>
              </a:tr>
              <a:tr h="359502">
                <a:tc>
                  <a:txBody>
                    <a:bodyPr/>
                    <a:lstStyle/>
                    <a:p>
                      <a:pPr fontAlgn="base"/>
                      <a:r>
                        <a:rPr lang="en-US" sz="800" cap="none" spc="0" dirty="0">
                          <a:solidFill>
                            <a:schemeClr val="tx1"/>
                          </a:solidFill>
                          <a:effectLst/>
                        </a:rPr>
                        <a:t>Infrastructure Based on Open-Source Framework</a:t>
                      </a:r>
                    </a:p>
                  </a:txBody>
                  <a:tcPr marL="64667" marR="9767" marT="49744" marB="49744"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round/>
                      <a:headEnd type="none" w="med" len="med"/>
                      <a:tailEnd type="none" w="med" len="med"/>
                    </a:lnB>
                    <a:noFill/>
                  </a:tcPr>
                </a:tc>
                <a:tc>
                  <a:txBody>
                    <a:bodyPr/>
                    <a:lstStyle/>
                    <a:p>
                      <a:pPr algn="ctr" fontAlgn="base"/>
                      <a:r>
                        <a:rPr lang="en-US" sz="1800" b="1" cap="none" spc="0" dirty="0">
                          <a:solidFill>
                            <a:srgbClr val="FF0000"/>
                          </a:solidFill>
                          <a:effectLst/>
                        </a:rPr>
                        <a:t>-</a:t>
                      </a:r>
                    </a:p>
                  </a:txBody>
                  <a:tcPr marL="64667" marR="9767" marT="49744" marB="4974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ctr" fontAlgn="base"/>
                      <a:r>
                        <a:rPr lang="en-US" sz="1200" b="1" cap="none" spc="0" dirty="0">
                          <a:solidFill>
                            <a:schemeClr val="accent6">
                              <a:lumMod val="50000"/>
                            </a:schemeClr>
                          </a:solidFill>
                          <a:effectLst/>
                        </a:rPr>
                        <a:t>✓</a:t>
                      </a:r>
                    </a:p>
                  </a:txBody>
                  <a:tcPr marL="64667" marR="9767" marT="49744" marB="49744" anchor="ctr">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533214151"/>
                  </a:ext>
                </a:extLst>
              </a:tr>
              <a:tr h="325197">
                <a:tc>
                  <a:txBody>
                    <a:bodyPr/>
                    <a:lstStyle/>
                    <a:p>
                      <a:pPr fontAlgn="base"/>
                      <a:r>
                        <a:rPr lang="en-US" sz="800" cap="none" spc="0">
                          <a:solidFill>
                            <a:schemeClr val="tx1"/>
                          </a:solidFill>
                          <a:effectLst/>
                        </a:rPr>
                        <a:t>Industry-Specific Services and Standards</a:t>
                      </a:r>
                    </a:p>
                  </a:txBody>
                  <a:tcPr marL="64667" marR="9767" marT="49744" marB="49744"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round/>
                      <a:headEnd type="none" w="med" len="med"/>
                      <a:tailEnd type="none" w="med" len="med"/>
                    </a:lnT>
                    <a:lnB w="12700" cmpd="sng">
                      <a:noFill/>
                      <a:prstDash val="solid"/>
                    </a:lnB>
                    <a:solidFill>
                      <a:schemeClr val="bg1">
                        <a:lumMod val="85000"/>
                      </a:schemeClr>
                    </a:solidFill>
                  </a:tcPr>
                </a:tc>
                <a:tc>
                  <a:txBody>
                    <a:bodyPr/>
                    <a:lstStyle/>
                    <a:p>
                      <a:pPr algn="ctr" fontAlgn="base"/>
                      <a:r>
                        <a:rPr lang="en-US" sz="1200" b="1" cap="none" spc="0" dirty="0">
                          <a:solidFill>
                            <a:schemeClr val="accent6">
                              <a:lumMod val="50000"/>
                            </a:schemeClr>
                          </a:solidFill>
                          <a:effectLst/>
                        </a:rPr>
                        <a:t>✓</a:t>
                      </a:r>
                    </a:p>
                  </a:txBody>
                  <a:tcPr marL="64667" marR="9767" marT="49744" marB="4974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fontAlgn="base"/>
                      <a:r>
                        <a:rPr lang="en-US" sz="1200" b="1" cap="none" spc="0" dirty="0">
                          <a:solidFill>
                            <a:schemeClr val="accent6">
                              <a:lumMod val="50000"/>
                            </a:schemeClr>
                          </a:solidFill>
                          <a:effectLst/>
                        </a:rPr>
                        <a:t>✓</a:t>
                      </a:r>
                    </a:p>
                  </a:txBody>
                  <a:tcPr marL="64667" marR="9767" marT="49744" marB="49744" anchor="ctr">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613481103"/>
                  </a:ext>
                </a:extLst>
              </a:tr>
              <a:tr h="325197">
                <a:tc>
                  <a:txBody>
                    <a:bodyPr/>
                    <a:lstStyle/>
                    <a:p>
                      <a:pPr fontAlgn="base"/>
                      <a:r>
                        <a:rPr lang="en-US" sz="800" cap="none" spc="0">
                          <a:solidFill>
                            <a:schemeClr val="tx1"/>
                          </a:solidFill>
                          <a:effectLst/>
                        </a:rPr>
                        <a:t>High Scalability and Fast Response Time</a:t>
                      </a:r>
                    </a:p>
                  </a:txBody>
                  <a:tcPr marL="64667" marR="9767" marT="49744" marB="49744"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round/>
                      <a:headEnd type="none" w="med" len="med"/>
                      <a:tailEnd type="none" w="med" len="med"/>
                    </a:lnB>
                    <a:noFill/>
                  </a:tcPr>
                </a:tc>
                <a:tc>
                  <a:txBody>
                    <a:bodyPr/>
                    <a:lstStyle/>
                    <a:p>
                      <a:pPr algn="ctr" fontAlgn="base"/>
                      <a:r>
                        <a:rPr lang="en-US" sz="1200" b="1" cap="none" spc="0" dirty="0">
                          <a:solidFill>
                            <a:schemeClr val="accent6">
                              <a:lumMod val="50000"/>
                            </a:schemeClr>
                          </a:solidFill>
                          <a:effectLst/>
                        </a:rPr>
                        <a:t>✓</a:t>
                      </a:r>
                    </a:p>
                  </a:txBody>
                  <a:tcPr marL="64667" marR="9767" marT="49744" marB="4974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round/>
                      <a:headEnd type="none" w="med" len="med"/>
                      <a:tailEnd type="none" w="med" len="med"/>
                    </a:lnB>
                    <a:noFill/>
                  </a:tcPr>
                </a:tc>
                <a:tc>
                  <a:txBody>
                    <a:bodyPr/>
                    <a:lstStyle/>
                    <a:p>
                      <a:pPr fontAlgn="base"/>
                      <a:r>
                        <a:rPr lang="en-US" sz="800" cap="none" spc="0" dirty="0">
                          <a:solidFill>
                            <a:schemeClr val="tx1"/>
                          </a:solidFill>
                          <a:effectLst/>
                        </a:rPr>
                        <a:t>✓ (Processes billions of transactions annually with fast response time)​​</a:t>
                      </a:r>
                    </a:p>
                  </a:txBody>
                  <a:tcPr marL="64667" marR="9767" marT="49744" marB="49744" anchor="ctr">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271941730"/>
                  </a:ext>
                </a:extLst>
              </a:tr>
              <a:tr h="359502">
                <a:tc>
                  <a:txBody>
                    <a:bodyPr/>
                    <a:lstStyle/>
                    <a:p>
                      <a:pPr fontAlgn="base"/>
                      <a:r>
                        <a:rPr lang="en-US" sz="800" cap="none" spc="0" dirty="0">
                          <a:solidFill>
                            <a:schemeClr val="tx1"/>
                          </a:solidFill>
                          <a:effectLst/>
                        </a:rPr>
                        <a:t>Personalized, Frictionless Real-Time Digital Experiences</a:t>
                      </a:r>
                    </a:p>
                  </a:txBody>
                  <a:tcPr marL="64667" marR="9767" marT="49744" marB="49744"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12700" cmpd="sng">
                      <a:noFill/>
                      <a:prstDash val="solid"/>
                    </a:lnB>
                    <a:solidFill>
                      <a:schemeClr val="bg1">
                        <a:lumMod val="85000"/>
                      </a:schemeClr>
                    </a:solidFill>
                  </a:tcPr>
                </a:tc>
                <a:tc>
                  <a:txBody>
                    <a:bodyPr/>
                    <a:lstStyle/>
                    <a:p>
                      <a:pPr marL="0" algn="ctr" defTabSz="912114" rtl="0" eaLnBrk="1" fontAlgn="base" latinLnBrk="0" hangingPunct="1"/>
                      <a:r>
                        <a:rPr lang="en-US" sz="1800" b="1" kern="1200" cap="none" spc="0" dirty="0">
                          <a:solidFill>
                            <a:srgbClr val="FF0000"/>
                          </a:solidFill>
                          <a:effectLst/>
                          <a:latin typeface="+mn-lt"/>
                          <a:ea typeface="+mn-ea"/>
                          <a:cs typeface="+mn-cs"/>
                        </a:rPr>
                        <a:t>-</a:t>
                      </a:r>
                    </a:p>
                  </a:txBody>
                  <a:tcPr marL="64667" marR="9767" marT="49744" marB="4974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ctr" fontAlgn="base"/>
                      <a:r>
                        <a:rPr lang="en-US" sz="1200" b="1" cap="none" spc="0" dirty="0">
                          <a:solidFill>
                            <a:schemeClr val="accent6">
                              <a:lumMod val="50000"/>
                            </a:schemeClr>
                          </a:solidFill>
                          <a:effectLst/>
                        </a:rPr>
                        <a:t>✓</a:t>
                      </a:r>
                    </a:p>
                  </a:txBody>
                  <a:tcPr marL="64667" marR="9767" marT="49744" marB="49744" anchor="ctr">
                    <a:lnL w="6350" cap="flat" cmpd="sng" algn="ctr">
                      <a:solidFill>
                        <a:schemeClr val="tx1">
                          <a:lumMod val="50000"/>
                          <a:lumOff val="50000"/>
                        </a:schemeClr>
                      </a:solidFill>
                      <a:prstDash val="solid"/>
                      <a:round/>
                      <a:headEnd type="none" w="med" len="med"/>
                      <a:tailEnd type="none" w="med" len="me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511875139"/>
                  </a:ext>
                </a:extLst>
              </a:tr>
              <a:tr h="485505">
                <a:tc>
                  <a:txBody>
                    <a:bodyPr/>
                    <a:lstStyle/>
                    <a:p>
                      <a:pPr fontAlgn="base"/>
                      <a:r>
                        <a:rPr lang="en-US" sz="800" kern="1200" cap="none" spc="0" dirty="0">
                          <a:solidFill>
                            <a:schemeClr val="tx1"/>
                          </a:solidFill>
                          <a:effectLst/>
                          <a:latin typeface="+mn-lt"/>
                          <a:ea typeface="+mn-ea"/>
                          <a:cs typeface="+mn-cs"/>
                        </a:rPr>
                        <a:t>Relevant, Real-Time Analytics Experiences</a:t>
                      </a:r>
                    </a:p>
                  </a:txBody>
                  <a:tcPr marL="64667" marR="9767" marT="49744" marB="49744"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12700" cmpd="sng">
                      <a:noFill/>
                      <a:prstDash val="solid"/>
                    </a:lnT>
                    <a:lnB w="19050" cap="flat" cmpd="sng" algn="ctr">
                      <a:noFill/>
                      <a:prstDash val="solid"/>
                    </a:lnB>
                    <a:noFill/>
                  </a:tcPr>
                </a:tc>
                <a:tc>
                  <a:txBody>
                    <a:bodyPr/>
                    <a:lstStyle/>
                    <a:p>
                      <a:pPr marL="0" algn="ctr" defTabSz="912114" rtl="0" eaLnBrk="1" fontAlgn="base" latinLnBrk="0" hangingPunct="1"/>
                      <a:r>
                        <a:rPr lang="en-US" sz="1800" b="1" kern="1200" cap="none" spc="0" dirty="0">
                          <a:solidFill>
                            <a:srgbClr val="FF0000"/>
                          </a:solidFill>
                          <a:effectLst/>
                          <a:latin typeface="+mn-lt"/>
                          <a:ea typeface="+mn-ea"/>
                          <a:cs typeface="+mn-cs"/>
                        </a:rPr>
                        <a:t>-</a:t>
                      </a:r>
                    </a:p>
                  </a:txBody>
                  <a:tcPr marL="64667" marR="9767" marT="49744" marB="4974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noFill/>
                      <a:prstDash val="solid"/>
                    </a:lnB>
                    <a:noFill/>
                  </a:tcPr>
                </a:tc>
                <a:tc>
                  <a:txBody>
                    <a:bodyPr/>
                    <a:lstStyle/>
                    <a:p>
                      <a:pPr algn="ctr" fontAlgn="base"/>
                      <a:r>
                        <a:rPr lang="en-US" sz="1200" b="1" cap="none" spc="0" dirty="0">
                          <a:solidFill>
                            <a:schemeClr val="accent6">
                              <a:lumMod val="50000"/>
                            </a:schemeClr>
                          </a:solidFill>
                          <a:effectLst/>
                        </a:rPr>
                        <a:t>✓</a:t>
                      </a:r>
                    </a:p>
                  </a:txBody>
                  <a:tcPr marL="64667" marR="9767" marT="49744" marB="49744" anchor="ctr">
                    <a:lnL w="6350" cap="flat" cmpd="sng" algn="ctr">
                      <a:solidFill>
                        <a:schemeClr val="tx1">
                          <a:lumMod val="50000"/>
                          <a:lumOff val="50000"/>
                        </a:schemeClr>
                      </a:solidFill>
                      <a:prstDash val="solid"/>
                      <a:round/>
                      <a:headEnd type="none" w="med" len="med"/>
                      <a:tailEnd type="none" w="med" len="med"/>
                    </a:lnL>
                    <a:lnR w="19050" cap="flat" cmpd="sng" algn="ctr">
                      <a:solidFill>
                        <a:schemeClr val="tx1"/>
                      </a:solidFill>
                      <a:prstDash val="solid"/>
                    </a:lnR>
                    <a:lnT w="12700" cmpd="sng">
                      <a:noFill/>
                      <a:prstDash val="solid"/>
                    </a:lnT>
                    <a:lnB w="19050" cap="flat" cmpd="sng" algn="ctr">
                      <a:noFill/>
                      <a:prstDash val="solid"/>
                    </a:lnB>
                    <a:noFill/>
                  </a:tcPr>
                </a:tc>
                <a:extLst>
                  <a:ext uri="{0D108BD9-81ED-4DB2-BD59-A6C34878D82A}">
                    <a16:rowId xmlns:a16="http://schemas.microsoft.com/office/drawing/2014/main" val="2578273461"/>
                  </a:ext>
                </a:extLst>
              </a:tr>
              <a:tr h="485505">
                <a:tc>
                  <a:txBody>
                    <a:bodyPr/>
                    <a:lstStyle/>
                    <a:p>
                      <a:pPr fontAlgn="base"/>
                      <a:r>
                        <a:rPr lang="en-US" sz="800" kern="1200" cap="none" spc="0" dirty="0">
                          <a:solidFill>
                            <a:schemeClr val="tx1"/>
                          </a:solidFill>
                          <a:effectLst/>
                          <a:latin typeface="+mn-lt"/>
                          <a:ea typeface="+mn-ea"/>
                          <a:cs typeface="+mn-cs"/>
                        </a:rPr>
                        <a:t>API reuse to reduce complexity</a:t>
                      </a:r>
                    </a:p>
                  </a:txBody>
                  <a:tcPr marL="64667" marR="9767" marT="49744" marB="49744"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12700" cmpd="sng">
                      <a:noFill/>
                      <a:prstDash val="solid"/>
                    </a:lnT>
                    <a:lnB w="19050" cap="flat" cmpd="sng" algn="ctr">
                      <a:solidFill>
                        <a:schemeClr val="tx1"/>
                      </a:solidFill>
                      <a:prstDash val="solid"/>
                    </a:lnB>
                    <a:solidFill>
                      <a:schemeClr val="bg1">
                        <a:lumMod val="85000"/>
                      </a:schemeClr>
                    </a:solidFill>
                  </a:tcPr>
                </a:tc>
                <a:tc>
                  <a:txBody>
                    <a:bodyPr/>
                    <a:lstStyle/>
                    <a:p>
                      <a:pPr marL="0" marR="0" lvl="0" indent="0" algn="ctr" defTabSz="912114" rtl="0" eaLnBrk="1" fontAlgn="base" latinLnBrk="0" hangingPunct="1">
                        <a:lnSpc>
                          <a:spcPct val="100000"/>
                        </a:lnSpc>
                        <a:spcBef>
                          <a:spcPts val="0"/>
                        </a:spcBef>
                        <a:spcAft>
                          <a:spcPts val="0"/>
                        </a:spcAft>
                        <a:buClrTx/>
                        <a:buSzTx/>
                        <a:buFontTx/>
                        <a:buNone/>
                        <a:tabLst/>
                        <a:defRPr/>
                      </a:pPr>
                      <a:r>
                        <a:rPr lang="en-US" sz="1800" b="1" kern="1200" cap="none" spc="0" dirty="0">
                          <a:solidFill>
                            <a:srgbClr val="FF0000"/>
                          </a:solidFill>
                          <a:effectLst/>
                          <a:latin typeface="+mn-lt"/>
                          <a:ea typeface="+mn-ea"/>
                          <a:cs typeface="+mn-cs"/>
                        </a:rPr>
                        <a:t>-</a:t>
                      </a:r>
                    </a:p>
                    <a:p>
                      <a:pPr marL="0" algn="ctr" defTabSz="912114" rtl="0" eaLnBrk="1" fontAlgn="base" latinLnBrk="0" hangingPunct="1"/>
                      <a:endParaRPr lang="en-US" sz="800" kern="1200" cap="none" spc="0" dirty="0">
                        <a:solidFill>
                          <a:schemeClr val="tx1"/>
                        </a:solidFill>
                        <a:effectLst/>
                        <a:latin typeface="+mn-lt"/>
                        <a:ea typeface="+mn-ea"/>
                        <a:cs typeface="+mn-cs"/>
                      </a:endParaRPr>
                    </a:p>
                  </a:txBody>
                  <a:tcPr marL="64667" marR="9767" marT="49744" marB="49744"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12700" cmpd="sng">
                      <a:noFill/>
                      <a:prstDash val="solid"/>
                    </a:lnT>
                    <a:lnB w="19050" cap="flat" cmpd="sng" algn="ctr">
                      <a:solidFill>
                        <a:schemeClr val="tx1"/>
                      </a:solidFill>
                      <a:prstDash val="solid"/>
                    </a:lnB>
                    <a:solidFill>
                      <a:schemeClr val="bg1">
                        <a:lumMod val="85000"/>
                      </a:schemeClr>
                    </a:solidFill>
                  </a:tcPr>
                </a:tc>
                <a:tc>
                  <a:txBody>
                    <a:bodyPr/>
                    <a:lstStyle/>
                    <a:p>
                      <a:pPr marL="0" marR="0" lvl="0" indent="0" algn="ctr" defTabSz="912114" rtl="0" eaLnBrk="1" fontAlgn="base" latinLnBrk="0" hangingPunct="1">
                        <a:lnSpc>
                          <a:spcPct val="100000"/>
                        </a:lnSpc>
                        <a:spcBef>
                          <a:spcPts val="0"/>
                        </a:spcBef>
                        <a:spcAft>
                          <a:spcPts val="0"/>
                        </a:spcAft>
                        <a:buClrTx/>
                        <a:buSzTx/>
                        <a:buFontTx/>
                        <a:buNone/>
                        <a:tabLst/>
                        <a:defRPr/>
                      </a:pPr>
                      <a:r>
                        <a:rPr lang="en-US" sz="1200" b="1" cap="none" spc="0" dirty="0">
                          <a:solidFill>
                            <a:schemeClr val="accent6">
                              <a:lumMod val="50000"/>
                            </a:schemeClr>
                          </a:solidFill>
                          <a:effectLst/>
                        </a:rPr>
                        <a:t>✓</a:t>
                      </a:r>
                    </a:p>
                    <a:p>
                      <a:pPr algn="ctr" fontAlgn="base"/>
                      <a:endParaRPr lang="en-US" sz="800" kern="1200" cap="none" spc="0" dirty="0">
                        <a:solidFill>
                          <a:schemeClr val="tx1"/>
                        </a:solidFill>
                        <a:effectLst/>
                        <a:latin typeface="+mn-lt"/>
                        <a:ea typeface="+mn-ea"/>
                        <a:cs typeface="+mn-cs"/>
                      </a:endParaRPr>
                    </a:p>
                  </a:txBody>
                  <a:tcPr marL="64667" marR="9767" marT="49744" marB="49744" anchor="ctr">
                    <a:lnL w="6350" cap="flat" cmpd="sng" algn="ctr">
                      <a:solidFill>
                        <a:schemeClr val="tx1">
                          <a:lumMod val="50000"/>
                          <a:lumOff val="50000"/>
                        </a:schemeClr>
                      </a:solidFill>
                      <a:prstDash val="solid"/>
                      <a:round/>
                      <a:headEnd type="none" w="med" len="med"/>
                      <a:tailEnd type="none" w="med" len="med"/>
                    </a:lnL>
                    <a:lnR w="19050" cap="flat" cmpd="sng" algn="ctr">
                      <a:solidFill>
                        <a:schemeClr val="tx1"/>
                      </a:solidFill>
                      <a:prstDash val="solid"/>
                    </a:lnR>
                    <a:lnT w="12700" cmpd="sng">
                      <a:noFill/>
                      <a:prstDash val="solid"/>
                    </a:lnT>
                    <a:lnB w="19050" cap="flat" cmpd="sng" algn="ctr">
                      <a:solidFill>
                        <a:schemeClr val="tx1"/>
                      </a:solidFill>
                      <a:prstDash val="solid"/>
                    </a:lnB>
                    <a:solidFill>
                      <a:schemeClr val="bg1">
                        <a:lumMod val="85000"/>
                      </a:schemeClr>
                    </a:solidFill>
                  </a:tcPr>
                </a:tc>
                <a:extLst>
                  <a:ext uri="{0D108BD9-81ED-4DB2-BD59-A6C34878D82A}">
                    <a16:rowId xmlns:a16="http://schemas.microsoft.com/office/drawing/2014/main" val="3771438926"/>
                  </a:ext>
                </a:extLst>
              </a:tr>
            </a:tbl>
          </a:graphicData>
        </a:graphic>
      </p:graphicFrame>
    </p:spTree>
    <p:extLst>
      <p:ext uri="{BB962C8B-B14F-4D97-AF65-F5344CB8AC3E}">
        <p14:creationId xmlns:p14="http://schemas.microsoft.com/office/powerpoint/2010/main" val="140781259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0146FB-8724-A2ED-55A8-698855B15E52}"/>
              </a:ext>
            </a:extLst>
          </p:cNvPr>
          <p:cNvSpPr>
            <a:spLocks noGrp="1"/>
          </p:cNvSpPr>
          <p:nvPr>
            <p:ph type="body" sz="quarter" idx="10"/>
          </p:nvPr>
        </p:nvSpPr>
        <p:spPr/>
        <p:txBody>
          <a:bodyPr/>
          <a:lstStyle/>
          <a:p>
            <a:r>
              <a:rPr lang="en-US" dirty="0">
                <a:latin typeface="Calibri" panose="020F0502020204030204" pitchFamily="34" charset="0"/>
                <a:cs typeface="Calibri" panose="020F0502020204030204" pitchFamily="34" charset="0"/>
              </a:rPr>
              <a:t>User Interface</a:t>
            </a:r>
          </a:p>
          <a:p>
            <a:endParaRPr lang="en-US"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F2BE97F7-F764-A174-8A44-68B3C236AC55}"/>
              </a:ext>
            </a:extLst>
          </p:cNvPr>
          <p:cNvSpPr>
            <a:spLocks noGrp="1"/>
          </p:cNvSpPr>
          <p:nvPr>
            <p:ph type="title"/>
          </p:nvPr>
        </p:nvSpPr>
        <p:spPr/>
        <p:txBody>
          <a:bodyPr>
            <a:normAutofit/>
          </a:bodyPr>
          <a:lstStyle/>
          <a:p>
            <a:r>
              <a:rPr lang="en-US" dirty="0">
                <a:latin typeface="Calibri" panose="020F0502020204030204" pitchFamily="34" charset="0"/>
                <a:cs typeface="Calibri" panose="020F0502020204030204" pitchFamily="34" charset="0"/>
              </a:rPr>
              <a:t>Business Process Managers (BPM) vs Communicator Open</a:t>
            </a:r>
          </a:p>
        </p:txBody>
      </p:sp>
      <p:sp>
        <p:nvSpPr>
          <p:cNvPr id="4" name="Text Placeholder 3">
            <a:extLst>
              <a:ext uri="{FF2B5EF4-FFF2-40B4-BE49-F238E27FC236}">
                <a16:creationId xmlns:a16="http://schemas.microsoft.com/office/drawing/2014/main" id="{9119A69C-57F7-F23A-B775-006D7547965D}"/>
              </a:ext>
            </a:extLst>
          </p:cNvPr>
          <p:cNvSpPr>
            <a:spLocks noGrp="1"/>
          </p:cNvSpPr>
          <p:nvPr>
            <p:ph type="body" sz="quarter" idx="11"/>
          </p:nvPr>
        </p:nvSpPr>
        <p:spPr/>
        <p:txBody>
          <a:bodyPr>
            <a:normAutofit fontScale="85000" lnSpcReduction="20000"/>
          </a:bodyPr>
          <a:lstStyle/>
          <a:p>
            <a:pPr algn="l">
              <a:buFont typeface="Arial" panose="020B0604020202020204" pitchFamily="34" charset="0"/>
              <a:buChar char="•"/>
            </a:pPr>
            <a:r>
              <a:rPr lang="en-US" b="1" i="0" u="none" strike="noStrike" dirty="0">
                <a:solidFill>
                  <a:srgbClr val="D1D5DB"/>
                </a:solidFill>
                <a:effectLst/>
                <a:latin typeface="Söhne"/>
              </a:rPr>
              <a:t>Communicator Open:</a:t>
            </a:r>
            <a:endParaRPr lang="en-US" b="0" i="0" u="none" strike="noStrike" dirty="0">
              <a:solidFill>
                <a:srgbClr val="D1D5DB"/>
              </a:solidFill>
              <a:effectLst/>
              <a:latin typeface="Söhne"/>
            </a:endParaRPr>
          </a:p>
          <a:p>
            <a:pPr marL="742950" lvl="1" indent="-285750" algn="l">
              <a:buFont typeface="Arial" panose="020B0604020202020204" pitchFamily="34" charset="0"/>
              <a:buChar char="•"/>
            </a:pPr>
            <a:r>
              <a:rPr lang="en-US" b="0" i="0" u="none" strike="noStrike" dirty="0">
                <a:solidFill>
                  <a:srgbClr val="D1D5DB"/>
                </a:solidFill>
                <a:effectLst/>
                <a:latin typeface="Söhne"/>
              </a:rPr>
              <a:t>Steeper learning curve for UI / UX.</a:t>
            </a:r>
          </a:p>
          <a:p>
            <a:pPr marL="742950" lvl="1" indent="-285750" algn="l">
              <a:buFont typeface="Arial" panose="020B0604020202020204" pitchFamily="34" charset="0"/>
              <a:buChar char="•"/>
            </a:pPr>
            <a:r>
              <a:rPr lang="en-US" b="0" i="0" u="none" strike="noStrike" dirty="0">
                <a:solidFill>
                  <a:srgbClr val="D1D5DB"/>
                </a:solidFill>
                <a:effectLst/>
                <a:latin typeface="Söhne"/>
              </a:rPr>
              <a:t>Customization is more technical.</a:t>
            </a:r>
          </a:p>
          <a:p>
            <a:pPr marL="742950" lvl="1" indent="-285750" algn="l">
              <a:buFont typeface="Arial" panose="020B0604020202020204" pitchFamily="34" charset="0"/>
              <a:buChar char="•"/>
            </a:pPr>
            <a:r>
              <a:rPr lang="en-US" b="0" i="0" u="none" strike="noStrike" dirty="0">
                <a:solidFill>
                  <a:srgbClr val="D1D5DB"/>
                </a:solidFill>
                <a:effectLst/>
                <a:latin typeface="Söhne"/>
              </a:rPr>
              <a:t>Has more broad use case so may be missing functionality from BPM. </a:t>
            </a:r>
          </a:p>
          <a:p>
            <a:pPr algn="l">
              <a:buFont typeface="Arial" panose="020B0604020202020204" pitchFamily="34" charset="0"/>
              <a:buChar char="•"/>
            </a:pPr>
            <a:r>
              <a:rPr lang="en-US" b="1" i="0" u="none" strike="noStrike" dirty="0">
                <a:solidFill>
                  <a:srgbClr val="D1D5DB"/>
                </a:solidFill>
                <a:effectLst/>
                <a:latin typeface="Söhne"/>
              </a:rPr>
              <a:t>Business Process Manager:</a:t>
            </a:r>
            <a:endParaRPr lang="en-US" b="0" i="0" u="none" strike="noStrike" dirty="0">
              <a:solidFill>
                <a:srgbClr val="D1D5DB"/>
              </a:solidFill>
              <a:effectLst/>
              <a:latin typeface="Söhne"/>
            </a:endParaRPr>
          </a:p>
          <a:p>
            <a:pPr marL="742950" lvl="1" indent="-285750" algn="l">
              <a:buFont typeface="Arial" panose="020B0604020202020204" pitchFamily="34" charset="0"/>
              <a:buChar char="•"/>
            </a:pPr>
            <a:r>
              <a:rPr lang="en-US" b="0" i="0" u="none" strike="noStrike" dirty="0">
                <a:solidFill>
                  <a:srgbClr val="D1D5DB"/>
                </a:solidFill>
                <a:effectLst/>
                <a:latin typeface="Söhne"/>
              </a:rPr>
              <a:t>Designed for bank staff ease-of-use.</a:t>
            </a:r>
          </a:p>
          <a:p>
            <a:pPr marL="742950" lvl="1" indent="-285750" algn="l">
              <a:buFont typeface="Arial" panose="020B0604020202020204" pitchFamily="34" charset="0"/>
              <a:buChar char="•"/>
            </a:pPr>
            <a:r>
              <a:rPr lang="en-US" b="0" i="0" u="none" strike="noStrike" dirty="0">
                <a:solidFill>
                  <a:srgbClr val="D1D5DB"/>
                </a:solidFill>
                <a:effectLst/>
                <a:latin typeface="Söhne"/>
              </a:rPr>
              <a:t>Highly intuitive interface.</a:t>
            </a:r>
          </a:p>
          <a:p>
            <a:pPr marL="742950" lvl="1" indent="-285750" algn="l">
              <a:buFont typeface="Arial" panose="020B0604020202020204" pitchFamily="34" charset="0"/>
              <a:buChar char="•"/>
            </a:pPr>
            <a:r>
              <a:rPr lang="en-US" b="0" i="0" u="none" strike="noStrike" dirty="0">
                <a:solidFill>
                  <a:srgbClr val="D1D5DB"/>
                </a:solidFill>
                <a:effectLst/>
                <a:latin typeface="Söhne"/>
              </a:rPr>
              <a:t>Gentler learning curve.</a:t>
            </a:r>
          </a:p>
          <a:p>
            <a:pPr marL="742950" lvl="1" indent="-285750" algn="l">
              <a:buFont typeface="Arial" panose="020B0604020202020204" pitchFamily="34" charset="0"/>
              <a:buChar char="•"/>
            </a:pPr>
            <a:r>
              <a:rPr lang="en-US" b="0" i="0" u="none" strike="noStrike" dirty="0">
                <a:solidFill>
                  <a:srgbClr val="D1D5DB"/>
                </a:solidFill>
                <a:effectLst/>
                <a:latin typeface="Söhne"/>
              </a:rPr>
              <a:t>Extensive customization for specific banking processes.</a:t>
            </a:r>
          </a:p>
          <a:p>
            <a:pPr marL="742950" lvl="1" indent="-285750" algn="l">
              <a:buFont typeface="Arial" panose="020B0604020202020204" pitchFamily="34" charset="0"/>
              <a:buChar char="•"/>
            </a:pPr>
            <a:r>
              <a:rPr lang="en-US" b="0" i="0" u="none" strike="noStrike" dirty="0">
                <a:solidFill>
                  <a:srgbClr val="D1D5DB"/>
                </a:solidFill>
                <a:effectLst/>
                <a:latin typeface="Söhne"/>
              </a:rPr>
              <a:t>Simplified step-by-step workflows for easy navigation.</a:t>
            </a:r>
          </a:p>
          <a:p>
            <a:pPr algn="l"/>
            <a:r>
              <a:rPr lang="en-US" b="1" i="0" u="none" strike="noStrike" dirty="0">
                <a:solidFill>
                  <a:srgbClr val="D1D5DB"/>
                </a:solidFill>
                <a:effectLst/>
                <a:latin typeface="Söhne"/>
              </a:rPr>
              <a:t>Key Takeaway:</a:t>
            </a:r>
            <a:endParaRPr lang="en-US" b="0" i="0" u="none" strike="noStrike" dirty="0">
              <a:solidFill>
                <a:srgbClr val="D1D5DB"/>
              </a:solidFill>
              <a:effectLst/>
              <a:latin typeface="Söhne"/>
            </a:endParaRPr>
          </a:p>
          <a:p>
            <a:pPr algn="l">
              <a:buFont typeface="Arial" panose="020B0604020202020204" pitchFamily="34" charset="0"/>
              <a:buChar char="•"/>
            </a:pPr>
            <a:r>
              <a:rPr lang="en-US" b="0" i="0" u="none" strike="noStrike" dirty="0">
                <a:solidFill>
                  <a:srgbClr val="D1D5DB"/>
                </a:solidFill>
                <a:effectLst/>
                <a:latin typeface="Söhne"/>
              </a:rPr>
              <a:t>Communicator Open emphasizes integration and technology, potentially affecting UI/UX compared to BPM.</a:t>
            </a:r>
          </a:p>
          <a:p>
            <a:pPr algn="l">
              <a:buFont typeface="Arial" panose="020B0604020202020204" pitchFamily="34" charset="0"/>
              <a:buChar char="•"/>
            </a:pPr>
            <a:r>
              <a:rPr lang="en-US" b="0" i="0" u="none" strike="noStrike" dirty="0">
                <a:solidFill>
                  <a:srgbClr val="D1D5DB"/>
                </a:solidFill>
                <a:effectLst/>
                <a:latin typeface="Söhne"/>
              </a:rPr>
              <a:t>BMP prioritizes user-friendliness, offering an intuitive interface tailored to banking tasks.</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1609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5DC1D5-E872-080C-7353-AF406E2E50A7}"/>
              </a:ext>
            </a:extLst>
          </p:cNvPr>
          <p:cNvSpPr>
            <a:spLocks noGrp="1"/>
          </p:cNvSpPr>
          <p:nvPr>
            <p:ph type="title"/>
          </p:nvPr>
        </p:nvSpPr>
        <p:spPr>
          <a:xfrm>
            <a:off x="928234" y="2875052"/>
            <a:ext cx="2697482" cy="838200"/>
          </a:xfrm>
        </p:spPr>
        <p:txBody>
          <a:bodyPr>
            <a:noAutofit/>
          </a:bodyPr>
          <a:lstStyle/>
          <a:p>
            <a:pPr algn="l"/>
            <a:br>
              <a:rPr lang="en-US"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PRESENTATION</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Agenda</a:t>
            </a:r>
          </a:p>
        </p:txBody>
      </p:sp>
      <p:sp>
        <p:nvSpPr>
          <p:cNvPr id="11" name="Rectangle 10">
            <a:extLst>
              <a:ext uri="{FF2B5EF4-FFF2-40B4-BE49-F238E27FC236}">
                <a16:creationId xmlns:a16="http://schemas.microsoft.com/office/drawing/2014/main" id="{8241DCDF-3EB3-E6BA-0DED-4DEC9F0FD095}"/>
              </a:ext>
            </a:extLst>
          </p:cNvPr>
          <p:cNvSpPr/>
          <p:nvPr/>
        </p:nvSpPr>
        <p:spPr>
          <a:xfrm>
            <a:off x="850506" y="2570252"/>
            <a:ext cx="45719" cy="14478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5FC6AD9D-5C4C-30EB-B2C3-C2D300A55445}"/>
              </a:ext>
            </a:extLst>
          </p:cNvPr>
          <p:cNvSpPr/>
          <p:nvPr/>
        </p:nvSpPr>
        <p:spPr>
          <a:xfrm>
            <a:off x="5014119" y="990600"/>
            <a:ext cx="1981200" cy="152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15" name="Group 14">
            <a:extLst>
              <a:ext uri="{FF2B5EF4-FFF2-40B4-BE49-F238E27FC236}">
                <a16:creationId xmlns:a16="http://schemas.microsoft.com/office/drawing/2014/main" id="{A3D49716-E03B-8860-5331-94BE2AF067DD}"/>
              </a:ext>
            </a:extLst>
          </p:cNvPr>
          <p:cNvGrpSpPr/>
          <p:nvPr/>
        </p:nvGrpSpPr>
        <p:grpSpPr>
          <a:xfrm>
            <a:off x="5685529" y="1131013"/>
            <a:ext cx="928790" cy="369332"/>
            <a:chOff x="5685529" y="1131013"/>
            <a:chExt cx="928790" cy="369332"/>
          </a:xfrm>
        </p:grpSpPr>
        <p:sp>
          <p:nvSpPr>
            <p:cNvPr id="13" name="Rectangle 12">
              <a:extLst>
                <a:ext uri="{FF2B5EF4-FFF2-40B4-BE49-F238E27FC236}">
                  <a16:creationId xmlns:a16="http://schemas.microsoft.com/office/drawing/2014/main" id="{7E0FC8B5-7FCE-EB42-93B9-09E1EFD913D1}"/>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3CB9C99B-BDDD-762B-FFC9-18B4C7BDF9B1}"/>
                </a:ext>
              </a:extLst>
            </p:cNvPr>
            <p:cNvSpPr txBox="1"/>
            <p:nvPr/>
          </p:nvSpPr>
          <p:spPr>
            <a:xfrm>
              <a:off x="5852319" y="1131013"/>
              <a:ext cx="76200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01</a:t>
              </a:r>
            </a:p>
          </p:txBody>
        </p:sp>
      </p:grpSp>
      <p:grpSp>
        <p:nvGrpSpPr>
          <p:cNvPr id="23" name="Group 22">
            <a:extLst>
              <a:ext uri="{FF2B5EF4-FFF2-40B4-BE49-F238E27FC236}">
                <a16:creationId xmlns:a16="http://schemas.microsoft.com/office/drawing/2014/main" id="{88FE3635-BB67-4FC0-F850-00D269F88959}"/>
              </a:ext>
            </a:extLst>
          </p:cNvPr>
          <p:cNvGrpSpPr/>
          <p:nvPr/>
        </p:nvGrpSpPr>
        <p:grpSpPr>
          <a:xfrm>
            <a:off x="5658794" y="3176544"/>
            <a:ext cx="928790" cy="369332"/>
            <a:chOff x="5685529" y="1131013"/>
            <a:chExt cx="928790" cy="369332"/>
          </a:xfrm>
        </p:grpSpPr>
        <p:sp>
          <p:nvSpPr>
            <p:cNvPr id="24" name="Rectangle 23">
              <a:extLst>
                <a:ext uri="{FF2B5EF4-FFF2-40B4-BE49-F238E27FC236}">
                  <a16:creationId xmlns:a16="http://schemas.microsoft.com/office/drawing/2014/main" id="{40C14A4F-9734-7F1B-1A73-45E7256B65CB}"/>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6882C791-E247-1FF0-958E-EF6FB96A75DD}"/>
                </a:ext>
              </a:extLst>
            </p:cNvPr>
            <p:cNvSpPr txBox="1"/>
            <p:nvPr/>
          </p:nvSpPr>
          <p:spPr>
            <a:xfrm>
              <a:off x="5852319" y="1131013"/>
              <a:ext cx="762000" cy="369332"/>
            </a:xfrm>
            <a:prstGeom prst="rect">
              <a:avLst/>
            </a:prstGeom>
            <a:noFill/>
          </p:spPr>
          <p:txBody>
            <a:bodyPr wrap="square" rtlCol="0">
              <a:spAutoFit/>
            </a:bodyPr>
            <a:lstStyle/>
            <a:p>
              <a:r>
                <a:rPr lang="en-US" b="1" cap="all" dirty="0">
                  <a:solidFill>
                    <a:srgbClr val="0068B3"/>
                  </a:solidFill>
                  <a:latin typeface="Calibri" panose="020F0502020204030204" pitchFamily="34" charset="0"/>
                  <a:ea typeface="+mj-ea"/>
                  <a:cs typeface="Calibri" panose="020F0502020204030204" pitchFamily="34" charset="0"/>
                </a:rPr>
                <a:t>04</a:t>
              </a:r>
            </a:p>
          </p:txBody>
        </p:sp>
      </p:grpSp>
      <p:grpSp>
        <p:nvGrpSpPr>
          <p:cNvPr id="32" name="Group 31">
            <a:extLst>
              <a:ext uri="{FF2B5EF4-FFF2-40B4-BE49-F238E27FC236}">
                <a16:creationId xmlns:a16="http://schemas.microsoft.com/office/drawing/2014/main" id="{6999B726-064F-3592-9580-117B33F1B7EC}"/>
              </a:ext>
            </a:extLst>
          </p:cNvPr>
          <p:cNvGrpSpPr/>
          <p:nvPr/>
        </p:nvGrpSpPr>
        <p:grpSpPr>
          <a:xfrm>
            <a:off x="5681574" y="2504387"/>
            <a:ext cx="928790" cy="369332"/>
            <a:chOff x="5685529" y="1131013"/>
            <a:chExt cx="928790" cy="369332"/>
          </a:xfrm>
        </p:grpSpPr>
        <p:sp>
          <p:nvSpPr>
            <p:cNvPr id="33" name="Rectangle 32">
              <a:extLst>
                <a:ext uri="{FF2B5EF4-FFF2-40B4-BE49-F238E27FC236}">
                  <a16:creationId xmlns:a16="http://schemas.microsoft.com/office/drawing/2014/main" id="{3E5B8993-36E4-86D6-E292-32630A74FDDA}"/>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8387D223-F4E0-EFBF-A4F6-1589BDF4DDE0}"/>
                </a:ext>
              </a:extLst>
            </p:cNvPr>
            <p:cNvSpPr txBox="1"/>
            <p:nvPr/>
          </p:nvSpPr>
          <p:spPr>
            <a:xfrm>
              <a:off x="5852319" y="1131013"/>
              <a:ext cx="76200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03</a:t>
              </a:r>
            </a:p>
          </p:txBody>
        </p:sp>
      </p:grpSp>
      <p:grpSp>
        <p:nvGrpSpPr>
          <p:cNvPr id="35" name="Group 34">
            <a:extLst>
              <a:ext uri="{FF2B5EF4-FFF2-40B4-BE49-F238E27FC236}">
                <a16:creationId xmlns:a16="http://schemas.microsoft.com/office/drawing/2014/main" id="{485835D1-E634-E66A-55EE-72FAB5A52679}"/>
              </a:ext>
            </a:extLst>
          </p:cNvPr>
          <p:cNvGrpSpPr/>
          <p:nvPr/>
        </p:nvGrpSpPr>
        <p:grpSpPr>
          <a:xfrm>
            <a:off x="5681574" y="1817699"/>
            <a:ext cx="928790" cy="369332"/>
            <a:chOff x="5685529" y="1131013"/>
            <a:chExt cx="928790" cy="369332"/>
          </a:xfrm>
        </p:grpSpPr>
        <p:sp>
          <p:nvSpPr>
            <p:cNvPr id="36" name="Rectangle 35">
              <a:extLst>
                <a:ext uri="{FF2B5EF4-FFF2-40B4-BE49-F238E27FC236}">
                  <a16:creationId xmlns:a16="http://schemas.microsoft.com/office/drawing/2014/main" id="{D9C96806-4E31-78B5-90AE-EA9A6F9A2D48}"/>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7" name="TextBox 36">
              <a:extLst>
                <a:ext uri="{FF2B5EF4-FFF2-40B4-BE49-F238E27FC236}">
                  <a16:creationId xmlns:a16="http://schemas.microsoft.com/office/drawing/2014/main" id="{CEE8A05E-AE09-2285-3035-EEABA88DC6A3}"/>
                </a:ext>
              </a:extLst>
            </p:cNvPr>
            <p:cNvSpPr txBox="1"/>
            <p:nvPr/>
          </p:nvSpPr>
          <p:spPr>
            <a:xfrm>
              <a:off x="5852319" y="1131013"/>
              <a:ext cx="76200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02</a:t>
              </a:r>
            </a:p>
          </p:txBody>
        </p:sp>
      </p:grpSp>
      <p:grpSp>
        <p:nvGrpSpPr>
          <p:cNvPr id="38" name="Group 37">
            <a:extLst>
              <a:ext uri="{FF2B5EF4-FFF2-40B4-BE49-F238E27FC236}">
                <a16:creationId xmlns:a16="http://schemas.microsoft.com/office/drawing/2014/main" id="{8D7B1D8C-D918-EF82-9C60-7194DB9C875E}"/>
              </a:ext>
            </a:extLst>
          </p:cNvPr>
          <p:cNvGrpSpPr/>
          <p:nvPr/>
        </p:nvGrpSpPr>
        <p:grpSpPr>
          <a:xfrm>
            <a:off x="5658791" y="3850676"/>
            <a:ext cx="928790" cy="369332"/>
            <a:chOff x="5685529" y="1131013"/>
            <a:chExt cx="928790" cy="369332"/>
          </a:xfrm>
        </p:grpSpPr>
        <p:sp>
          <p:nvSpPr>
            <p:cNvPr id="39" name="Rectangle 38">
              <a:extLst>
                <a:ext uri="{FF2B5EF4-FFF2-40B4-BE49-F238E27FC236}">
                  <a16:creationId xmlns:a16="http://schemas.microsoft.com/office/drawing/2014/main" id="{162FBF42-629F-6B83-6B44-7AB85A267F84}"/>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0" name="TextBox 39">
              <a:extLst>
                <a:ext uri="{FF2B5EF4-FFF2-40B4-BE49-F238E27FC236}">
                  <a16:creationId xmlns:a16="http://schemas.microsoft.com/office/drawing/2014/main" id="{1F39A40E-5FAD-A2AB-F316-49FA0F5FCD53}"/>
                </a:ext>
              </a:extLst>
            </p:cNvPr>
            <p:cNvSpPr txBox="1"/>
            <p:nvPr/>
          </p:nvSpPr>
          <p:spPr>
            <a:xfrm>
              <a:off x="5852319" y="1131013"/>
              <a:ext cx="762000" cy="369332"/>
            </a:xfrm>
            <a:prstGeom prst="rect">
              <a:avLst/>
            </a:prstGeom>
            <a:noFill/>
          </p:spPr>
          <p:txBody>
            <a:bodyPr wrap="square" rtlCol="0">
              <a:spAutoFit/>
            </a:bodyPr>
            <a:lstStyle>
              <a:defPPr>
                <a:defRPr lang="en-US"/>
              </a:defPPr>
              <a:lvl1pPr>
                <a:defRPr b="1" cap="all">
                  <a:solidFill>
                    <a:schemeClr val="tx2">
                      <a:lumMod val="20000"/>
                      <a:lumOff val="80000"/>
                    </a:schemeClr>
                  </a:solidFill>
                  <a:latin typeface="Century Gothic" panose="020B0502020202020204" pitchFamily="34" charset="0"/>
                  <a:ea typeface="+mj-ea"/>
                  <a:cs typeface="Arial" panose="020B0604020202020204" pitchFamily="34" charset="0"/>
                </a:defRPr>
              </a:lvl1pPr>
            </a:lstStyle>
            <a:p>
              <a:r>
                <a:rPr lang="en-US" dirty="0">
                  <a:latin typeface="Calibri" panose="020F0502020204030204" pitchFamily="34" charset="0"/>
                  <a:cs typeface="Calibri" panose="020F0502020204030204" pitchFamily="34" charset="0"/>
                </a:rPr>
                <a:t>05</a:t>
              </a:r>
            </a:p>
          </p:txBody>
        </p:sp>
      </p:grpSp>
      <p:grpSp>
        <p:nvGrpSpPr>
          <p:cNvPr id="41" name="Group 40">
            <a:extLst>
              <a:ext uri="{FF2B5EF4-FFF2-40B4-BE49-F238E27FC236}">
                <a16:creationId xmlns:a16="http://schemas.microsoft.com/office/drawing/2014/main" id="{B6128695-8750-DB3B-7650-94A58B035E53}"/>
              </a:ext>
            </a:extLst>
          </p:cNvPr>
          <p:cNvGrpSpPr/>
          <p:nvPr/>
        </p:nvGrpSpPr>
        <p:grpSpPr>
          <a:xfrm>
            <a:off x="5658789" y="5204432"/>
            <a:ext cx="928790" cy="369332"/>
            <a:chOff x="5685529" y="1131013"/>
            <a:chExt cx="928790" cy="369332"/>
          </a:xfrm>
        </p:grpSpPr>
        <p:sp>
          <p:nvSpPr>
            <p:cNvPr id="42" name="Rectangle 41">
              <a:extLst>
                <a:ext uri="{FF2B5EF4-FFF2-40B4-BE49-F238E27FC236}">
                  <a16:creationId xmlns:a16="http://schemas.microsoft.com/office/drawing/2014/main" id="{14F73CBA-2866-9C51-96BA-45D74FA75B4D}"/>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9F5B7117-FE41-74FC-A761-070D75F52EDC}"/>
                </a:ext>
              </a:extLst>
            </p:cNvPr>
            <p:cNvSpPr txBox="1"/>
            <p:nvPr/>
          </p:nvSpPr>
          <p:spPr>
            <a:xfrm>
              <a:off x="5852319" y="1131013"/>
              <a:ext cx="76200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07</a:t>
              </a:r>
            </a:p>
          </p:txBody>
        </p:sp>
      </p:grpSp>
      <p:sp>
        <p:nvSpPr>
          <p:cNvPr id="44" name="TextBox 43">
            <a:extLst>
              <a:ext uri="{FF2B5EF4-FFF2-40B4-BE49-F238E27FC236}">
                <a16:creationId xmlns:a16="http://schemas.microsoft.com/office/drawing/2014/main" id="{569CB30E-02E9-D926-2300-5798572DD973}"/>
              </a:ext>
            </a:extLst>
          </p:cNvPr>
          <p:cNvSpPr txBox="1"/>
          <p:nvPr/>
        </p:nvSpPr>
        <p:spPr>
          <a:xfrm>
            <a:off x="6904893" y="1127433"/>
            <a:ext cx="343914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INTRODUCTION &amp; OVERVIEW</a:t>
            </a:r>
          </a:p>
        </p:txBody>
      </p:sp>
      <p:sp>
        <p:nvSpPr>
          <p:cNvPr id="45" name="TextBox 44">
            <a:extLst>
              <a:ext uri="{FF2B5EF4-FFF2-40B4-BE49-F238E27FC236}">
                <a16:creationId xmlns:a16="http://schemas.microsoft.com/office/drawing/2014/main" id="{A305980A-B64B-1B4E-14A1-5C5E9E74CE57}"/>
              </a:ext>
            </a:extLst>
          </p:cNvPr>
          <p:cNvSpPr txBox="1"/>
          <p:nvPr/>
        </p:nvSpPr>
        <p:spPr>
          <a:xfrm>
            <a:off x="6904893" y="1763737"/>
            <a:ext cx="3076451"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CURRENT ARCHITECTURE</a:t>
            </a:r>
          </a:p>
        </p:txBody>
      </p:sp>
      <p:sp>
        <p:nvSpPr>
          <p:cNvPr id="47" name="TextBox 46">
            <a:extLst>
              <a:ext uri="{FF2B5EF4-FFF2-40B4-BE49-F238E27FC236}">
                <a16:creationId xmlns:a16="http://schemas.microsoft.com/office/drawing/2014/main" id="{34FFCB33-B3AE-64F9-EDE5-B0F634522A93}"/>
              </a:ext>
            </a:extLst>
          </p:cNvPr>
          <p:cNvSpPr txBox="1"/>
          <p:nvPr/>
        </p:nvSpPr>
        <p:spPr>
          <a:xfrm>
            <a:off x="6904893" y="2499092"/>
            <a:ext cx="465761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Communicator Open Overview </a:t>
            </a:r>
          </a:p>
        </p:txBody>
      </p:sp>
      <p:sp>
        <p:nvSpPr>
          <p:cNvPr id="48" name="TextBox 47">
            <a:extLst>
              <a:ext uri="{FF2B5EF4-FFF2-40B4-BE49-F238E27FC236}">
                <a16:creationId xmlns:a16="http://schemas.microsoft.com/office/drawing/2014/main" id="{545871E8-B40F-2C33-B05D-213A13B75C6E}"/>
              </a:ext>
            </a:extLst>
          </p:cNvPr>
          <p:cNvSpPr txBox="1"/>
          <p:nvPr/>
        </p:nvSpPr>
        <p:spPr>
          <a:xfrm>
            <a:off x="6904893" y="3174263"/>
            <a:ext cx="5603731" cy="369332"/>
          </a:xfrm>
          <a:prstGeom prst="rect">
            <a:avLst/>
          </a:prstGeom>
          <a:noFill/>
        </p:spPr>
        <p:txBody>
          <a:bodyPr wrap="square" rtlCol="0">
            <a:spAutoFit/>
          </a:bodyPr>
          <a:lstStyle/>
          <a:p>
            <a:r>
              <a:rPr lang="en-US" b="1" cap="all" dirty="0">
                <a:solidFill>
                  <a:srgbClr val="0068B3"/>
                </a:solidFill>
                <a:latin typeface="Calibri" panose="020F0502020204030204" pitchFamily="34" charset="0"/>
                <a:ea typeface="+mj-ea"/>
                <a:cs typeface="Calibri" panose="020F0502020204030204" pitchFamily="34" charset="0"/>
              </a:rPr>
              <a:t>VENDOR Overview / Recommendation</a:t>
            </a:r>
          </a:p>
        </p:txBody>
      </p:sp>
      <p:sp>
        <p:nvSpPr>
          <p:cNvPr id="49" name="TextBox 48">
            <a:extLst>
              <a:ext uri="{FF2B5EF4-FFF2-40B4-BE49-F238E27FC236}">
                <a16:creationId xmlns:a16="http://schemas.microsoft.com/office/drawing/2014/main" id="{5269611A-FC7C-7627-371B-6CA173B6A19A}"/>
              </a:ext>
            </a:extLst>
          </p:cNvPr>
          <p:cNvSpPr txBox="1"/>
          <p:nvPr/>
        </p:nvSpPr>
        <p:spPr>
          <a:xfrm>
            <a:off x="6904893" y="4477755"/>
            <a:ext cx="4585895"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Communicator Open Gap Analysis</a:t>
            </a:r>
          </a:p>
        </p:txBody>
      </p:sp>
      <p:sp>
        <p:nvSpPr>
          <p:cNvPr id="50" name="Title 4">
            <a:extLst>
              <a:ext uri="{FF2B5EF4-FFF2-40B4-BE49-F238E27FC236}">
                <a16:creationId xmlns:a16="http://schemas.microsoft.com/office/drawing/2014/main" id="{7A432915-E773-700B-EDA2-56544E3242B1}"/>
              </a:ext>
            </a:extLst>
          </p:cNvPr>
          <p:cNvSpPr txBox="1">
            <a:spLocks/>
          </p:cNvSpPr>
          <p:nvPr/>
        </p:nvSpPr>
        <p:spPr>
          <a:xfrm>
            <a:off x="10195719" y="6248401"/>
            <a:ext cx="2209800" cy="609599"/>
          </a:xfrm>
          <a:prstGeom prst="rect">
            <a:avLst/>
          </a:prstGeom>
        </p:spPr>
        <p:txBody>
          <a:bodyPr anchor="b">
            <a:normAutofit/>
          </a:bodyPr>
          <a:lstStyle>
            <a:lvl1pPr algn="l" defTabSz="914293" rtl="0" eaLnBrk="1" latinLnBrk="0" hangingPunct="1">
              <a:spcBef>
                <a:spcPct val="0"/>
              </a:spcBef>
              <a:buNone/>
              <a:defRPr sz="2800" b="1" kern="1200"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sz="900" dirty="0">
                <a:solidFill>
                  <a:schemeClr val="bg1">
                    <a:lumMod val="65000"/>
                  </a:schemeClr>
                </a:solidFill>
                <a:latin typeface="Calibri" panose="020F0502020204030204" pitchFamily="34" charset="0"/>
                <a:cs typeface="Calibri" panose="020F0502020204030204" pitchFamily="34" charset="0"/>
              </a:rPr>
              <a:t>Manning School of Business </a:t>
            </a:r>
          </a:p>
        </p:txBody>
      </p:sp>
      <p:grpSp>
        <p:nvGrpSpPr>
          <p:cNvPr id="51" name="Group 50">
            <a:extLst>
              <a:ext uri="{FF2B5EF4-FFF2-40B4-BE49-F238E27FC236}">
                <a16:creationId xmlns:a16="http://schemas.microsoft.com/office/drawing/2014/main" id="{E9551D1D-F552-D4A8-31D8-065E4DF509A6}"/>
              </a:ext>
            </a:extLst>
          </p:cNvPr>
          <p:cNvGrpSpPr/>
          <p:nvPr/>
        </p:nvGrpSpPr>
        <p:grpSpPr>
          <a:xfrm>
            <a:off x="5658790" y="4530300"/>
            <a:ext cx="928790" cy="369332"/>
            <a:chOff x="5685529" y="1131013"/>
            <a:chExt cx="928790" cy="369332"/>
          </a:xfrm>
        </p:grpSpPr>
        <p:sp>
          <p:nvSpPr>
            <p:cNvPr id="52" name="Rectangle 51">
              <a:extLst>
                <a:ext uri="{FF2B5EF4-FFF2-40B4-BE49-F238E27FC236}">
                  <a16:creationId xmlns:a16="http://schemas.microsoft.com/office/drawing/2014/main" id="{381FF50E-995C-E649-905F-1BCC00F041CA}"/>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53" name="TextBox 52">
              <a:extLst>
                <a:ext uri="{FF2B5EF4-FFF2-40B4-BE49-F238E27FC236}">
                  <a16:creationId xmlns:a16="http://schemas.microsoft.com/office/drawing/2014/main" id="{77285676-A185-9F1D-71F1-00429CF335B5}"/>
                </a:ext>
              </a:extLst>
            </p:cNvPr>
            <p:cNvSpPr txBox="1"/>
            <p:nvPr/>
          </p:nvSpPr>
          <p:spPr>
            <a:xfrm>
              <a:off x="5852319" y="1131013"/>
              <a:ext cx="76200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06</a:t>
              </a:r>
            </a:p>
          </p:txBody>
        </p:sp>
      </p:grpSp>
      <p:sp>
        <p:nvSpPr>
          <p:cNvPr id="54" name="TextBox 53">
            <a:extLst>
              <a:ext uri="{FF2B5EF4-FFF2-40B4-BE49-F238E27FC236}">
                <a16:creationId xmlns:a16="http://schemas.microsoft.com/office/drawing/2014/main" id="{C88233F1-2346-F6BA-B610-80922CAC259F}"/>
              </a:ext>
            </a:extLst>
          </p:cNvPr>
          <p:cNvSpPr txBox="1"/>
          <p:nvPr/>
        </p:nvSpPr>
        <p:spPr>
          <a:xfrm>
            <a:off x="6905948" y="3803152"/>
            <a:ext cx="3595625"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Bank Feedback / Insights</a:t>
            </a:r>
          </a:p>
        </p:txBody>
      </p:sp>
      <p:sp>
        <p:nvSpPr>
          <p:cNvPr id="55" name="TextBox 54">
            <a:extLst>
              <a:ext uri="{FF2B5EF4-FFF2-40B4-BE49-F238E27FC236}">
                <a16:creationId xmlns:a16="http://schemas.microsoft.com/office/drawing/2014/main" id="{E14BF841-B45E-0A87-2F92-436130397DE0}"/>
              </a:ext>
            </a:extLst>
          </p:cNvPr>
          <p:cNvSpPr txBox="1"/>
          <p:nvPr/>
        </p:nvSpPr>
        <p:spPr>
          <a:xfrm>
            <a:off x="6905948" y="5152358"/>
            <a:ext cx="3595625"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Conclusion / Action Items</a:t>
            </a:r>
          </a:p>
        </p:txBody>
      </p:sp>
    </p:spTree>
    <p:extLst>
      <p:ext uri="{BB962C8B-B14F-4D97-AF65-F5344CB8AC3E}">
        <p14:creationId xmlns:p14="http://schemas.microsoft.com/office/powerpoint/2010/main" val="4042779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B8B9A5-B106-F903-006B-203FB4ACE5A8}"/>
              </a:ext>
            </a:extLst>
          </p:cNvPr>
          <p:cNvSpPr>
            <a:spLocks noGrp="1"/>
          </p:cNvSpPr>
          <p:nvPr>
            <p:ph type="body" sz="quarter" idx="10"/>
          </p:nvPr>
        </p:nvSpPr>
        <p:spPr/>
        <p:txBody>
          <a:bodyPr/>
          <a:lstStyle/>
          <a:p>
            <a:r>
              <a:rPr lang="en-US" dirty="0">
                <a:latin typeface="Calibri" panose="020F0502020204030204" pitchFamily="34" charset="0"/>
                <a:cs typeface="Calibri" panose="020F0502020204030204" pitchFamily="34" charset="0"/>
              </a:rPr>
              <a:t>Solution Vendors</a:t>
            </a:r>
          </a:p>
        </p:txBody>
      </p:sp>
      <p:sp>
        <p:nvSpPr>
          <p:cNvPr id="3" name="Title 2">
            <a:extLst>
              <a:ext uri="{FF2B5EF4-FFF2-40B4-BE49-F238E27FC236}">
                <a16:creationId xmlns:a16="http://schemas.microsoft.com/office/drawing/2014/main" id="{A59D1714-F369-22A4-BCA0-53A14BDE84DC}"/>
              </a:ext>
            </a:extLst>
          </p:cNvPr>
          <p:cNvSpPr>
            <a:spLocks noGrp="1"/>
          </p:cNvSpPr>
          <p:nvPr>
            <p:ph type="title"/>
          </p:nvPr>
        </p:nvSpPr>
        <p:spPr/>
        <p:txBody>
          <a:bodyPr/>
          <a:lstStyle/>
          <a:p>
            <a:pPr algn="ctr"/>
            <a:r>
              <a:rPr lang="en-US" dirty="0">
                <a:latin typeface="Calibri" panose="020F0502020204030204" pitchFamily="34" charset="0"/>
                <a:cs typeface="Calibri" panose="020F0502020204030204" pitchFamily="34" charset="0"/>
              </a:rPr>
              <a:t>Vendor Overview</a:t>
            </a:r>
          </a:p>
        </p:txBody>
      </p:sp>
      <p:sp>
        <p:nvSpPr>
          <p:cNvPr id="4" name="Text Placeholder 3">
            <a:extLst>
              <a:ext uri="{FF2B5EF4-FFF2-40B4-BE49-F238E27FC236}">
                <a16:creationId xmlns:a16="http://schemas.microsoft.com/office/drawing/2014/main" id="{14CBB5AA-8E63-75DA-B9B3-8D615AB334BC}"/>
              </a:ext>
            </a:extLst>
          </p:cNvPr>
          <p:cNvSpPr>
            <a:spLocks noGrp="1"/>
          </p:cNvSpPr>
          <p:nvPr>
            <p:ph type="body" sz="quarter" idx="11"/>
          </p:nvPr>
        </p:nvSpPr>
        <p:spPr/>
        <p:txBody>
          <a:bodyPr>
            <a:normAutofit fontScale="77500" lnSpcReduction="20000"/>
          </a:bodyPr>
          <a:lstStyle/>
          <a:p>
            <a:pPr marL="0" indent="0" algn="l">
              <a:buNone/>
            </a:pPr>
            <a:r>
              <a:rPr lang="en-US" b="1" i="0" u="none" strike="noStrike" dirty="0">
                <a:effectLst/>
                <a:latin typeface="Calibri" panose="020F0502020204030204" pitchFamily="34" charset="0"/>
                <a:cs typeface="Calibri" panose="020F0502020204030204" pitchFamily="34" charset="0"/>
              </a:rPr>
              <a:t>Introduction</a:t>
            </a:r>
            <a:r>
              <a:rPr lang="en-US" b="0" i="0" u="none" strike="noStrike" dirty="0">
                <a:effectLst/>
                <a:latin typeface="Calibri" panose="020F0502020204030204" pitchFamily="34" charset="0"/>
                <a:cs typeface="Calibri" panose="020F0502020204030204" pitchFamily="34" charset="0"/>
              </a:rPr>
              <a:t>: Solution vendors are specialized in providing integrated solutions, working directly on integration projects for banking technologies.</a:t>
            </a:r>
          </a:p>
          <a:p>
            <a:pPr marL="0" indent="0" algn="l">
              <a:buNone/>
            </a:pPr>
            <a:r>
              <a:rPr lang="en-US" b="1" i="0" u="none" strike="noStrike" dirty="0">
                <a:effectLst/>
                <a:latin typeface="Calibri" panose="020F0502020204030204" pitchFamily="34" charset="0"/>
                <a:cs typeface="Calibri" panose="020F0502020204030204" pitchFamily="34" charset="0"/>
              </a:rPr>
              <a:t>Vendor Highlights</a:t>
            </a:r>
            <a:r>
              <a:rPr lang="en-US" b="0" i="0" u="none" strike="noStrike" dirty="0">
                <a:effectLst/>
                <a:latin typeface="Calibri" panose="020F0502020204030204" pitchFamily="34" charset="0"/>
                <a:cs typeface="Calibri" panose="020F0502020204030204" pitchFamily="34" charset="0"/>
              </a:rPr>
              <a:t>:</a:t>
            </a:r>
          </a:p>
          <a:p>
            <a:pPr marL="742950" lvl="1" indent="-285750" algn="l">
              <a:buFont typeface="Arial" panose="020B0604020202020204" pitchFamily="34" charset="0"/>
              <a:buChar char="•"/>
            </a:pPr>
            <a:r>
              <a:rPr lang="en-US" b="0" i="1" u="none" strike="noStrike" dirty="0">
                <a:effectLst/>
                <a:latin typeface="Calibri" panose="020F0502020204030204" pitchFamily="34" charset="0"/>
                <a:cs typeface="Calibri" panose="020F0502020204030204" pitchFamily="34" charset="0"/>
              </a:rPr>
              <a:t>API PEOPLE</a:t>
            </a:r>
            <a:r>
              <a:rPr lang="en-US" b="0" i="0" u="none" strike="noStrike" dirty="0">
                <a:effectLst/>
                <a:latin typeface="Calibri" panose="020F0502020204030204" pitchFamily="34" charset="0"/>
                <a:cs typeface="Calibri" panose="020F0502020204030204" pitchFamily="34" charset="0"/>
              </a:rPr>
              <a:t>: Expert in API managed services and middleware solutions, focusing on integrating various banking systems. Great feedback received from Banc of California</a:t>
            </a:r>
          </a:p>
          <a:p>
            <a:pPr marL="742950" lvl="1" indent="-285750" algn="l">
              <a:buFont typeface="Arial" panose="020B0604020202020204" pitchFamily="34" charset="0"/>
              <a:buChar char="•"/>
            </a:pPr>
            <a:r>
              <a:rPr lang="en-US" b="0" i="1" u="none" strike="noStrike" dirty="0">
                <a:effectLst/>
                <a:latin typeface="Calibri" panose="020F0502020204030204" pitchFamily="34" charset="0"/>
                <a:cs typeface="Calibri" panose="020F0502020204030204" pitchFamily="34" charset="0"/>
              </a:rPr>
              <a:t>PORTX</a:t>
            </a:r>
            <a:r>
              <a:rPr lang="en-US" b="0" i="0" u="none" strike="noStrike" dirty="0">
                <a:effectLst/>
                <a:latin typeface="Calibri" panose="020F0502020204030204" pitchFamily="34" charset="0"/>
                <a:cs typeface="Calibri" panose="020F0502020204030204" pitchFamily="34" charset="0"/>
              </a:rPr>
              <a:t>: Specializes in offering API managed services and middleware integration tailored for financial institutions. They are cloud-centered so may be difficult to integrate with on-prem.</a:t>
            </a:r>
          </a:p>
          <a:p>
            <a:pPr marL="0" indent="0" algn="l">
              <a:buNone/>
            </a:pPr>
            <a:r>
              <a:rPr lang="en-US" b="1" i="0" u="none" strike="noStrike" dirty="0">
                <a:effectLst/>
                <a:latin typeface="Calibri" panose="020F0502020204030204" pitchFamily="34" charset="0"/>
                <a:cs typeface="Calibri" panose="020F0502020204030204" pitchFamily="34" charset="0"/>
              </a:rPr>
              <a:t>Key Offerings</a:t>
            </a:r>
            <a:r>
              <a:rPr lang="en-US" b="0" i="0" u="none" strike="noStrike" dirty="0">
                <a:effectLst/>
                <a:latin typeface="Calibri" panose="020F0502020204030204" pitchFamily="34" charset="0"/>
                <a:cs typeface="Calibri" panose="020F0502020204030204" pitchFamily="34" charset="0"/>
              </a:rPr>
              <a:t>:</a:t>
            </a:r>
          </a:p>
          <a:p>
            <a:pPr marL="742950" lvl="1" indent="-285750"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These vendors excel in creating custom solutions for complex banking system integrations, ensuring seamless operation and connectivity.</a:t>
            </a:r>
          </a:p>
          <a:p>
            <a:pPr marL="0" indent="0" algn="l">
              <a:buNone/>
            </a:pPr>
            <a:r>
              <a:rPr lang="en-US" b="1" i="0" u="none" strike="noStrike" dirty="0">
                <a:effectLst/>
                <a:latin typeface="Calibri" panose="020F0502020204030204" pitchFamily="34" charset="0"/>
                <a:cs typeface="Calibri" panose="020F0502020204030204" pitchFamily="34" charset="0"/>
              </a:rPr>
              <a:t>Integration Expertise</a:t>
            </a:r>
            <a:r>
              <a:rPr lang="en-US" b="0" i="0" u="none" strike="noStrike" dirty="0">
                <a:effectLst/>
                <a:latin typeface="Calibri" panose="020F0502020204030204" pitchFamily="34" charset="0"/>
                <a:cs typeface="Calibri" panose="020F0502020204030204" pitchFamily="34" charset="0"/>
              </a:rPr>
              <a:t>:</a:t>
            </a:r>
          </a:p>
          <a:p>
            <a:pPr marL="742950" lvl="1" indent="-285750"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Have extensive experience offering integration services to banking and fintech customers, specifically those using the Fiserv suite of software. </a:t>
            </a:r>
          </a:p>
          <a:p>
            <a:pPr marL="0" indent="0" algn="l">
              <a:buNone/>
            </a:pPr>
            <a:r>
              <a:rPr lang="en-US" b="1" i="0" u="none" strike="noStrike" dirty="0">
                <a:effectLst/>
                <a:latin typeface="Calibri" panose="020F0502020204030204" pitchFamily="34" charset="0"/>
                <a:cs typeface="Calibri" panose="020F0502020204030204" pitchFamily="34" charset="0"/>
              </a:rPr>
              <a:t>Strategic Impact</a:t>
            </a:r>
            <a:r>
              <a:rPr lang="en-US" b="0" i="0" u="none" strike="noStrike" dirty="0">
                <a:effectLst/>
                <a:latin typeface="Calibri" panose="020F0502020204030204" pitchFamily="34" charset="0"/>
                <a:cs typeface="Calibri" panose="020F0502020204030204" pitchFamily="34" charset="0"/>
              </a:rPr>
              <a:t>:</a:t>
            </a:r>
          </a:p>
          <a:p>
            <a:pPr marL="742950" lvl="1" indent="-285750"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Their services are crucial for banks aiming to modernize their infrastructure and improve interoperability between different banking applications and services.</a:t>
            </a:r>
          </a:p>
        </p:txBody>
      </p:sp>
    </p:spTree>
    <p:extLst>
      <p:ext uri="{BB962C8B-B14F-4D97-AF65-F5344CB8AC3E}">
        <p14:creationId xmlns:p14="http://schemas.microsoft.com/office/powerpoint/2010/main" val="449340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AB7C6B-980C-E0DE-00F5-C7C9C8A9ED5C}"/>
              </a:ext>
            </a:extLst>
          </p:cNvPr>
          <p:cNvSpPr>
            <a:spLocks noGrp="1"/>
          </p:cNvSpPr>
          <p:nvPr>
            <p:ph type="body" sz="quarter" idx="10"/>
          </p:nvPr>
        </p:nvSpPr>
        <p:spPr/>
        <p:txBody>
          <a:bodyPr/>
          <a:lstStyle/>
          <a:p>
            <a:r>
              <a:rPr lang="en-US" dirty="0">
                <a:latin typeface="Calibri" panose="020F0502020204030204" pitchFamily="34" charset="0"/>
                <a:cs typeface="Calibri" panose="020F0502020204030204" pitchFamily="34" charset="0"/>
              </a:rPr>
              <a:t>Solutions Vendor</a:t>
            </a:r>
          </a:p>
        </p:txBody>
      </p:sp>
      <p:sp>
        <p:nvSpPr>
          <p:cNvPr id="3" name="Title 2">
            <a:extLst>
              <a:ext uri="{FF2B5EF4-FFF2-40B4-BE49-F238E27FC236}">
                <a16:creationId xmlns:a16="http://schemas.microsoft.com/office/drawing/2014/main" id="{5FF4350A-0838-5D02-A95F-05E01552BAC7}"/>
              </a:ext>
            </a:extLst>
          </p:cNvPr>
          <p:cNvSpPr>
            <a:spLocks noGrp="1"/>
          </p:cNvSpPr>
          <p:nvPr>
            <p:ph type="title"/>
          </p:nvPr>
        </p:nvSpPr>
        <p:spPr/>
        <p:txBody>
          <a:bodyPr/>
          <a:lstStyle/>
          <a:p>
            <a:pPr algn="ctr"/>
            <a:r>
              <a:rPr lang="en-US" dirty="0">
                <a:latin typeface="Calibri" panose="020F0502020204030204" pitchFamily="34" charset="0"/>
                <a:cs typeface="Calibri" panose="020F0502020204030204" pitchFamily="34" charset="0"/>
              </a:rPr>
              <a:t>Vendor Recommendation</a:t>
            </a:r>
          </a:p>
        </p:txBody>
      </p:sp>
      <p:sp>
        <p:nvSpPr>
          <p:cNvPr id="4" name="Text Placeholder 3">
            <a:extLst>
              <a:ext uri="{FF2B5EF4-FFF2-40B4-BE49-F238E27FC236}">
                <a16:creationId xmlns:a16="http://schemas.microsoft.com/office/drawing/2014/main" id="{AA91F945-CB99-8A66-C70F-F38C4BC2A5C8}"/>
              </a:ext>
            </a:extLst>
          </p:cNvPr>
          <p:cNvSpPr>
            <a:spLocks noGrp="1"/>
          </p:cNvSpPr>
          <p:nvPr>
            <p:ph type="body" sz="quarter" idx="11"/>
          </p:nvPr>
        </p:nvSpPr>
        <p:spPr/>
        <p:txBody>
          <a:bodyPr>
            <a:normAutofit fontScale="85000" lnSpcReduction="20000"/>
          </a:bodyPr>
          <a:lstStyle/>
          <a:p>
            <a:pPr marL="0" indent="0" algn="l">
              <a:buNone/>
            </a:pPr>
            <a:r>
              <a:rPr lang="en-US" b="1" i="0" u="none" strike="noStrike" dirty="0">
                <a:effectLst/>
                <a:latin typeface="Calibri" panose="020F0502020204030204" pitchFamily="34" charset="0"/>
                <a:cs typeface="Calibri" panose="020F0502020204030204" pitchFamily="34" charset="0"/>
              </a:rPr>
              <a:t>Introduction</a:t>
            </a:r>
            <a:r>
              <a:rPr lang="en-US" b="0" i="0" u="none" strike="noStrike" dirty="0">
                <a:effectLst/>
                <a:latin typeface="Calibri" panose="020F0502020204030204" pitchFamily="34" charset="0"/>
                <a:cs typeface="Calibri" panose="020F0502020204030204" pitchFamily="34" charset="0"/>
              </a:rPr>
              <a:t>: API PEOPLE has built a reputation for quality work, dependable support and managed services and expertise in banking industry, including Fiserv customers.</a:t>
            </a:r>
          </a:p>
          <a:p>
            <a:pPr marL="0" indent="0" algn="l">
              <a:buNone/>
            </a:pPr>
            <a:r>
              <a:rPr lang="en-US" b="1" i="0" u="none" strike="noStrike" dirty="0">
                <a:effectLst/>
                <a:latin typeface="Calibri" panose="020F0502020204030204" pitchFamily="34" charset="0"/>
                <a:cs typeface="Calibri" panose="020F0502020204030204" pitchFamily="34" charset="0"/>
              </a:rPr>
              <a:t>Why API PEOPLE?</a:t>
            </a:r>
            <a:r>
              <a:rPr lang="en-US" b="0" i="0" u="none" strike="noStrike" dirty="0">
                <a:effectLst/>
                <a:latin typeface="Calibri" panose="020F0502020204030204" pitchFamily="34" charset="0"/>
                <a:cs typeface="Calibri" panose="020F0502020204030204" pitchFamily="34" charset="0"/>
              </a:rPr>
              <a:t>:</a:t>
            </a:r>
          </a:p>
          <a:p>
            <a:pPr marL="742950" lvl="1" indent="-285750" algn="l">
              <a:buFont typeface="Arial" panose="020B0604020202020204" pitchFamily="34" charset="0"/>
              <a:buChar char="•"/>
            </a:pPr>
            <a:r>
              <a:rPr lang="en-US" b="0" i="1" u="none" strike="noStrike" dirty="0">
                <a:effectLst/>
                <a:latin typeface="Calibri" panose="020F0502020204030204" pitchFamily="34" charset="0"/>
                <a:cs typeface="Calibri" panose="020F0502020204030204" pitchFamily="34" charset="0"/>
              </a:rPr>
              <a:t>Proven Expertise</a:t>
            </a:r>
            <a:r>
              <a:rPr lang="en-US" b="0" i="0" u="none" strike="noStrike" dirty="0">
                <a:effectLst/>
                <a:latin typeface="Calibri" panose="020F0502020204030204" pitchFamily="34" charset="0"/>
                <a:cs typeface="Calibri" panose="020F0502020204030204" pitchFamily="34" charset="0"/>
              </a:rPr>
              <a:t>: API People have extensive background working with Fiserv customers.</a:t>
            </a:r>
          </a:p>
          <a:p>
            <a:pPr marL="742950" lvl="1" indent="-285750" algn="l">
              <a:buFont typeface="Arial" panose="020B0604020202020204" pitchFamily="34" charset="0"/>
              <a:buChar char="•"/>
            </a:pPr>
            <a:r>
              <a:rPr lang="en-US" b="0" i="1" u="none" strike="noStrike" dirty="0">
                <a:effectLst/>
                <a:latin typeface="Calibri" panose="020F0502020204030204" pitchFamily="34" charset="0"/>
                <a:cs typeface="Calibri" panose="020F0502020204030204" pitchFamily="34" charset="0"/>
              </a:rPr>
              <a:t>Positive Feedback</a:t>
            </a:r>
            <a:r>
              <a:rPr lang="en-US" b="0" i="0" u="none" strike="noStrike" dirty="0">
                <a:effectLst/>
                <a:latin typeface="Calibri" panose="020F0502020204030204" pitchFamily="34" charset="0"/>
                <a:cs typeface="Calibri" panose="020F0502020204030204" pitchFamily="34" charset="0"/>
              </a:rPr>
              <a:t>: During our interviews with banks, we received very positive feedback about API People from Banc of California.</a:t>
            </a:r>
          </a:p>
          <a:p>
            <a:pPr marL="742950" lvl="1" indent="-285750" algn="l">
              <a:buFont typeface="Arial" panose="020B0604020202020204" pitchFamily="34" charset="0"/>
              <a:buChar char="•"/>
            </a:pPr>
            <a:r>
              <a:rPr lang="en-US" b="0" i="1" u="none" strike="noStrike" dirty="0">
                <a:effectLst/>
                <a:latin typeface="Calibri" panose="020F0502020204030204" pitchFamily="34" charset="0"/>
                <a:cs typeface="Calibri" panose="020F0502020204030204" pitchFamily="34" charset="0"/>
              </a:rPr>
              <a:t>Customized Solutions</a:t>
            </a:r>
            <a:r>
              <a:rPr lang="en-US" b="0" i="0" u="none" strike="noStrike" dirty="0">
                <a:effectLst/>
                <a:latin typeface="Calibri" panose="020F0502020204030204" pitchFamily="34" charset="0"/>
                <a:cs typeface="Calibri" panose="020F0502020204030204" pitchFamily="34" charset="0"/>
              </a:rPr>
              <a:t>: API People provides custom tailored solutions that involve a thorough discovery phase to ensure quality implementation.</a:t>
            </a:r>
          </a:p>
          <a:p>
            <a:pPr marL="0" indent="0" algn="l">
              <a:buNone/>
            </a:pPr>
            <a:r>
              <a:rPr lang="en-US" b="1" i="0" u="none" strike="noStrike" dirty="0">
                <a:effectLst/>
                <a:latin typeface="Calibri" panose="020F0502020204030204" pitchFamily="34" charset="0"/>
                <a:cs typeface="Calibri" panose="020F0502020204030204" pitchFamily="34" charset="0"/>
              </a:rPr>
              <a:t>Key Strengths</a:t>
            </a:r>
            <a:r>
              <a:rPr lang="en-US" b="0" i="0" u="none" strike="noStrike" dirty="0">
                <a:effectLst/>
                <a:latin typeface="Calibri" panose="020F0502020204030204" pitchFamily="34" charset="0"/>
                <a:cs typeface="Calibri" panose="020F0502020204030204" pitchFamily="34" charset="0"/>
              </a:rPr>
              <a:t>:</a:t>
            </a:r>
          </a:p>
          <a:p>
            <a:pPr marL="742950" lvl="1" indent="-285750"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Fiserv integrations are API People’s core competency. They will work directly with Fiserv on implementing Communicator Open.</a:t>
            </a:r>
          </a:p>
          <a:p>
            <a:pPr marL="742950" lvl="1" indent="-285750"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Platform agnostic, will work around Enterprise Bank’s integrations rather than requiring additional products or reintegration.</a:t>
            </a:r>
          </a:p>
          <a:p>
            <a:pPr marL="0" indent="0" algn="l">
              <a:buNone/>
            </a:pPr>
            <a:r>
              <a:rPr lang="en-US" b="1" i="0" u="none" strike="noStrike" dirty="0">
                <a:effectLst/>
                <a:latin typeface="Calibri" panose="020F0502020204030204" pitchFamily="34" charset="0"/>
                <a:cs typeface="Calibri" panose="020F0502020204030204" pitchFamily="34" charset="0"/>
              </a:rPr>
              <a:t>Strategic Advantage</a:t>
            </a:r>
            <a:r>
              <a:rPr lang="en-US" b="0" i="0" u="none" strike="noStrike" dirty="0">
                <a:effectLst/>
                <a:latin typeface="Calibri" panose="020F0502020204030204" pitchFamily="34" charset="0"/>
                <a:cs typeface="Calibri" panose="020F0502020204030204" pitchFamily="34" charset="0"/>
              </a:rPr>
              <a:t>:</a:t>
            </a:r>
          </a:p>
          <a:p>
            <a:pPr marL="742950" lvl="1" indent="-285750"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Beyond just integrations, API People also advises on best practices that will lead to cost effective, performan</a:t>
            </a:r>
            <a:r>
              <a:rPr lang="en-US" dirty="0">
                <a:latin typeface="Calibri" panose="020F0502020204030204" pitchFamily="34" charset="0"/>
                <a:cs typeface="Calibri" panose="020F0502020204030204" pitchFamily="34" charset="0"/>
              </a:rPr>
              <a:t>t</a:t>
            </a:r>
            <a:r>
              <a:rPr lang="en-US" b="0" i="0" u="none" strike="noStrike" dirty="0">
                <a:effectLst/>
                <a:latin typeface="Calibri" panose="020F0502020204030204" pitchFamily="34" charset="0"/>
                <a:cs typeface="Calibri" panose="020F0502020204030204" pitchFamily="34" charset="0"/>
              </a:rPr>
              <a:t> and reliable integrations.</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651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496830-ECF7-F08B-238A-FC6AAB4E7ECF}"/>
              </a:ext>
            </a:extLst>
          </p:cNvPr>
          <p:cNvSpPr>
            <a:spLocks noGrp="1"/>
          </p:cNvSpPr>
          <p:nvPr>
            <p:ph type="body" sz="quarter" idx="10"/>
          </p:nvPr>
        </p:nvSpPr>
        <p:spPr/>
        <p:txBody>
          <a:bodyPr/>
          <a:lstStyle/>
          <a:p>
            <a:r>
              <a:rPr lang="en-US" dirty="0">
                <a:latin typeface="Calibri" panose="020F0502020204030204" pitchFamily="34" charset="0"/>
                <a:cs typeface="Calibri" panose="020F0502020204030204" pitchFamily="34" charset="0"/>
              </a:rPr>
              <a:t>API &amp; Middleware Vendors</a:t>
            </a:r>
          </a:p>
        </p:txBody>
      </p:sp>
      <p:sp>
        <p:nvSpPr>
          <p:cNvPr id="3" name="Title 2">
            <a:extLst>
              <a:ext uri="{FF2B5EF4-FFF2-40B4-BE49-F238E27FC236}">
                <a16:creationId xmlns:a16="http://schemas.microsoft.com/office/drawing/2014/main" id="{A8B92348-6611-A706-5D9C-939F3B572673}"/>
              </a:ext>
            </a:extLst>
          </p:cNvPr>
          <p:cNvSpPr>
            <a:spLocks noGrp="1"/>
          </p:cNvSpPr>
          <p:nvPr>
            <p:ph type="title"/>
          </p:nvPr>
        </p:nvSpPr>
        <p:spPr/>
        <p:txBody>
          <a:bodyPr/>
          <a:lstStyle/>
          <a:p>
            <a:pPr algn="ctr"/>
            <a:r>
              <a:rPr lang="en-US" dirty="0">
                <a:latin typeface="Calibri" panose="020F0502020204030204" pitchFamily="34" charset="0"/>
                <a:cs typeface="Calibri" panose="020F0502020204030204" pitchFamily="34" charset="0"/>
              </a:rPr>
              <a:t>Vendor Overview</a:t>
            </a:r>
          </a:p>
        </p:txBody>
      </p:sp>
      <p:sp>
        <p:nvSpPr>
          <p:cNvPr id="4" name="Text Placeholder 3">
            <a:extLst>
              <a:ext uri="{FF2B5EF4-FFF2-40B4-BE49-F238E27FC236}">
                <a16:creationId xmlns:a16="http://schemas.microsoft.com/office/drawing/2014/main" id="{FAC59594-296F-3D45-B86D-6F486B31F394}"/>
              </a:ext>
            </a:extLst>
          </p:cNvPr>
          <p:cNvSpPr>
            <a:spLocks noGrp="1"/>
          </p:cNvSpPr>
          <p:nvPr>
            <p:ph type="body" sz="quarter" idx="11"/>
          </p:nvPr>
        </p:nvSpPr>
        <p:spPr>
          <a:xfrm>
            <a:off x="746919" y="1752600"/>
            <a:ext cx="10668000" cy="4876800"/>
          </a:xfrm>
        </p:spPr>
        <p:txBody>
          <a:bodyPr>
            <a:normAutofit fontScale="85000" lnSpcReduction="20000"/>
          </a:bodyPr>
          <a:lstStyle/>
          <a:p>
            <a:pPr marL="0" indent="0" algn="l">
              <a:buNone/>
            </a:pPr>
            <a:r>
              <a:rPr lang="en-US" b="1" i="0" u="none" strike="noStrike" dirty="0">
                <a:effectLst/>
                <a:latin typeface="Calibri" panose="020F0502020204030204" pitchFamily="34" charset="0"/>
                <a:cs typeface="Calibri" panose="020F0502020204030204" pitchFamily="34" charset="0"/>
              </a:rPr>
              <a:t>Introduction</a:t>
            </a:r>
            <a:r>
              <a:rPr lang="en-US" b="0" i="0" u="none" strike="noStrike" dirty="0">
                <a:effectLst/>
                <a:latin typeface="Calibri" panose="020F0502020204030204" pitchFamily="34" charset="0"/>
                <a:cs typeface="Calibri" panose="020F0502020204030204" pitchFamily="34" charset="0"/>
              </a:rPr>
              <a:t>: API/Middleware vendors provide essential tools and platforms for connecting and managing data flow between various banking systems.</a:t>
            </a:r>
          </a:p>
          <a:p>
            <a:pPr marL="0" indent="0" algn="l">
              <a:buNone/>
            </a:pPr>
            <a:r>
              <a:rPr lang="en-US" b="1" i="0" u="none" strike="noStrike" dirty="0">
                <a:effectLst/>
                <a:latin typeface="Calibri" panose="020F0502020204030204" pitchFamily="34" charset="0"/>
                <a:cs typeface="Calibri" panose="020F0502020204030204" pitchFamily="34" charset="0"/>
              </a:rPr>
              <a:t>Vendor Highlights</a:t>
            </a:r>
            <a:r>
              <a:rPr lang="en-US" b="0" i="0" u="none" strike="noStrike" dirty="0">
                <a:effectLst/>
                <a:latin typeface="Calibri" panose="020F0502020204030204" pitchFamily="34" charset="0"/>
                <a:cs typeface="Calibri" panose="020F0502020204030204" pitchFamily="34" charset="0"/>
              </a:rPr>
              <a:t>:</a:t>
            </a:r>
          </a:p>
          <a:p>
            <a:pPr marL="742950" lvl="1" indent="-285750" algn="l">
              <a:buFont typeface="Arial" panose="020B0604020202020204" pitchFamily="34" charset="0"/>
              <a:buChar char="•"/>
            </a:pPr>
            <a:r>
              <a:rPr lang="en-US" b="1" i="1" u="none" strike="noStrike" dirty="0">
                <a:effectLst/>
                <a:latin typeface="Calibri" panose="020F0502020204030204" pitchFamily="34" charset="0"/>
                <a:cs typeface="Calibri" panose="020F0502020204030204" pitchFamily="34" charset="0"/>
              </a:rPr>
              <a:t>DENODO / Fiserv Open Data</a:t>
            </a:r>
            <a:r>
              <a:rPr lang="en-US" b="1" i="0" u="none" strike="noStrike" dirty="0">
                <a:effectLst/>
                <a:latin typeface="Calibri" panose="020F0502020204030204" pitchFamily="34" charset="0"/>
                <a:cs typeface="Calibri" panose="020F0502020204030204" pitchFamily="34" charset="0"/>
              </a:rPr>
              <a:t>: </a:t>
            </a:r>
            <a:r>
              <a:rPr lang="en-US" b="0" i="0" u="none" strike="noStrike" dirty="0">
                <a:effectLst/>
                <a:latin typeface="Calibri" panose="020F0502020204030204" pitchFamily="34" charset="0"/>
                <a:cs typeface="Calibri" panose="020F0502020204030204" pitchFamily="34" charset="0"/>
              </a:rPr>
              <a:t>Deliver a data virtualization platform for efficient data integration and management.</a:t>
            </a:r>
          </a:p>
          <a:p>
            <a:pPr marL="742950" lvl="1" indent="-285750" algn="l">
              <a:buFont typeface="Arial" panose="020B0604020202020204" pitchFamily="34" charset="0"/>
              <a:buChar char="•"/>
            </a:pPr>
            <a:r>
              <a:rPr lang="en-US" b="1" i="1" u="none" strike="noStrike" dirty="0">
                <a:effectLst/>
                <a:latin typeface="Calibri" panose="020F0502020204030204" pitchFamily="34" charset="0"/>
                <a:cs typeface="Calibri" panose="020F0502020204030204" pitchFamily="34" charset="0"/>
              </a:rPr>
              <a:t>MULESOFT</a:t>
            </a:r>
            <a:r>
              <a:rPr lang="en-US" b="1" i="0" u="none" strike="noStrike" dirty="0">
                <a:effectLst/>
                <a:latin typeface="Calibri" panose="020F0502020204030204" pitchFamily="34" charset="0"/>
                <a:cs typeface="Calibri" panose="020F0502020204030204" pitchFamily="34" charset="0"/>
              </a:rPr>
              <a:t>: </a:t>
            </a:r>
            <a:r>
              <a:rPr lang="en-US" b="0" i="0" u="none" strike="noStrike" dirty="0">
                <a:effectLst/>
                <a:latin typeface="Calibri" panose="020F0502020204030204" pitchFamily="34" charset="0"/>
                <a:cs typeface="Calibri" panose="020F0502020204030204" pitchFamily="34" charset="0"/>
              </a:rPr>
              <a:t>Offers additional layer of abstraction in API architecture to improve integration implementation and maintenance. </a:t>
            </a:r>
          </a:p>
          <a:p>
            <a:pPr marL="742950" lvl="1" indent="-285750" algn="l">
              <a:buFont typeface="Arial" panose="020B0604020202020204" pitchFamily="34" charset="0"/>
              <a:buChar char="•"/>
            </a:pPr>
            <a:r>
              <a:rPr lang="en-US" b="1" i="1" u="none" strike="noStrike" dirty="0">
                <a:effectLst/>
                <a:latin typeface="Calibri" panose="020F0502020204030204" pitchFamily="34" charset="0"/>
                <a:cs typeface="Calibri" panose="020F0502020204030204" pitchFamily="34" charset="0"/>
              </a:rPr>
              <a:t>JIFFY.AI</a:t>
            </a:r>
            <a:r>
              <a:rPr lang="en-US" b="1" i="0" u="none" strike="noStrike" dirty="0">
                <a:effectLst/>
                <a:latin typeface="Calibri" panose="020F0502020204030204" pitchFamily="34" charset="0"/>
                <a:cs typeface="Calibri" panose="020F0502020204030204" pitchFamily="34" charset="0"/>
              </a:rPr>
              <a:t>: </a:t>
            </a:r>
            <a:r>
              <a:rPr lang="en-US" b="0" i="0" u="none" strike="noStrike" dirty="0">
                <a:effectLst/>
                <a:latin typeface="Calibri" panose="020F0502020204030204" pitchFamily="34" charset="0"/>
                <a:cs typeface="Calibri" panose="020F0502020204030204" pitchFamily="34" charset="0"/>
              </a:rPr>
              <a:t>Specializes in automation solutions with a focus on AI and machine learning, enhancing middleware capabilities.</a:t>
            </a:r>
          </a:p>
          <a:p>
            <a:pPr marL="0" indent="0" algn="l">
              <a:buNone/>
            </a:pPr>
            <a:r>
              <a:rPr lang="en-US" b="1" i="0" u="none" strike="noStrike" dirty="0">
                <a:effectLst/>
                <a:latin typeface="Calibri" panose="020F0502020204030204" pitchFamily="34" charset="0"/>
                <a:cs typeface="Calibri" panose="020F0502020204030204" pitchFamily="34" charset="0"/>
              </a:rPr>
              <a:t>Key Features</a:t>
            </a:r>
            <a:r>
              <a:rPr lang="en-US" b="0" i="0" u="none" strike="noStrike" dirty="0">
                <a:effectLst/>
                <a:latin typeface="Calibri" panose="020F0502020204030204" pitchFamily="34" charset="0"/>
                <a:cs typeface="Calibri" panose="020F0502020204030204" pitchFamily="34" charset="0"/>
              </a:rPr>
              <a:t>:</a:t>
            </a:r>
          </a:p>
          <a:p>
            <a:pPr marL="742950" lvl="1" indent="-285750"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These vendors focus on scalable, secure API and middleware solutions that enable data normalization, real-time processing, and system integration. </a:t>
            </a:r>
          </a:p>
          <a:p>
            <a:pPr marL="0" indent="0" algn="l">
              <a:buNone/>
            </a:pPr>
            <a:r>
              <a:rPr lang="en-US" b="1" i="0" u="none" strike="noStrike" dirty="0">
                <a:effectLst/>
                <a:latin typeface="Calibri" panose="020F0502020204030204" pitchFamily="34" charset="0"/>
                <a:cs typeface="Calibri" panose="020F0502020204030204" pitchFamily="34" charset="0"/>
              </a:rPr>
              <a:t>Compatibility and Flexibility</a:t>
            </a:r>
            <a:r>
              <a:rPr lang="en-US" b="0" i="0" u="none" strike="noStrike" dirty="0">
                <a:effectLst/>
                <a:latin typeface="Calibri" panose="020F0502020204030204" pitchFamily="34" charset="0"/>
                <a:cs typeface="Calibri" panose="020F0502020204030204" pitchFamily="34" charset="0"/>
              </a:rPr>
              <a:t>:</a:t>
            </a:r>
          </a:p>
          <a:p>
            <a:pPr marL="742950" lvl="1" indent="-285750"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Designed to seamlessly integrate with a variety of banking systems and </a:t>
            </a:r>
            <a:r>
              <a:rPr lang="en-US" b="0" i="0" u="none" strike="noStrike" dirty="0" err="1">
                <a:effectLst/>
                <a:latin typeface="Calibri" panose="020F0502020204030204" pitchFamily="34" charset="0"/>
                <a:cs typeface="Calibri" panose="020F0502020204030204" pitchFamily="34" charset="0"/>
              </a:rPr>
              <a:t>fintechs</a:t>
            </a:r>
            <a:r>
              <a:rPr lang="en-US" dirty="0">
                <a:latin typeface="Calibri" panose="020F0502020204030204" pitchFamily="34" charset="0"/>
                <a:cs typeface="Calibri" panose="020F0502020204030204" pitchFamily="34" charset="0"/>
              </a:rPr>
              <a:t>,</a:t>
            </a:r>
            <a:r>
              <a:rPr lang="en-US" b="0" i="0" u="none" strike="noStrike" dirty="0">
                <a:effectLst/>
                <a:latin typeface="Calibri" panose="020F0502020204030204" pitchFamily="34" charset="0"/>
                <a:cs typeface="Calibri" panose="020F0502020204030204" pitchFamily="34" charset="0"/>
              </a:rPr>
              <a:t> ensuring adaptability and resilience in the rapidly evolving digital landscape.</a:t>
            </a:r>
          </a:p>
          <a:p>
            <a:pPr marL="0" indent="0" algn="l">
              <a:buNone/>
            </a:pPr>
            <a:r>
              <a:rPr lang="en-US" b="1" i="0" u="none" strike="noStrike" dirty="0">
                <a:effectLst/>
                <a:latin typeface="Calibri" panose="020F0502020204030204" pitchFamily="34" charset="0"/>
                <a:cs typeface="Calibri" panose="020F0502020204030204" pitchFamily="34" charset="0"/>
              </a:rPr>
              <a:t>Strategic Benefits</a:t>
            </a:r>
            <a:r>
              <a:rPr lang="en-US" b="0" i="0" u="none" strike="noStrike" dirty="0">
                <a:effectLst/>
                <a:latin typeface="Calibri" panose="020F0502020204030204" pitchFamily="34" charset="0"/>
                <a:cs typeface="Calibri" panose="020F0502020204030204" pitchFamily="34" charset="0"/>
              </a:rPr>
              <a:t>:</a:t>
            </a:r>
          </a:p>
          <a:p>
            <a:pPr marL="742950" lvl="1" indent="-285750"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Facilitate a more agile and interconnected banking ecosystem, paving the way for digital transformation and enhanced customer experiences.</a:t>
            </a:r>
          </a:p>
        </p:txBody>
      </p:sp>
    </p:spTree>
    <p:extLst>
      <p:ext uri="{BB962C8B-B14F-4D97-AF65-F5344CB8AC3E}">
        <p14:creationId xmlns:p14="http://schemas.microsoft.com/office/powerpoint/2010/main" val="1512734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AB7C6B-980C-E0DE-00F5-C7C9C8A9ED5C}"/>
              </a:ext>
            </a:extLst>
          </p:cNvPr>
          <p:cNvSpPr>
            <a:spLocks noGrp="1"/>
          </p:cNvSpPr>
          <p:nvPr>
            <p:ph type="body" sz="quarter" idx="10"/>
          </p:nvPr>
        </p:nvSpPr>
        <p:spPr/>
        <p:txBody>
          <a:bodyPr/>
          <a:lstStyle/>
          <a:p>
            <a:r>
              <a:rPr lang="en-US" dirty="0">
                <a:latin typeface="Calibri" panose="020F0502020204030204" pitchFamily="34" charset="0"/>
                <a:cs typeface="Calibri" panose="020F0502020204030204" pitchFamily="34" charset="0"/>
              </a:rPr>
              <a:t>API/Middleware Vendor</a:t>
            </a:r>
          </a:p>
        </p:txBody>
      </p:sp>
      <p:sp>
        <p:nvSpPr>
          <p:cNvPr id="3" name="Title 2">
            <a:extLst>
              <a:ext uri="{FF2B5EF4-FFF2-40B4-BE49-F238E27FC236}">
                <a16:creationId xmlns:a16="http://schemas.microsoft.com/office/drawing/2014/main" id="{5FF4350A-0838-5D02-A95F-05E01552BAC7}"/>
              </a:ext>
            </a:extLst>
          </p:cNvPr>
          <p:cNvSpPr>
            <a:spLocks noGrp="1"/>
          </p:cNvSpPr>
          <p:nvPr>
            <p:ph type="title"/>
          </p:nvPr>
        </p:nvSpPr>
        <p:spPr/>
        <p:txBody>
          <a:bodyPr/>
          <a:lstStyle/>
          <a:p>
            <a:pPr algn="ctr"/>
            <a:r>
              <a:rPr lang="en-US" dirty="0">
                <a:latin typeface="Calibri" panose="020F0502020204030204" pitchFamily="34" charset="0"/>
                <a:cs typeface="Calibri" panose="020F0502020204030204" pitchFamily="34" charset="0"/>
              </a:rPr>
              <a:t>Vendor Recommendation</a:t>
            </a:r>
          </a:p>
        </p:txBody>
      </p:sp>
      <p:sp>
        <p:nvSpPr>
          <p:cNvPr id="4" name="Text Placeholder 3">
            <a:extLst>
              <a:ext uri="{FF2B5EF4-FFF2-40B4-BE49-F238E27FC236}">
                <a16:creationId xmlns:a16="http://schemas.microsoft.com/office/drawing/2014/main" id="{AA91F945-CB99-8A66-C70F-F38C4BC2A5C8}"/>
              </a:ext>
            </a:extLst>
          </p:cNvPr>
          <p:cNvSpPr>
            <a:spLocks noGrp="1"/>
          </p:cNvSpPr>
          <p:nvPr>
            <p:ph type="body" sz="quarter" idx="11"/>
          </p:nvPr>
        </p:nvSpPr>
        <p:spPr>
          <a:xfrm>
            <a:off x="746919" y="1752600"/>
            <a:ext cx="10668000" cy="4648200"/>
          </a:xfrm>
        </p:spPr>
        <p:txBody>
          <a:bodyPr>
            <a:normAutofit fontScale="85000" lnSpcReduction="20000"/>
          </a:bodyPr>
          <a:lstStyle/>
          <a:p>
            <a:pPr marL="0" indent="0" algn="l">
              <a:buNone/>
            </a:pPr>
            <a:r>
              <a:rPr lang="en-US" b="1" i="0" u="none" strike="noStrike" dirty="0">
                <a:effectLst/>
                <a:latin typeface="Calibri" panose="020F0502020204030204" pitchFamily="34" charset="0"/>
                <a:cs typeface="Calibri" panose="020F0502020204030204" pitchFamily="34" charset="0"/>
              </a:rPr>
              <a:t>Introduction</a:t>
            </a:r>
            <a:r>
              <a:rPr lang="en-US" b="0" i="0" u="none" strike="noStrike" dirty="0">
                <a:effectLst/>
                <a:latin typeface="Calibri" panose="020F0502020204030204" pitchFamily="34" charset="0"/>
                <a:cs typeface="Calibri" panose="020F0502020204030204" pitchFamily="34" charset="0"/>
              </a:rPr>
              <a:t>: MuleSoft provides a reliable, performant and user-friendly API layer that eases in development of integrations. </a:t>
            </a:r>
          </a:p>
          <a:p>
            <a:pPr marL="0" indent="0" algn="l">
              <a:buNone/>
            </a:pPr>
            <a:r>
              <a:rPr lang="en-US" b="1" i="0" u="none" strike="noStrike" dirty="0">
                <a:effectLst/>
                <a:latin typeface="Calibri" panose="020F0502020204030204" pitchFamily="34" charset="0"/>
                <a:cs typeface="Calibri" panose="020F0502020204030204" pitchFamily="34" charset="0"/>
              </a:rPr>
              <a:t>Why MuleSoft?</a:t>
            </a:r>
            <a:r>
              <a:rPr lang="en-US" b="0" i="0" u="none" strike="noStrike" dirty="0">
                <a:effectLst/>
                <a:latin typeface="Calibri" panose="020F0502020204030204" pitchFamily="34" charset="0"/>
                <a:cs typeface="Calibri" panose="020F0502020204030204" pitchFamily="34" charset="0"/>
              </a:rPr>
              <a:t>:</a:t>
            </a:r>
          </a:p>
          <a:p>
            <a:pPr marL="742950" lvl="1" indent="-285750" algn="l">
              <a:buFont typeface="Arial" panose="020B0604020202020204" pitchFamily="34" charset="0"/>
              <a:buChar char="•"/>
            </a:pPr>
            <a:r>
              <a:rPr lang="en-US" b="0" i="1" u="none" strike="noStrike" dirty="0">
                <a:effectLst/>
                <a:latin typeface="Calibri" panose="020F0502020204030204" pitchFamily="34" charset="0"/>
                <a:cs typeface="Calibri" panose="020F0502020204030204" pitchFamily="34" charset="0"/>
              </a:rPr>
              <a:t>Development </a:t>
            </a:r>
            <a:r>
              <a:rPr lang="en-US" b="0" i="0" u="none" strike="noStrike" dirty="0">
                <a:effectLst/>
                <a:latin typeface="Calibri" panose="020F0502020204030204" pitchFamily="34" charset="0"/>
                <a:cs typeface="Calibri" panose="020F0502020204030204" pitchFamily="34" charset="0"/>
              </a:rPr>
              <a:t>: Their interface for development is user friendly, allowing for seamless integrations of new APIs.</a:t>
            </a:r>
          </a:p>
          <a:p>
            <a:pPr marL="742950" lvl="1" indent="-285750" algn="l">
              <a:buFont typeface="Arial" panose="020B0604020202020204" pitchFamily="34" charset="0"/>
              <a:buChar char="•"/>
            </a:pPr>
            <a:r>
              <a:rPr lang="en-US" i="1" dirty="0">
                <a:latin typeface="Calibri" panose="020F0502020204030204" pitchFamily="34" charset="0"/>
                <a:cs typeface="Calibri" panose="020F0502020204030204" pitchFamily="34" charset="0"/>
              </a:rPr>
              <a:t>Recommended</a:t>
            </a:r>
            <a:r>
              <a:rPr lang="en-US" b="0" i="0" u="none" strike="noStrike" dirty="0">
                <a:effectLst/>
                <a:latin typeface="Calibri" panose="020F0502020204030204" pitchFamily="34" charset="0"/>
                <a:cs typeface="Calibri" panose="020F0502020204030204" pitchFamily="34" charset="0"/>
              </a:rPr>
              <a:t>: Highly recommended by other banks, in addition to solution vendors we spoke to. </a:t>
            </a:r>
          </a:p>
          <a:p>
            <a:pPr marL="742950" lvl="1" indent="-285750" algn="l">
              <a:buFont typeface="Arial" panose="020B0604020202020204" pitchFamily="34" charset="0"/>
              <a:buChar char="•"/>
            </a:pPr>
            <a:r>
              <a:rPr lang="en-US" b="0" i="1" u="none" strike="noStrike" dirty="0">
                <a:effectLst/>
                <a:latin typeface="Calibri" panose="020F0502020204030204" pitchFamily="34" charset="0"/>
                <a:cs typeface="Calibri" panose="020F0502020204030204" pitchFamily="34" charset="0"/>
              </a:rPr>
              <a:t>Scalability</a:t>
            </a:r>
            <a:r>
              <a:rPr lang="en-US" b="0" i="0" u="none" strike="noStrike" dirty="0">
                <a:effectLst/>
                <a:latin typeface="Calibri" panose="020F0502020204030204" pitchFamily="34" charset="0"/>
                <a:cs typeface="Calibri" panose="020F0502020204030204" pitchFamily="34" charset="0"/>
              </a:rPr>
              <a:t>: Offers scalable solutions that adapt to banking's dynamic requirements.</a:t>
            </a:r>
          </a:p>
          <a:p>
            <a:pPr marL="742950" lvl="1" indent="-285750" algn="l">
              <a:buFont typeface="Arial" panose="020B0604020202020204" pitchFamily="34" charset="0"/>
              <a:buChar char="•"/>
            </a:pPr>
            <a:r>
              <a:rPr lang="en-US" b="0" i="1" u="none" strike="noStrike" dirty="0">
                <a:effectLst/>
                <a:latin typeface="Calibri" panose="020F0502020204030204" pitchFamily="34" charset="0"/>
                <a:cs typeface="Calibri" panose="020F0502020204030204" pitchFamily="34" charset="0"/>
              </a:rPr>
              <a:t>Compatibility</a:t>
            </a:r>
            <a:r>
              <a:rPr lang="en-US" b="0" i="0" u="none" strike="noStrike" dirty="0">
                <a:effectLst/>
                <a:latin typeface="Calibri" panose="020F0502020204030204" pitchFamily="34" charset="0"/>
                <a:cs typeface="Calibri" panose="020F0502020204030204" pitchFamily="34" charset="0"/>
              </a:rPr>
              <a:t>: Ensures seamless integration with a diverse range of fintech applications and systems.</a:t>
            </a:r>
          </a:p>
          <a:p>
            <a:pPr marL="0" indent="0" algn="l">
              <a:buNone/>
            </a:pPr>
            <a:r>
              <a:rPr lang="en-US" b="1" i="0" u="none" strike="noStrike" dirty="0">
                <a:effectLst/>
                <a:latin typeface="Calibri" panose="020F0502020204030204" pitchFamily="34" charset="0"/>
                <a:cs typeface="Calibri" panose="020F0502020204030204" pitchFamily="34" charset="0"/>
              </a:rPr>
              <a:t>Key Strengths</a:t>
            </a:r>
            <a:r>
              <a:rPr lang="en-US" b="0" i="0" u="none" strike="noStrike" dirty="0">
                <a:effectLst/>
                <a:latin typeface="Calibri" panose="020F0502020204030204" pitchFamily="34" charset="0"/>
                <a:cs typeface="Calibri" panose="020F0502020204030204" pitchFamily="34" charset="0"/>
              </a:rPr>
              <a:t>:</a:t>
            </a:r>
          </a:p>
          <a:p>
            <a:pPr marL="742950" lvl="1" indent="-285750"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Facilitates easy and secure data exchange between disparate systems.</a:t>
            </a:r>
          </a:p>
          <a:p>
            <a:pPr marL="742950" lvl="1" indent="-285750"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Enables rapid development and deployment of new banking services.</a:t>
            </a:r>
          </a:p>
          <a:p>
            <a:pPr marL="0" indent="0" algn="l">
              <a:buNone/>
            </a:pPr>
            <a:r>
              <a:rPr lang="en-US" b="1" i="0" u="none" strike="noStrike" dirty="0">
                <a:effectLst/>
                <a:latin typeface="Calibri" panose="020F0502020204030204" pitchFamily="34" charset="0"/>
                <a:cs typeface="Calibri" panose="020F0502020204030204" pitchFamily="34" charset="0"/>
              </a:rPr>
              <a:t>Strategic Benefit</a:t>
            </a:r>
            <a:r>
              <a:rPr lang="en-US" b="0" i="0" u="none" strike="noStrike" dirty="0">
                <a:effectLst/>
                <a:latin typeface="Calibri" panose="020F0502020204030204" pitchFamily="34" charset="0"/>
                <a:cs typeface="Calibri" panose="020F0502020204030204" pitchFamily="34" charset="0"/>
              </a:rPr>
              <a:t>:</a:t>
            </a:r>
          </a:p>
          <a:p>
            <a:pPr marL="742950" lvl="1" indent="-285750"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Opting for MuleSoft means investing in a future-proof infrastructure, capable of evolving with technological advancements and customer expectations. </a:t>
            </a:r>
            <a:r>
              <a:rPr lang="en-US" dirty="0">
                <a:latin typeface="Calibri" panose="020F0502020204030204" pitchFamily="34" charset="0"/>
                <a:cs typeface="Calibri" panose="020F0502020204030204" pitchFamily="34" charset="0"/>
              </a:rPr>
              <a:t>MuleSoft is parented by Salesforce, so has Enterprise quality and reliability.  </a:t>
            </a:r>
          </a:p>
        </p:txBody>
      </p:sp>
    </p:spTree>
    <p:extLst>
      <p:ext uri="{BB962C8B-B14F-4D97-AF65-F5344CB8AC3E}">
        <p14:creationId xmlns:p14="http://schemas.microsoft.com/office/powerpoint/2010/main" val="3617209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5DC1D5-E872-080C-7353-AF406E2E50A7}"/>
              </a:ext>
            </a:extLst>
          </p:cNvPr>
          <p:cNvSpPr>
            <a:spLocks noGrp="1"/>
          </p:cNvSpPr>
          <p:nvPr>
            <p:ph type="title"/>
          </p:nvPr>
        </p:nvSpPr>
        <p:spPr>
          <a:xfrm>
            <a:off x="928234" y="2875052"/>
            <a:ext cx="2697482" cy="838200"/>
          </a:xfrm>
        </p:spPr>
        <p:txBody>
          <a:bodyPr>
            <a:noAutofit/>
          </a:bodyPr>
          <a:lstStyle/>
          <a:p>
            <a:pPr algn="l"/>
            <a:br>
              <a:rPr lang="en-US"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PRESENTATION</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Agenda</a:t>
            </a:r>
          </a:p>
        </p:txBody>
      </p:sp>
      <p:sp>
        <p:nvSpPr>
          <p:cNvPr id="11" name="Rectangle 10">
            <a:extLst>
              <a:ext uri="{FF2B5EF4-FFF2-40B4-BE49-F238E27FC236}">
                <a16:creationId xmlns:a16="http://schemas.microsoft.com/office/drawing/2014/main" id="{8241DCDF-3EB3-E6BA-0DED-4DEC9F0FD095}"/>
              </a:ext>
            </a:extLst>
          </p:cNvPr>
          <p:cNvSpPr/>
          <p:nvPr/>
        </p:nvSpPr>
        <p:spPr>
          <a:xfrm>
            <a:off x="850506" y="2570252"/>
            <a:ext cx="45719" cy="14478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5FC6AD9D-5C4C-30EB-B2C3-C2D300A55445}"/>
              </a:ext>
            </a:extLst>
          </p:cNvPr>
          <p:cNvSpPr/>
          <p:nvPr/>
        </p:nvSpPr>
        <p:spPr>
          <a:xfrm>
            <a:off x="5014119" y="990600"/>
            <a:ext cx="1981200" cy="152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15" name="Group 14">
            <a:extLst>
              <a:ext uri="{FF2B5EF4-FFF2-40B4-BE49-F238E27FC236}">
                <a16:creationId xmlns:a16="http://schemas.microsoft.com/office/drawing/2014/main" id="{A3D49716-E03B-8860-5331-94BE2AF067DD}"/>
              </a:ext>
            </a:extLst>
          </p:cNvPr>
          <p:cNvGrpSpPr/>
          <p:nvPr/>
        </p:nvGrpSpPr>
        <p:grpSpPr>
          <a:xfrm>
            <a:off x="5685529" y="1131013"/>
            <a:ext cx="928790" cy="369332"/>
            <a:chOff x="5685529" y="1131013"/>
            <a:chExt cx="928790" cy="369332"/>
          </a:xfrm>
        </p:grpSpPr>
        <p:sp>
          <p:nvSpPr>
            <p:cNvPr id="13" name="Rectangle 12">
              <a:extLst>
                <a:ext uri="{FF2B5EF4-FFF2-40B4-BE49-F238E27FC236}">
                  <a16:creationId xmlns:a16="http://schemas.microsoft.com/office/drawing/2014/main" id="{7E0FC8B5-7FCE-EB42-93B9-09E1EFD913D1}"/>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3CB9C99B-BDDD-762B-FFC9-18B4C7BDF9B1}"/>
                </a:ext>
              </a:extLst>
            </p:cNvPr>
            <p:cNvSpPr txBox="1"/>
            <p:nvPr/>
          </p:nvSpPr>
          <p:spPr>
            <a:xfrm>
              <a:off x="5852319" y="1131013"/>
              <a:ext cx="76200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01</a:t>
              </a:r>
            </a:p>
          </p:txBody>
        </p:sp>
      </p:grpSp>
      <p:grpSp>
        <p:nvGrpSpPr>
          <p:cNvPr id="23" name="Group 22">
            <a:extLst>
              <a:ext uri="{FF2B5EF4-FFF2-40B4-BE49-F238E27FC236}">
                <a16:creationId xmlns:a16="http://schemas.microsoft.com/office/drawing/2014/main" id="{88FE3635-BB67-4FC0-F850-00D269F88959}"/>
              </a:ext>
            </a:extLst>
          </p:cNvPr>
          <p:cNvGrpSpPr/>
          <p:nvPr/>
        </p:nvGrpSpPr>
        <p:grpSpPr>
          <a:xfrm>
            <a:off x="5658794" y="3176544"/>
            <a:ext cx="928790" cy="369332"/>
            <a:chOff x="5685529" y="1131013"/>
            <a:chExt cx="928790" cy="369332"/>
          </a:xfrm>
        </p:grpSpPr>
        <p:sp>
          <p:nvSpPr>
            <p:cNvPr id="24" name="Rectangle 23">
              <a:extLst>
                <a:ext uri="{FF2B5EF4-FFF2-40B4-BE49-F238E27FC236}">
                  <a16:creationId xmlns:a16="http://schemas.microsoft.com/office/drawing/2014/main" id="{40C14A4F-9734-7F1B-1A73-45E7256B65CB}"/>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6882C791-E247-1FF0-958E-EF6FB96A75DD}"/>
                </a:ext>
              </a:extLst>
            </p:cNvPr>
            <p:cNvSpPr txBox="1"/>
            <p:nvPr/>
          </p:nvSpPr>
          <p:spPr>
            <a:xfrm>
              <a:off x="5852319" y="1131013"/>
              <a:ext cx="76200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04</a:t>
              </a:r>
            </a:p>
          </p:txBody>
        </p:sp>
      </p:grpSp>
      <p:grpSp>
        <p:nvGrpSpPr>
          <p:cNvPr id="32" name="Group 31">
            <a:extLst>
              <a:ext uri="{FF2B5EF4-FFF2-40B4-BE49-F238E27FC236}">
                <a16:creationId xmlns:a16="http://schemas.microsoft.com/office/drawing/2014/main" id="{6999B726-064F-3592-9580-117B33F1B7EC}"/>
              </a:ext>
            </a:extLst>
          </p:cNvPr>
          <p:cNvGrpSpPr/>
          <p:nvPr/>
        </p:nvGrpSpPr>
        <p:grpSpPr>
          <a:xfrm>
            <a:off x="5681574" y="2504387"/>
            <a:ext cx="928790" cy="369332"/>
            <a:chOff x="5685529" y="1131013"/>
            <a:chExt cx="928790" cy="369332"/>
          </a:xfrm>
        </p:grpSpPr>
        <p:sp>
          <p:nvSpPr>
            <p:cNvPr id="33" name="Rectangle 32">
              <a:extLst>
                <a:ext uri="{FF2B5EF4-FFF2-40B4-BE49-F238E27FC236}">
                  <a16:creationId xmlns:a16="http://schemas.microsoft.com/office/drawing/2014/main" id="{3E5B8993-36E4-86D6-E292-32630A74FDDA}"/>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8387D223-F4E0-EFBF-A4F6-1589BDF4DDE0}"/>
                </a:ext>
              </a:extLst>
            </p:cNvPr>
            <p:cNvSpPr txBox="1"/>
            <p:nvPr/>
          </p:nvSpPr>
          <p:spPr>
            <a:xfrm>
              <a:off x="5852319" y="1131013"/>
              <a:ext cx="76200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03</a:t>
              </a:r>
            </a:p>
          </p:txBody>
        </p:sp>
      </p:grpSp>
      <p:grpSp>
        <p:nvGrpSpPr>
          <p:cNvPr id="35" name="Group 34">
            <a:extLst>
              <a:ext uri="{FF2B5EF4-FFF2-40B4-BE49-F238E27FC236}">
                <a16:creationId xmlns:a16="http://schemas.microsoft.com/office/drawing/2014/main" id="{485835D1-E634-E66A-55EE-72FAB5A52679}"/>
              </a:ext>
            </a:extLst>
          </p:cNvPr>
          <p:cNvGrpSpPr/>
          <p:nvPr/>
        </p:nvGrpSpPr>
        <p:grpSpPr>
          <a:xfrm>
            <a:off x="5681574" y="1817699"/>
            <a:ext cx="928790" cy="369332"/>
            <a:chOff x="5685529" y="1131013"/>
            <a:chExt cx="928790" cy="369332"/>
          </a:xfrm>
        </p:grpSpPr>
        <p:sp>
          <p:nvSpPr>
            <p:cNvPr id="36" name="Rectangle 35">
              <a:extLst>
                <a:ext uri="{FF2B5EF4-FFF2-40B4-BE49-F238E27FC236}">
                  <a16:creationId xmlns:a16="http://schemas.microsoft.com/office/drawing/2014/main" id="{D9C96806-4E31-78B5-90AE-EA9A6F9A2D48}"/>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7" name="TextBox 36">
              <a:extLst>
                <a:ext uri="{FF2B5EF4-FFF2-40B4-BE49-F238E27FC236}">
                  <a16:creationId xmlns:a16="http://schemas.microsoft.com/office/drawing/2014/main" id="{CEE8A05E-AE09-2285-3035-EEABA88DC6A3}"/>
                </a:ext>
              </a:extLst>
            </p:cNvPr>
            <p:cNvSpPr txBox="1"/>
            <p:nvPr/>
          </p:nvSpPr>
          <p:spPr>
            <a:xfrm>
              <a:off x="5852319" y="1131013"/>
              <a:ext cx="76200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02</a:t>
              </a:r>
            </a:p>
          </p:txBody>
        </p:sp>
      </p:grpSp>
      <p:grpSp>
        <p:nvGrpSpPr>
          <p:cNvPr id="38" name="Group 37">
            <a:extLst>
              <a:ext uri="{FF2B5EF4-FFF2-40B4-BE49-F238E27FC236}">
                <a16:creationId xmlns:a16="http://schemas.microsoft.com/office/drawing/2014/main" id="{8D7B1D8C-D918-EF82-9C60-7194DB9C875E}"/>
              </a:ext>
            </a:extLst>
          </p:cNvPr>
          <p:cNvGrpSpPr/>
          <p:nvPr/>
        </p:nvGrpSpPr>
        <p:grpSpPr>
          <a:xfrm>
            <a:off x="5658791" y="3850676"/>
            <a:ext cx="928790" cy="369332"/>
            <a:chOff x="5685529" y="1131013"/>
            <a:chExt cx="928790" cy="369332"/>
          </a:xfrm>
        </p:grpSpPr>
        <p:sp>
          <p:nvSpPr>
            <p:cNvPr id="39" name="Rectangle 38">
              <a:extLst>
                <a:ext uri="{FF2B5EF4-FFF2-40B4-BE49-F238E27FC236}">
                  <a16:creationId xmlns:a16="http://schemas.microsoft.com/office/drawing/2014/main" id="{162FBF42-629F-6B83-6B44-7AB85A267F84}"/>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0" name="TextBox 39">
              <a:extLst>
                <a:ext uri="{FF2B5EF4-FFF2-40B4-BE49-F238E27FC236}">
                  <a16:creationId xmlns:a16="http://schemas.microsoft.com/office/drawing/2014/main" id="{1F39A40E-5FAD-A2AB-F316-49FA0F5FCD53}"/>
                </a:ext>
              </a:extLst>
            </p:cNvPr>
            <p:cNvSpPr txBox="1"/>
            <p:nvPr/>
          </p:nvSpPr>
          <p:spPr>
            <a:xfrm>
              <a:off x="5852319" y="1131013"/>
              <a:ext cx="762000" cy="369332"/>
            </a:xfrm>
            <a:prstGeom prst="rect">
              <a:avLst/>
            </a:prstGeom>
            <a:noFill/>
          </p:spPr>
          <p:txBody>
            <a:bodyPr wrap="square" rtlCol="0">
              <a:spAutoFit/>
            </a:bodyPr>
            <a:lstStyle>
              <a:defPPr>
                <a:defRPr lang="en-US"/>
              </a:defPPr>
              <a:lvl1pPr>
                <a:defRPr b="1" cap="all">
                  <a:solidFill>
                    <a:schemeClr val="tx2">
                      <a:lumMod val="20000"/>
                      <a:lumOff val="80000"/>
                    </a:schemeClr>
                  </a:solidFill>
                  <a:latin typeface="Century Gothic" panose="020B0502020202020204" pitchFamily="34" charset="0"/>
                  <a:ea typeface="+mj-ea"/>
                  <a:cs typeface="Arial" panose="020B0604020202020204" pitchFamily="34" charset="0"/>
                </a:defRPr>
              </a:lvl1pPr>
            </a:lstStyle>
            <a:p>
              <a:r>
                <a:rPr lang="en-US" dirty="0">
                  <a:solidFill>
                    <a:srgbClr val="0068B3"/>
                  </a:solidFill>
                  <a:latin typeface="Calibri" panose="020F0502020204030204" pitchFamily="34" charset="0"/>
                  <a:cs typeface="Calibri" panose="020F0502020204030204" pitchFamily="34" charset="0"/>
                </a:rPr>
                <a:t>05</a:t>
              </a:r>
            </a:p>
          </p:txBody>
        </p:sp>
      </p:grpSp>
      <p:grpSp>
        <p:nvGrpSpPr>
          <p:cNvPr id="41" name="Group 40">
            <a:extLst>
              <a:ext uri="{FF2B5EF4-FFF2-40B4-BE49-F238E27FC236}">
                <a16:creationId xmlns:a16="http://schemas.microsoft.com/office/drawing/2014/main" id="{B6128695-8750-DB3B-7650-94A58B035E53}"/>
              </a:ext>
            </a:extLst>
          </p:cNvPr>
          <p:cNvGrpSpPr/>
          <p:nvPr/>
        </p:nvGrpSpPr>
        <p:grpSpPr>
          <a:xfrm>
            <a:off x="5658789" y="5204432"/>
            <a:ext cx="928790" cy="369332"/>
            <a:chOff x="5685529" y="1131013"/>
            <a:chExt cx="928790" cy="369332"/>
          </a:xfrm>
        </p:grpSpPr>
        <p:sp>
          <p:nvSpPr>
            <p:cNvPr id="42" name="Rectangle 41">
              <a:extLst>
                <a:ext uri="{FF2B5EF4-FFF2-40B4-BE49-F238E27FC236}">
                  <a16:creationId xmlns:a16="http://schemas.microsoft.com/office/drawing/2014/main" id="{14F73CBA-2866-9C51-96BA-45D74FA75B4D}"/>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9F5B7117-FE41-74FC-A761-070D75F52EDC}"/>
                </a:ext>
              </a:extLst>
            </p:cNvPr>
            <p:cNvSpPr txBox="1"/>
            <p:nvPr/>
          </p:nvSpPr>
          <p:spPr>
            <a:xfrm>
              <a:off x="5852319" y="1131013"/>
              <a:ext cx="76200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07</a:t>
              </a:r>
            </a:p>
          </p:txBody>
        </p:sp>
      </p:grpSp>
      <p:sp>
        <p:nvSpPr>
          <p:cNvPr id="44" name="TextBox 43">
            <a:extLst>
              <a:ext uri="{FF2B5EF4-FFF2-40B4-BE49-F238E27FC236}">
                <a16:creationId xmlns:a16="http://schemas.microsoft.com/office/drawing/2014/main" id="{569CB30E-02E9-D926-2300-5798572DD973}"/>
              </a:ext>
            </a:extLst>
          </p:cNvPr>
          <p:cNvSpPr txBox="1"/>
          <p:nvPr/>
        </p:nvSpPr>
        <p:spPr>
          <a:xfrm>
            <a:off x="6904893" y="1127433"/>
            <a:ext cx="343914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INTRODUCTION &amp; OVERVIEW</a:t>
            </a:r>
          </a:p>
        </p:txBody>
      </p:sp>
      <p:sp>
        <p:nvSpPr>
          <p:cNvPr id="45" name="TextBox 44">
            <a:extLst>
              <a:ext uri="{FF2B5EF4-FFF2-40B4-BE49-F238E27FC236}">
                <a16:creationId xmlns:a16="http://schemas.microsoft.com/office/drawing/2014/main" id="{A305980A-B64B-1B4E-14A1-5C5E9E74CE57}"/>
              </a:ext>
            </a:extLst>
          </p:cNvPr>
          <p:cNvSpPr txBox="1"/>
          <p:nvPr/>
        </p:nvSpPr>
        <p:spPr>
          <a:xfrm>
            <a:off x="6904893" y="1763737"/>
            <a:ext cx="3076451"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CURRENT ARCHITECTURE</a:t>
            </a:r>
          </a:p>
        </p:txBody>
      </p:sp>
      <p:sp>
        <p:nvSpPr>
          <p:cNvPr id="47" name="TextBox 46">
            <a:extLst>
              <a:ext uri="{FF2B5EF4-FFF2-40B4-BE49-F238E27FC236}">
                <a16:creationId xmlns:a16="http://schemas.microsoft.com/office/drawing/2014/main" id="{34FFCB33-B3AE-64F9-EDE5-B0F634522A93}"/>
              </a:ext>
            </a:extLst>
          </p:cNvPr>
          <p:cNvSpPr txBox="1"/>
          <p:nvPr/>
        </p:nvSpPr>
        <p:spPr>
          <a:xfrm>
            <a:off x="6904893" y="2499092"/>
            <a:ext cx="465761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Communicator Open Overview </a:t>
            </a:r>
          </a:p>
        </p:txBody>
      </p:sp>
      <p:sp>
        <p:nvSpPr>
          <p:cNvPr id="48" name="TextBox 47">
            <a:extLst>
              <a:ext uri="{FF2B5EF4-FFF2-40B4-BE49-F238E27FC236}">
                <a16:creationId xmlns:a16="http://schemas.microsoft.com/office/drawing/2014/main" id="{545871E8-B40F-2C33-B05D-213A13B75C6E}"/>
              </a:ext>
            </a:extLst>
          </p:cNvPr>
          <p:cNvSpPr txBox="1"/>
          <p:nvPr/>
        </p:nvSpPr>
        <p:spPr>
          <a:xfrm>
            <a:off x="6904893" y="3174263"/>
            <a:ext cx="5603731"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VENDOR Overview / Recommendation</a:t>
            </a:r>
          </a:p>
        </p:txBody>
      </p:sp>
      <p:sp>
        <p:nvSpPr>
          <p:cNvPr id="49" name="TextBox 48">
            <a:extLst>
              <a:ext uri="{FF2B5EF4-FFF2-40B4-BE49-F238E27FC236}">
                <a16:creationId xmlns:a16="http://schemas.microsoft.com/office/drawing/2014/main" id="{5269611A-FC7C-7627-371B-6CA173B6A19A}"/>
              </a:ext>
            </a:extLst>
          </p:cNvPr>
          <p:cNvSpPr txBox="1"/>
          <p:nvPr/>
        </p:nvSpPr>
        <p:spPr>
          <a:xfrm>
            <a:off x="6904893" y="4477755"/>
            <a:ext cx="4585895"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Communicator Open Gap Analysis</a:t>
            </a:r>
          </a:p>
        </p:txBody>
      </p:sp>
      <p:sp>
        <p:nvSpPr>
          <p:cNvPr id="50" name="Title 4">
            <a:extLst>
              <a:ext uri="{FF2B5EF4-FFF2-40B4-BE49-F238E27FC236}">
                <a16:creationId xmlns:a16="http://schemas.microsoft.com/office/drawing/2014/main" id="{7A432915-E773-700B-EDA2-56544E3242B1}"/>
              </a:ext>
            </a:extLst>
          </p:cNvPr>
          <p:cNvSpPr txBox="1">
            <a:spLocks/>
          </p:cNvSpPr>
          <p:nvPr/>
        </p:nvSpPr>
        <p:spPr>
          <a:xfrm>
            <a:off x="10195719" y="6248401"/>
            <a:ext cx="2209800" cy="609599"/>
          </a:xfrm>
          <a:prstGeom prst="rect">
            <a:avLst/>
          </a:prstGeom>
        </p:spPr>
        <p:txBody>
          <a:bodyPr anchor="b">
            <a:normAutofit/>
          </a:bodyPr>
          <a:lstStyle>
            <a:lvl1pPr algn="l" defTabSz="914293" rtl="0" eaLnBrk="1" latinLnBrk="0" hangingPunct="1">
              <a:spcBef>
                <a:spcPct val="0"/>
              </a:spcBef>
              <a:buNone/>
              <a:defRPr sz="2800" b="1" kern="1200"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sz="900" dirty="0">
                <a:solidFill>
                  <a:schemeClr val="bg1">
                    <a:lumMod val="65000"/>
                  </a:schemeClr>
                </a:solidFill>
                <a:latin typeface="Calibri" panose="020F0502020204030204" pitchFamily="34" charset="0"/>
                <a:cs typeface="Calibri" panose="020F0502020204030204" pitchFamily="34" charset="0"/>
              </a:rPr>
              <a:t>Manning School of Business </a:t>
            </a:r>
          </a:p>
        </p:txBody>
      </p:sp>
      <p:grpSp>
        <p:nvGrpSpPr>
          <p:cNvPr id="51" name="Group 50">
            <a:extLst>
              <a:ext uri="{FF2B5EF4-FFF2-40B4-BE49-F238E27FC236}">
                <a16:creationId xmlns:a16="http://schemas.microsoft.com/office/drawing/2014/main" id="{E9551D1D-F552-D4A8-31D8-065E4DF509A6}"/>
              </a:ext>
            </a:extLst>
          </p:cNvPr>
          <p:cNvGrpSpPr/>
          <p:nvPr/>
        </p:nvGrpSpPr>
        <p:grpSpPr>
          <a:xfrm>
            <a:off x="5658790" y="4530300"/>
            <a:ext cx="928790" cy="369332"/>
            <a:chOff x="5685529" y="1131013"/>
            <a:chExt cx="928790" cy="369332"/>
          </a:xfrm>
        </p:grpSpPr>
        <p:sp>
          <p:nvSpPr>
            <p:cNvPr id="52" name="Rectangle 51">
              <a:extLst>
                <a:ext uri="{FF2B5EF4-FFF2-40B4-BE49-F238E27FC236}">
                  <a16:creationId xmlns:a16="http://schemas.microsoft.com/office/drawing/2014/main" id="{381FF50E-995C-E649-905F-1BCC00F041CA}"/>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53" name="TextBox 52">
              <a:extLst>
                <a:ext uri="{FF2B5EF4-FFF2-40B4-BE49-F238E27FC236}">
                  <a16:creationId xmlns:a16="http://schemas.microsoft.com/office/drawing/2014/main" id="{77285676-A185-9F1D-71F1-00429CF335B5}"/>
                </a:ext>
              </a:extLst>
            </p:cNvPr>
            <p:cNvSpPr txBox="1"/>
            <p:nvPr/>
          </p:nvSpPr>
          <p:spPr>
            <a:xfrm>
              <a:off x="5852319" y="1131013"/>
              <a:ext cx="76200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06</a:t>
              </a:r>
            </a:p>
          </p:txBody>
        </p:sp>
      </p:grpSp>
      <p:sp>
        <p:nvSpPr>
          <p:cNvPr id="54" name="TextBox 53">
            <a:extLst>
              <a:ext uri="{FF2B5EF4-FFF2-40B4-BE49-F238E27FC236}">
                <a16:creationId xmlns:a16="http://schemas.microsoft.com/office/drawing/2014/main" id="{C88233F1-2346-F6BA-B610-80922CAC259F}"/>
              </a:ext>
            </a:extLst>
          </p:cNvPr>
          <p:cNvSpPr txBox="1"/>
          <p:nvPr/>
        </p:nvSpPr>
        <p:spPr>
          <a:xfrm>
            <a:off x="6905948" y="3803152"/>
            <a:ext cx="3595625" cy="369332"/>
          </a:xfrm>
          <a:prstGeom prst="rect">
            <a:avLst/>
          </a:prstGeom>
          <a:noFill/>
        </p:spPr>
        <p:txBody>
          <a:bodyPr wrap="square" rtlCol="0">
            <a:spAutoFit/>
          </a:bodyPr>
          <a:lstStyle/>
          <a:p>
            <a:r>
              <a:rPr lang="en-US" b="1" cap="all" dirty="0">
                <a:solidFill>
                  <a:srgbClr val="0068B3"/>
                </a:solidFill>
                <a:latin typeface="Calibri" panose="020F0502020204030204" pitchFamily="34" charset="0"/>
                <a:ea typeface="+mj-ea"/>
                <a:cs typeface="Calibri" panose="020F0502020204030204" pitchFamily="34" charset="0"/>
              </a:rPr>
              <a:t>Bank Feedback / Insights</a:t>
            </a:r>
          </a:p>
        </p:txBody>
      </p:sp>
      <p:sp>
        <p:nvSpPr>
          <p:cNvPr id="55" name="TextBox 54">
            <a:extLst>
              <a:ext uri="{FF2B5EF4-FFF2-40B4-BE49-F238E27FC236}">
                <a16:creationId xmlns:a16="http://schemas.microsoft.com/office/drawing/2014/main" id="{E14BF841-B45E-0A87-2F92-436130397DE0}"/>
              </a:ext>
            </a:extLst>
          </p:cNvPr>
          <p:cNvSpPr txBox="1"/>
          <p:nvPr/>
        </p:nvSpPr>
        <p:spPr>
          <a:xfrm>
            <a:off x="6905948" y="5152358"/>
            <a:ext cx="3595625"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Conclusion / Action Items</a:t>
            </a:r>
          </a:p>
        </p:txBody>
      </p:sp>
    </p:spTree>
    <p:extLst>
      <p:ext uri="{BB962C8B-B14F-4D97-AF65-F5344CB8AC3E}">
        <p14:creationId xmlns:p14="http://schemas.microsoft.com/office/powerpoint/2010/main" val="1041850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AC99D9-2515-CCCF-4E5C-774710B0B573}"/>
              </a:ext>
            </a:extLst>
          </p:cNvPr>
          <p:cNvSpPr>
            <a:spLocks noGrp="1"/>
          </p:cNvSpPr>
          <p:nvPr>
            <p:ph type="body" sz="quarter" idx="10"/>
          </p:nvPr>
        </p:nvSpPr>
        <p:spPr/>
        <p:txBody>
          <a:bodyPr/>
          <a:lstStyle/>
          <a:p>
            <a:r>
              <a:rPr lang="en-US" dirty="0">
                <a:latin typeface="Calibri" panose="020F0502020204030204" pitchFamily="34" charset="0"/>
                <a:cs typeface="Calibri" panose="020F0502020204030204" pitchFamily="34" charset="0"/>
              </a:rPr>
              <a:t>Insights from interviews with banks</a:t>
            </a:r>
          </a:p>
        </p:txBody>
      </p:sp>
      <p:sp>
        <p:nvSpPr>
          <p:cNvPr id="3" name="Title 2">
            <a:extLst>
              <a:ext uri="{FF2B5EF4-FFF2-40B4-BE49-F238E27FC236}">
                <a16:creationId xmlns:a16="http://schemas.microsoft.com/office/drawing/2014/main" id="{0AB9F839-033F-BBBC-EDE1-B20E6CBDEB4F}"/>
              </a:ext>
            </a:extLst>
          </p:cNvPr>
          <p:cNvSpPr>
            <a:spLocks noGrp="1"/>
          </p:cNvSpPr>
          <p:nvPr>
            <p:ph type="title"/>
          </p:nvPr>
        </p:nvSpPr>
        <p:spPr/>
        <p:txBody>
          <a:bodyPr/>
          <a:lstStyle/>
          <a:p>
            <a:pPr algn="ctr"/>
            <a:r>
              <a:rPr lang="en-US" dirty="0">
                <a:latin typeface="Calibri" panose="020F0502020204030204" pitchFamily="34" charset="0"/>
                <a:cs typeface="Calibri" panose="020F0502020204030204" pitchFamily="34" charset="0"/>
              </a:rPr>
              <a:t>Bank Insights</a:t>
            </a:r>
          </a:p>
        </p:txBody>
      </p:sp>
      <p:sp>
        <p:nvSpPr>
          <p:cNvPr id="4" name="Text Placeholder 3">
            <a:extLst>
              <a:ext uri="{FF2B5EF4-FFF2-40B4-BE49-F238E27FC236}">
                <a16:creationId xmlns:a16="http://schemas.microsoft.com/office/drawing/2014/main" id="{71C095E2-2593-73D9-E1FB-52610EEEE4CA}"/>
              </a:ext>
            </a:extLst>
          </p:cNvPr>
          <p:cNvSpPr>
            <a:spLocks noGrp="1"/>
          </p:cNvSpPr>
          <p:nvPr>
            <p:ph type="body" sz="quarter" idx="11"/>
          </p:nvPr>
        </p:nvSpPr>
        <p:spPr>
          <a:xfrm>
            <a:off x="746919" y="1752600"/>
            <a:ext cx="10820400" cy="4876800"/>
          </a:xfrm>
        </p:spPr>
        <p:txBody>
          <a:bodyPr>
            <a:normAutofit fontScale="92500" lnSpcReduction="10000"/>
          </a:bodyPr>
          <a:lstStyle/>
          <a:p>
            <a:pPr marL="0" indent="0" algn="l">
              <a:buNone/>
            </a:pPr>
            <a:r>
              <a:rPr lang="en-US" b="1" i="0" u="none" strike="noStrike" dirty="0">
                <a:effectLst/>
                <a:latin typeface="Calibri" panose="020F0502020204030204" pitchFamily="34" charset="0"/>
                <a:cs typeface="Calibri" panose="020F0502020204030204" pitchFamily="34" charset="0"/>
              </a:rPr>
              <a:t>Bank of Tampa (BoT)</a:t>
            </a:r>
            <a:r>
              <a:rPr lang="en-US" b="0" i="0" u="none" strike="noStrike" dirty="0">
                <a:effectLst/>
                <a:latin typeface="Calibri" panose="020F0502020204030204" pitchFamily="34" charset="0"/>
                <a:cs typeface="Calibri" panose="020F0502020204030204" pitchFamily="34" charset="0"/>
              </a:rPr>
              <a:t>:</a:t>
            </a:r>
          </a:p>
          <a:p>
            <a:pPr marL="742950" lvl="1" indent="-285750"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Initially sought more autonomy from Fiserv.</a:t>
            </a:r>
          </a:p>
          <a:p>
            <a:pPr marL="742950" lvl="1" indent="-285750"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Valued Communicator Open for its middleware capabilities and third-party integrations, notably with Microsoft Dynamics CRM.</a:t>
            </a:r>
          </a:p>
          <a:p>
            <a:pPr marL="742950" lvl="1" indent="-285750"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Partnered with Clari</a:t>
            </a:r>
            <a:r>
              <a:rPr lang="en-US" dirty="0">
                <a:latin typeface="Calibri" panose="020F0502020204030204" pitchFamily="34" charset="0"/>
                <a:cs typeface="Calibri" panose="020F0502020204030204" pitchFamily="34" charset="0"/>
              </a:rPr>
              <a:t>um</a:t>
            </a:r>
            <a:r>
              <a:rPr lang="en-US" b="0" i="0" u="none" strike="noStrike" dirty="0">
                <a:effectLst/>
                <a:latin typeface="Calibri" panose="020F0502020204030204" pitchFamily="34" charset="0"/>
                <a:cs typeface="Calibri" panose="020F0502020204030204" pitchFamily="34" charset="0"/>
              </a:rPr>
              <a:t> and MuleSoft for integration, citing the high quality and ease of use​​​​.</a:t>
            </a:r>
          </a:p>
          <a:p>
            <a:pPr marL="742950" lvl="1" indent="-285750" algn="l">
              <a:buFont typeface="Arial" panose="020B0604020202020204" pitchFamily="34" charset="0"/>
              <a:buChar char="•"/>
            </a:pPr>
            <a:r>
              <a:rPr lang="en-US" dirty="0">
                <a:latin typeface="Calibri" panose="020F0502020204030204" pitchFamily="34" charset="0"/>
                <a:cs typeface="Calibri" panose="020F0502020204030204" pitchFamily="34" charset="0"/>
              </a:rPr>
              <a:t>At this stage, the Bank of Tampa is primarily concentrating on establishing its foundational structure. In the future, it plans to utilize various features of the 'Communicator Open' platform more extensively.</a:t>
            </a:r>
          </a:p>
          <a:p>
            <a:pPr marL="742950" lvl="1" indent="-285750" algn="l">
              <a:buFont typeface="Arial" panose="020B0604020202020204" pitchFamily="34" charset="0"/>
              <a:buChar char="•"/>
            </a:pPr>
            <a:r>
              <a:rPr lang="en-US" dirty="0">
                <a:latin typeface="Calibri" panose="020F0502020204030204" pitchFamily="34" charset="0"/>
                <a:cs typeface="Calibri" panose="020F0502020204030204" pitchFamily="34" charset="0"/>
              </a:rPr>
              <a:t>Are working on internal process to test APIs via Postman to minimize friction when partnering with new Fintechs. </a:t>
            </a:r>
            <a:endParaRPr lang="en-US" b="0" i="0" u="none" strike="noStrike" dirty="0">
              <a:effectLst/>
              <a:latin typeface="Calibri" panose="020F0502020204030204" pitchFamily="34" charset="0"/>
              <a:cs typeface="Calibri" panose="020F0502020204030204" pitchFamily="34" charset="0"/>
            </a:endParaRPr>
          </a:p>
          <a:p>
            <a:pPr marL="0" indent="0" algn="l">
              <a:buNone/>
            </a:pPr>
            <a:r>
              <a:rPr lang="en-US" b="1" i="0" u="none" strike="noStrike" dirty="0">
                <a:effectLst/>
                <a:latin typeface="Calibri" panose="020F0502020204030204" pitchFamily="34" charset="0"/>
                <a:cs typeface="Calibri" panose="020F0502020204030204" pitchFamily="34" charset="0"/>
              </a:rPr>
              <a:t>Banc of California</a:t>
            </a:r>
            <a:r>
              <a:rPr lang="en-US" b="0" i="0" u="none" strike="noStrike" dirty="0">
                <a:effectLst/>
                <a:latin typeface="Calibri" panose="020F0502020204030204" pitchFamily="34" charset="0"/>
                <a:cs typeface="Calibri" panose="020F0502020204030204" pitchFamily="34" charset="0"/>
              </a:rPr>
              <a:t>:</a:t>
            </a:r>
          </a:p>
          <a:p>
            <a:pPr marL="742950" lvl="1" indent="-285750"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Needed cloud-compatible solutions, leading to the adoption of Communicator Open.</a:t>
            </a:r>
          </a:p>
          <a:p>
            <a:pPr marL="742950" lvl="1" indent="-285750"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Appreciated the shift from SOAP to RESTful APIs, enhancing their cloud-based operations.</a:t>
            </a:r>
          </a:p>
          <a:p>
            <a:pPr marL="742950" lvl="1" indent="-285750"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Overcame initial integration challenges by partnering with API People, leveraging their expertise for smoother implementation and scalable API structures​​​​.</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3322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4D991B-0923-E0EE-CA6A-63E99D764FA4}"/>
              </a:ext>
            </a:extLst>
          </p:cNvPr>
          <p:cNvSpPr>
            <a:spLocks noGrp="1"/>
          </p:cNvSpPr>
          <p:nvPr>
            <p:ph type="body" sz="quarter" idx="10"/>
          </p:nvPr>
        </p:nvSpPr>
        <p:spPr/>
        <p:txBody>
          <a:bodyPr/>
          <a:lstStyle/>
          <a:p>
            <a:r>
              <a:rPr lang="en-US" dirty="0">
                <a:latin typeface="Calibri" panose="020F0502020204030204" pitchFamily="34" charset="0"/>
                <a:cs typeface="Calibri" panose="020F0502020204030204" pitchFamily="34" charset="0"/>
              </a:rPr>
              <a:t>Recommendations from interviews with banks</a:t>
            </a:r>
          </a:p>
        </p:txBody>
      </p:sp>
      <p:sp>
        <p:nvSpPr>
          <p:cNvPr id="3" name="Title 2">
            <a:extLst>
              <a:ext uri="{FF2B5EF4-FFF2-40B4-BE49-F238E27FC236}">
                <a16:creationId xmlns:a16="http://schemas.microsoft.com/office/drawing/2014/main" id="{AB356E90-49A6-3461-E518-467951083166}"/>
              </a:ext>
            </a:extLst>
          </p:cNvPr>
          <p:cNvSpPr>
            <a:spLocks noGrp="1"/>
          </p:cNvSpPr>
          <p:nvPr>
            <p:ph type="title"/>
          </p:nvPr>
        </p:nvSpPr>
        <p:spPr/>
        <p:txBody>
          <a:bodyPr/>
          <a:lstStyle/>
          <a:p>
            <a:pPr algn="ctr"/>
            <a:r>
              <a:rPr lang="en-US" dirty="0">
                <a:latin typeface="Calibri" panose="020F0502020204030204" pitchFamily="34" charset="0"/>
                <a:cs typeface="Calibri" panose="020F0502020204030204" pitchFamily="34" charset="0"/>
              </a:rPr>
              <a:t>	Bank Recommendations</a:t>
            </a:r>
          </a:p>
        </p:txBody>
      </p:sp>
      <p:sp>
        <p:nvSpPr>
          <p:cNvPr id="4" name="Text Placeholder 3">
            <a:extLst>
              <a:ext uri="{FF2B5EF4-FFF2-40B4-BE49-F238E27FC236}">
                <a16:creationId xmlns:a16="http://schemas.microsoft.com/office/drawing/2014/main" id="{2F37AE5E-07D6-ACC3-EF39-BE421FEA1624}"/>
              </a:ext>
            </a:extLst>
          </p:cNvPr>
          <p:cNvSpPr>
            <a:spLocks noGrp="1"/>
          </p:cNvSpPr>
          <p:nvPr>
            <p:ph type="body" sz="quarter" idx="11"/>
          </p:nvPr>
        </p:nvSpPr>
        <p:spPr>
          <a:xfrm>
            <a:off x="746919" y="1524000"/>
            <a:ext cx="10668000" cy="5486400"/>
          </a:xfrm>
        </p:spPr>
        <p:txBody>
          <a:bodyPr>
            <a:normAutofit lnSpcReduction="10000"/>
          </a:bodyPr>
          <a:lstStyle/>
          <a:p>
            <a:pPr marL="0" indent="0" algn="l">
              <a:buNone/>
            </a:pPr>
            <a:r>
              <a:rPr lang="en-US" b="1" i="0" u="none" strike="noStrike" dirty="0">
                <a:effectLst/>
                <a:latin typeface="Calibri" panose="020F0502020204030204" pitchFamily="34" charset="0"/>
                <a:cs typeface="Calibri" panose="020F0502020204030204" pitchFamily="34" charset="0"/>
              </a:rPr>
              <a:t>Recommendations from Bank of Tampa</a:t>
            </a:r>
            <a:r>
              <a:rPr lang="en-US" b="0" i="0" u="none" strike="noStrike" dirty="0">
                <a:effectLst/>
                <a:latin typeface="Calibri" panose="020F0502020204030204" pitchFamily="34" charset="0"/>
                <a:cs typeface="Calibri" panose="020F0502020204030204" pitchFamily="34" charset="0"/>
              </a:rPr>
              <a:t>:</a:t>
            </a:r>
          </a:p>
          <a:p>
            <a:pPr marL="742950" lvl="1" indent="-285750"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Consider independent integrators like Clarim for more control over technology implementations.</a:t>
            </a:r>
          </a:p>
          <a:p>
            <a:pPr marL="742950" lvl="1" indent="-285750"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Invest in robust middleware solutions like MuleSoft for quality and ease of use.</a:t>
            </a:r>
          </a:p>
          <a:p>
            <a:pPr marL="742950" lvl="1" indent="-285750"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Leverage Communicator Open to reduce reliance on a single vendor and enhance third-party integrations.</a:t>
            </a:r>
          </a:p>
          <a:p>
            <a:pPr marL="742950" lvl="1" indent="-285750"/>
            <a:r>
              <a:rPr lang="en-US" dirty="0">
                <a:latin typeface="Calibri" panose="020F0502020204030204" pitchFamily="34" charset="0"/>
                <a:cs typeface="Calibri" panose="020F0502020204030204" pitchFamily="34" charset="0"/>
              </a:rPr>
              <a:t>Fiserv had to adjust their APIs due to issues identified. They were satisfied with Fiserv’s level of support and SLAs to their requests to convert SOAP to RESTFUL APIs.</a:t>
            </a:r>
          </a:p>
          <a:p>
            <a:pPr marL="0" indent="0" algn="l">
              <a:buNone/>
            </a:pPr>
            <a:r>
              <a:rPr lang="en-US" b="1" i="0" u="none" strike="noStrike" dirty="0">
                <a:effectLst/>
                <a:latin typeface="Calibri" panose="020F0502020204030204" pitchFamily="34" charset="0"/>
                <a:cs typeface="Calibri" panose="020F0502020204030204" pitchFamily="34" charset="0"/>
              </a:rPr>
              <a:t>Recommendations from Banc of California</a:t>
            </a:r>
            <a:r>
              <a:rPr lang="en-US" b="0" i="0" u="none" strike="noStrike" dirty="0">
                <a:effectLst/>
                <a:latin typeface="Calibri" panose="020F0502020204030204" pitchFamily="34" charset="0"/>
                <a:cs typeface="Calibri" panose="020F0502020204030204" pitchFamily="34" charset="0"/>
              </a:rPr>
              <a:t>:</a:t>
            </a:r>
          </a:p>
          <a:p>
            <a:pPr marL="742950" lvl="1" indent="-285750"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For cloud-based banking operations, embrace the RESTful nature of Communicator Open for efficiency and modern integration.</a:t>
            </a:r>
          </a:p>
          <a:p>
            <a:pPr marL="742950" lvl="1" indent="-285750"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Partner with solution vendors like API People to overcome integration challenges and establish reusable API structures.</a:t>
            </a:r>
          </a:p>
          <a:p>
            <a:pPr marL="742950" lvl="1" indent="-285750"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Implement robust security and governance measures around Communicator Open to ensure data security and compliance.</a:t>
            </a:r>
          </a:p>
          <a:p>
            <a:pPr marL="742950" lvl="1" indent="-285750"/>
            <a:r>
              <a:rPr lang="en-US" dirty="0">
                <a:latin typeface="Calibri" panose="020F0502020204030204" pitchFamily="34" charset="0"/>
                <a:cs typeface="Calibri" panose="020F0502020204030204" pitchFamily="34" charset="0"/>
              </a:rPr>
              <a:t>Fiserv had to adjust their APIs due to issues identified. They were satisfied with Fiserv’s level of support and SLAs to their requests to convert SOAP to RESTFUL APIs.</a:t>
            </a:r>
          </a:p>
          <a:p>
            <a:pPr marL="457200" lvl="1" indent="0" algn="l">
              <a:buNone/>
            </a:pPr>
            <a:endParaRPr lang="en-US" dirty="0">
              <a:latin typeface="Calibri" panose="020F0502020204030204" pitchFamily="34" charset="0"/>
              <a:cs typeface="Calibri" panose="020F0502020204030204" pitchFamily="34" charset="0"/>
            </a:endParaRPr>
          </a:p>
          <a:p>
            <a:pPr marL="457200" lvl="1" indent="0" algn="l">
              <a:buNone/>
            </a:pPr>
            <a:endParaRPr lang="en-US" b="0" i="0" u="none" strike="noStrike" dirty="0">
              <a:effectLst/>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5149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5DC1D5-E872-080C-7353-AF406E2E50A7}"/>
              </a:ext>
            </a:extLst>
          </p:cNvPr>
          <p:cNvSpPr>
            <a:spLocks noGrp="1"/>
          </p:cNvSpPr>
          <p:nvPr>
            <p:ph type="title"/>
          </p:nvPr>
        </p:nvSpPr>
        <p:spPr>
          <a:xfrm>
            <a:off x="928234" y="2875052"/>
            <a:ext cx="2697482" cy="838200"/>
          </a:xfrm>
        </p:spPr>
        <p:txBody>
          <a:bodyPr>
            <a:noAutofit/>
          </a:bodyPr>
          <a:lstStyle/>
          <a:p>
            <a:pPr algn="l"/>
            <a:br>
              <a:rPr lang="en-US"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PRESENTATION</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Agenda</a:t>
            </a:r>
          </a:p>
        </p:txBody>
      </p:sp>
      <p:sp>
        <p:nvSpPr>
          <p:cNvPr id="11" name="Rectangle 10">
            <a:extLst>
              <a:ext uri="{FF2B5EF4-FFF2-40B4-BE49-F238E27FC236}">
                <a16:creationId xmlns:a16="http://schemas.microsoft.com/office/drawing/2014/main" id="{8241DCDF-3EB3-E6BA-0DED-4DEC9F0FD095}"/>
              </a:ext>
            </a:extLst>
          </p:cNvPr>
          <p:cNvSpPr/>
          <p:nvPr/>
        </p:nvSpPr>
        <p:spPr>
          <a:xfrm>
            <a:off x="850506" y="2570252"/>
            <a:ext cx="45719" cy="14478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5FC6AD9D-5C4C-30EB-B2C3-C2D300A55445}"/>
              </a:ext>
            </a:extLst>
          </p:cNvPr>
          <p:cNvSpPr/>
          <p:nvPr/>
        </p:nvSpPr>
        <p:spPr>
          <a:xfrm>
            <a:off x="5014119" y="990600"/>
            <a:ext cx="1981200" cy="152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15" name="Group 14">
            <a:extLst>
              <a:ext uri="{FF2B5EF4-FFF2-40B4-BE49-F238E27FC236}">
                <a16:creationId xmlns:a16="http://schemas.microsoft.com/office/drawing/2014/main" id="{A3D49716-E03B-8860-5331-94BE2AF067DD}"/>
              </a:ext>
            </a:extLst>
          </p:cNvPr>
          <p:cNvGrpSpPr/>
          <p:nvPr/>
        </p:nvGrpSpPr>
        <p:grpSpPr>
          <a:xfrm>
            <a:off x="5685529" y="1131013"/>
            <a:ext cx="928790" cy="369332"/>
            <a:chOff x="5685529" y="1131013"/>
            <a:chExt cx="928790" cy="369332"/>
          </a:xfrm>
        </p:grpSpPr>
        <p:sp>
          <p:nvSpPr>
            <p:cNvPr id="13" name="Rectangle 12">
              <a:extLst>
                <a:ext uri="{FF2B5EF4-FFF2-40B4-BE49-F238E27FC236}">
                  <a16:creationId xmlns:a16="http://schemas.microsoft.com/office/drawing/2014/main" id="{7E0FC8B5-7FCE-EB42-93B9-09E1EFD913D1}"/>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3CB9C99B-BDDD-762B-FFC9-18B4C7BDF9B1}"/>
                </a:ext>
              </a:extLst>
            </p:cNvPr>
            <p:cNvSpPr txBox="1"/>
            <p:nvPr/>
          </p:nvSpPr>
          <p:spPr>
            <a:xfrm>
              <a:off x="5852319" y="1131013"/>
              <a:ext cx="762000" cy="369332"/>
            </a:xfrm>
            <a:prstGeom prst="rect">
              <a:avLst/>
            </a:prstGeom>
            <a:noFill/>
          </p:spPr>
          <p:txBody>
            <a:bodyPr wrap="square" rtlCol="0">
              <a:spAutoFit/>
            </a:bodyPr>
            <a:lstStyle/>
            <a:p>
              <a:r>
                <a:rPr lang="en-US" b="1" cap="all" dirty="0">
                  <a:solidFill>
                    <a:srgbClr val="0068B3"/>
                  </a:solidFill>
                  <a:latin typeface="Calibri" panose="020F0502020204030204" pitchFamily="34" charset="0"/>
                  <a:ea typeface="+mj-ea"/>
                  <a:cs typeface="Calibri" panose="020F0502020204030204" pitchFamily="34" charset="0"/>
                </a:rPr>
                <a:t>01</a:t>
              </a:r>
            </a:p>
          </p:txBody>
        </p:sp>
      </p:grpSp>
      <p:grpSp>
        <p:nvGrpSpPr>
          <p:cNvPr id="23" name="Group 22">
            <a:extLst>
              <a:ext uri="{FF2B5EF4-FFF2-40B4-BE49-F238E27FC236}">
                <a16:creationId xmlns:a16="http://schemas.microsoft.com/office/drawing/2014/main" id="{88FE3635-BB67-4FC0-F850-00D269F88959}"/>
              </a:ext>
            </a:extLst>
          </p:cNvPr>
          <p:cNvGrpSpPr/>
          <p:nvPr/>
        </p:nvGrpSpPr>
        <p:grpSpPr>
          <a:xfrm>
            <a:off x="5658794" y="3176544"/>
            <a:ext cx="928790" cy="369332"/>
            <a:chOff x="5685529" y="1131013"/>
            <a:chExt cx="928790" cy="369332"/>
          </a:xfrm>
        </p:grpSpPr>
        <p:sp>
          <p:nvSpPr>
            <p:cNvPr id="24" name="Rectangle 23">
              <a:extLst>
                <a:ext uri="{FF2B5EF4-FFF2-40B4-BE49-F238E27FC236}">
                  <a16:creationId xmlns:a16="http://schemas.microsoft.com/office/drawing/2014/main" id="{40C14A4F-9734-7F1B-1A73-45E7256B65CB}"/>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6882C791-E247-1FF0-958E-EF6FB96A75DD}"/>
                </a:ext>
              </a:extLst>
            </p:cNvPr>
            <p:cNvSpPr txBox="1"/>
            <p:nvPr/>
          </p:nvSpPr>
          <p:spPr>
            <a:xfrm>
              <a:off x="5852319" y="1131013"/>
              <a:ext cx="76200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04</a:t>
              </a:r>
            </a:p>
          </p:txBody>
        </p:sp>
      </p:grpSp>
      <p:grpSp>
        <p:nvGrpSpPr>
          <p:cNvPr id="32" name="Group 31">
            <a:extLst>
              <a:ext uri="{FF2B5EF4-FFF2-40B4-BE49-F238E27FC236}">
                <a16:creationId xmlns:a16="http://schemas.microsoft.com/office/drawing/2014/main" id="{6999B726-064F-3592-9580-117B33F1B7EC}"/>
              </a:ext>
            </a:extLst>
          </p:cNvPr>
          <p:cNvGrpSpPr/>
          <p:nvPr/>
        </p:nvGrpSpPr>
        <p:grpSpPr>
          <a:xfrm>
            <a:off x="5681574" y="2504387"/>
            <a:ext cx="928790" cy="369332"/>
            <a:chOff x="5685529" y="1131013"/>
            <a:chExt cx="928790" cy="369332"/>
          </a:xfrm>
        </p:grpSpPr>
        <p:sp>
          <p:nvSpPr>
            <p:cNvPr id="33" name="Rectangle 32">
              <a:extLst>
                <a:ext uri="{FF2B5EF4-FFF2-40B4-BE49-F238E27FC236}">
                  <a16:creationId xmlns:a16="http://schemas.microsoft.com/office/drawing/2014/main" id="{3E5B8993-36E4-86D6-E292-32630A74FDDA}"/>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8387D223-F4E0-EFBF-A4F6-1589BDF4DDE0}"/>
                </a:ext>
              </a:extLst>
            </p:cNvPr>
            <p:cNvSpPr txBox="1"/>
            <p:nvPr/>
          </p:nvSpPr>
          <p:spPr>
            <a:xfrm>
              <a:off x="5852319" y="1131013"/>
              <a:ext cx="76200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03</a:t>
              </a:r>
            </a:p>
          </p:txBody>
        </p:sp>
      </p:grpSp>
      <p:grpSp>
        <p:nvGrpSpPr>
          <p:cNvPr id="35" name="Group 34">
            <a:extLst>
              <a:ext uri="{FF2B5EF4-FFF2-40B4-BE49-F238E27FC236}">
                <a16:creationId xmlns:a16="http://schemas.microsoft.com/office/drawing/2014/main" id="{485835D1-E634-E66A-55EE-72FAB5A52679}"/>
              </a:ext>
            </a:extLst>
          </p:cNvPr>
          <p:cNvGrpSpPr/>
          <p:nvPr/>
        </p:nvGrpSpPr>
        <p:grpSpPr>
          <a:xfrm>
            <a:off x="5681574" y="1817699"/>
            <a:ext cx="928790" cy="369332"/>
            <a:chOff x="5685529" y="1131013"/>
            <a:chExt cx="928790" cy="369332"/>
          </a:xfrm>
        </p:grpSpPr>
        <p:sp>
          <p:nvSpPr>
            <p:cNvPr id="36" name="Rectangle 35">
              <a:extLst>
                <a:ext uri="{FF2B5EF4-FFF2-40B4-BE49-F238E27FC236}">
                  <a16:creationId xmlns:a16="http://schemas.microsoft.com/office/drawing/2014/main" id="{D9C96806-4E31-78B5-90AE-EA9A6F9A2D48}"/>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7" name="TextBox 36">
              <a:extLst>
                <a:ext uri="{FF2B5EF4-FFF2-40B4-BE49-F238E27FC236}">
                  <a16:creationId xmlns:a16="http://schemas.microsoft.com/office/drawing/2014/main" id="{CEE8A05E-AE09-2285-3035-EEABA88DC6A3}"/>
                </a:ext>
              </a:extLst>
            </p:cNvPr>
            <p:cNvSpPr txBox="1"/>
            <p:nvPr/>
          </p:nvSpPr>
          <p:spPr>
            <a:xfrm>
              <a:off x="5852319" y="1131013"/>
              <a:ext cx="76200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02</a:t>
              </a:r>
            </a:p>
          </p:txBody>
        </p:sp>
      </p:grpSp>
      <p:grpSp>
        <p:nvGrpSpPr>
          <p:cNvPr id="38" name="Group 37">
            <a:extLst>
              <a:ext uri="{FF2B5EF4-FFF2-40B4-BE49-F238E27FC236}">
                <a16:creationId xmlns:a16="http://schemas.microsoft.com/office/drawing/2014/main" id="{8D7B1D8C-D918-EF82-9C60-7194DB9C875E}"/>
              </a:ext>
            </a:extLst>
          </p:cNvPr>
          <p:cNvGrpSpPr/>
          <p:nvPr/>
        </p:nvGrpSpPr>
        <p:grpSpPr>
          <a:xfrm>
            <a:off x="5658791" y="3850676"/>
            <a:ext cx="928790" cy="369332"/>
            <a:chOff x="5685529" y="1131013"/>
            <a:chExt cx="928790" cy="369332"/>
          </a:xfrm>
        </p:grpSpPr>
        <p:sp>
          <p:nvSpPr>
            <p:cNvPr id="39" name="Rectangle 38">
              <a:extLst>
                <a:ext uri="{FF2B5EF4-FFF2-40B4-BE49-F238E27FC236}">
                  <a16:creationId xmlns:a16="http://schemas.microsoft.com/office/drawing/2014/main" id="{162FBF42-629F-6B83-6B44-7AB85A267F84}"/>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0" name="TextBox 39">
              <a:extLst>
                <a:ext uri="{FF2B5EF4-FFF2-40B4-BE49-F238E27FC236}">
                  <a16:creationId xmlns:a16="http://schemas.microsoft.com/office/drawing/2014/main" id="{1F39A40E-5FAD-A2AB-F316-49FA0F5FCD53}"/>
                </a:ext>
              </a:extLst>
            </p:cNvPr>
            <p:cNvSpPr txBox="1"/>
            <p:nvPr/>
          </p:nvSpPr>
          <p:spPr>
            <a:xfrm>
              <a:off x="5852319" y="1131013"/>
              <a:ext cx="762000" cy="369332"/>
            </a:xfrm>
            <a:prstGeom prst="rect">
              <a:avLst/>
            </a:prstGeom>
            <a:noFill/>
          </p:spPr>
          <p:txBody>
            <a:bodyPr wrap="square" rtlCol="0">
              <a:spAutoFit/>
            </a:bodyPr>
            <a:lstStyle>
              <a:defPPr>
                <a:defRPr lang="en-US"/>
              </a:defPPr>
              <a:lvl1pPr>
                <a:defRPr b="1" cap="all">
                  <a:solidFill>
                    <a:schemeClr val="tx2">
                      <a:lumMod val="20000"/>
                      <a:lumOff val="80000"/>
                    </a:schemeClr>
                  </a:solidFill>
                  <a:latin typeface="Century Gothic" panose="020B0502020202020204" pitchFamily="34" charset="0"/>
                  <a:ea typeface="+mj-ea"/>
                  <a:cs typeface="Arial" panose="020B0604020202020204" pitchFamily="34" charset="0"/>
                </a:defRPr>
              </a:lvl1pPr>
            </a:lstStyle>
            <a:p>
              <a:r>
                <a:rPr lang="en-US" dirty="0">
                  <a:latin typeface="Calibri" panose="020F0502020204030204" pitchFamily="34" charset="0"/>
                  <a:cs typeface="Calibri" panose="020F0502020204030204" pitchFamily="34" charset="0"/>
                </a:rPr>
                <a:t>05</a:t>
              </a:r>
            </a:p>
          </p:txBody>
        </p:sp>
      </p:grpSp>
      <p:grpSp>
        <p:nvGrpSpPr>
          <p:cNvPr id="41" name="Group 40">
            <a:extLst>
              <a:ext uri="{FF2B5EF4-FFF2-40B4-BE49-F238E27FC236}">
                <a16:creationId xmlns:a16="http://schemas.microsoft.com/office/drawing/2014/main" id="{B6128695-8750-DB3B-7650-94A58B035E53}"/>
              </a:ext>
            </a:extLst>
          </p:cNvPr>
          <p:cNvGrpSpPr/>
          <p:nvPr/>
        </p:nvGrpSpPr>
        <p:grpSpPr>
          <a:xfrm>
            <a:off x="5658789" y="5204432"/>
            <a:ext cx="928790" cy="369332"/>
            <a:chOff x="5685529" y="1131013"/>
            <a:chExt cx="928790" cy="369332"/>
          </a:xfrm>
        </p:grpSpPr>
        <p:sp>
          <p:nvSpPr>
            <p:cNvPr id="42" name="Rectangle 41">
              <a:extLst>
                <a:ext uri="{FF2B5EF4-FFF2-40B4-BE49-F238E27FC236}">
                  <a16:creationId xmlns:a16="http://schemas.microsoft.com/office/drawing/2014/main" id="{14F73CBA-2866-9C51-96BA-45D74FA75B4D}"/>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9F5B7117-FE41-74FC-A761-070D75F52EDC}"/>
                </a:ext>
              </a:extLst>
            </p:cNvPr>
            <p:cNvSpPr txBox="1"/>
            <p:nvPr/>
          </p:nvSpPr>
          <p:spPr>
            <a:xfrm>
              <a:off x="5852319" y="1131013"/>
              <a:ext cx="76200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07</a:t>
              </a:r>
            </a:p>
          </p:txBody>
        </p:sp>
      </p:grpSp>
      <p:sp>
        <p:nvSpPr>
          <p:cNvPr id="44" name="TextBox 43">
            <a:extLst>
              <a:ext uri="{FF2B5EF4-FFF2-40B4-BE49-F238E27FC236}">
                <a16:creationId xmlns:a16="http://schemas.microsoft.com/office/drawing/2014/main" id="{569CB30E-02E9-D926-2300-5798572DD973}"/>
              </a:ext>
            </a:extLst>
          </p:cNvPr>
          <p:cNvSpPr txBox="1"/>
          <p:nvPr/>
        </p:nvSpPr>
        <p:spPr>
          <a:xfrm>
            <a:off x="6904893" y="1127433"/>
            <a:ext cx="3439140" cy="369332"/>
          </a:xfrm>
          <a:prstGeom prst="rect">
            <a:avLst/>
          </a:prstGeom>
          <a:noFill/>
        </p:spPr>
        <p:txBody>
          <a:bodyPr wrap="square" rtlCol="0">
            <a:spAutoFit/>
          </a:bodyPr>
          <a:lstStyle/>
          <a:p>
            <a:r>
              <a:rPr lang="en-US" b="1" cap="all" dirty="0">
                <a:solidFill>
                  <a:srgbClr val="0068B3"/>
                </a:solidFill>
                <a:latin typeface="Calibri" panose="020F0502020204030204" pitchFamily="34" charset="0"/>
                <a:ea typeface="+mj-ea"/>
                <a:cs typeface="Calibri" panose="020F0502020204030204" pitchFamily="34" charset="0"/>
              </a:rPr>
              <a:t>INTRODUCTION &amp; OVERVIEW</a:t>
            </a:r>
          </a:p>
        </p:txBody>
      </p:sp>
      <p:sp>
        <p:nvSpPr>
          <p:cNvPr id="45" name="TextBox 44">
            <a:extLst>
              <a:ext uri="{FF2B5EF4-FFF2-40B4-BE49-F238E27FC236}">
                <a16:creationId xmlns:a16="http://schemas.microsoft.com/office/drawing/2014/main" id="{A305980A-B64B-1B4E-14A1-5C5E9E74CE57}"/>
              </a:ext>
            </a:extLst>
          </p:cNvPr>
          <p:cNvSpPr txBox="1"/>
          <p:nvPr/>
        </p:nvSpPr>
        <p:spPr>
          <a:xfrm>
            <a:off x="6904893" y="1763737"/>
            <a:ext cx="3076451"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CURRENT ARCHITECTURE</a:t>
            </a:r>
          </a:p>
        </p:txBody>
      </p:sp>
      <p:sp>
        <p:nvSpPr>
          <p:cNvPr id="47" name="TextBox 46">
            <a:extLst>
              <a:ext uri="{FF2B5EF4-FFF2-40B4-BE49-F238E27FC236}">
                <a16:creationId xmlns:a16="http://schemas.microsoft.com/office/drawing/2014/main" id="{34FFCB33-B3AE-64F9-EDE5-B0F634522A93}"/>
              </a:ext>
            </a:extLst>
          </p:cNvPr>
          <p:cNvSpPr txBox="1"/>
          <p:nvPr/>
        </p:nvSpPr>
        <p:spPr>
          <a:xfrm>
            <a:off x="6904893" y="2499092"/>
            <a:ext cx="465761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Communicator Open Overview </a:t>
            </a:r>
          </a:p>
        </p:txBody>
      </p:sp>
      <p:sp>
        <p:nvSpPr>
          <p:cNvPr id="48" name="TextBox 47">
            <a:extLst>
              <a:ext uri="{FF2B5EF4-FFF2-40B4-BE49-F238E27FC236}">
                <a16:creationId xmlns:a16="http://schemas.microsoft.com/office/drawing/2014/main" id="{545871E8-B40F-2C33-B05D-213A13B75C6E}"/>
              </a:ext>
            </a:extLst>
          </p:cNvPr>
          <p:cNvSpPr txBox="1"/>
          <p:nvPr/>
        </p:nvSpPr>
        <p:spPr>
          <a:xfrm>
            <a:off x="6904893" y="3174263"/>
            <a:ext cx="5603731"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VENDOR Overview / Recommendation</a:t>
            </a:r>
          </a:p>
        </p:txBody>
      </p:sp>
      <p:sp>
        <p:nvSpPr>
          <p:cNvPr id="49" name="TextBox 48">
            <a:extLst>
              <a:ext uri="{FF2B5EF4-FFF2-40B4-BE49-F238E27FC236}">
                <a16:creationId xmlns:a16="http://schemas.microsoft.com/office/drawing/2014/main" id="{5269611A-FC7C-7627-371B-6CA173B6A19A}"/>
              </a:ext>
            </a:extLst>
          </p:cNvPr>
          <p:cNvSpPr txBox="1"/>
          <p:nvPr/>
        </p:nvSpPr>
        <p:spPr>
          <a:xfrm>
            <a:off x="6904893" y="4477755"/>
            <a:ext cx="4585895"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Communicator Open Gap Analysis</a:t>
            </a:r>
          </a:p>
        </p:txBody>
      </p:sp>
      <p:sp>
        <p:nvSpPr>
          <p:cNvPr id="50" name="Title 4">
            <a:extLst>
              <a:ext uri="{FF2B5EF4-FFF2-40B4-BE49-F238E27FC236}">
                <a16:creationId xmlns:a16="http://schemas.microsoft.com/office/drawing/2014/main" id="{7A432915-E773-700B-EDA2-56544E3242B1}"/>
              </a:ext>
            </a:extLst>
          </p:cNvPr>
          <p:cNvSpPr txBox="1">
            <a:spLocks/>
          </p:cNvSpPr>
          <p:nvPr/>
        </p:nvSpPr>
        <p:spPr>
          <a:xfrm>
            <a:off x="10195719" y="6248401"/>
            <a:ext cx="2209800" cy="609599"/>
          </a:xfrm>
          <a:prstGeom prst="rect">
            <a:avLst/>
          </a:prstGeom>
        </p:spPr>
        <p:txBody>
          <a:bodyPr anchor="b">
            <a:normAutofit/>
          </a:bodyPr>
          <a:lstStyle>
            <a:lvl1pPr algn="l" defTabSz="914293" rtl="0" eaLnBrk="1" latinLnBrk="0" hangingPunct="1">
              <a:spcBef>
                <a:spcPct val="0"/>
              </a:spcBef>
              <a:buNone/>
              <a:defRPr sz="2800" b="1" kern="1200"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sz="900" dirty="0">
                <a:solidFill>
                  <a:schemeClr val="bg1">
                    <a:lumMod val="65000"/>
                  </a:schemeClr>
                </a:solidFill>
                <a:latin typeface="Calibri" panose="020F0502020204030204" pitchFamily="34" charset="0"/>
                <a:cs typeface="Calibri" panose="020F0502020204030204" pitchFamily="34" charset="0"/>
              </a:rPr>
              <a:t>Manning School of Business </a:t>
            </a:r>
          </a:p>
        </p:txBody>
      </p:sp>
      <p:grpSp>
        <p:nvGrpSpPr>
          <p:cNvPr id="51" name="Group 50">
            <a:extLst>
              <a:ext uri="{FF2B5EF4-FFF2-40B4-BE49-F238E27FC236}">
                <a16:creationId xmlns:a16="http://schemas.microsoft.com/office/drawing/2014/main" id="{E9551D1D-F552-D4A8-31D8-065E4DF509A6}"/>
              </a:ext>
            </a:extLst>
          </p:cNvPr>
          <p:cNvGrpSpPr/>
          <p:nvPr/>
        </p:nvGrpSpPr>
        <p:grpSpPr>
          <a:xfrm>
            <a:off x="5658790" y="4530300"/>
            <a:ext cx="928790" cy="369332"/>
            <a:chOff x="5685529" y="1131013"/>
            <a:chExt cx="928790" cy="369332"/>
          </a:xfrm>
        </p:grpSpPr>
        <p:sp>
          <p:nvSpPr>
            <p:cNvPr id="52" name="Rectangle 51">
              <a:extLst>
                <a:ext uri="{FF2B5EF4-FFF2-40B4-BE49-F238E27FC236}">
                  <a16:creationId xmlns:a16="http://schemas.microsoft.com/office/drawing/2014/main" id="{381FF50E-995C-E649-905F-1BCC00F041CA}"/>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53" name="TextBox 52">
              <a:extLst>
                <a:ext uri="{FF2B5EF4-FFF2-40B4-BE49-F238E27FC236}">
                  <a16:creationId xmlns:a16="http://schemas.microsoft.com/office/drawing/2014/main" id="{77285676-A185-9F1D-71F1-00429CF335B5}"/>
                </a:ext>
              </a:extLst>
            </p:cNvPr>
            <p:cNvSpPr txBox="1"/>
            <p:nvPr/>
          </p:nvSpPr>
          <p:spPr>
            <a:xfrm>
              <a:off x="5852319" y="1131013"/>
              <a:ext cx="76200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06</a:t>
              </a:r>
            </a:p>
          </p:txBody>
        </p:sp>
      </p:grpSp>
      <p:sp>
        <p:nvSpPr>
          <p:cNvPr id="54" name="TextBox 53">
            <a:extLst>
              <a:ext uri="{FF2B5EF4-FFF2-40B4-BE49-F238E27FC236}">
                <a16:creationId xmlns:a16="http://schemas.microsoft.com/office/drawing/2014/main" id="{C88233F1-2346-F6BA-B610-80922CAC259F}"/>
              </a:ext>
            </a:extLst>
          </p:cNvPr>
          <p:cNvSpPr txBox="1"/>
          <p:nvPr/>
        </p:nvSpPr>
        <p:spPr>
          <a:xfrm>
            <a:off x="6905948" y="3803152"/>
            <a:ext cx="3595625"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Bank Feedback / Insights</a:t>
            </a:r>
          </a:p>
        </p:txBody>
      </p:sp>
      <p:sp>
        <p:nvSpPr>
          <p:cNvPr id="55" name="TextBox 54">
            <a:extLst>
              <a:ext uri="{FF2B5EF4-FFF2-40B4-BE49-F238E27FC236}">
                <a16:creationId xmlns:a16="http://schemas.microsoft.com/office/drawing/2014/main" id="{E14BF841-B45E-0A87-2F92-436130397DE0}"/>
              </a:ext>
            </a:extLst>
          </p:cNvPr>
          <p:cNvSpPr txBox="1"/>
          <p:nvPr/>
        </p:nvSpPr>
        <p:spPr>
          <a:xfrm>
            <a:off x="6905948" y="5152358"/>
            <a:ext cx="3595625"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Conclusion / Action Items</a:t>
            </a:r>
          </a:p>
        </p:txBody>
      </p:sp>
    </p:spTree>
    <p:extLst>
      <p:ext uri="{BB962C8B-B14F-4D97-AF65-F5344CB8AC3E}">
        <p14:creationId xmlns:p14="http://schemas.microsoft.com/office/powerpoint/2010/main" val="2381863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5DC1D5-E872-080C-7353-AF406E2E50A7}"/>
              </a:ext>
            </a:extLst>
          </p:cNvPr>
          <p:cNvSpPr>
            <a:spLocks noGrp="1"/>
          </p:cNvSpPr>
          <p:nvPr>
            <p:ph type="title"/>
          </p:nvPr>
        </p:nvSpPr>
        <p:spPr>
          <a:xfrm>
            <a:off x="928234" y="2875052"/>
            <a:ext cx="2697482" cy="838200"/>
          </a:xfrm>
        </p:spPr>
        <p:txBody>
          <a:bodyPr>
            <a:noAutofit/>
          </a:bodyPr>
          <a:lstStyle/>
          <a:p>
            <a:pPr algn="l"/>
            <a:br>
              <a:rPr lang="en-US"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PRESENTATION</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Agenda</a:t>
            </a:r>
          </a:p>
        </p:txBody>
      </p:sp>
      <p:sp>
        <p:nvSpPr>
          <p:cNvPr id="11" name="Rectangle 10">
            <a:extLst>
              <a:ext uri="{FF2B5EF4-FFF2-40B4-BE49-F238E27FC236}">
                <a16:creationId xmlns:a16="http://schemas.microsoft.com/office/drawing/2014/main" id="{8241DCDF-3EB3-E6BA-0DED-4DEC9F0FD095}"/>
              </a:ext>
            </a:extLst>
          </p:cNvPr>
          <p:cNvSpPr/>
          <p:nvPr/>
        </p:nvSpPr>
        <p:spPr>
          <a:xfrm>
            <a:off x="850506" y="2570252"/>
            <a:ext cx="45719" cy="14478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5FC6AD9D-5C4C-30EB-B2C3-C2D300A55445}"/>
              </a:ext>
            </a:extLst>
          </p:cNvPr>
          <p:cNvSpPr/>
          <p:nvPr/>
        </p:nvSpPr>
        <p:spPr>
          <a:xfrm>
            <a:off x="5014119" y="990600"/>
            <a:ext cx="1981200" cy="152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15" name="Group 14">
            <a:extLst>
              <a:ext uri="{FF2B5EF4-FFF2-40B4-BE49-F238E27FC236}">
                <a16:creationId xmlns:a16="http://schemas.microsoft.com/office/drawing/2014/main" id="{A3D49716-E03B-8860-5331-94BE2AF067DD}"/>
              </a:ext>
            </a:extLst>
          </p:cNvPr>
          <p:cNvGrpSpPr/>
          <p:nvPr/>
        </p:nvGrpSpPr>
        <p:grpSpPr>
          <a:xfrm>
            <a:off x="5685529" y="1131013"/>
            <a:ext cx="928790" cy="369332"/>
            <a:chOff x="5685529" y="1131013"/>
            <a:chExt cx="928790" cy="369332"/>
          </a:xfrm>
        </p:grpSpPr>
        <p:sp>
          <p:nvSpPr>
            <p:cNvPr id="13" name="Rectangle 12">
              <a:extLst>
                <a:ext uri="{FF2B5EF4-FFF2-40B4-BE49-F238E27FC236}">
                  <a16:creationId xmlns:a16="http://schemas.microsoft.com/office/drawing/2014/main" id="{7E0FC8B5-7FCE-EB42-93B9-09E1EFD913D1}"/>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3CB9C99B-BDDD-762B-FFC9-18B4C7BDF9B1}"/>
                </a:ext>
              </a:extLst>
            </p:cNvPr>
            <p:cNvSpPr txBox="1"/>
            <p:nvPr/>
          </p:nvSpPr>
          <p:spPr>
            <a:xfrm>
              <a:off x="5852319" y="1131013"/>
              <a:ext cx="76200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01</a:t>
              </a:r>
            </a:p>
          </p:txBody>
        </p:sp>
      </p:grpSp>
      <p:grpSp>
        <p:nvGrpSpPr>
          <p:cNvPr id="23" name="Group 22">
            <a:extLst>
              <a:ext uri="{FF2B5EF4-FFF2-40B4-BE49-F238E27FC236}">
                <a16:creationId xmlns:a16="http://schemas.microsoft.com/office/drawing/2014/main" id="{88FE3635-BB67-4FC0-F850-00D269F88959}"/>
              </a:ext>
            </a:extLst>
          </p:cNvPr>
          <p:cNvGrpSpPr/>
          <p:nvPr/>
        </p:nvGrpSpPr>
        <p:grpSpPr>
          <a:xfrm>
            <a:off x="5658794" y="3176544"/>
            <a:ext cx="928790" cy="369332"/>
            <a:chOff x="5685529" y="1131013"/>
            <a:chExt cx="928790" cy="369332"/>
          </a:xfrm>
        </p:grpSpPr>
        <p:sp>
          <p:nvSpPr>
            <p:cNvPr id="24" name="Rectangle 23">
              <a:extLst>
                <a:ext uri="{FF2B5EF4-FFF2-40B4-BE49-F238E27FC236}">
                  <a16:creationId xmlns:a16="http://schemas.microsoft.com/office/drawing/2014/main" id="{40C14A4F-9734-7F1B-1A73-45E7256B65CB}"/>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6882C791-E247-1FF0-958E-EF6FB96A75DD}"/>
                </a:ext>
              </a:extLst>
            </p:cNvPr>
            <p:cNvSpPr txBox="1"/>
            <p:nvPr/>
          </p:nvSpPr>
          <p:spPr>
            <a:xfrm>
              <a:off x="5852319" y="1131013"/>
              <a:ext cx="76200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04</a:t>
              </a:r>
            </a:p>
          </p:txBody>
        </p:sp>
      </p:grpSp>
      <p:grpSp>
        <p:nvGrpSpPr>
          <p:cNvPr id="32" name="Group 31">
            <a:extLst>
              <a:ext uri="{FF2B5EF4-FFF2-40B4-BE49-F238E27FC236}">
                <a16:creationId xmlns:a16="http://schemas.microsoft.com/office/drawing/2014/main" id="{6999B726-064F-3592-9580-117B33F1B7EC}"/>
              </a:ext>
            </a:extLst>
          </p:cNvPr>
          <p:cNvGrpSpPr/>
          <p:nvPr/>
        </p:nvGrpSpPr>
        <p:grpSpPr>
          <a:xfrm>
            <a:off x="5681574" y="2504387"/>
            <a:ext cx="928790" cy="369332"/>
            <a:chOff x="5685529" y="1131013"/>
            <a:chExt cx="928790" cy="369332"/>
          </a:xfrm>
        </p:grpSpPr>
        <p:sp>
          <p:nvSpPr>
            <p:cNvPr id="33" name="Rectangle 32">
              <a:extLst>
                <a:ext uri="{FF2B5EF4-FFF2-40B4-BE49-F238E27FC236}">
                  <a16:creationId xmlns:a16="http://schemas.microsoft.com/office/drawing/2014/main" id="{3E5B8993-36E4-86D6-E292-32630A74FDDA}"/>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8387D223-F4E0-EFBF-A4F6-1589BDF4DDE0}"/>
                </a:ext>
              </a:extLst>
            </p:cNvPr>
            <p:cNvSpPr txBox="1"/>
            <p:nvPr/>
          </p:nvSpPr>
          <p:spPr>
            <a:xfrm>
              <a:off x="5852319" y="1131013"/>
              <a:ext cx="76200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03</a:t>
              </a:r>
            </a:p>
          </p:txBody>
        </p:sp>
      </p:grpSp>
      <p:grpSp>
        <p:nvGrpSpPr>
          <p:cNvPr id="35" name="Group 34">
            <a:extLst>
              <a:ext uri="{FF2B5EF4-FFF2-40B4-BE49-F238E27FC236}">
                <a16:creationId xmlns:a16="http://schemas.microsoft.com/office/drawing/2014/main" id="{485835D1-E634-E66A-55EE-72FAB5A52679}"/>
              </a:ext>
            </a:extLst>
          </p:cNvPr>
          <p:cNvGrpSpPr/>
          <p:nvPr/>
        </p:nvGrpSpPr>
        <p:grpSpPr>
          <a:xfrm>
            <a:off x="5681574" y="1817699"/>
            <a:ext cx="928790" cy="369332"/>
            <a:chOff x="5685529" y="1131013"/>
            <a:chExt cx="928790" cy="369332"/>
          </a:xfrm>
        </p:grpSpPr>
        <p:sp>
          <p:nvSpPr>
            <p:cNvPr id="36" name="Rectangle 35">
              <a:extLst>
                <a:ext uri="{FF2B5EF4-FFF2-40B4-BE49-F238E27FC236}">
                  <a16:creationId xmlns:a16="http://schemas.microsoft.com/office/drawing/2014/main" id="{D9C96806-4E31-78B5-90AE-EA9A6F9A2D48}"/>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7" name="TextBox 36">
              <a:extLst>
                <a:ext uri="{FF2B5EF4-FFF2-40B4-BE49-F238E27FC236}">
                  <a16:creationId xmlns:a16="http://schemas.microsoft.com/office/drawing/2014/main" id="{CEE8A05E-AE09-2285-3035-EEABA88DC6A3}"/>
                </a:ext>
              </a:extLst>
            </p:cNvPr>
            <p:cNvSpPr txBox="1"/>
            <p:nvPr/>
          </p:nvSpPr>
          <p:spPr>
            <a:xfrm>
              <a:off x="5852319" y="1131013"/>
              <a:ext cx="76200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02</a:t>
              </a:r>
            </a:p>
          </p:txBody>
        </p:sp>
      </p:grpSp>
      <p:grpSp>
        <p:nvGrpSpPr>
          <p:cNvPr id="38" name="Group 37">
            <a:extLst>
              <a:ext uri="{FF2B5EF4-FFF2-40B4-BE49-F238E27FC236}">
                <a16:creationId xmlns:a16="http://schemas.microsoft.com/office/drawing/2014/main" id="{8D7B1D8C-D918-EF82-9C60-7194DB9C875E}"/>
              </a:ext>
            </a:extLst>
          </p:cNvPr>
          <p:cNvGrpSpPr/>
          <p:nvPr/>
        </p:nvGrpSpPr>
        <p:grpSpPr>
          <a:xfrm>
            <a:off x="5658791" y="3850676"/>
            <a:ext cx="928790" cy="369332"/>
            <a:chOff x="5685529" y="1131013"/>
            <a:chExt cx="928790" cy="369332"/>
          </a:xfrm>
        </p:grpSpPr>
        <p:sp>
          <p:nvSpPr>
            <p:cNvPr id="39" name="Rectangle 38">
              <a:extLst>
                <a:ext uri="{FF2B5EF4-FFF2-40B4-BE49-F238E27FC236}">
                  <a16:creationId xmlns:a16="http://schemas.microsoft.com/office/drawing/2014/main" id="{162FBF42-629F-6B83-6B44-7AB85A267F84}"/>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0" name="TextBox 39">
              <a:extLst>
                <a:ext uri="{FF2B5EF4-FFF2-40B4-BE49-F238E27FC236}">
                  <a16:creationId xmlns:a16="http://schemas.microsoft.com/office/drawing/2014/main" id="{1F39A40E-5FAD-A2AB-F316-49FA0F5FCD53}"/>
                </a:ext>
              </a:extLst>
            </p:cNvPr>
            <p:cNvSpPr txBox="1"/>
            <p:nvPr/>
          </p:nvSpPr>
          <p:spPr>
            <a:xfrm>
              <a:off x="5852319" y="1131013"/>
              <a:ext cx="762000" cy="369332"/>
            </a:xfrm>
            <a:prstGeom prst="rect">
              <a:avLst/>
            </a:prstGeom>
            <a:noFill/>
          </p:spPr>
          <p:txBody>
            <a:bodyPr wrap="square" rtlCol="0">
              <a:spAutoFit/>
            </a:bodyPr>
            <a:lstStyle>
              <a:defPPr>
                <a:defRPr lang="en-US"/>
              </a:defPPr>
              <a:lvl1pPr>
                <a:defRPr b="1" cap="all">
                  <a:solidFill>
                    <a:schemeClr val="tx2">
                      <a:lumMod val="20000"/>
                      <a:lumOff val="80000"/>
                    </a:schemeClr>
                  </a:solidFill>
                  <a:latin typeface="Century Gothic" panose="020B0502020202020204" pitchFamily="34" charset="0"/>
                  <a:ea typeface="+mj-ea"/>
                  <a:cs typeface="Arial" panose="020B0604020202020204" pitchFamily="34" charset="0"/>
                </a:defRPr>
              </a:lvl1pPr>
            </a:lstStyle>
            <a:p>
              <a:r>
                <a:rPr lang="en-US" dirty="0">
                  <a:latin typeface="Calibri" panose="020F0502020204030204" pitchFamily="34" charset="0"/>
                  <a:cs typeface="Calibri" panose="020F0502020204030204" pitchFamily="34" charset="0"/>
                </a:rPr>
                <a:t>05</a:t>
              </a:r>
            </a:p>
          </p:txBody>
        </p:sp>
      </p:grpSp>
      <p:grpSp>
        <p:nvGrpSpPr>
          <p:cNvPr id="41" name="Group 40">
            <a:extLst>
              <a:ext uri="{FF2B5EF4-FFF2-40B4-BE49-F238E27FC236}">
                <a16:creationId xmlns:a16="http://schemas.microsoft.com/office/drawing/2014/main" id="{B6128695-8750-DB3B-7650-94A58B035E53}"/>
              </a:ext>
            </a:extLst>
          </p:cNvPr>
          <p:cNvGrpSpPr/>
          <p:nvPr/>
        </p:nvGrpSpPr>
        <p:grpSpPr>
          <a:xfrm>
            <a:off x="5658789" y="5204432"/>
            <a:ext cx="928790" cy="369332"/>
            <a:chOff x="5685529" y="1131013"/>
            <a:chExt cx="928790" cy="369332"/>
          </a:xfrm>
        </p:grpSpPr>
        <p:sp>
          <p:nvSpPr>
            <p:cNvPr id="42" name="Rectangle 41">
              <a:extLst>
                <a:ext uri="{FF2B5EF4-FFF2-40B4-BE49-F238E27FC236}">
                  <a16:creationId xmlns:a16="http://schemas.microsoft.com/office/drawing/2014/main" id="{14F73CBA-2866-9C51-96BA-45D74FA75B4D}"/>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9F5B7117-FE41-74FC-A761-070D75F52EDC}"/>
                </a:ext>
              </a:extLst>
            </p:cNvPr>
            <p:cNvSpPr txBox="1"/>
            <p:nvPr/>
          </p:nvSpPr>
          <p:spPr>
            <a:xfrm>
              <a:off x="5852319" y="1131013"/>
              <a:ext cx="76200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07</a:t>
              </a:r>
            </a:p>
          </p:txBody>
        </p:sp>
      </p:grpSp>
      <p:sp>
        <p:nvSpPr>
          <p:cNvPr id="44" name="TextBox 43">
            <a:extLst>
              <a:ext uri="{FF2B5EF4-FFF2-40B4-BE49-F238E27FC236}">
                <a16:creationId xmlns:a16="http://schemas.microsoft.com/office/drawing/2014/main" id="{569CB30E-02E9-D926-2300-5798572DD973}"/>
              </a:ext>
            </a:extLst>
          </p:cNvPr>
          <p:cNvSpPr txBox="1"/>
          <p:nvPr/>
        </p:nvSpPr>
        <p:spPr>
          <a:xfrm>
            <a:off x="6904893" y="1127433"/>
            <a:ext cx="343914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INTRODUCTION &amp; OVERVIEW</a:t>
            </a:r>
          </a:p>
        </p:txBody>
      </p:sp>
      <p:sp>
        <p:nvSpPr>
          <p:cNvPr id="45" name="TextBox 44">
            <a:extLst>
              <a:ext uri="{FF2B5EF4-FFF2-40B4-BE49-F238E27FC236}">
                <a16:creationId xmlns:a16="http://schemas.microsoft.com/office/drawing/2014/main" id="{A305980A-B64B-1B4E-14A1-5C5E9E74CE57}"/>
              </a:ext>
            </a:extLst>
          </p:cNvPr>
          <p:cNvSpPr txBox="1"/>
          <p:nvPr/>
        </p:nvSpPr>
        <p:spPr>
          <a:xfrm>
            <a:off x="6904893" y="1763737"/>
            <a:ext cx="3076451"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CURRENT ARCHITECTURE</a:t>
            </a:r>
          </a:p>
        </p:txBody>
      </p:sp>
      <p:sp>
        <p:nvSpPr>
          <p:cNvPr id="47" name="TextBox 46">
            <a:extLst>
              <a:ext uri="{FF2B5EF4-FFF2-40B4-BE49-F238E27FC236}">
                <a16:creationId xmlns:a16="http://schemas.microsoft.com/office/drawing/2014/main" id="{34FFCB33-B3AE-64F9-EDE5-B0F634522A93}"/>
              </a:ext>
            </a:extLst>
          </p:cNvPr>
          <p:cNvSpPr txBox="1"/>
          <p:nvPr/>
        </p:nvSpPr>
        <p:spPr>
          <a:xfrm>
            <a:off x="6904893" y="2499092"/>
            <a:ext cx="465761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Communicator Open Overview </a:t>
            </a:r>
          </a:p>
        </p:txBody>
      </p:sp>
      <p:sp>
        <p:nvSpPr>
          <p:cNvPr id="48" name="TextBox 47">
            <a:extLst>
              <a:ext uri="{FF2B5EF4-FFF2-40B4-BE49-F238E27FC236}">
                <a16:creationId xmlns:a16="http://schemas.microsoft.com/office/drawing/2014/main" id="{545871E8-B40F-2C33-B05D-213A13B75C6E}"/>
              </a:ext>
            </a:extLst>
          </p:cNvPr>
          <p:cNvSpPr txBox="1"/>
          <p:nvPr/>
        </p:nvSpPr>
        <p:spPr>
          <a:xfrm>
            <a:off x="6904893" y="3174263"/>
            <a:ext cx="5603731"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VENDOR Overview / Recommendation</a:t>
            </a:r>
          </a:p>
        </p:txBody>
      </p:sp>
      <p:sp>
        <p:nvSpPr>
          <p:cNvPr id="49" name="TextBox 48">
            <a:extLst>
              <a:ext uri="{FF2B5EF4-FFF2-40B4-BE49-F238E27FC236}">
                <a16:creationId xmlns:a16="http://schemas.microsoft.com/office/drawing/2014/main" id="{5269611A-FC7C-7627-371B-6CA173B6A19A}"/>
              </a:ext>
            </a:extLst>
          </p:cNvPr>
          <p:cNvSpPr txBox="1"/>
          <p:nvPr/>
        </p:nvSpPr>
        <p:spPr>
          <a:xfrm>
            <a:off x="6904893" y="4477755"/>
            <a:ext cx="4585895" cy="369332"/>
          </a:xfrm>
          <a:prstGeom prst="rect">
            <a:avLst/>
          </a:prstGeom>
          <a:noFill/>
        </p:spPr>
        <p:txBody>
          <a:bodyPr wrap="square" rtlCol="0">
            <a:spAutoFit/>
          </a:bodyPr>
          <a:lstStyle/>
          <a:p>
            <a:r>
              <a:rPr lang="en-US" b="1" cap="all" dirty="0">
                <a:solidFill>
                  <a:srgbClr val="0068B3"/>
                </a:solidFill>
                <a:latin typeface="Calibri" panose="020F0502020204030204" pitchFamily="34" charset="0"/>
                <a:ea typeface="+mj-ea"/>
                <a:cs typeface="Calibri" panose="020F0502020204030204" pitchFamily="34" charset="0"/>
              </a:rPr>
              <a:t>Communicator Open Gap Analysis</a:t>
            </a:r>
          </a:p>
        </p:txBody>
      </p:sp>
      <p:sp>
        <p:nvSpPr>
          <p:cNvPr id="50" name="Title 4">
            <a:extLst>
              <a:ext uri="{FF2B5EF4-FFF2-40B4-BE49-F238E27FC236}">
                <a16:creationId xmlns:a16="http://schemas.microsoft.com/office/drawing/2014/main" id="{7A432915-E773-700B-EDA2-56544E3242B1}"/>
              </a:ext>
            </a:extLst>
          </p:cNvPr>
          <p:cNvSpPr txBox="1">
            <a:spLocks/>
          </p:cNvSpPr>
          <p:nvPr/>
        </p:nvSpPr>
        <p:spPr>
          <a:xfrm>
            <a:off x="10195719" y="6248401"/>
            <a:ext cx="2209800" cy="609599"/>
          </a:xfrm>
          <a:prstGeom prst="rect">
            <a:avLst/>
          </a:prstGeom>
        </p:spPr>
        <p:txBody>
          <a:bodyPr anchor="b">
            <a:normAutofit/>
          </a:bodyPr>
          <a:lstStyle>
            <a:lvl1pPr algn="l" defTabSz="914293" rtl="0" eaLnBrk="1" latinLnBrk="0" hangingPunct="1">
              <a:spcBef>
                <a:spcPct val="0"/>
              </a:spcBef>
              <a:buNone/>
              <a:defRPr sz="2800" b="1" kern="1200"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sz="900" dirty="0">
                <a:solidFill>
                  <a:schemeClr val="bg1">
                    <a:lumMod val="65000"/>
                  </a:schemeClr>
                </a:solidFill>
                <a:latin typeface="Calibri" panose="020F0502020204030204" pitchFamily="34" charset="0"/>
                <a:cs typeface="Calibri" panose="020F0502020204030204" pitchFamily="34" charset="0"/>
              </a:rPr>
              <a:t>Manning School of Business </a:t>
            </a:r>
          </a:p>
        </p:txBody>
      </p:sp>
      <p:grpSp>
        <p:nvGrpSpPr>
          <p:cNvPr id="51" name="Group 50">
            <a:extLst>
              <a:ext uri="{FF2B5EF4-FFF2-40B4-BE49-F238E27FC236}">
                <a16:creationId xmlns:a16="http://schemas.microsoft.com/office/drawing/2014/main" id="{E9551D1D-F552-D4A8-31D8-065E4DF509A6}"/>
              </a:ext>
            </a:extLst>
          </p:cNvPr>
          <p:cNvGrpSpPr/>
          <p:nvPr/>
        </p:nvGrpSpPr>
        <p:grpSpPr>
          <a:xfrm>
            <a:off x="5658790" y="4530300"/>
            <a:ext cx="928790" cy="369332"/>
            <a:chOff x="5685529" y="1131013"/>
            <a:chExt cx="928790" cy="369332"/>
          </a:xfrm>
        </p:grpSpPr>
        <p:sp>
          <p:nvSpPr>
            <p:cNvPr id="52" name="Rectangle 51">
              <a:extLst>
                <a:ext uri="{FF2B5EF4-FFF2-40B4-BE49-F238E27FC236}">
                  <a16:creationId xmlns:a16="http://schemas.microsoft.com/office/drawing/2014/main" id="{381FF50E-995C-E649-905F-1BCC00F041CA}"/>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53" name="TextBox 52">
              <a:extLst>
                <a:ext uri="{FF2B5EF4-FFF2-40B4-BE49-F238E27FC236}">
                  <a16:creationId xmlns:a16="http://schemas.microsoft.com/office/drawing/2014/main" id="{77285676-A185-9F1D-71F1-00429CF335B5}"/>
                </a:ext>
              </a:extLst>
            </p:cNvPr>
            <p:cNvSpPr txBox="1"/>
            <p:nvPr/>
          </p:nvSpPr>
          <p:spPr>
            <a:xfrm>
              <a:off x="5852319" y="1131013"/>
              <a:ext cx="762000" cy="369332"/>
            </a:xfrm>
            <a:prstGeom prst="rect">
              <a:avLst/>
            </a:prstGeom>
            <a:noFill/>
          </p:spPr>
          <p:txBody>
            <a:bodyPr wrap="square" rtlCol="0">
              <a:spAutoFit/>
            </a:bodyPr>
            <a:lstStyle/>
            <a:p>
              <a:r>
                <a:rPr lang="en-US" b="1" cap="all" dirty="0">
                  <a:solidFill>
                    <a:srgbClr val="0068B3"/>
                  </a:solidFill>
                  <a:latin typeface="Calibri" panose="020F0502020204030204" pitchFamily="34" charset="0"/>
                  <a:ea typeface="+mj-ea"/>
                  <a:cs typeface="Calibri" panose="020F0502020204030204" pitchFamily="34" charset="0"/>
                </a:rPr>
                <a:t>06</a:t>
              </a:r>
            </a:p>
          </p:txBody>
        </p:sp>
      </p:grpSp>
      <p:sp>
        <p:nvSpPr>
          <p:cNvPr id="54" name="TextBox 53">
            <a:extLst>
              <a:ext uri="{FF2B5EF4-FFF2-40B4-BE49-F238E27FC236}">
                <a16:creationId xmlns:a16="http://schemas.microsoft.com/office/drawing/2014/main" id="{C88233F1-2346-F6BA-B610-80922CAC259F}"/>
              </a:ext>
            </a:extLst>
          </p:cNvPr>
          <p:cNvSpPr txBox="1"/>
          <p:nvPr/>
        </p:nvSpPr>
        <p:spPr>
          <a:xfrm>
            <a:off x="6905948" y="3803152"/>
            <a:ext cx="3595625"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Bank Feedback / Insights</a:t>
            </a:r>
          </a:p>
        </p:txBody>
      </p:sp>
      <p:sp>
        <p:nvSpPr>
          <p:cNvPr id="55" name="TextBox 54">
            <a:extLst>
              <a:ext uri="{FF2B5EF4-FFF2-40B4-BE49-F238E27FC236}">
                <a16:creationId xmlns:a16="http://schemas.microsoft.com/office/drawing/2014/main" id="{E14BF841-B45E-0A87-2F92-436130397DE0}"/>
              </a:ext>
            </a:extLst>
          </p:cNvPr>
          <p:cNvSpPr txBox="1"/>
          <p:nvPr/>
        </p:nvSpPr>
        <p:spPr>
          <a:xfrm>
            <a:off x="6905948" y="5152358"/>
            <a:ext cx="3595625"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Conclusion / Action Items</a:t>
            </a:r>
          </a:p>
        </p:txBody>
      </p:sp>
    </p:spTree>
    <p:extLst>
      <p:ext uri="{BB962C8B-B14F-4D97-AF65-F5344CB8AC3E}">
        <p14:creationId xmlns:p14="http://schemas.microsoft.com/office/powerpoint/2010/main" val="435222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3E6F8B-BC90-B053-600E-96E5FE9B5FF7}"/>
              </a:ext>
            </a:extLst>
          </p:cNvPr>
          <p:cNvSpPr>
            <a:spLocks noGrp="1"/>
          </p:cNvSpPr>
          <p:nvPr>
            <p:ph type="body" sz="quarter" idx="10"/>
          </p:nvPr>
        </p:nvSpPr>
        <p:spPr/>
        <p:txBody>
          <a:bodyPr/>
          <a:lstStyle/>
          <a:p>
            <a:r>
              <a:rPr lang="en-US" dirty="0">
                <a:latin typeface="Calibri" panose="020F0502020204030204" pitchFamily="34" charset="0"/>
                <a:cs typeface="Calibri" panose="020F0502020204030204" pitchFamily="34" charset="0"/>
              </a:rPr>
              <a:t>Integration and Data processing</a:t>
            </a:r>
          </a:p>
        </p:txBody>
      </p:sp>
      <p:sp>
        <p:nvSpPr>
          <p:cNvPr id="3" name="Title 2">
            <a:extLst>
              <a:ext uri="{FF2B5EF4-FFF2-40B4-BE49-F238E27FC236}">
                <a16:creationId xmlns:a16="http://schemas.microsoft.com/office/drawing/2014/main" id="{84A9A15E-1A11-F562-A48D-5A3D2168243D}"/>
              </a:ext>
            </a:extLst>
          </p:cNvPr>
          <p:cNvSpPr>
            <a:spLocks noGrp="1"/>
          </p:cNvSpPr>
          <p:nvPr>
            <p:ph type="title"/>
          </p:nvPr>
        </p:nvSpPr>
        <p:spPr/>
        <p:txBody>
          <a:bodyPr/>
          <a:lstStyle/>
          <a:p>
            <a:pPr algn="ctr"/>
            <a:r>
              <a:rPr lang="en-US" dirty="0">
                <a:latin typeface="Calibri" panose="020F0502020204030204" pitchFamily="34" charset="0"/>
                <a:cs typeface="Calibri" panose="020F0502020204030204" pitchFamily="34" charset="0"/>
              </a:rPr>
              <a:t>Communicator Open Gap Analysis</a:t>
            </a:r>
          </a:p>
        </p:txBody>
      </p:sp>
      <p:sp>
        <p:nvSpPr>
          <p:cNvPr id="4" name="Text Placeholder 3">
            <a:extLst>
              <a:ext uri="{FF2B5EF4-FFF2-40B4-BE49-F238E27FC236}">
                <a16:creationId xmlns:a16="http://schemas.microsoft.com/office/drawing/2014/main" id="{C22B8B30-546F-F3BC-0B99-CA5309B86DDD}"/>
              </a:ext>
            </a:extLst>
          </p:cNvPr>
          <p:cNvSpPr>
            <a:spLocks noGrp="1"/>
          </p:cNvSpPr>
          <p:nvPr>
            <p:ph type="body" sz="quarter" idx="11"/>
          </p:nvPr>
        </p:nvSpPr>
        <p:spPr/>
        <p:txBody>
          <a:bodyPr>
            <a:normAutofit fontScale="77500" lnSpcReduction="20000"/>
          </a:bodyPr>
          <a:lstStyle/>
          <a:p>
            <a:pPr marL="0" indent="0" algn="l">
              <a:buNone/>
            </a:pPr>
            <a:r>
              <a:rPr lang="en-US" b="1" i="0" u="none" strike="noStrike" dirty="0">
                <a:effectLst/>
                <a:latin typeface="Calibri" panose="020F0502020204030204" pitchFamily="34" charset="0"/>
                <a:cs typeface="Calibri" panose="020F0502020204030204" pitchFamily="34" charset="0"/>
              </a:rPr>
              <a:t>Integration Complexity</a:t>
            </a:r>
            <a:r>
              <a:rPr lang="en-US" b="0" i="0" u="none" strike="noStrike" dirty="0">
                <a:effectLst/>
                <a:latin typeface="Calibri" panose="020F0502020204030204" pitchFamily="34" charset="0"/>
                <a:cs typeface="Calibri" panose="020F0502020204030204" pitchFamily="34" charset="0"/>
              </a:rPr>
              <a:t>:</a:t>
            </a:r>
          </a:p>
          <a:p>
            <a:pPr marL="742950" lvl="1" indent="-285750" algn="l">
              <a:buFont typeface="Arial" panose="020B0604020202020204" pitchFamily="34" charset="0"/>
              <a:buChar char="•"/>
            </a:pPr>
            <a:r>
              <a:rPr lang="en-US" b="1" i="0" u="none" strike="noStrike" dirty="0">
                <a:effectLst/>
                <a:latin typeface="Calibri" panose="020F0502020204030204" pitchFamily="34" charset="0"/>
                <a:cs typeface="Calibri" panose="020F0502020204030204" pitchFamily="34" charset="0"/>
              </a:rPr>
              <a:t>Current State: </a:t>
            </a:r>
            <a:r>
              <a:rPr lang="en-US" b="0" i="0" u="none" strike="noStrike" dirty="0">
                <a:effectLst/>
                <a:latin typeface="Calibri" panose="020F0502020204030204" pitchFamily="34" charset="0"/>
                <a:cs typeface="Calibri" panose="020F0502020204030204" pitchFamily="34" charset="0"/>
              </a:rPr>
              <a:t>Enterprise Bank’s current architecture has old integrations that don’t easily integrate with each other easily and use outdated standards (S.O.A.P. APIs).</a:t>
            </a:r>
          </a:p>
          <a:p>
            <a:pPr marL="742950" lvl="1" indent="-285750" algn="l">
              <a:buFont typeface="Arial" panose="020B0604020202020204" pitchFamily="34" charset="0"/>
              <a:buChar char="•"/>
            </a:pPr>
            <a:r>
              <a:rPr lang="en-US" b="1" i="0" u="none" strike="noStrike" dirty="0">
                <a:effectLst/>
                <a:latin typeface="Calibri" panose="020F0502020204030204" pitchFamily="34" charset="0"/>
                <a:cs typeface="Calibri" panose="020F0502020204030204" pitchFamily="34" charset="0"/>
              </a:rPr>
              <a:t>Challenges: </a:t>
            </a:r>
            <a:r>
              <a:rPr lang="en-US" b="0" i="0" u="none" strike="noStrike" dirty="0">
                <a:effectLst/>
                <a:latin typeface="Calibri" panose="020F0502020204030204" pitchFamily="34" charset="0"/>
                <a:cs typeface="Calibri" panose="020F0502020204030204" pitchFamily="34" charset="0"/>
              </a:rPr>
              <a:t>The current architecture is difficult to implement new integrations on due to its complexity. This slows down Enterprise Bank’s ability to deliver features and improvements to their customers. </a:t>
            </a:r>
          </a:p>
          <a:p>
            <a:pPr marL="742950" lvl="1" indent="-285750" algn="l">
              <a:buFont typeface="Arial" panose="020B0604020202020204" pitchFamily="34" charset="0"/>
              <a:buChar char="•"/>
            </a:pPr>
            <a:r>
              <a:rPr lang="en-US" b="1" i="0" u="none" strike="noStrike" dirty="0">
                <a:effectLst/>
                <a:latin typeface="Calibri" panose="020F0502020204030204" pitchFamily="34" charset="0"/>
                <a:cs typeface="Calibri" panose="020F0502020204030204" pitchFamily="34" charset="0"/>
              </a:rPr>
              <a:t>Communicator Open Benefits: </a:t>
            </a:r>
            <a:r>
              <a:rPr lang="en-US" b="0" i="0" u="none" strike="noStrike" dirty="0">
                <a:effectLst/>
                <a:latin typeface="Calibri" panose="020F0502020204030204" pitchFamily="34" charset="0"/>
                <a:cs typeface="Calibri" panose="020F0502020204030204" pitchFamily="34" charset="0"/>
              </a:rPr>
              <a:t>Offers a centralized integration hub, simplifying connections between systems and reducing complexity. Allows integrations to be used in multiple places (e.g., Customer API).</a:t>
            </a:r>
          </a:p>
          <a:p>
            <a:pPr marL="0" indent="0" algn="l">
              <a:buNone/>
            </a:pPr>
            <a:r>
              <a:rPr lang="en-US" b="1" i="0" u="none" strike="noStrike" dirty="0">
                <a:effectLst/>
                <a:latin typeface="Calibri" panose="020F0502020204030204" pitchFamily="34" charset="0"/>
                <a:cs typeface="Calibri" panose="020F0502020204030204" pitchFamily="34" charset="0"/>
              </a:rPr>
              <a:t>Data Processing Efficiency</a:t>
            </a:r>
            <a:r>
              <a:rPr lang="en-US" b="0" i="0" u="none" strike="noStrike" dirty="0">
                <a:effectLst/>
                <a:latin typeface="Calibri" panose="020F0502020204030204" pitchFamily="34" charset="0"/>
                <a:cs typeface="Calibri" panose="020F0502020204030204" pitchFamily="34" charset="0"/>
              </a:rPr>
              <a:t>:</a:t>
            </a:r>
          </a:p>
          <a:p>
            <a:pPr marL="742950" lvl="1" indent="-285750" algn="l">
              <a:buFont typeface="Arial" panose="020B0604020202020204" pitchFamily="34" charset="0"/>
              <a:buChar char="•"/>
            </a:pPr>
            <a:r>
              <a:rPr lang="en-US" b="1" i="0" u="none" strike="noStrike" dirty="0">
                <a:effectLst/>
                <a:latin typeface="Calibri" panose="020F0502020204030204" pitchFamily="34" charset="0"/>
                <a:cs typeface="Calibri" panose="020F0502020204030204" pitchFamily="34" charset="0"/>
              </a:rPr>
              <a:t>Current State: </a:t>
            </a:r>
            <a:r>
              <a:rPr lang="en-US" b="0" i="0" u="none" strike="noStrike" dirty="0">
                <a:effectLst/>
                <a:latin typeface="Calibri" panose="020F0502020204030204" pitchFamily="34" charset="0"/>
                <a:cs typeface="Calibri" panose="020F0502020204030204" pitchFamily="34" charset="0"/>
              </a:rPr>
              <a:t>Existing systems struggle with real-time data processing leading to manual processes, disjointed customer experiences and data quality issues</a:t>
            </a:r>
          </a:p>
          <a:p>
            <a:pPr marL="742950" lvl="1" indent="-285750" algn="l">
              <a:buFont typeface="Arial" panose="020B0604020202020204" pitchFamily="34" charset="0"/>
              <a:buChar char="•"/>
            </a:pPr>
            <a:r>
              <a:rPr lang="en-US" b="1" i="0" u="none" strike="noStrike" dirty="0">
                <a:effectLst/>
                <a:latin typeface="Calibri" panose="020F0502020204030204" pitchFamily="34" charset="0"/>
                <a:cs typeface="Calibri" panose="020F0502020204030204" pitchFamily="34" charset="0"/>
              </a:rPr>
              <a:t>Challenges: </a:t>
            </a:r>
            <a:r>
              <a:rPr lang="en-US" b="0" i="0" u="none" strike="noStrike" dirty="0">
                <a:effectLst/>
                <a:latin typeface="Calibri" panose="020F0502020204030204" pitchFamily="34" charset="0"/>
                <a:cs typeface="Calibri" panose="020F0502020204030204" pitchFamily="34" charset="0"/>
              </a:rPr>
              <a:t>Impacts customer service responsiveness, risk management, and timely decision-making.</a:t>
            </a:r>
          </a:p>
          <a:p>
            <a:pPr marL="742950" lvl="1" indent="-285750" algn="l">
              <a:buFont typeface="Arial" panose="020B0604020202020204" pitchFamily="34" charset="0"/>
              <a:buChar char="•"/>
            </a:pPr>
            <a:r>
              <a:rPr lang="en-US" b="1" i="0" u="none" strike="noStrike" dirty="0">
                <a:effectLst/>
                <a:latin typeface="Calibri" panose="020F0502020204030204" pitchFamily="34" charset="0"/>
                <a:cs typeface="Calibri" panose="020F0502020204030204" pitchFamily="34" charset="0"/>
              </a:rPr>
              <a:t>Communicator Open Benefits: </a:t>
            </a:r>
            <a:r>
              <a:rPr lang="en-US" b="0" i="0" u="none" strike="noStrike" dirty="0">
                <a:effectLst/>
                <a:latin typeface="Calibri" panose="020F0502020204030204" pitchFamily="34" charset="0"/>
                <a:cs typeface="Calibri" panose="020F0502020204030204" pitchFamily="34" charset="0"/>
              </a:rPr>
              <a:t>Enables real-time data processing and analysis, significantly improving operational efficiency and decision-making speed.</a:t>
            </a:r>
          </a:p>
          <a:p>
            <a:pPr marL="0" indent="0" algn="l">
              <a:buNone/>
            </a:pPr>
            <a:r>
              <a:rPr lang="en-US" b="1" i="0" u="none" strike="noStrike" dirty="0">
                <a:effectLst/>
                <a:latin typeface="Calibri" panose="020F0502020204030204" pitchFamily="34" charset="0"/>
                <a:cs typeface="Calibri" panose="020F0502020204030204" pitchFamily="34" charset="0"/>
              </a:rPr>
              <a:t>Strategic Gaps</a:t>
            </a:r>
            <a:r>
              <a:rPr lang="en-US" b="0" i="0" u="none" strike="noStrike" dirty="0">
                <a:effectLst/>
                <a:latin typeface="Calibri" panose="020F0502020204030204" pitchFamily="34" charset="0"/>
                <a:cs typeface="Calibri" panose="020F0502020204030204" pitchFamily="34" charset="0"/>
              </a:rPr>
              <a:t>:</a:t>
            </a:r>
          </a:p>
          <a:p>
            <a:pPr marL="742950" lvl="1" indent="-285750"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Certain processes require different tools to operate. To change a customer’s address, employees need to use a different tool rather than their CRM (Dynamics)</a:t>
            </a:r>
          </a:p>
          <a:p>
            <a:pPr marL="742950" lvl="1" indent="-285750"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Communicator Open can unlock seamless integrations that allow employees to handle many things from within their CRM.</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8551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E48DC6-CEDC-10D4-4F5D-CB5A9CBE120C}"/>
              </a:ext>
            </a:extLst>
          </p:cNvPr>
          <p:cNvSpPr>
            <a:spLocks noGrp="1"/>
          </p:cNvSpPr>
          <p:nvPr>
            <p:ph type="body" sz="quarter" idx="10"/>
          </p:nvPr>
        </p:nvSpPr>
        <p:spPr/>
        <p:txBody>
          <a:bodyPr/>
          <a:lstStyle/>
          <a:p>
            <a:r>
              <a:rPr lang="en-US" b="1" i="0" u="none" strike="noStrike" dirty="0">
                <a:effectLst/>
                <a:latin typeface="Calibri" panose="020F0502020204030204" pitchFamily="34" charset="0"/>
                <a:cs typeface="Calibri" panose="020F0502020204030204" pitchFamily="34" charset="0"/>
              </a:rPr>
              <a:t>Third-Party Integration and Customer Experience</a:t>
            </a:r>
          </a:p>
        </p:txBody>
      </p:sp>
      <p:sp>
        <p:nvSpPr>
          <p:cNvPr id="3" name="Title 2">
            <a:extLst>
              <a:ext uri="{FF2B5EF4-FFF2-40B4-BE49-F238E27FC236}">
                <a16:creationId xmlns:a16="http://schemas.microsoft.com/office/drawing/2014/main" id="{30A6E169-86E1-B2B5-E945-2AC0E75DA268}"/>
              </a:ext>
            </a:extLst>
          </p:cNvPr>
          <p:cNvSpPr>
            <a:spLocks noGrp="1"/>
          </p:cNvSpPr>
          <p:nvPr>
            <p:ph type="title"/>
          </p:nvPr>
        </p:nvSpPr>
        <p:spPr/>
        <p:txBody>
          <a:bodyPr/>
          <a:lstStyle/>
          <a:p>
            <a:pPr algn="ctr"/>
            <a:r>
              <a:rPr lang="en-US" dirty="0">
                <a:latin typeface="Calibri" panose="020F0502020204030204" pitchFamily="34" charset="0"/>
                <a:cs typeface="Calibri" panose="020F0502020204030204" pitchFamily="34" charset="0"/>
              </a:rPr>
              <a:t>Communicator Open Gap Analysis</a:t>
            </a:r>
          </a:p>
        </p:txBody>
      </p:sp>
      <p:sp>
        <p:nvSpPr>
          <p:cNvPr id="6" name="TextBox 5">
            <a:extLst>
              <a:ext uri="{FF2B5EF4-FFF2-40B4-BE49-F238E27FC236}">
                <a16:creationId xmlns:a16="http://schemas.microsoft.com/office/drawing/2014/main" id="{AF0E4D0E-929D-C71B-5154-3C8E9463A221}"/>
              </a:ext>
            </a:extLst>
          </p:cNvPr>
          <p:cNvSpPr txBox="1"/>
          <p:nvPr/>
        </p:nvSpPr>
        <p:spPr>
          <a:xfrm>
            <a:off x="670719" y="1752600"/>
            <a:ext cx="14029254" cy="3637919"/>
          </a:xfrm>
          <a:prstGeom prst="rect">
            <a:avLst/>
          </a:prstGeom>
          <a:noFill/>
        </p:spPr>
        <p:txBody>
          <a:bodyPr wrap="square">
            <a:spAutoFit/>
          </a:bodyPr>
          <a:lstStyle/>
          <a:p>
            <a:pPr defTabSz="912114">
              <a:lnSpc>
                <a:spcPct val="90000"/>
              </a:lnSpc>
              <a:buFont typeface="Arial" panose="020B0604020202020204" pitchFamily="34" charset="0"/>
            </a:pPr>
            <a:r>
              <a:rPr lang="en-US" sz="2000" b="1" dirty="0">
                <a:solidFill>
                  <a:schemeClr val="tx1">
                    <a:lumMod val="95000"/>
                    <a:lumOff val="5000"/>
                  </a:schemeClr>
                </a:solidFill>
                <a:latin typeface="Calibri" panose="020F0502020204030204" pitchFamily="34" charset="0"/>
                <a:cs typeface="Calibri" panose="020F0502020204030204" pitchFamily="34" charset="0"/>
              </a:rPr>
              <a:t>Third-Party Integration Challenges &amp; Solutions</a:t>
            </a:r>
          </a:p>
          <a:p>
            <a:pPr lvl="1" defTabSz="912114">
              <a:lnSpc>
                <a:spcPct val="90000"/>
              </a:lnSpc>
              <a:buFont typeface="Arial" panose="020B0604020202020204" pitchFamily="34" charset="0"/>
            </a:pPr>
            <a:r>
              <a:rPr lang="en-US" b="1" dirty="0">
                <a:solidFill>
                  <a:schemeClr val="tx1">
                    <a:lumMod val="95000"/>
                    <a:lumOff val="5000"/>
                  </a:schemeClr>
                </a:solidFill>
                <a:latin typeface="Calibri" panose="020F0502020204030204" pitchFamily="34" charset="0"/>
                <a:cs typeface="Calibri" panose="020F0502020204030204" pitchFamily="34" charset="0"/>
              </a:rPr>
              <a:t>Current State:</a:t>
            </a:r>
          </a:p>
          <a:p>
            <a:pPr lvl="2" defTabSz="912114">
              <a:lnSpc>
                <a:spcPct val="90000"/>
              </a:lnSpc>
              <a:buFont typeface="Arial" panose="020B0604020202020204" pitchFamily="34" charset="0"/>
              <a:buChar char="•"/>
            </a:pPr>
            <a:r>
              <a:rPr lang="en-US" dirty="0">
                <a:solidFill>
                  <a:schemeClr val="tx1">
                    <a:lumMod val="95000"/>
                    <a:lumOff val="5000"/>
                  </a:schemeClr>
                </a:solidFill>
                <a:latin typeface="Calibri" panose="020F0502020204030204" pitchFamily="34" charset="0"/>
                <a:cs typeface="Calibri" panose="020F0502020204030204" pitchFamily="34" charset="0"/>
              </a:rPr>
              <a:t>Heavy reliance on legacy technology from a single vendor.</a:t>
            </a:r>
          </a:p>
          <a:p>
            <a:pPr lvl="2" defTabSz="912114">
              <a:lnSpc>
                <a:spcPct val="90000"/>
              </a:lnSpc>
              <a:buFont typeface="Arial" panose="020B0604020202020204" pitchFamily="34" charset="0"/>
              <a:buChar char="•"/>
            </a:pPr>
            <a:r>
              <a:rPr lang="en-US" dirty="0">
                <a:solidFill>
                  <a:schemeClr val="tx1">
                    <a:lumMod val="95000"/>
                    <a:lumOff val="5000"/>
                  </a:schemeClr>
                </a:solidFill>
                <a:latin typeface="Calibri" panose="020F0502020204030204" pitchFamily="34" charset="0"/>
                <a:cs typeface="Calibri" panose="020F0502020204030204" pitchFamily="34" charset="0"/>
              </a:rPr>
              <a:t>Limited capability in integrating with modern fintech services.</a:t>
            </a:r>
          </a:p>
          <a:p>
            <a:pPr lvl="2" defTabSz="912114">
              <a:lnSpc>
                <a:spcPct val="90000"/>
              </a:lnSpc>
              <a:buFont typeface="Arial" panose="020B0604020202020204" pitchFamily="34" charset="0"/>
              <a:buChar char="•"/>
            </a:pPr>
            <a:r>
              <a:rPr lang="en-US" dirty="0">
                <a:solidFill>
                  <a:schemeClr val="tx1">
                    <a:lumMod val="95000"/>
                    <a:lumOff val="5000"/>
                  </a:schemeClr>
                </a:solidFill>
                <a:latin typeface="Calibri" panose="020F0502020204030204" pitchFamily="34" charset="0"/>
                <a:cs typeface="Calibri" panose="020F0502020204030204" pitchFamily="34" charset="0"/>
              </a:rPr>
              <a:t>Hindered innovation and expansion capabilities.</a:t>
            </a:r>
          </a:p>
          <a:p>
            <a:pPr lvl="1" defTabSz="912114">
              <a:lnSpc>
                <a:spcPct val="90000"/>
              </a:lnSpc>
            </a:pPr>
            <a:r>
              <a:rPr lang="en-US" b="1" dirty="0">
                <a:solidFill>
                  <a:schemeClr val="tx1">
                    <a:lumMod val="95000"/>
                    <a:lumOff val="5000"/>
                  </a:schemeClr>
                </a:solidFill>
                <a:latin typeface="Calibri" panose="020F0502020204030204" pitchFamily="34" charset="0"/>
                <a:cs typeface="Calibri" panose="020F0502020204030204" pitchFamily="34" charset="0"/>
              </a:rPr>
              <a:t>Challenges Encountered:</a:t>
            </a:r>
          </a:p>
          <a:p>
            <a:pPr lvl="2" defTabSz="912114">
              <a:lnSpc>
                <a:spcPct val="90000"/>
              </a:lnSpc>
              <a:buFont typeface="Arial" panose="020B0604020202020204" pitchFamily="34" charset="0"/>
              <a:buChar char="•"/>
            </a:pPr>
            <a:r>
              <a:rPr lang="en-US" dirty="0">
                <a:solidFill>
                  <a:schemeClr val="tx1">
                    <a:lumMod val="95000"/>
                    <a:lumOff val="5000"/>
                  </a:schemeClr>
                </a:solidFill>
                <a:latin typeface="Calibri" panose="020F0502020204030204" pitchFamily="34" charset="0"/>
                <a:cs typeface="Calibri" panose="020F0502020204030204" pitchFamily="34" charset="0"/>
              </a:rPr>
              <a:t>In 2022, digital account opening was limited due to reliance on Fiserv's SOA and legacy PTP programs.</a:t>
            </a:r>
          </a:p>
          <a:p>
            <a:pPr lvl="2" defTabSz="912114">
              <a:lnSpc>
                <a:spcPct val="90000"/>
              </a:lnSpc>
              <a:buFont typeface="Arial" panose="020B0604020202020204" pitchFamily="34" charset="0"/>
              <a:buChar char="•"/>
            </a:pPr>
            <a:r>
              <a:rPr lang="en-US" dirty="0">
                <a:solidFill>
                  <a:schemeClr val="tx1">
                    <a:lumMod val="95000"/>
                    <a:lumOff val="5000"/>
                  </a:schemeClr>
                </a:solidFill>
                <a:latin typeface="Calibri" panose="020F0502020204030204" pitchFamily="34" charset="0"/>
                <a:cs typeface="Calibri" panose="020F0502020204030204" pitchFamily="34" charset="0"/>
              </a:rPr>
              <a:t>Only deposit accounts could be opened online; IRAs, commercial, and wealth accounts were excluded due to PTP integration limitations.</a:t>
            </a:r>
          </a:p>
          <a:p>
            <a:pPr defTabSz="912114">
              <a:lnSpc>
                <a:spcPct val="90000"/>
              </a:lnSpc>
              <a:buFont typeface="Arial" panose="020B0604020202020204" pitchFamily="34" charset="0"/>
            </a:pPr>
            <a:r>
              <a:rPr lang="en-US" b="1" dirty="0">
                <a:solidFill>
                  <a:schemeClr val="tx1">
                    <a:lumMod val="95000"/>
                    <a:lumOff val="5000"/>
                  </a:schemeClr>
                </a:solidFill>
                <a:latin typeface="Calibri" panose="020F0502020204030204" pitchFamily="34" charset="0"/>
                <a:cs typeface="Calibri" panose="020F0502020204030204" pitchFamily="34" charset="0"/>
              </a:rPr>
              <a:t>Communicator Open Benefits:</a:t>
            </a:r>
          </a:p>
          <a:p>
            <a:pPr lvl="1" defTabSz="912114">
              <a:lnSpc>
                <a:spcPct val="90000"/>
              </a:lnSpc>
              <a:buFont typeface="Arial" panose="020B0604020202020204" pitchFamily="34" charset="0"/>
              <a:buChar char="•"/>
            </a:pPr>
            <a:r>
              <a:rPr lang="en-US" dirty="0">
                <a:solidFill>
                  <a:schemeClr val="tx1">
                    <a:lumMod val="95000"/>
                    <a:lumOff val="5000"/>
                  </a:schemeClr>
                </a:solidFill>
                <a:latin typeface="Calibri" panose="020F0502020204030204" pitchFamily="34" charset="0"/>
                <a:cs typeface="Calibri" panose="020F0502020204030204" pitchFamily="34" charset="0"/>
              </a:rPr>
              <a:t>Offers a flexible platform to access APIs between the core banking system and a diverse range of fintech services.</a:t>
            </a:r>
          </a:p>
          <a:p>
            <a:pPr lvl="1" defTabSz="912114">
              <a:lnSpc>
                <a:spcPct val="90000"/>
              </a:lnSpc>
              <a:buFont typeface="Arial" panose="020B0604020202020204" pitchFamily="34" charset="0"/>
              <a:buChar char="•"/>
            </a:pPr>
            <a:r>
              <a:rPr lang="en-US" dirty="0">
                <a:solidFill>
                  <a:schemeClr val="tx1">
                    <a:lumMod val="95000"/>
                    <a:lumOff val="5000"/>
                  </a:schemeClr>
                </a:solidFill>
                <a:latin typeface="Calibri" panose="020F0502020204030204" pitchFamily="34" charset="0"/>
                <a:cs typeface="Calibri" panose="020F0502020204030204" pitchFamily="34" charset="0"/>
              </a:rPr>
              <a:t>Simplifies and facilitates the maintenance of integrations, expanding potential offerings.</a:t>
            </a:r>
          </a:p>
          <a:p>
            <a:pPr defTabSz="912114">
              <a:lnSpc>
                <a:spcPct val="90000"/>
              </a:lnSpc>
              <a:buFont typeface="Arial" panose="020B0604020202020204" pitchFamily="34" charset="0"/>
            </a:pPr>
            <a:r>
              <a:rPr lang="en-US" sz="2000" b="1" dirty="0">
                <a:solidFill>
                  <a:schemeClr val="tx1">
                    <a:lumMod val="95000"/>
                    <a:lumOff val="5000"/>
                  </a:schemeClr>
                </a:solidFill>
                <a:latin typeface="Calibri" panose="020F0502020204030204" pitchFamily="34" charset="0"/>
                <a:cs typeface="Calibri" panose="020F0502020204030204" pitchFamily="34" charset="0"/>
              </a:rPr>
              <a:t>Overcoming Gaps:</a:t>
            </a:r>
          </a:p>
          <a:p>
            <a:pPr lvl="1" defTabSz="912114">
              <a:lnSpc>
                <a:spcPct val="90000"/>
              </a:lnSpc>
              <a:buFont typeface="Arial" panose="020B0604020202020204" pitchFamily="34" charset="0"/>
              <a:buChar char="•"/>
            </a:pPr>
            <a:r>
              <a:rPr lang="en-US" dirty="0">
                <a:solidFill>
                  <a:schemeClr val="tx1">
                    <a:lumMod val="95000"/>
                    <a:lumOff val="5000"/>
                  </a:schemeClr>
                </a:solidFill>
                <a:latin typeface="Calibri" panose="020F0502020204030204" pitchFamily="34" charset="0"/>
                <a:cs typeface="Calibri" panose="020F0502020204030204" pitchFamily="34" charset="0"/>
              </a:rPr>
              <a:t>Reducing dependencies on single-vendor, point-to-point integrations.</a:t>
            </a:r>
          </a:p>
          <a:p>
            <a:pPr lvl="1" defTabSz="912114">
              <a:lnSpc>
                <a:spcPct val="90000"/>
              </a:lnSpc>
              <a:buFont typeface="Arial" panose="020B0604020202020204" pitchFamily="34" charset="0"/>
              <a:buChar char="•"/>
            </a:pPr>
            <a:r>
              <a:rPr lang="en-US" dirty="0">
                <a:solidFill>
                  <a:schemeClr val="tx1">
                    <a:lumMod val="95000"/>
                    <a:lumOff val="5000"/>
                  </a:schemeClr>
                </a:solidFill>
                <a:latin typeface="Calibri" panose="020F0502020204030204" pitchFamily="34" charset="0"/>
                <a:cs typeface="Calibri" panose="020F0502020204030204" pitchFamily="34" charset="0"/>
              </a:rPr>
              <a:t>Enabling integration of a broader range of account types and services for online opening.</a:t>
            </a:r>
          </a:p>
        </p:txBody>
      </p:sp>
    </p:spTree>
    <p:extLst>
      <p:ext uri="{BB962C8B-B14F-4D97-AF65-F5344CB8AC3E}">
        <p14:creationId xmlns:p14="http://schemas.microsoft.com/office/powerpoint/2010/main" val="1141024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5DC1D5-E872-080C-7353-AF406E2E50A7}"/>
              </a:ext>
            </a:extLst>
          </p:cNvPr>
          <p:cNvSpPr>
            <a:spLocks noGrp="1"/>
          </p:cNvSpPr>
          <p:nvPr>
            <p:ph type="title"/>
          </p:nvPr>
        </p:nvSpPr>
        <p:spPr>
          <a:xfrm>
            <a:off x="928234" y="2875052"/>
            <a:ext cx="2697482" cy="838200"/>
          </a:xfrm>
        </p:spPr>
        <p:txBody>
          <a:bodyPr>
            <a:noAutofit/>
          </a:bodyPr>
          <a:lstStyle/>
          <a:p>
            <a:pPr algn="l"/>
            <a:br>
              <a:rPr lang="en-US"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PRESENTATION</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Agenda</a:t>
            </a:r>
          </a:p>
        </p:txBody>
      </p:sp>
      <p:sp>
        <p:nvSpPr>
          <p:cNvPr id="11" name="Rectangle 10">
            <a:extLst>
              <a:ext uri="{FF2B5EF4-FFF2-40B4-BE49-F238E27FC236}">
                <a16:creationId xmlns:a16="http://schemas.microsoft.com/office/drawing/2014/main" id="{8241DCDF-3EB3-E6BA-0DED-4DEC9F0FD095}"/>
              </a:ext>
            </a:extLst>
          </p:cNvPr>
          <p:cNvSpPr/>
          <p:nvPr/>
        </p:nvSpPr>
        <p:spPr>
          <a:xfrm>
            <a:off x="850506" y="2570252"/>
            <a:ext cx="45719" cy="14478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5FC6AD9D-5C4C-30EB-B2C3-C2D300A55445}"/>
              </a:ext>
            </a:extLst>
          </p:cNvPr>
          <p:cNvSpPr/>
          <p:nvPr/>
        </p:nvSpPr>
        <p:spPr>
          <a:xfrm>
            <a:off x="5014119" y="990600"/>
            <a:ext cx="1981200" cy="152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15" name="Group 14">
            <a:extLst>
              <a:ext uri="{FF2B5EF4-FFF2-40B4-BE49-F238E27FC236}">
                <a16:creationId xmlns:a16="http://schemas.microsoft.com/office/drawing/2014/main" id="{A3D49716-E03B-8860-5331-94BE2AF067DD}"/>
              </a:ext>
            </a:extLst>
          </p:cNvPr>
          <p:cNvGrpSpPr/>
          <p:nvPr/>
        </p:nvGrpSpPr>
        <p:grpSpPr>
          <a:xfrm>
            <a:off x="5685529" y="1131013"/>
            <a:ext cx="928790" cy="369332"/>
            <a:chOff x="5685529" y="1131013"/>
            <a:chExt cx="928790" cy="369332"/>
          </a:xfrm>
        </p:grpSpPr>
        <p:sp>
          <p:nvSpPr>
            <p:cNvPr id="13" name="Rectangle 12">
              <a:extLst>
                <a:ext uri="{FF2B5EF4-FFF2-40B4-BE49-F238E27FC236}">
                  <a16:creationId xmlns:a16="http://schemas.microsoft.com/office/drawing/2014/main" id="{7E0FC8B5-7FCE-EB42-93B9-09E1EFD913D1}"/>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3CB9C99B-BDDD-762B-FFC9-18B4C7BDF9B1}"/>
                </a:ext>
              </a:extLst>
            </p:cNvPr>
            <p:cNvSpPr txBox="1"/>
            <p:nvPr/>
          </p:nvSpPr>
          <p:spPr>
            <a:xfrm>
              <a:off x="5852319" y="1131013"/>
              <a:ext cx="76200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01</a:t>
              </a:r>
            </a:p>
          </p:txBody>
        </p:sp>
      </p:grpSp>
      <p:grpSp>
        <p:nvGrpSpPr>
          <p:cNvPr id="23" name="Group 22">
            <a:extLst>
              <a:ext uri="{FF2B5EF4-FFF2-40B4-BE49-F238E27FC236}">
                <a16:creationId xmlns:a16="http://schemas.microsoft.com/office/drawing/2014/main" id="{88FE3635-BB67-4FC0-F850-00D269F88959}"/>
              </a:ext>
            </a:extLst>
          </p:cNvPr>
          <p:cNvGrpSpPr/>
          <p:nvPr/>
        </p:nvGrpSpPr>
        <p:grpSpPr>
          <a:xfrm>
            <a:off x="5658794" y="3176544"/>
            <a:ext cx="928790" cy="369332"/>
            <a:chOff x="5685529" y="1131013"/>
            <a:chExt cx="928790" cy="369332"/>
          </a:xfrm>
        </p:grpSpPr>
        <p:sp>
          <p:nvSpPr>
            <p:cNvPr id="24" name="Rectangle 23">
              <a:extLst>
                <a:ext uri="{FF2B5EF4-FFF2-40B4-BE49-F238E27FC236}">
                  <a16:creationId xmlns:a16="http://schemas.microsoft.com/office/drawing/2014/main" id="{40C14A4F-9734-7F1B-1A73-45E7256B65CB}"/>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6882C791-E247-1FF0-958E-EF6FB96A75DD}"/>
                </a:ext>
              </a:extLst>
            </p:cNvPr>
            <p:cNvSpPr txBox="1"/>
            <p:nvPr/>
          </p:nvSpPr>
          <p:spPr>
            <a:xfrm>
              <a:off x="5852319" y="1131013"/>
              <a:ext cx="76200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04</a:t>
              </a:r>
            </a:p>
          </p:txBody>
        </p:sp>
      </p:grpSp>
      <p:grpSp>
        <p:nvGrpSpPr>
          <p:cNvPr id="32" name="Group 31">
            <a:extLst>
              <a:ext uri="{FF2B5EF4-FFF2-40B4-BE49-F238E27FC236}">
                <a16:creationId xmlns:a16="http://schemas.microsoft.com/office/drawing/2014/main" id="{6999B726-064F-3592-9580-117B33F1B7EC}"/>
              </a:ext>
            </a:extLst>
          </p:cNvPr>
          <p:cNvGrpSpPr/>
          <p:nvPr/>
        </p:nvGrpSpPr>
        <p:grpSpPr>
          <a:xfrm>
            <a:off x="5681574" y="2504387"/>
            <a:ext cx="928790" cy="369332"/>
            <a:chOff x="5685529" y="1131013"/>
            <a:chExt cx="928790" cy="369332"/>
          </a:xfrm>
        </p:grpSpPr>
        <p:sp>
          <p:nvSpPr>
            <p:cNvPr id="33" name="Rectangle 32">
              <a:extLst>
                <a:ext uri="{FF2B5EF4-FFF2-40B4-BE49-F238E27FC236}">
                  <a16:creationId xmlns:a16="http://schemas.microsoft.com/office/drawing/2014/main" id="{3E5B8993-36E4-86D6-E292-32630A74FDDA}"/>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8387D223-F4E0-EFBF-A4F6-1589BDF4DDE0}"/>
                </a:ext>
              </a:extLst>
            </p:cNvPr>
            <p:cNvSpPr txBox="1"/>
            <p:nvPr/>
          </p:nvSpPr>
          <p:spPr>
            <a:xfrm>
              <a:off x="5852319" y="1131013"/>
              <a:ext cx="76200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03</a:t>
              </a:r>
            </a:p>
          </p:txBody>
        </p:sp>
      </p:grpSp>
      <p:grpSp>
        <p:nvGrpSpPr>
          <p:cNvPr id="35" name="Group 34">
            <a:extLst>
              <a:ext uri="{FF2B5EF4-FFF2-40B4-BE49-F238E27FC236}">
                <a16:creationId xmlns:a16="http://schemas.microsoft.com/office/drawing/2014/main" id="{485835D1-E634-E66A-55EE-72FAB5A52679}"/>
              </a:ext>
            </a:extLst>
          </p:cNvPr>
          <p:cNvGrpSpPr/>
          <p:nvPr/>
        </p:nvGrpSpPr>
        <p:grpSpPr>
          <a:xfrm>
            <a:off x="5681574" y="1817699"/>
            <a:ext cx="928790" cy="369332"/>
            <a:chOff x="5685529" y="1131013"/>
            <a:chExt cx="928790" cy="369332"/>
          </a:xfrm>
        </p:grpSpPr>
        <p:sp>
          <p:nvSpPr>
            <p:cNvPr id="36" name="Rectangle 35">
              <a:extLst>
                <a:ext uri="{FF2B5EF4-FFF2-40B4-BE49-F238E27FC236}">
                  <a16:creationId xmlns:a16="http://schemas.microsoft.com/office/drawing/2014/main" id="{D9C96806-4E31-78B5-90AE-EA9A6F9A2D48}"/>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7" name="TextBox 36">
              <a:extLst>
                <a:ext uri="{FF2B5EF4-FFF2-40B4-BE49-F238E27FC236}">
                  <a16:creationId xmlns:a16="http://schemas.microsoft.com/office/drawing/2014/main" id="{CEE8A05E-AE09-2285-3035-EEABA88DC6A3}"/>
                </a:ext>
              </a:extLst>
            </p:cNvPr>
            <p:cNvSpPr txBox="1"/>
            <p:nvPr/>
          </p:nvSpPr>
          <p:spPr>
            <a:xfrm>
              <a:off x="5852319" y="1131013"/>
              <a:ext cx="76200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02</a:t>
              </a:r>
            </a:p>
          </p:txBody>
        </p:sp>
      </p:grpSp>
      <p:grpSp>
        <p:nvGrpSpPr>
          <p:cNvPr id="38" name="Group 37">
            <a:extLst>
              <a:ext uri="{FF2B5EF4-FFF2-40B4-BE49-F238E27FC236}">
                <a16:creationId xmlns:a16="http://schemas.microsoft.com/office/drawing/2014/main" id="{8D7B1D8C-D918-EF82-9C60-7194DB9C875E}"/>
              </a:ext>
            </a:extLst>
          </p:cNvPr>
          <p:cNvGrpSpPr/>
          <p:nvPr/>
        </p:nvGrpSpPr>
        <p:grpSpPr>
          <a:xfrm>
            <a:off x="5658791" y="3850676"/>
            <a:ext cx="928790" cy="369332"/>
            <a:chOff x="5685529" y="1131013"/>
            <a:chExt cx="928790" cy="369332"/>
          </a:xfrm>
        </p:grpSpPr>
        <p:sp>
          <p:nvSpPr>
            <p:cNvPr id="39" name="Rectangle 38">
              <a:extLst>
                <a:ext uri="{FF2B5EF4-FFF2-40B4-BE49-F238E27FC236}">
                  <a16:creationId xmlns:a16="http://schemas.microsoft.com/office/drawing/2014/main" id="{162FBF42-629F-6B83-6B44-7AB85A267F84}"/>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0" name="TextBox 39">
              <a:extLst>
                <a:ext uri="{FF2B5EF4-FFF2-40B4-BE49-F238E27FC236}">
                  <a16:creationId xmlns:a16="http://schemas.microsoft.com/office/drawing/2014/main" id="{1F39A40E-5FAD-A2AB-F316-49FA0F5FCD53}"/>
                </a:ext>
              </a:extLst>
            </p:cNvPr>
            <p:cNvSpPr txBox="1"/>
            <p:nvPr/>
          </p:nvSpPr>
          <p:spPr>
            <a:xfrm>
              <a:off x="5852319" y="1131013"/>
              <a:ext cx="762000" cy="369332"/>
            </a:xfrm>
            <a:prstGeom prst="rect">
              <a:avLst/>
            </a:prstGeom>
            <a:noFill/>
          </p:spPr>
          <p:txBody>
            <a:bodyPr wrap="square" rtlCol="0">
              <a:spAutoFit/>
            </a:bodyPr>
            <a:lstStyle>
              <a:defPPr>
                <a:defRPr lang="en-US"/>
              </a:defPPr>
              <a:lvl1pPr>
                <a:defRPr b="1" cap="all">
                  <a:solidFill>
                    <a:schemeClr val="tx2">
                      <a:lumMod val="20000"/>
                      <a:lumOff val="80000"/>
                    </a:schemeClr>
                  </a:solidFill>
                  <a:latin typeface="Century Gothic" panose="020B0502020202020204" pitchFamily="34" charset="0"/>
                  <a:ea typeface="+mj-ea"/>
                  <a:cs typeface="Arial" panose="020B0604020202020204" pitchFamily="34" charset="0"/>
                </a:defRPr>
              </a:lvl1pPr>
            </a:lstStyle>
            <a:p>
              <a:r>
                <a:rPr lang="en-US" dirty="0">
                  <a:latin typeface="Calibri" panose="020F0502020204030204" pitchFamily="34" charset="0"/>
                  <a:cs typeface="Calibri" panose="020F0502020204030204" pitchFamily="34" charset="0"/>
                </a:rPr>
                <a:t>05</a:t>
              </a:r>
            </a:p>
          </p:txBody>
        </p:sp>
      </p:grpSp>
      <p:grpSp>
        <p:nvGrpSpPr>
          <p:cNvPr id="41" name="Group 40">
            <a:extLst>
              <a:ext uri="{FF2B5EF4-FFF2-40B4-BE49-F238E27FC236}">
                <a16:creationId xmlns:a16="http://schemas.microsoft.com/office/drawing/2014/main" id="{B6128695-8750-DB3B-7650-94A58B035E53}"/>
              </a:ext>
            </a:extLst>
          </p:cNvPr>
          <p:cNvGrpSpPr/>
          <p:nvPr/>
        </p:nvGrpSpPr>
        <p:grpSpPr>
          <a:xfrm>
            <a:off x="5658789" y="5204432"/>
            <a:ext cx="928790" cy="369332"/>
            <a:chOff x="5685529" y="1131013"/>
            <a:chExt cx="928790" cy="369332"/>
          </a:xfrm>
        </p:grpSpPr>
        <p:sp>
          <p:nvSpPr>
            <p:cNvPr id="42" name="Rectangle 41">
              <a:extLst>
                <a:ext uri="{FF2B5EF4-FFF2-40B4-BE49-F238E27FC236}">
                  <a16:creationId xmlns:a16="http://schemas.microsoft.com/office/drawing/2014/main" id="{14F73CBA-2866-9C51-96BA-45D74FA75B4D}"/>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9F5B7117-FE41-74FC-A761-070D75F52EDC}"/>
                </a:ext>
              </a:extLst>
            </p:cNvPr>
            <p:cNvSpPr txBox="1"/>
            <p:nvPr/>
          </p:nvSpPr>
          <p:spPr>
            <a:xfrm>
              <a:off x="5852319" y="1131013"/>
              <a:ext cx="762000" cy="369332"/>
            </a:xfrm>
            <a:prstGeom prst="rect">
              <a:avLst/>
            </a:prstGeom>
            <a:noFill/>
          </p:spPr>
          <p:txBody>
            <a:bodyPr wrap="square" rtlCol="0">
              <a:spAutoFit/>
            </a:bodyPr>
            <a:lstStyle/>
            <a:p>
              <a:r>
                <a:rPr lang="en-US" b="1" cap="all" dirty="0">
                  <a:solidFill>
                    <a:srgbClr val="0068B3"/>
                  </a:solidFill>
                  <a:latin typeface="Calibri" panose="020F0502020204030204" pitchFamily="34" charset="0"/>
                  <a:ea typeface="+mj-ea"/>
                  <a:cs typeface="Calibri" panose="020F0502020204030204" pitchFamily="34" charset="0"/>
                </a:rPr>
                <a:t>07</a:t>
              </a:r>
            </a:p>
          </p:txBody>
        </p:sp>
      </p:grpSp>
      <p:sp>
        <p:nvSpPr>
          <p:cNvPr id="44" name="TextBox 43">
            <a:extLst>
              <a:ext uri="{FF2B5EF4-FFF2-40B4-BE49-F238E27FC236}">
                <a16:creationId xmlns:a16="http://schemas.microsoft.com/office/drawing/2014/main" id="{569CB30E-02E9-D926-2300-5798572DD973}"/>
              </a:ext>
            </a:extLst>
          </p:cNvPr>
          <p:cNvSpPr txBox="1"/>
          <p:nvPr/>
        </p:nvSpPr>
        <p:spPr>
          <a:xfrm>
            <a:off x="6904893" y="1127433"/>
            <a:ext cx="343914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Vendor Interview</a:t>
            </a:r>
          </a:p>
        </p:txBody>
      </p:sp>
      <p:sp>
        <p:nvSpPr>
          <p:cNvPr id="45" name="TextBox 44">
            <a:extLst>
              <a:ext uri="{FF2B5EF4-FFF2-40B4-BE49-F238E27FC236}">
                <a16:creationId xmlns:a16="http://schemas.microsoft.com/office/drawing/2014/main" id="{A305980A-B64B-1B4E-14A1-5C5E9E74CE57}"/>
              </a:ext>
            </a:extLst>
          </p:cNvPr>
          <p:cNvSpPr txBox="1"/>
          <p:nvPr/>
        </p:nvSpPr>
        <p:spPr>
          <a:xfrm>
            <a:off x="6904893" y="1763737"/>
            <a:ext cx="3076451"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CURRENT ARCHITECTURE</a:t>
            </a:r>
          </a:p>
        </p:txBody>
      </p:sp>
      <p:sp>
        <p:nvSpPr>
          <p:cNvPr id="47" name="TextBox 46">
            <a:extLst>
              <a:ext uri="{FF2B5EF4-FFF2-40B4-BE49-F238E27FC236}">
                <a16:creationId xmlns:a16="http://schemas.microsoft.com/office/drawing/2014/main" id="{34FFCB33-B3AE-64F9-EDE5-B0F634522A93}"/>
              </a:ext>
            </a:extLst>
          </p:cNvPr>
          <p:cNvSpPr txBox="1"/>
          <p:nvPr/>
        </p:nvSpPr>
        <p:spPr>
          <a:xfrm>
            <a:off x="6904893" y="2499092"/>
            <a:ext cx="465761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Communicator Open Overview </a:t>
            </a:r>
          </a:p>
        </p:txBody>
      </p:sp>
      <p:sp>
        <p:nvSpPr>
          <p:cNvPr id="48" name="TextBox 47">
            <a:extLst>
              <a:ext uri="{FF2B5EF4-FFF2-40B4-BE49-F238E27FC236}">
                <a16:creationId xmlns:a16="http://schemas.microsoft.com/office/drawing/2014/main" id="{545871E8-B40F-2C33-B05D-213A13B75C6E}"/>
              </a:ext>
            </a:extLst>
          </p:cNvPr>
          <p:cNvSpPr txBox="1"/>
          <p:nvPr/>
        </p:nvSpPr>
        <p:spPr>
          <a:xfrm>
            <a:off x="6904893" y="3174263"/>
            <a:ext cx="5603731"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VENDOR Overview / Recommendation</a:t>
            </a:r>
          </a:p>
        </p:txBody>
      </p:sp>
      <p:sp>
        <p:nvSpPr>
          <p:cNvPr id="49" name="TextBox 48">
            <a:extLst>
              <a:ext uri="{FF2B5EF4-FFF2-40B4-BE49-F238E27FC236}">
                <a16:creationId xmlns:a16="http://schemas.microsoft.com/office/drawing/2014/main" id="{5269611A-FC7C-7627-371B-6CA173B6A19A}"/>
              </a:ext>
            </a:extLst>
          </p:cNvPr>
          <p:cNvSpPr txBox="1"/>
          <p:nvPr/>
        </p:nvSpPr>
        <p:spPr>
          <a:xfrm>
            <a:off x="6904893" y="4477755"/>
            <a:ext cx="4585895"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Communicator Open Gap Analysis</a:t>
            </a:r>
          </a:p>
        </p:txBody>
      </p:sp>
      <p:sp>
        <p:nvSpPr>
          <p:cNvPr id="50" name="Title 4">
            <a:extLst>
              <a:ext uri="{FF2B5EF4-FFF2-40B4-BE49-F238E27FC236}">
                <a16:creationId xmlns:a16="http://schemas.microsoft.com/office/drawing/2014/main" id="{7A432915-E773-700B-EDA2-56544E3242B1}"/>
              </a:ext>
            </a:extLst>
          </p:cNvPr>
          <p:cNvSpPr txBox="1">
            <a:spLocks/>
          </p:cNvSpPr>
          <p:nvPr/>
        </p:nvSpPr>
        <p:spPr>
          <a:xfrm>
            <a:off x="10195719" y="6248401"/>
            <a:ext cx="2209800" cy="609599"/>
          </a:xfrm>
          <a:prstGeom prst="rect">
            <a:avLst/>
          </a:prstGeom>
        </p:spPr>
        <p:txBody>
          <a:bodyPr anchor="b">
            <a:normAutofit/>
          </a:bodyPr>
          <a:lstStyle>
            <a:lvl1pPr algn="l" defTabSz="914293" rtl="0" eaLnBrk="1" latinLnBrk="0" hangingPunct="1">
              <a:spcBef>
                <a:spcPct val="0"/>
              </a:spcBef>
              <a:buNone/>
              <a:defRPr sz="2800" b="1" kern="1200"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sz="900" dirty="0">
                <a:solidFill>
                  <a:schemeClr val="bg1">
                    <a:lumMod val="65000"/>
                  </a:schemeClr>
                </a:solidFill>
                <a:latin typeface="Calibri" panose="020F0502020204030204" pitchFamily="34" charset="0"/>
                <a:cs typeface="Calibri" panose="020F0502020204030204" pitchFamily="34" charset="0"/>
              </a:rPr>
              <a:t>Manning School of Business </a:t>
            </a:r>
          </a:p>
        </p:txBody>
      </p:sp>
      <p:grpSp>
        <p:nvGrpSpPr>
          <p:cNvPr id="51" name="Group 50">
            <a:extLst>
              <a:ext uri="{FF2B5EF4-FFF2-40B4-BE49-F238E27FC236}">
                <a16:creationId xmlns:a16="http://schemas.microsoft.com/office/drawing/2014/main" id="{E9551D1D-F552-D4A8-31D8-065E4DF509A6}"/>
              </a:ext>
            </a:extLst>
          </p:cNvPr>
          <p:cNvGrpSpPr/>
          <p:nvPr/>
        </p:nvGrpSpPr>
        <p:grpSpPr>
          <a:xfrm>
            <a:off x="5658790" y="4530300"/>
            <a:ext cx="928790" cy="369332"/>
            <a:chOff x="5685529" y="1131013"/>
            <a:chExt cx="928790" cy="369332"/>
          </a:xfrm>
        </p:grpSpPr>
        <p:sp>
          <p:nvSpPr>
            <p:cNvPr id="52" name="Rectangle 51">
              <a:extLst>
                <a:ext uri="{FF2B5EF4-FFF2-40B4-BE49-F238E27FC236}">
                  <a16:creationId xmlns:a16="http://schemas.microsoft.com/office/drawing/2014/main" id="{381FF50E-995C-E649-905F-1BCC00F041CA}"/>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53" name="TextBox 52">
              <a:extLst>
                <a:ext uri="{FF2B5EF4-FFF2-40B4-BE49-F238E27FC236}">
                  <a16:creationId xmlns:a16="http://schemas.microsoft.com/office/drawing/2014/main" id="{77285676-A185-9F1D-71F1-00429CF335B5}"/>
                </a:ext>
              </a:extLst>
            </p:cNvPr>
            <p:cNvSpPr txBox="1"/>
            <p:nvPr/>
          </p:nvSpPr>
          <p:spPr>
            <a:xfrm>
              <a:off x="5852319" y="1131013"/>
              <a:ext cx="76200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06</a:t>
              </a:r>
            </a:p>
          </p:txBody>
        </p:sp>
      </p:grpSp>
      <p:sp>
        <p:nvSpPr>
          <p:cNvPr id="54" name="TextBox 53">
            <a:extLst>
              <a:ext uri="{FF2B5EF4-FFF2-40B4-BE49-F238E27FC236}">
                <a16:creationId xmlns:a16="http://schemas.microsoft.com/office/drawing/2014/main" id="{C88233F1-2346-F6BA-B610-80922CAC259F}"/>
              </a:ext>
            </a:extLst>
          </p:cNvPr>
          <p:cNvSpPr txBox="1"/>
          <p:nvPr/>
        </p:nvSpPr>
        <p:spPr>
          <a:xfrm>
            <a:off x="6905948" y="3803152"/>
            <a:ext cx="3595625"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Bank Feedback / Insights</a:t>
            </a:r>
          </a:p>
        </p:txBody>
      </p:sp>
      <p:sp>
        <p:nvSpPr>
          <p:cNvPr id="55" name="TextBox 54">
            <a:extLst>
              <a:ext uri="{FF2B5EF4-FFF2-40B4-BE49-F238E27FC236}">
                <a16:creationId xmlns:a16="http://schemas.microsoft.com/office/drawing/2014/main" id="{E14BF841-B45E-0A87-2F92-436130397DE0}"/>
              </a:ext>
            </a:extLst>
          </p:cNvPr>
          <p:cNvSpPr txBox="1"/>
          <p:nvPr/>
        </p:nvSpPr>
        <p:spPr>
          <a:xfrm>
            <a:off x="6905948" y="5152358"/>
            <a:ext cx="3595625" cy="369332"/>
          </a:xfrm>
          <a:prstGeom prst="rect">
            <a:avLst/>
          </a:prstGeom>
          <a:noFill/>
        </p:spPr>
        <p:txBody>
          <a:bodyPr wrap="square" rtlCol="0">
            <a:spAutoFit/>
          </a:bodyPr>
          <a:lstStyle/>
          <a:p>
            <a:r>
              <a:rPr lang="en-US" b="1" cap="all" dirty="0">
                <a:solidFill>
                  <a:srgbClr val="0068B3"/>
                </a:solidFill>
                <a:latin typeface="Calibri" panose="020F0502020204030204" pitchFamily="34" charset="0"/>
                <a:ea typeface="+mj-ea"/>
                <a:cs typeface="Calibri" panose="020F0502020204030204" pitchFamily="34" charset="0"/>
              </a:rPr>
              <a:t>Conclusion / Action Items</a:t>
            </a:r>
          </a:p>
        </p:txBody>
      </p:sp>
    </p:spTree>
    <p:extLst>
      <p:ext uri="{BB962C8B-B14F-4D97-AF65-F5344CB8AC3E}">
        <p14:creationId xmlns:p14="http://schemas.microsoft.com/office/powerpoint/2010/main" val="2491784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E48DC6-CEDC-10D4-4F5D-CB5A9CBE120C}"/>
              </a:ext>
            </a:extLst>
          </p:cNvPr>
          <p:cNvSpPr>
            <a:spLocks noGrp="1"/>
          </p:cNvSpPr>
          <p:nvPr>
            <p:ph type="body" sz="quarter" idx="10"/>
          </p:nvPr>
        </p:nvSpPr>
        <p:spPr/>
        <p:txBody>
          <a:bodyPr/>
          <a:lstStyle/>
          <a:p>
            <a:r>
              <a:rPr lang="en-US" b="1" i="0" u="none" strike="noStrike" dirty="0">
                <a:effectLst/>
                <a:latin typeface="Calibri" panose="020F0502020204030204" pitchFamily="34" charset="0"/>
                <a:cs typeface="Calibri" panose="020F0502020204030204" pitchFamily="34" charset="0"/>
              </a:rPr>
              <a:t>Summary and Next Steps</a:t>
            </a:r>
          </a:p>
        </p:txBody>
      </p:sp>
      <p:sp>
        <p:nvSpPr>
          <p:cNvPr id="3" name="Title 2">
            <a:extLst>
              <a:ext uri="{FF2B5EF4-FFF2-40B4-BE49-F238E27FC236}">
                <a16:creationId xmlns:a16="http://schemas.microsoft.com/office/drawing/2014/main" id="{30A6E169-86E1-B2B5-E945-2AC0E75DA268}"/>
              </a:ext>
            </a:extLst>
          </p:cNvPr>
          <p:cNvSpPr>
            <a:spLocks noGrp="1"/>
          </p:cNvSpPr>
          <p:nvPr>
            <p:ph type="title"/>
          </p:nvPr>
        </p:nvSpPr>
        <p:spPr/>
        <p:txBody>
          <a:bodyPr/>
          <a:lstStyle/>
          <a:p>
            <a:pPr algn="ctr"/>
            <a:r>
              <a:rPr lang="en-US" dirty="0">
                <a:latin typeface="Calibri" panose="020F0502020204030204" pitchFamily="34" charset="0"/>
                <a:cs typeface="Calibri" panose="020F0502020204030204" pitchFamily="34" charset="0"/>
              </a:rPr>
              <a:t>Communicator Open Gap Analysis</a:t>
            </a:r>
          </a:p>
        </p:txBody>
      </p:sp>
      <p:sp>
        <p:nvSpPr>
          <p:cNvPr id="4" name="Text Placeholder 3">
            <a:extLst>
              <a:ext uri="{FF2B5EF4-FFF2-40B4-BE49-F238E27FC236}">
                <a16:creationId xmlns:a16="http://schemas.microsoft.com/office/drawing/2014/main" id="{D37CB1A4-CE88-F454-2829-AC712DC99F62}"/>
              </a:ext>
            </a:extLst>
          </p:cNvPr>
          <p:cNvSpPr>
            <a:spLocks noGrp="1"/>
          </p:cNvSpPr>
          <p:nvPr>
            <p:ph type="body" sz="quarter" idx="11"/>
          </p:nvPr>
        </p:nvSpPr>
        <p:spPr/>
        <p:txBody>
          <a:bodyPr>
            <a:normAutofit fontScale="62500" lnSpcReduction="20000"/>
          </a:bodyPr>
          <a:lstStyle/>
          <a:p>
            <a:pPr algn="l">
              <a:buFont typeface="Arial" panose="020B0604020202020204" pitchFamily="34" charset="0"/>
              <a:buChar char="•"/>
            </a:pPr>
            <a:r>
              <a:rPr lang="en-US" b="1" i="0" u="none" strike="noStrike" dirty="0">
                <a:effectLst/>
                <a:latin typeface="Calibri" panose="020F0502020204030204" pitchFamily="34" charset="0"/>
                <a:cs typeface="Calibri" panose="020F0502020204030204" pitchFamily="34" charset="0"/>
              </a:rPr>
              <a:t>Gap Analysis Summary</a:t>
            </a:r>
            <a:r>
              <a:rPr lang="en-US" b="0" i="0" u="none" strike="noStrike" dirty="0">
                <a:effectLst/>
                <a:latin typeface="Calibri" panose="020F0502020204030204" pitchFamily="34" charset="0"/>
                <a:cs typeface="Calibri" panose="020F0502020204030204" pitchFamily="34" charset="0"/>
              </a:rPr>
              <a:t>:</a:t>
            </a:r>
          </a:p>
          <a:p>
            <a:pPr marL="742950" lvl="1" indent="-285750" algn="l">
              <a:buFont typeface="Arial" panose="020B0604020202020204" pitchFamily="34" charset="0"/>
              <a:buChar char="•"/>
            </a:pPr>
            <a:r>
              <a:rPr lang="en-US" b="1" i="0" u="none" strike="noStrike" dirty="0">
                <a:effectLst/>
                <a:latin typeface="Calibri" panose="020F0502020204030204" pitchFamily="34" charset="0"/>
                <a:cs typeface="Calibri" panose="020F0502020204030204" pitchFamily="34" charset="0"/>
              </a:rPr>
              <a:t>Integration Gaps: </a:t>
            </a:r>
            <a:r>
              <a:rPr lang="en-US" b="0" i="0" u="none" strike="noStrike" dirty="0">
                <a:effectLst/>
                <a:latin typeface="Calibri" panose="020F0502020204030204" pitchFamily="34" charset="0"/>
                <a:cs typeface="Calibri" panose="020F0502020204030204" pitchFamily="34" charset="0"/>
              </a:rPr>
              <a:t>Identified a significant need for streamlined integration across banking systems to reduce complexity and maintenance costs and improve quality of data</a:t>
            </a:r>
          </a:p>
          <a:p>
            <a:pPr marL="742950" lvl="1" indent="-285750" algn="l">
              <a:buFont typeface="Arial" panose="020B0604020202020204" pitchFamily="34" charset="0"/>
              <a:buChar char="•"/>
            </a:pPr>
            <a:r>
              <a:rPr lang="en-US" b="1" i="0" u="none" strike="noStrike" dirty="0">
                <a:effectLst/>
                <a:latin typeface="Calibri" panose="020F0502020204030204" pitchFamily="34" charset="0"/>
                <a:cs typeface="Calibri" panose="020F0502020204030204" pitchFamily="34" charset="0"/>
              </a:rPr>
              <a:t>Data Processing and Real-time Analytics: </a:t>
            </a:r>
            <a:r>
              <a:rPr lang="en-US" b="0" i="0" u="none" strike="noStrike" dirty="0">
                <a:effectLst/>
                <a:latin typeface="Calibri" panose="020F0502020204030204" pitchFamily="34" charset="0"/>
                <a:cs typeface="Calibri" panose="020F0502020204030204" pitchFamily="34" charset="0"/>
              </a:rPr>
              <a:t>Identified the need for real-time data processing capabilities to improve operational efficiency and decision-making.</a:t>
            </a:r>
          </a:p>
          <a:p>
            <a:pPr marL="742950" lvl="1" indent="-285750" algn="l">
              <a:buFont typeface="Arial" panose="020B0604020202020204" pitchFamily="34" charset="0"/>
              <a:buChar char="•"/>
            </a:pPr>
            <a:r>
              <a:rPr lang="en-US" b="1" i="0" u="none" strike="noStrike" dirty="0">
                <a:effectLst/>
                <a:latin typeface="Calibri" panose="020F0502020204030204" pitchFamily="34" charset="0"/>
                <a:cs typeface="Calibri" panose="020F0502020204030204" pitchFamily="34" charset="0"/>
              </a:rPr>
              <a:t>Third-Party Integrations: </a:t>
            </a:r>
            <a:r>
              <a:rPr lang="en-US" b="0" i="0" u="none" strike="noStrike" dirty="0">
                <a:effectLst/>
                <a:latin typeface="Calibri" panose="020F0502020204030204" pitchFamily="34" charset="0"/>
                <a:cs typeface="Calibri" panose="020F0502020204030204" pitchFamily="34" charset="0"/>
              </a:rPr>
              <a:t>Identified the importance of flexible third-party integration to embrace fintech innovations and competitive services."</a:t>
            </a:r>
          </a:p>
          <a:p>
            <a:pPr marL="742950" lvl="1" indent="-285750" algn="l">
              <a:buFont typeface="Arial" panose="020B0604020202020204" pitchFamily="34" charset="0"/>
              <a:buChar char="•"/>
            </a:pPr>
            <a:r>
              <a:rPr lang="en-US" b="1" i="0" u="none" strike="noStrike" dirty="0">
                <a:effectLst/>
                <a:latin typeface="Calibri" panose="020F0502020204030204" pitchFamily="34" charset="0"/>
                <a:cs typeface="Calibri" panose="020F0502020204030204" pitchFamily="34" charset="0"/>
              </a:rPr>
              <a:t>Customer Experience : </a:t>
            </a:r>
            <a:r>
              <a:rPr lang="en-US" b="0" i="0" u="none" strike="noStrike" dirty="0">
                <a:effectLst/>
                <a:latin typeface="Calibri" panose="020F0502020204030204" pitchFamily="34" charset="0"/>
                <a:cs typeface="Calibri" panose="020F0502020204030204" pitchFamily="34" charset="0"/>
              </a:rPr>
              <a:t>Identified the need for a unified customer data approach to deliver personalized and seamless banking experiences.</a:t>
            </a:r>
          </a:p>
          <a:p>
            <a:pPr algn="l">
              <a:buFont typeface="Arial" panose="020B0604020202020204" pitchFamily="34" charset="0"/>
              <a:buChar char="•"/>
            </a:pPr>
            <a:r>
              <a:rPr lang="en-US" b="1" i="0" u="none" strike="noStrike" dirty="0">
                <a:effectLst/>
                <a:latin typeface="Calibri" panose="020F0502020204030204" pitchFamily="34" charset="0"/>
                <a:cs typeface="Calibri" panose="020F0502020204030204" pitchFamily="34" charset="0"/>
              </a:rPr>
              <a:t>Strategic Implications</a:t>
            </a:r>
            <a:r>
              <a:rPr lang="en-US" b="0" i="0" u="none" strike="noStrike" dirty="0">
                <a:effectLst/>
                <a:latin typeface="Calibri" panose="020F0502020204030204" pitchFamily="34" charset="0"/>
                <a:cs typeface="Calibri" panose="020F0502020204030204" pitchFamily="34" charset="0"/>
              </a:rPr>
              <a:t>:</a:t>
            </a:r>
          </a:p>
          <a:p>
            <a:pPr marL="742950" lvl="1" indent="-285750"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The gaps identified present an opportunity for operational and strategic change in Enterprise Bank’s technology ecosystem.</a:t>
            </a:r>
          </a:p>
          <a:p>
            <a:pPr marL="742950" lvl="1" indent="-285750"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Adopting Communicator Open and a </a:t>
            </a:r>
            <a:r>
              <a:rPr lang="en-US" dirty="0">
                <a:latin typeface="Calibri" panose="020F0502020204030204" pitchFamily="34" charset="0"/>
                <a:cs typeface="Calibri" panose="020F0502020204030204" pitchFamily="34" charset="0"/>
              </a:rPr>
              <a:t>middleware strategy and platform </a:t>
            </a:r>
            <a:r>
              <a:rPr lang="en-US" b="0" i="0" u="none" strike="noStrike" dirty="0">
                <a:effectLst/>
                <a:latin typeface="Calibri" panose="020F0502020204030204" pitchFamily="34" charset="0"/>
                <a:cs typeface="Calibri" panose="020F0502020204030204" pitchFamily="34" charset="0"/>
              </a:rPr>
              <a:t>addresses these gaps and future proofs Enterprise Bank’s architecture to minimize gaps in the future. </a:t>
            </a:r>
          </a:p>
          <a:p>
            <a:pPr marL="742950" lvl="1" indent="-285750" algn="l">
              <a:buFont typeface="Arial" panose="020B0604020202020204" pitchFamily="34" charset="0"/>
              <a:buChar char="•"/>
            </a:pPr>
            <a:r>
              <a:rPr lang="en-US" dirty="0">
                <a:latin typeface="Calibri" panose="020F0502020204030204" pitchFamily="34" charset="0"/>
                <a:cs typeface="Calibri" panose="020F0502020204030204" pitchFamily="34" charset="0"/>
              </a:rPr>
              <a:t>Minimizing dependence on a single vendor enables EB to create a more enhanced banking experience</a:t>
            </a:r>
          </a:p>
          <a:p>
            <a:pPr marL="742950" lvl="1" indent="-285750" algn="l">
              <a:buFont typeface="Arial" panose="020B0604020202020204" pitchFamily="34" charset="0"/>
              <a:buChar char="•"/>
            </a:pPr>
            <a:r>
              <a:rPr lang="en-US" dirty="0">
                <a:latin typeface="Calibri" panose="020F0502020204030204" pitchFamily="34" charset="0"/>
                <a:cs typeface="Calibri" panose="020F0502020204030204" pitchFamily="34" charset="0"/>
              </a:rPr>
              <a:t>By standardizing and streamlining processes, there's an increased likelihood of improving the quality of data across various systems.</a:t>
            </a:r>
          </a:p>
          <a:p>
            <a:pPr algn="l">
              <a:buFont typeface="Arial" panose="020B0604020202020204" pitchFamily="34" charset="0"/>
              <a:buChar char="•"/>
            </a:pPr>
            <a:r>
              <a:rPr lang="en-US" b="1" dirty="0">
                <a:latin typeface="Calibri" panose="020F0502020204030204" pitchFamily="34" charset="0"/>
                <a:cs typeface="Calibri" panose="020F0502020204030204" pitchFamily="34" charset="0"/>
              </a:rPr>
              <a:t>Next Steps</a:t>
            </a:r>
            <a:r>
              <a:rPr lang="en-US" b="0" i="0" u="none" strike="noStrike" dirty="0">
                <a:effectLst/>
                <a:latin typeface="Calibri" panose="020F0502020204030204" pitchFamily="34" charset="0"/>
                <a:cs typeface="Calibri" panose="020F0502020204030204" pitchFamily="34" charset="0"/>
              </a:rPr>
              <a:t>:</a:t>
            </a:r>
          </a:p>
          <a:p>
            <a:pPr marL="742950" lvl="1" indent="-285750"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The next step involves developing a detailed request for proposal template for Enterprise Bank to use when engaging with Vendor’s outlined above. </a:t>
            </a:r>
            <a:r>
              <a:rPr lang="en-US" dirty="0">
                <a:latin typeface="Calibri" panose="020F0502020204030204" pitchFamily="34" charset="0"/>
                <a:cs typeface="Calibri" panose="020F0502020204030204" pitchFamily="34" charset="0"/>
              </a:rPr>
              <a:t>These templates will be influenced by the insights from this gap analysis.</a:t>
            </a:r>
          </a:p>
          <a:p>
            <a:pPr marL="742950" lvl="1" indent="-285750" algn="l">
              <a:buFont typeface="Arial" panose="020B0604020202020204" pitchFamily="34" charset="0"/>
              <a:buChar char="•"/>
            </a:pPr>
            <a:r>
              <a:rPr lang="en-US" dirty="0" err="1">
                <a:latin typeface="Calibri" panose="020F0502020204030204" pitchFamily="34" charset="0"/>
                <a:cs typeface="Calibri" panose="020F0502020204030204" pitchFamily="34" charset="0"/>
              </a:rPr>
              <a:t>PowerBI</a:t>
            </a:r>
            <a:r>
              <a:rPr lang="en-US" dirty="0">
                <a:latin typeface="Calibri" panose="020F0502020204030204" pitchFamily="34" charset="0"/>
                <a:cs typeface="Calibri" panose="020F0502020204030204" pitchFamily="34" charset="0"/>
              </a:rPr>
              <a:t> dashboard will be shared with the Enterprise Bank team with more detailed information about the Vendors outlined above. </a:t>
            </a: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3217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5DC1D5-E872-080C-7353-AF406E2E50A7}"/>
              </a:ext>
            </a:extLst>
          </p:cNvPr>
          <p:cNvSpPr>
            <a:spLocks noGrp="1"/>
          </p:cNvSpPr>
          <p:nvPr>
            <p:ph type="title"/>
          </p:nvPr>
        </p:nvSpPr>
        <p:spPr>
          <a:xfrm>
            <a:off x="928234" y="2875052"/>
            <a:ext cx="2697482" cy="838200"/>
          </a:xfrm>
        </p:spPr>
        <p:txBody>
          <a:bodyPr>
            <a:normAutofit/>
          </a:bodyPr>
          <a:lstStyle/>
          <a:p>
            <a:pPr algn="l"/>
            <a:r>
              <a:rPr lang="en-US" dirty="0">
                <a:latin typeface="Calibri" panose="020F0502020204030204" pitchFamily="34" charset="0"/>
                <a:cs typeface="Calibri" panose="020F0502020204030204" pitchFamily="34" charset="0"/>
              </a:rPr>
              <a:t>Appendix</a:t>
            </a:r>
          </a:p>
        </p:txBody>
      </p:sp>
      <p:sp>
        <p:nvSpPr>
          <p:cNvPr id="11" name="Rectangle 10">
            <a:extLst>
              <a:ext uri="{FF2B5EF4-FFF2-40B4-BE49-F238E27FC236}">
                <a16:creationId xmlns:a16="http://schemas.microsoft.com/office/drawing/2014/main" id="{8241DCDF-3EB3-E6BA-0DED-4DEC9F0FD095}"/>
              </a:ext>
            </a:extLst>
          </p:cNvPr>
          <p:cNvSpPr/>
          <p:nvPr/>
        </p:nvSpPr>
        <p:spPr>
          <a:xfrm>
            <a:off x="850506" y="2570252"/>
            <a:ext cx="45719" cy="14478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5FC6AD9D-5C4C-30EB-B2C3-C2D300A55445}"/>
              </a:ext>
            </a:extLst>
          </p:cNvPr>
          <p:cNvSpPr/>
          <p:nvPr/>
        </p:nvSpPr>
        <p:spPr>
          <a:xfrm>
            <a:off x="5104545" y="2580191"/>
            <a:ext cx="1981200" cy="152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15" name="Group 14">
            <a:extLst>
              <a:ext uri="{FF2B5EF4-FFF2-40B4-BE49-F238E27FC236}">
                <a16:creationId xmlns:a16="http://schemas.microsoft.com/office/drawing/2014/main" id="{A3D49716-E03B-8860-5331-94BE2AF067DD}"/>
              </a:ext>
            </a:extLst>
          </p:cNvPr>
          <p:cNvGrpSpPr/>
          <p:nvPr/>
        </p:nvGrpSpPr>
        <p:grpSpPr>
          <a:xfrm>
            <a:off x="5775955" y="2720604"/>
            <a:ext cx="928790" cy="369332"/>
            <a:chOff x="5685529" y="1131013"/>
            <a:chExt cx="928790" cy="369332"/>
          </a:xfrm>
        </p:grpSpPr>
        <p:sp>
          <p:nvSpPr>
            <p:cNvPr id="13" name="Rectangle 12">
              <a:extLst>
                <a:ext uri="{FF2B5EF4-FFF2-40B4-BE49-F238E27FC236}">
                  <a16:creationId xmlns:a16="http://schemas.microsoft.com/office/drawing/2014/main" id="{7E0FC8B5-7FCE-EB42-93B9-09E1EFD913D1}"/>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3CB9C99B-BDDD-762B-FFC9-18B4C7BDF9B1}"/>
                </a:ext>
              </a:extLst>
            </p:cNvPr>
            <p:cNvSpPr txBox="1"/>
            <p:nvPr/>
          </p:nvSpPr>
          <p:spPr>
            <a:xfrm>
              <a:off x="5852319" y="1131013"/>
              <a:ext cx="762000" cy="369332"/>
            </a:xfrm>
            <a:prstGeom prst="rect">
              <a:avLst/>
            </a:prstGeom>
            <a:noFill/>
          </p:spPr>
          <p:txBody>
            <a:bodyPr wrap="square" rtlCol="0">
              <a:spAutoFit/>
            </a:bodyPr>
            <a:lstStyle/>
            <a:p>
              <a:r>
                <a:rPr lang="en-US" b="1" cap="all" dirty="0">
                  <a:solidFill>
                    <a:srgbClr val="0068B3"/>
                  </a:solidFill>
                  <a:latin typeface="Calibri" panose="020F0502020204030204" pitchFamily="34" charset="0"/>
                  <a:ea typeface="+mj-ea"/>
                  <a:cs typeface="Calibri" panose="020F0502020204030204" pitchFamily="34" charset="0"/>
                </a:rPr>
                <a:t>01</a:t>
              </a:r>
            </a:p>
          </p:txBody>
        </p:sp>
      </p:grpSp>
      <p:grpSp>
        <p:nvGrpSpPr>
          <p:cNvPr id="32" name="Group 31">
            <a:extLst>
              <a:ext uri="{FF2B5EF4-FFF2-40B4-BE49-F238E27FC236}">
                <a16:creationId xmlns:a16="http://schemas.microsoft.com/office/drawing/2014/main" id="{6999B726-064F-3592-9580-117B33F1B7EC}"/>
              </a:ext>
            </a:extLst>
          </p:cNvPr>
          <p:cNvGrpSpPr/>
          <p:nvPr/>
        </p:nvGrpSpPr>
        <p:grpSpPr>
          <a:xfrm>
            <a:off x="5772000" y="4093978"/>
            <a:ext cx="928790" cy="369332"/>
            <a:chOff x="5685529" y="1131013"/>
            <a:chExt cx="928790" cy="369332"/>
          </a:xfrm>
        </p:grpSpPr>
        <p:sp>
          <p:nvSpPr>
            <p:cNvPr id="33" name="Rectangle 32">
              <a:extLst>
                <a:ext uri="{FF2B5EF4-FFF2-40B4-BE49-F238E27FC236}">
                  <a16:creationId xmlns:a16="http://schemas.microsoft.com/office/drawing/2014/main" id="{3E5B8993-36E4-86D6-E292-32630A74FDDA}"/>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8387D223-F4E0-EFBF-A4F6-1589BDF4DDE0}"/>
                </a:ext>
              </a:extLst>
            </p:cNvPr>
            <p:cNvSpPr txBox="1"/>
            <p:nvPr/>
          </p:nvSpPr>
          <p:spPr>
            <a:xfrm>
              <a:off x="5852319" y="1131013"/>
              <a:ext cx="76200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03</a:t>
              </a:r>
            </a:p>
          </p:txBody>
        </p:sp>
      </p:grpSp>
      <p:grpSp>
        <p:nvGrpSpPr>
          <p:cNvPr id="35" name="Group 34">
            <a:extLst>
              <a:ext uri="{FF2B5EF4-FFF2-40B4-BE49-F238E27FC236}">
                <a16:creationId xmlns:a16="http://schemas.microsoft.com/office/drawing/2014/main" id="{485835D1-E634-E66A-55EE-72FAB5A52679}"/>
              </a:ext>
            </a:extLst>
          </p:cNvPr>
          <p:cNvGrpSpPr/>
          <p:nvPr/>
        </p:nvGrpSpPr>
        <p:grpSpPr>
          <a:xfrm>
            <a:off x="5772000" y="3407290"/>
            <a:ext cx="928790" cy="369332"/>
            <a:chOff x="5685529" y="1131013"/>
            <a:chExt cx="928790" cy="369332"/>
          </a:xfrm>
        </p:grpSpPr>
        <p:sp>
          <p:nvSpPr>
            <p:cNvPr id="36" name="Rectangle 35">
              <a:extLst>
                <a:ext uri="{FF2B5EF4-FFF2-40B4-BE49-F238E27FC236}">
                  <a16:creationId xmlns:a16="http://schemas.microsoft.com/office/drawing/2014/main" id="{D9C96806-4E31-78B5-90AE-EA9A6F9A2D48}"/>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7" name="TextBox 36">
              <a:extLst>
                <a:ext uri="{FF2B5EF4-FFF2-40B4-BE49-F238E27FC236}">
                  <a16:creationId xmlns:a16="http://schemas.microsoft.com/office/drawing/2014/main" id="{CEE8A05E-AE09-2285-3035-EEABA88DC6A3}"/>
                </a:ext>
              </a:extLst>
            </p:cNvPr>
            <p:cNvSpPr txBox="1"/>
            <p:nvPr/>
          </p:nvSpPr>
          <p:spPr>
            <a:xfrm>
              <a:off x="5852319" y="1131013"/>
              <a:ext cx="76200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02</a:t>
              </a:r>
            </a:p>
          </p:txBody>
        </p:sp>
      </p:grpSp>
      <p:sp>
        <p:nvSpPr>
          <p:cNvPr id="44" name="TextBox 43">
            <a:extLst>
              <a:ext uri="{FF2B5EF4-FFF2-40B4-BE49-F238E27FC236}">
                <a16:creationId xmlns:a16="http://schemas.microsoft.com/office/drawing/2014/main" id="{569CB30E-02E9-D926-2300-5798572DD973}"/>
              </a:ext>
            </a:extLst>
          </p:cNvPr>
          <p:cNvSpPr txBox="1"/>
          <p:nvPr/>
        </p:nvSpPr>
        <p:spPr>
          <a:xfrm>
            <a:off x="6995319" y="2717024"/>
            <a:ext cx="3439140" cy="369332"/>
          </a:xfrm>
          <a:prstGeom prst="rect">
            <a:avLst/>
          </a:prstGeom>
          <a:noFill/>
        </p:spPr>
        <p:txBody>
          <a:bodyPr wrap="square" rtlCol="0">
            <a:spAutoFit/>
          </a:bodyPr>
          <a:lstStyle/>
          <a:p>
            <a:r>
              <a:rPr lang="en-US" b="1" cap="all" dirty="0">
                <a:solidFill>
                  <a:srgbClr val="0068B3"/>
                </a:solidFill>
                <a:latin typeface="Calibri" panose="020F0502020204030204" pitchFamily="34" charset="0"/>
                <a:ea typeface="+mj-ea"/>
                <a:cs typeface="Calibri" panose="020F0502020204030204" pitchFamily="34" charset="0"/>
              </a:rPr>
              <a:t>Vendor Insights</a:t>
            </a:r>
          </a:p>
        </p:txBody>
      </p:sp>
      <p:sp>
        <p:nvSpPr>
          <p:cNvPr id="45" name="TextBox 44">
            <a:extLst>
              <a:ext uri="{FF2B5EF4-FFF2-40B4-BE49-F238E27FC236}">
                <a16:creationId xmlns:a16="http://schemas.microsoft.com/office/drawing/2014/main" id="{A305980A-B64B-1B4E-14A1-5C5E9E74CE57}"/>
              </a:ext>
            </a:extLst>
          </p:cNvPr>
          <p:cNvSpPr txBox="1"/>
          <p:nvPr/>
        </p:nvSpPr>
        <p:spPr>
          <a:xfrm>
            <a:off x="6995319" y="3353328"/>
            <a:ext cx="3076451"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Bank Insights</a:t>
            </a:r>
          </a:p>
        </p:txBody>
      </p:sp>
      <p:sp>
        <p:nvSpPr>
          <p:cNvPr id="47" name="TextBox 46">
            <a:extLst>
              <a:ext uri="{FF2B5EF4-FFF2-40B4-BE49-F238E27FC236}">
                <a16:creationId xmlns:a16="http://schemas.microsoft.com/office/drawing/2014/main" id="{34FFCB33-B3AE-64F9-EDE5-B0F634522A93}"/>
              </a:ext>
            </a:extLst>
          </p:cNvPr>
          <p:cNvSpPr txBox="1"/>
          <p:nvPr/>
        </p:nvSpPr>
        <p:spPr>
          <a:xfrm>
            <a:off x="6995319" y="4088683"/>
            <a:ext cx="465761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Vendor Dashboard</a:t>
            </a:r>
          </a:p>
        </p:txBody>
      </p:sp>
      <p:sp>
        <p:nvSpPr>
          <p:cNvPr id="50" name="Title 4">
            <a:extLst>
              <a:ext uri="{FF2B5EF4-FFF2-40B4-BE49-F238E27FC236}">
                <a16:creationId xmlns:a16="http://schemas.microsoft.com/office/drawing/2014/main" id="{7A432915-E773-700B-EDA2-56544E3242B1}"/>
              </a:ext>
            </a:extLst>
          </p:cNvPr>
          <p:cNvSpPr txBox="1">
            <a:spLocks/>
          </p:cNvSpPr>
          <p:nvPr/>
        </p:nvSpPr>
        <p:spPr>
          <a:xfrm>
            <a:off x="10195719" y="6248401"/>
            <a:ext cx="2209800" cy="609599"/>
          </a:xfrm>
          <a:prstGeom prst="rect">
            <a:avLst/>
          </a:prstGeom>
        </p:spPr>
        <p:txBody>
          <a:bodyPr anchor="b">
            <a:normAutofit/>
          </a:bodyPr>
          <a:lstStyle>
            <a:lvl1pPr algn="l" defTabSz="914293" rtl="0" eaLnBrk="1" latinLnBrk="0" hangingPunct="1">
              <a:spcBef>
                <a:spcPct val="0"/>
              </a:spcBef>
              <a:buNone/>
              <a:defRPr sz="2800" b="1" kern="1200"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sz="900" dirty="0">
                <a:solidFill>
                  <a:schemeClr val="bg1">
                    <a:lumMod val="65000"/>
                  </a:schemeClr>
                </a:solidFill>
                <a:latin typeface="Calibri" panose="020F0502020204030204" pitchFamily="34" charset="0"/>
                <a:cs typeface="Calibri" panose="020F0502020204030204" pitchFamily="34" charset="0"/>
              </a:rPr>
              <a:t>Manning School of Business </a:t>
            </a:r>
          </a:p>
        </p:txBody>
      </p:sp>
      <p:sp>
        <p:nvSpPr>
          <p:cNvPr id="2" name="Rectangle 1">
            <a:extLst>
              <a:ext uri="{FF2B5EF4-FFF2-40B4-BE49-F238E27FC236}">
                <a16:creationId xmlns:a16="http://schemas.microsoft.com/office/drawing/2014/main" id="{225EBFAC-5596-131E-DAE1-A7525013C4B9}"/>
              </a:ext>
            </a:extLst>
          </p:cNvPr>
          <p:cNvSpPr>
            <a:spLocks noGrp="1" noRot="1" noMove="1" noResize="1" noEditPoints="1" noAdjustHandles="1" noChangeArrowheads="1" noChangeShapeType="1"/>
          </p:cNvSpPr>
          <p:nvPr/>
        </p:nvSpPr>
        <p:spPr>
          <a:xfrm>
            <a:off x="5014119" y="914400"/>
            <a:ext cx="2362200" cy="457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8581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B92348-6611-A706-5D9C-939F3B572673}"/>
              </a:ext>
            </a:extLst>
          </p:cNvPr>
          <p:cNvSpPr>
            <a:spLocks noGrp="1"/>
          </p:cNvSpPr>
          <p:nvPr>
            <p:ph type="title"/>
          </p:nvPr>
        </p:nvSpPr>
        <p:spPr/>
        <p:txBody>
          <a:bodyPr/>
          <a:lstStyle/>
          <a:p>
            <a:pPr algn="ctr"/>
            <a:r>
              <a:rPr lang="en-US" dirty="0">
                <a:latin typeface="Calibri" panose="020F0502020204030204" pitchFamily="34" charset="0"/>
                <a:cs typeface="Calibri" panose="020F0502020204030204" pitchFamily="34" charset="0"/>
              </a:rPr>
              <a:t>Vendor Overview (Core10)</a:t>
            </a:r>
          </a:p>
        </p:txBody>
      </p:sp>
      <p:sp>
        <p:nvSpPr>
          <p:cNvPr id="4" name="Text Placeholder 3">
            <a:extLst>
              <a:ext uri="{FF2B5EF4-FFF2-40B4-BE49-F238E27FC236}">
                <a16:creationId xmlns:a16="http://schemas.microsoft.com/office/drawing/2014/main" id="{FAC59594-296F-3D45-B86D-6F486B31F394}"/>
              </a:ext>
            </a:extLst>
          </p:cNvPr>
          <p:cNvSpPr>
            <a:spLocks noGrp="1"/>
          </p:cNvSpPr>
          <p:nvPr>
            <p:ph type="body" sz="quarter" idx="11"/>
          </p:nvPr>
        </p:nvSpPr>
        <p:spPr>
          <a:xfrm>
            <a:off x="442119" y="1219200"/>
            <a:ext cx="11872119" cy="4800600"/>
          </a:xfrm>
        </p:spPr>
        <p:txBody>
          <a:bodyPr>
            <a:normAutofit fontScale="47500" lnSpcReduction="20000"/>
          </a:bodyPr>
          <a:lstStyle/>
          <a:p>
            <a:pPr marL="0" indent="0" algn="l">
              <a:buNone/>
            </a:pPr>
            <a:r>
              <a:rPr lang="en-US" sz="4400" b="1" i="0" u="none" strike="noStrike" dirty="0">
                <a:solidFill>
                  <a:srgbClr val="D1D5DB"/>
                </a:solidFill>
                <a:effectLst/>
                <a:latin typeface="Calibri" panose="020F0502020204030204" pitchFamily="34" charset="0"/>
                <a:cs typeface="Calibri" panose="020F0502020204030204" pitchFamily="34" charset="0"/>
              </a:rPr>
              <a:t>Core10 Summary:</a:t>
            </a:r>
            <a:endParaRPr lang="en-US" sz="4400" b="0" i="0" u="none" strike="noStrike" dirty="0">
              <a:solidFill>
                <a:srgbClr val="D1D5DB"/>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4400" b="1" i="0" u="none" strike="noStrike" dirty="0">
                <a:solidFill>
                  <a:srgbClr val="D1D5DB"/>
                </a:solidFill>
                <a:effectLst/>
                <a:latin typeface="Calibri" panose="020F0502020204030204" pitchFamily="34" charset="0"/>
                <a:cs typeface="Calibri" panose="020F0502020204030204" pitchFamily="34" charset="0"/>
              </a:rPr>
              <a:t>Mesh Solution</a:t>
            </a:r>
            <a:r>
              <a:rPr lang="en-US" sz="4400" b="0" i="0" u="none" strike="noStrike" dirty="0">
                <a:solidFill>
                  <a:srgbClr val="D1D5DB"/>
                </a:solidFill>
                <a:effectLst/>
                <a:latin typeface="Calibri" panose="020F0502020204030204" pitchFamily="34" charset="0"/>
                <a:cs typeface="Calibri" panose="020F0502020204030204" pitchFamily="34" charset="0"/>
              </a:rPr>
              <a:t>: Offers centralized connectivity, custom development, API integrations, and engineering support.</a:t>
            </a:r>
          </a:p>
          <a:p>
            <a:pPr algn="l">
              <a:buFont typeface="Arial" panose="020B0604020202020204" pitchFamily="34" charset="0"/>
              <a:buChar char="•"/>
            </a:pPr>
            <a:r>
              <a:rPr lang="en-US" sz="4400" b="1" i="0" u="none" strike="noStrike" dirty="0">
                <a:solidFill>
                  <a:srgbClr val="D1D5DB"/>
                </a:solidFill>
                <a:effectLst/>
                <a:latin typeface="Calibri" panose="020F0502020204030204" pitchFamily="34" charset="0"/>
                <a:cs typeface="Calibri" panose="020F0502020204030204" pitchFamily="34" charset="0"/>
              </a:rPr>
              <a:t>Accrue Platform Expansion</a:t>
            </a:r>
            <a:r>
              <a:rPr lang="en-US" sz="4400" b="0" i="0" u="none" strike="noStrike" dirty="0">
                <a:solidFill>
                  <a:srgbClr val="D1D5DB"/>
                </a:solidFill>
                <a:effectLst/>
                <a:latin typeface="Calibri" panose="020F0502020204030204" pitchFamily="34" charset="0"/>
                <a:cs typeface="Calibri" panose="020F0502020204030204" pitchFamily="34" charset="0"/>
              </a:rPr>
              <a:t>: Focus on enhancing banking technology, integration services, and middleware advancements.</a:t>
            </a:r>
          </a:p>
          <a:p>
            <a:pPr algn="l">
              <a:buFont typeface="Arial" panose="020B0604020202020204" pitchFamily="34" charset="0"/>
              <a:buChar char="•"/>
            </a:pPr>
            <a:r>
              <a:rPr lang="en-US" sz="4400" b="1" i="0" u="none" strike="noStrike" dirty="0">
                <a:solidFill>
                  <a:srgbClr val="D1D5DB"/>
                </a:solidFill>
                <a:effectLst/>
                <a:latin typeface="Calibri" panose="020F0502020204030204" pitchFamily="34" charset="0"/>
                <a:cs typeface="Calibri" panose="020F0502020204030204" pitchFamily="34" charset="0"/>
              </a:rPr>
              <a:t>Industry Integration</a:t>
            </a:r>
            <a:r>
              <a:rPr lang="en-US" sz="4400" b="0" i="0" u="none" strike="noStrike" dirty="0">
                <a:solidFill>
                  <a:srgbClr val="D1D5DB"/>
                </a:solidFill>
                <a:effectLst/>
                <a:latin typeface="Calibri" panose="020F0502020204030204" pitchFamily="34" charset="0"/>
                <a:cs typeface="Calibri" panose="020F0502020204030204" pitchFamily="34" charset="0"/>
              </a:rPr>
              <a:t>: Seamless integration in technology, manufacturing, logistics sectors; compatible with data warehouses, BI tools, cloud services.</a:t>
            </a:r>
          </a:p>
          <a:p>
            <a:pPr algn="l">
              <a:buFont typeface="Arial" panose="020B0604020202020204" pitchFamily="34" charset="0"/>
              <a:buChar char="•"/>
            </a:pPr>
            <a:r>
              <a:rPr lang="en-US" sz="4400" b="1" i="0" u="none" strike="noStrike" dirty="0">
                <a:solidFill>
                  <a:srgbClr val="D1D5DB"/>
                </a:solidFill>
                <a:effectLst/>
                <a:latin typeface="Calibri" panose="020F0502020204030204" pitchFamily="34" charset="0"/>
                <a:cs typeface="Calibri" panose="020F0502020204030204" pitchFamily="34" charset="0"/>
              </a:rPr>
              <a:t>Operational Benefits</a:t>
            </a:r>
            <a:r>
              <a:rPr lang="en-US" sz="4400" b="0" i="0" u="none" strike="noStrike" dirty="0">
                <a:solidFill>
                  <a:srgbClr val="D1D5DB"/>
                </a:solidFill>
                <a:effectLst/>
                <a:latin typeface="Calibri" panose="020F0502020204030204" pitchFamily="34" charset="0"/>
                <a:cs typeface="Calibri" panose="020F0502020204030204" pitchFamily="34" charset="0"/>
              </a:rPr>
              <a:t>: Enhances operations, reduces costs, improves security and scalability; provides connectivity, format handling, orchestration, and secure governance.</a:t>
            </a:r>
          </a:p>
          <a:p>
            <a:pPr algn="l">
              <a:buFont typeface="Arial" panose="020B0604020202020204" pitchFamily="34" charset="0"/>
              <a:buChar char="•"/>
            </a:pPr>
            <a:r>
              <a:rPr lang="en-US" sz="4400" b="1" i="0" u="none" strike="noStrike" dirty="0">
                <a:solidFill>
                  <a:srgbClr val="D1D5DB"/>
                </a:solidFill>
                <a:effectLst/>
                <a:latin typeface="Calibri" panose="020F0502020204030204" pitchFamily="34" charset="0"/>
                <a:cs typeface="Calibri" panose="020F0502020204030204" pitchFamily="34" charset="0"/>
              </a:rPr>
              <a:t>Software Development Focus</a:t>
            </a:r>
            <a:r>
              <a:rPr lang="en-US" sz="4400" b="0" i="0" u="none" strike="noStrike" dirty="0">
                <a:solidFill>
                  <a:srgbClr val="D1D5DB"/>
                </a:solidFill>
                <a:effectLst/>
                <a:latin typeface="Calibri" panose="020F0502020204030204" pitchFamily="34" charset="0"/>
                <a:cs typeface="Calibri" panose="020F0502020204030204" pitchFamily="34" charset="0"/>
              </a:rPr>
              <a:t>: Specializes in translating client needs into efficient, cost-effective, secure, and scalable core system integrations.</a:t>
            </a:r>
          </a:p>
          <a:p>
            <a:pPr algn="l">
              <a:buFont typeface="Arial" panose="020B0604020202020204" pitchFamily="34" charset="0"/>
              <a:buChar char="•"/>
            </a:pPr>
            <a:r>
              <a:rPr lang="en-US" sz="4400" b="1" i="0" u="none" strike="noStrike" dirty="0">
                <a:solidFill>
                  <a:srgbClr val="D1D5DB"/>
                </a:solidFill>
                <a:effectLst/>
                <a:latin typeface="Calibri" panose="020F0502020204030204" pitchFamily="34" charset="0"/>
                <a:cs typeface="Calibri" panose="020F0502020204030204" pitchFamily="34" charset="0"/>
              </a:rPr>
              <a:t>Regulatory Compliance</a:t>
            </a:r>
            <a:r>
              <a:rPr lang="en-US" sz="4400" b="0" i="0" u="none" strike="noStrike" dirty="0">
                <a:solidFill>
                  <a:srgbClr val="D1D5DB"/>
                </a:solidFill>
                <a:effectLst/>
                <a:latin typeface="Calibri" panose="020F0502020204030204" pitchFamily="34" charset="0"/>
                <a:cs typeface="Calibri" panose="020F0502020204030204" pitchFamily="34" charset="0"/>
              </a:rPr>
              <a:t>: Adheres to FedRAMP, MCSB, and industry-specific standards.</a:t>
            </a:r>
          </a:p>
          <a:p>
            <a:pPr algn="l">
              <a:buFont typeface="Arial" panose="020B0604020202020204" pitchFamily="34" charset="0"/>
              <a:buChar char="•"/>
            </a:pPr>
            <a:r>
              <a:rPr lang="en-US" sz="4400" b="1" i="0" u="none" strike="noStrike" dirty="0">
                <a:solidFill>
                  <a:srgbClr val="D1D5DB"/>
                </a:solidFill>
                <a:effectLst/>
                <a:latin typeface="Calibri" panose="020F0502020204030204" pitchFamily="34" charset="0"/>
                <a:cs typeface="Calibri" panose="020F0502020204030204" pitchFamily="34" charset="0"/>
              </a:rPr>
              <a:t>Scalability &amp; Architecture</a:t>
            </a:r>
            <a:r>
              <a:rPr lang="en-US" sz="4400" b="0" i="0" u="none" strike="noStrike" dirty="0">
                <a:solidFill>
                  <a:srgbClr val="D1D5DB"/>
                </a:solidFill>
                <a:effectLst/>
                <a:latin typeface="Calibri" panose="020F0502020204030204" pitchFamily="34" charset="0"/>
                <a:cs typeface="Calibri" panose="020F0502020204030204" pitchFamily="34" charset="0"/>
              </a:rPr>
              <a:t>: Utilizes microservices architecture, API gateway, cloud-native deployment for scalable data and application management.</a:t>
            </a:r>
          </a:p>
          <a:p>
            <a:pPr algn="l">
              <a:buFont typeface="Arial" panose="020B0604020202020204" pitchFamily="34" charset="0"/>
              <a:buChar char="•"/>
            </a:pPr>
            <a:r>
              <a:rPr lang="en-US" sz="4400" b="1" i="0" u="none" strike="noStrike" dirty="0">
                <a:solidFill>
                  <a:srgbClr val="D1D5DB"/>
                </a:solidFill>
                <a:effectLst/>
                <a:latin typeface="Calibri" panose="020F0502020204030204" pitchFamily="34" charset="0"/>
                <a:cs typeface="Calibri" panose="020F0502020204030204" pitchFamily="34" charset="0"/>
              </a:rPr>
              <a:t>Support &amp; Training</a:t>
            </a:r>
            <a:r>
              <a:rPr lang="en-US" sz="4400" b="0" i="0" u="none" strike="noStrike" dirty="0">
                <a:solidFill>
                  <a:srgbClr val="D1D5DB"/>
                </a:solidFill>
                <a:effectLst/>
                <a:latin typeface="Calibri" panose="020F0502020204030204" pitchFamily="34" charset="0"/>
                <a:cs typeface="Calibri" panose="020F0502020204030204" pitchFamily="34" charset="0"/>
              </a:rPr>
              <a:t>: Professional services, implementation support, and training leveraging cloud service partnerships.</a:t>
            </a:r>
          </a:p>
        </p:txBody>
      </p:sp>
    </p:spTree>
    <p:extLst>
      <p:ext uri="{BB962C8B-B14F-4D97-AF65-F5344CB8AC3E}">
        <p14:creationId xmlns:p14="http://schemas.microsoft.com/office/powerpoint/2010/main" val="1246605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B92348-6611-A706-5D9C-939F3B572673}"/>
              </a:ext>
            </a:extLst>
          </p:cNvPr>
          <p:cNvSpPr>
            <a:spLocks noGrp="1"/>
          </p:cNvSpPr>
          <p:nvPr>
            <p:ph type="title"/>
          </p:nvPr>
        </p:nvSpPr>
        <p:spPr/>
        <p:txBody>
          <a:bodyPr/>
          <a:lstStyle/>
          <a:p>
            <a:pPr algn="ctr"/>
            <a:r>
              <a:rPr lang="en-US" dirty="0">
                <a:latin typeface="Calibri" panose="020F0502020204030204" pitchFamily="34" charset="0"/>
                <a:cs typeface="Calibri" panose="020F0502020204030204" pitchFamily="34" charset="0"/>
              </a:rPr>
              <a:t>Vendor Overview (Core10)</a:t>
            </a:r>
          </a:p>
        </p:txBody>
      </p:sp>
      <p:sp>
        <p:nvSpPr>
          <p:cNvPr id="4" name="Text Placeholder 3">
            <a:extLst>
              <a:ext uri="{FF2B5EF4-FFF2-40B4-BE49-F238E27FC236}">
                <a16:creationId xmlns:a16="http://schemas.microsoft.com/office/drawing/2014/main" id="{FAC59594-296F-3D45-B86D-6F486B31F394}"/>
              </a:ext>
            </a:extLst>
          </p:cNvPr>
          <p:cNvSpPr>
            <a:spLocks noGrp="1"/>
          </p:cNvSpPr>
          <p:nvPr>
            <p:ph type="body" sz="quarter" idx="11"/>
          </p:nvPr>
        </p:nvSpPr>
        <p:spPr>
          <a:xfrm>
            <a:off x="442119" y="1219200"/>
            <a:ext cx="11872119" cy="4800600"/>
          </a:xfrm>
        </p:spPr>
        <p:txBody>
          <a:bodyPr>
            <a:normAutofit fontScale="47500" lnSpcReduction="20000"/>
          </a:bodyPr>
          <a:lstStyle/>
          <a:p>
            <a:pPr marL="0" indent="0" algn="l">
              <a:buNone/>
            </a:pPr>
            <a:r>
              <a:rPr lang="en-US" sz="4400" b="1" i="0" u="none" strike="noStrike" dirty="0">
                <a:solidFill>
                  <a:srgbClr val="D1D5DB"/>
                </a:solidFill>
                <a:effectLst/>
                <a:latin typeface="Calibri" panose="020F0502020204030204" pitchFamily="34" charset="0"/>
                <a:cs typeface="Calibri" panose="020F0502020204030204" pitchFamily="34" charset="0"/>
              </a:rPr>
              <a:t>Core10 Summary:</a:t>
            </a:r>
            <a:endParaRPr lang="en-US" sz="4400" b="0" i="0" u="none" strike="noStrike" dirty="0">
              <a:solidFill>
                <a:srgbClr val="D1D5DB"/>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4400" b="1" i="0" u="none" strike="noStrike" dirty="0">
                <a:solidFill>
                  <a:srgbClr val="D1D5DB"/>
                </a:solidFill>
                <a:effectLst/>
                <a:latin typeface="Calibri" panose="020F0502020204030204" pitchFamily="34" charset="0"/>
                <a:cs typeface="Calibri" panose="020F0502020204030204" pitchFamily="34" charset="0"/>
              </a:rPr>
              <a:t>Mesh Solution</a:t>
            </a:r>
            <a:r>
              <a:rPr lang="en-US" sz="4400" b="0" i="0" u="none" strike="noStrike" dirty="0">
                <a:solidFill>
                  <a:srgbClr val="D1D5DB"/>
                </a:solidFill>
                <a:effectLst/>
                <a:latin typeface="Calibri" panose="020F0502020204030204" pitchFamily="34" charset="0"/>
                <a:cs typeface="Calibri" panose="020F0502020204030204" pitchFamily="34" charset="0"/>
              </a:rPr>
              <a:t>: Offers centralized connectivity, custom development, API integrations, and engineering support.</a:t>
            </a:r>
          </a:p>
          <a:p>
            <a:pPr algn="l">
              <a:buFont typeface="Arial" panose="020B0604020202020204" pitchFamily="34" charset="0"/>
              <a:buChar char="•"/>
            </a:pPr>
            <a:r>
              <a:rPr lang="en-US" sz="4400" b="1" i="0" u="none" strike="noStrike" dirty="0">
                <a:solidFill>
                  <a:srgbClr val="D1D5DB"/>
                </a:solidFill>
                <a:effectLst/>
                <a:latin typeface="Calibri" panose="020F0502020204030204" pitchFamily="34" charset="0"/>
                <a:cs typeface="Calibri" panose="020F0502020204030204" pitchFamily="34" charset="0"/>
              </a:rPr>
              <a:t>Accrue Platform Expansion</a:t>
            </a:r>
            <a:r>
              <a:rPr lang="en-US" sz="4400" b="0" i="0" u="none" strike="noStrike" dirty="0">
                <a:solidFill>
                  <a:srgbClr val="D1D5DB"/>
                </a:solidFill>
                <a:effectLst/>
                <a:latin typeface="Calibri" panose="020F0502020204030204" pitchFamily="34" charset="0"/>
                <a:cs typeface="Calibri" panose="020F0502020204030204" pitchFamily="34" charset="0"/>
              </a:rPr>
              <a:t>: Focus on enhancing banking technology, integration services, and middleware advancements.</a:t>
            </a:r>
          </a:p>
          <a:p>
            <a:pPr algn="l">
              <a:buFont typeface="Arial" panose="020B0604020202020204" pitchFamily="34" charset="0"/>
              <a:buChar char="•"/>
            </a:pPr>
            <a:r>
              <a:rPr lang="en-US" sz="4400" b="1" i="0" u="none" strike="noStrike" dirty="0">
                <a:solidFill>
                  <a:srgbClr val="D1D5DB"/>
                </a:solidFill>
                <a:effectLst/>
                <a:latin typeface="Calibri" panose="020F0502020204030204" pitchFamily="34" charset="0"/>
                <a:cs typeface="Calibri" panose="020F0502020204030204" pitchFamily="34" charset="0"/>
              </a:rPr>
              <a:t>Industry Integration</a:t>
            </a:r>
            <a:r>
              <a:rPr lang="en-US" sz="4400" b="0" i="0" u="none" strike="noStrike" dirty="0">
                <a:solidFill>
                  <a:srgbClr val="D1D5DB"/>
                </a:solidFill>
                <a:effectLst/>
                <a:latin typeface="Calibri" panose="020F0502020204030204" pitchFamily="34" charset="0"/>
                <a:cs typeface="Calibri" panose="020F0502020204030204" pitchFamily="34" charset="0"/>
              </a:rPr>
              <a:t>: Seamless integration in technology, manufacturing, logistics sectors; compatible with data warehouses, BI tools, cloud services.</a:t>
            </a:r>
          </a:p>
          <a:p>
            <a:pPr algn="l">
              <a:buFont typeface="Arial" panose="020B0604020202020204" pitchFamily="34" charset="0"/>
              <a:buChar char="•"/>
            </a:pPr>
            <a:r>
              <a:rPr lang="en-US" sz="4400" b="1" i="0" u="none" strike="noStrike" dirty="0">
                <a:solidFill>
                  <a:srgbClr val="D1D5DB"/>
                </a:solidFill>
                <a:effectLst/>
                <a:latin typeface="Calibri" panose="020F0502020204030204" pitchFamily="34" charset="0"/>
                <a:cs typeface="Calibri" panose="020F0502020204030204" pitchFamily="34" charset="0"/>
              </a:rPr>
              <a:t>Operational Benefits</a:t>
            </a:r>
            <a:r>
              <a:rPr lang="en-US" sz="4400" b="0" i="0" u="none" strike="noStrike" dirty="0">
                <a:solidFill>
                  <a:srgbClr val="D1D5DB"/>
                </a:solidFill>
                <a:effectLst/>
                <a:latin typeface="Calibri" panose="020F0502020204030204" pitchFamily="34" charset="0"/>
                <a:cs typeface="Calibri" panose="020F0502020204030204" pitchFamily="34" charset="0"/>
              </a:rPr>
              <a:t>: Enhances operations, reduces costs, improves security and scalability; provides connectivity, format handling, orchestration, and secure governance.</a:t>
            </a:r>
          </a:p>
          <a:p>
            <a:pPr algn="l">
              <a:buFont typeface="Arial" panose="020B0604020202020204" pitchFamily="34" charset="0"/>
              <a:buChar char="•"/>
            </a:pPr>
            <a:r>
              <a:rPr lang="en-US" sz="4400" b="1" i="0" u="none" strike="noStrike" dirty="0">
                <a:solidFill>
                  <a:srgbClr val="D1D5DB"/>
                </a:solidFill>
                <a:effectLst/>
                <a:latin typeface="Calibri" panose="020F0502020204030204" pitchFamily="34" charset="0"/>
                <a:cs typeface="Calibri" panose="020F0502020204030204" pitchFamily="34" charset="0"/>
              </a:rPr>
              <a:t>Software Development Focus</a:t>
            </a:r>
            <a:r>
              <a:rPr lang="en-US" sz="4400" b="0" i="0" u="none" strike="noStrike" dirty="0">
                <a:solidFill>
                  <a:srgbClr val="D1D5DB"/>
                </a:solidFill>
                <a:effectLst/>
                <a:latin typeface="Calibri" panose="020F0502020204030204" pitchFamily="34" charset="0"/>
                <a:cs typeface="Calibri" panose="020F0502020204030204" pitchFamily="34" charset="0"/>
              </a:rPr>
              <a:t>: Specializes in translating client needs into efficient, cost-effective, secure, and scalable core system integrations.</a:t>
            </a:r>
          </a:p>
          <a:p>
            <a:pPr algn="l">
              <a:buFont typeface="Arial" panose="020B0604020202020204" pitchFamily="34" charset="0"/>
              <a:buChar char="•"/>
            </a:pPr>
            <a:r>
              <a:rPr lang="en-US" sz="4400" b="1" i="0" u="none" strike="noStrike" dirty="0">
                <a:solidFill>
                  <a:srgbClr val="D1D5DB"/>
                </a:solidFill>
                <a:effectLst/>
                <a:latin typeface="Calibri" panose="020F0502020204030204" pitchFamily="34" charset="0"/>
                <a:cs typeface="Calibri" panose="020F0502020204030204" pitchFamily="34" charset="0"/>
              </a:rPr>
              <a:t>Regulatory Compliance</a:t>
            </a:r>
            <a:r>
              <a:rPr lang="en-US" sz="4400" b="0" i="0" u="none" strike="noStrike" dirty="0">
                <a:solidFill>
                  <a:srgbClr val="D1D5DB"/>
                </a:solidFill>
                <a:effectLst/>
                <a:latin typeface="Calibri" panose="020F0502020204030204" pitchFamily="34" charset="0"/>
                <a:cs typeface="Calibri" panose="020F0502020204030204" pitchFamily="34" charset="0"/>
              </a:rPr>
              <a:t>: Adheres to FedRAMP, MCSB, and industry-specific standards.</a:t>
            </a:r>
          </a:p>
          <a:p>
            <a:pPr algn="l">
              <a:buFont typeface="Arial" panose="020B0604020202020204" pitchFamily="34" charset="0"/>
              <a:buChar char="•"/>
            </a:pPr>
            <a:r>
              <a:rPr lang="en-US" sz="4400" b="1" i="0" u="none" strike="noStrike" dirty="0">
                <a:solidFill>
                  <a:srgbClr val="D1D5DB"/>
                </a:solidFill>
                <a:effectLst/>
                <a:latin typeface="Calibri" panose="020F0502020204030204" pitchFamily="34" charset="0"/>
                <a:cs typeface="Calibri" panose="020F0502020204030204" pitchFamily="34" charset="0"/>
              </a:rPr>
              <a:t>Scalability &amp; Architecture</a:t>
            </a:r>
            <a:r>
              <a:rPr lang="en-US" sz="4400" b="0" i="0" u="none" strike="noStrike" dirty="0">
                <a:solidFill>
                  <a:srgbClr val="D1D5DB"/>
                </a:solidFill>
                <a:effectLst/>
                <a:latin typeface="Calibri" panose="020F0502020204030204" pitchFamily="34" charset="0"/>
                <a:cs typeface="Calibri" panose="020F0502020204030204" pitchFamily="34" charset="0"/>
              </a:rPr>
              <a:t>: Utilizes microservices architecture, API gateway, cloud-native deployment for scalable data and application management.</a:t>
            </a:r>
          </a:p>
          <a:p>
            <a:pPr algn="l">
              <a:buFont typeface="Arial" panose="020B0604020202020204" pitchFamily="34" charset="0"/>
              <a:buChar char="•"/>
            </a:pPr>
            <a:r>
              <a:rPr lang="en-US" sz="4400" b="1" i="0" u="none" strike="noStrike" dirty="0">
                <a:solidFill>
                  <a:srgbClr val="D1D5DB"/>
                </a:solidFill>
                <a:effectLst/>
                <a:latin typeface="Calibri" panose="020F0502020204030204" pitchFamily="34" charset="0"/>
                <a:cs typeface="Calibri" panose="020F0502020204030204" pitchFamily="34" charset="0"/>
              </a:rPr>
              <a:t>Support &amp; Training</a:t>
            </a:r>
            <a:r>
              <a:rPr lang="en-US" sz="4400" b="0" i="0" u="none" strike="noStrike" dirty="0">
                <a:solidFill>
                  <a:srgbClr val="D1D5DB"/>
                </a:solidFill>
                <a:effectLst/>
                <a:latin typeface="Calibri" panose="020F0502020204030204" pitchFamily="34" charset="0"/>
                <a:cs typeface="Calibri" panose="020F0502020204030204" pitchFamily="34" charset="0"/>
              </a:rPr>
              <a:t>: Professional services, implementation support, and training leveraging cloud service partnerships.</a:t>
            </a:r>
          </a:p>
        </p:txBody>
      </p:sp>
    </p:spTree>
    <p:extLst>
      <p:ext uri="{BB962C8B-B14F-4D97-AF65-F5344CB8AC3E}">
        <p14:creationId xmlns:p14="http://schemas.microsoft.com/office/powerpoint/2010/main" val="3850723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B92348-6611-A706-5D9C-939F3B572673}"/>
              </a:ext>
            </a:extLst>
          </p:cNvPr>
          <p:cNvSpPr>
            <a:spLocks noGrp="1"/>
          </p:cNvSpPr>
          <p:nvPr>
            <p:ph type="title"/>
          </p:nvPr>
        </p:nvSpPr>
        <p:spPr/>
        <p:txBody>
          <a:bodyPr/>
          <a:lstStyle/>
          <a:p>
            <a:pPr algn="ctr"/>
            <a:r>
              <a:rPr lang="en-US" dirty="0">
                <a:latin typeface="Calibri" panose="020F0502020204030204" pitchFamily="34" charset="0"/>
                <a:cs typeface="Calibri" panose="020F0502020204030204" pitchFamily="34" charset="0"/>
              </a:rPr>
              <a:t>Vendor Overview (</a:t>
            </a:r>
            <a:r>
              <a:rPr lang="en-US" dirty="0" err="1">
                <a:latin typeface="Calibri" panose="020F0502020204030204" pitchFamily="34" charset="0"/>
                <a:cs typeface="Calibri" panose="020F0502020204030204" pitchFamily="34" charset="0"/>
              </a:rPr>
              <a:t>Jiffy.AI</a:t>
            </a:r>
            <a:r>
              <a:rPr lang="en-US" dirty="0">
                <a:latin typeface="Calibri" panose="020F0502020204030204" pitchFamily="34" charset="0"/>
                <a:cs typeface="Calibri" panose="020F0502020204030204" pitchFamily="34" charset="0"/>
              </a:rPr>
              <a:t>)</a:t>
            </a:r>
          </a:p>
        </p:txBody>
      </p:sp>
      <p:sp>
        <p:nvSpPr>
          <p:cNvPr id="4" name="Text Placeholder 3">
            <a:extLst>
              <a:ext uri="{FF2B5EF4-FFF2-40B4-BE49-F238E27FC236}">
                <a16:creationId xmlns:a16="http://schemas.microsoft.com/office/drawing/2014/main" id="{FAC59594-296F-3D45-B86D-6F486B31F394}"/>
              </a:ext>
            </a:extLst>
          </p:cNvPr>
          <p:cNvSpPr>
            <a:spLocks noGrp="1"/>
          </p:cNvSpPr>
          <p:nvPr>
            <p:ph type="body" sz="quarter" idx="11"/>
          </p:nvPr>
        </p:nvSpPr>
        <p:spPr>
          <a:xfrm>
            <a:off x="442119" y="1219200"/>
            <a:ext cx="11872119" cy="4800600"/>
          </a:xfrm>
        </p:spPr>
        <p:txBody>
          <a:bodyPr>
            <a:normAutofit fontScale="32500" lnSpcReduction="20000"/>
          </a:bodyPr>
          <a:lstStyle/>
          <a:p>
            <a:pPr algn="l"/>
            <a:r>
              <a:rPr lang="en-US" sz="6000" b="1" i="0" u="none" strike="noStrike" dirty="0" err="1">
                <a:solidFill>
                  <a:srgbClr val="D1D5DB"/>
                </a:solidFill>
                <a:effectLst/>
                <a:latin typeface="Calibri" panose="020F0502020204030204" pitchFamily="34" charset="0"/>
                <a:cs typeface="Calibri" panose="020F0502020204030204" pitchFamily="34" charset="0"/>
              </a:rPr>
              <a:t>JIFFY.ai</a:t>
            </a:r>
            <a:r>
              <a:rPr lang="en-US" sz="6000" b="1" i="0" u="none" strike="noStrike" dirty="0">
                <a:solidFill>
                  <a:srgbClr val="D1D5DB"/>
                </a:solidFill>
                <a:effectLst/>
                <a:latin typeface="Calibri" panose="020F0502020204030204" pitchFamily="34" charset="0"/>
                <a:cs typeface="Calibri" panose="020F0502020204030204" pitchFamily="34" charset="0"/>
              </a:rPr>
              <a:t> Middleware &amp; API Solutions Summary</a:t>
            </a:r>
            <a:endParaRPr lang="en-US" sz="6000" b="0" i="0" u="none" strike="noStrike" dirty="0">
              <a:solidFill>
                <a:srgbClr val="D1D5DB"/>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6000" b="1" i="0" u="none" strike="noStrike" dirty="0">
                <a:solidFill>
                  <a:srgbClr val="D1D5DB"/>
                </a:solidFill>
                <a:effectLst/>
                <a:latin typeface="Calibri" panose="020F0502020204030204" pitchFamily="34" charset="0"/>
                <a:cs typeface="Calibri" panose="020F0502020204030204" pitchFamily="34" charset="0"/>
              </a:rPr>
              <a:t>Pricing Model</a:t>
            </a:r>
            <a:r>
              <a:rPr lang="en-US" sz="6000" b="0" i="0" u="none" strike="noStrike" dirty="0">
                <a:solidFill>
                  <a:srgbClr val="D1D5DB"/>
                </a:solidFill>
                <a:effectLst/>
                <a:latin typeface="Calibri" panose="020F0502020204030204" pitchFamily="34" charset="0"/>
                <a:cs typeface="Calibri" panose="020F0502020204030204" pitchFamily="34" charset="0"/>
              </a:rPr>
              <a:t>: Subscription-based, custom quotes available; free trial offered, no free plan.</a:t>
            </a:r>
          </a:p>
          <a:p>
            <a:pPr algn="l">
              <a:buFont typeface="Arial" panose="020B0604020202020204" pitchFamily="34" charset="0"/>
              <a:buChar char="•"/>
            </a:pPr>
            <a:r>
              <a:rPr lang="en-US" sz="6000" b="1" i="0" u="none" strike="noStrike" dirty="0">
                <a:solidFill>
                  <a:srgbClr val="D1D5DB"/>
                </a:solidFill>
                <a:effectLst/>
                <a:latin typeface="Calibri" panose="020F0502020204030204" pitchFamily="34" charset="0"/>
                <a:cs typeface="Calibri" panose="020F0502020204030204" pitchFamily="34" charset="0"/>
              </a:rPr>
              <a:t>Support &amp; Connectivity</a:t>
            </a:r>
            <a:r>
              <a:rPr lang="en-US" sz="6000" b="0" i="0" u="none" strike="noStrike" dirty="0">
                <a:solidFill>
                  <a:srgbClr val="D1D5DB"/>
                </a:solidFill>
                <a:effectLst/>
                <a:latin typeface="Calibri" panose="020F0502020204030204" pitchFamily="34" charset="0"/>
                <a:cs typeface="Calibri" panose="020F0502020204030204" pitchFamily="34" charset="0"/>
              </a:rPr>
              <a:t>: 24/7 global support, 99.9% uptime guarantee, extensive connectors library, REST API node, workflow designer with AI support.</a:t>
            </a:r>
          </a:p>
          <a:p>
            <a:pPr algn="l">
              <a:buFont typeface="Arial" panose="020B0604020202020204" pitchFamily="34" charset="0"/>
              <a:buChar char="•"/>
            </a:pPr>
            <a:r>
              <a:rPr lang="en-US" sz="6000" b="1" i="0" u="none" strike="noStrike" dirty="0">
                <a:solidFill>
                  <a:srgbClr val="D1D5DB"/>
                </a:solidFill>
                <a:effectLst/>
                <a:latin typeface="Calibri" panose="020F0502020204030204" pitchFamily="34" charset="0"/>
                <a:cs typeface="Calibri" panose="020F0502020204030204" pitchFamily="34" charset="0"/>
              </a:rPr>
              <a:t>Development Goals</a:t>
            </a:r>
            <a:r>
              <a:rPr lang="en-US" sz="6000" b="0" i="0" u="none" strike="noStrike" dirty="0">
                <a:solidFill>
                  <a:srgbClr val="D1D5DB"/>
                </a:solidFill>
                <a:effectLst/>
                <a:latin typeface="Calibri" panose="020F0502020204030204" pitchFamily="34" charset="0"/>
                <a:cs typeface="Calibri" panose="020F0502020204030204" pitchFamily="34" charset="0"/>
              </a:rPr>
              <a:t>: Scaling sales, enhancing </a:t>
            </a:r>
            <a:r>
              <a:rPr lang="en-US" sz="6000" b="0" i="0" u="none" strike="noStrike" dirty="0" err="1">
                <a:solidFill>
                  <a:srgbClr val="D1D5DB"/>
                </a:solidFill>
                <a:effectLst/>
                <a:latin typeface="Calibri" panose="020F0502020204030204" pitchFamily="34" charset="0"/>
                <a:cs typeface="Calibri" panose="020F0502020204030204" pitchFamily="34" charset="0"/>
              </a:rPr>
              <a:t>HyperApp</a:t>
            </a:r>
            <a:r>
              <a:rPr lang="en-US" sz="6000" b="0" i="0" u="none" strike="noStrike" dirty="0">
                <a:solidFill>
                  <a:srgbClr val="D1D5DB"/>
                </a:solidFill>
                <a:effectLst/>
                <a:latin typeface="Calibri" panose="020F0502020204030204" pitchFamily="34" charset="0"/>
                <a:cs typeface="Calibri" panose="020F0502020204030204" pitchFamily="34" charset="0"/>
              </a:rPr>
              <a:t> platform for RPA, document processing, no-code workflows, integrating AI and analytics, expanding connectors, improving UI-UX.</a:t>
            </a:r>
          </a:p>
          <a:p>
            <a:pPr algn="l">
              <a:buFont typeface="Arial" panose="020B0604020202020204" pitchFamily="34" charset="0"/>
              <a:buChar char="•"/>
            </a:pPr>
            <a:r>
              <a:rPr lang="en-US" sz="6000" b="1" i="0" u="none" strike="noStrike" dirty="0">
                <a:solidFill>
                  <a:srgbClr val="D1D5DB"/>
                </a:solidFill>
                <a:effectLst/>
                <a:latin typeface="Calibri" panose="020F0502020204030204" pitchFamily="34" charset="0"/>
                <a:cs typeface="Calibri" panose="020F0502020204030204" pitchFamily="34" charset="0"/>
              </a:rPr>
              <a:t>Industry Application</a:t>
            </a:r>
            <a:r>
              <a:rPr lang="en-US" sz="6000" b="0" i="0" u="none" strike="noStrike" dirty="0">
                <a:solidFill>
                  <a:srgbClr val="D1D5DB"/>
                </a:solidFill>
                <a:effectLst/>
                <a:latin typeface="Calibri" panose="020F0502020204030204" pitchFamily="34" charset="0"/>
                <a:cs typeface="Calibri" panose="020F0502020204030204" pitchFamily="34" charset="0"/>
              </a:rPr>
              <a:t>: Retail, e-commerce, consumer goods.</a:t>
            </a:r>
          </a:p>
          <a:p>
            <a:pPr algn="l">
              <a:buFont typeface="Arial" panose="020B0604020202020204" pitchFamily="34" charset="0"/>
              <a:buChar char="•"/>
            </a:pPr>
            <a:r>
              <a:rPr lang="en-US" sz="6000" b="1" i="0" u="none" strike="noStrike" dirty="0">
                <a:solidFill>
                  <a:srgbClr val="D1D5DB"/>
                </a:solidFill>
                <a:effectLst/>
                <a:latin typeface="Calibri" panose="020F0502020204030204" pitchFamily="34" charset="0"/>
                <a:cs typeface="Calibri" panose="020F0502020204030204" pitchFamily="34" charset="0"/>
              </a:rPr>
              <a:t>Integration &amp; Workflow</a:t>
            </a:r>
            <a:r>
              <a:rPr lang="en-US" sz="6000" b="0" i="0" u="none" strike="noStrike" dirty="0">
                <a:solidFill>
                  <a:srgbClr val="D1D5DB"/>
                </a:solidFill>
                <a:effectLst/>
                <a:latin typeface="Calibri" panose="020F0502020204030204" pitchFamily="34" charset="0"/>
                <a:cs typeface="Calibri" panose="020F0502020204030204" pitchFamily="34" charset="0"/>
              </a:rPr>
              <a:t>: Seamless system integration, task sequencing, and automation.</a:t>
            </a:r>
          </a:p>
          <a:p>
            <a:pPr algn="l">
              <a:buFont typeface="Arial" panose="020B0604020202020204" pitchFamily="34" charset="0"/>
              <a:buChar char="•"/>
            </a:pPr>
            <a:r>
              <a:rPr lang="en-US" sz="6000" b="1" i="0" u="none" strike="noStrike" dirty="0">
                <a:solidFill>
                  <a:srgbClr val="D1D5DB"/>
                </a:solidFill>
                <a:effectLst/>
                <a:latin typeface="Calibri" panose="020F0502020204030204" pitchFamily="34" charset="0"/>
                <a:cs typeface="Calibri" panose="020F0502020204030204" pitchFamily="34" charset="0"/>
              </a:rPr>
              <a:t>Middleware Capabilities</a:t>
            </a:r>
            <a:r>
              <a:rPr lang="en-US" sz="6000" b="0" i="0" u="none" strike="noStrike" dirty="0">
                <a:solidFill>
                  <a:srgbClr val="D1D5DB"/>
                </a:solidFill>
                <a:effectLst/>
                <a:latin typeface="Calibri" panose="020F0502020204030204" pitchFamily="34" charset="0"/>
                <a:cs typeface="Calibri" panose="020F0502020204030204" pitchFamily="34" charset="0"/>
              </a:rPr>
              <a:t>: API management, gateway, orchestration, and security.</a:t>
            </a:r>
          </a:p>
          <a:p>
            <a:pPr algn="l">
              <a:buFont typeface="Arial" panose="020B0604020202020204" pitchFamily="34" charset="0"/>
              <a:buChar char="•"/>
            </a:pPr>
            <a:r>
              <a:rPr lang="en-US" sz="6000" b="1" i="0" u="none" strike="noStrike" dirty="0">
                <a:solidFill>
                  <a:srgbClr val="D1D5DB"/>
                </a:solidFill>
                <a:effectLst/>
                <a:latin typeface="Calibri" panose="020F0502020204030204" pitchFamily="34" charset="0"/>
                <a:cs typeface="Calibri" panose="020F0502020204030204" pitchFamily="34" charset="0"/>
              </a:rPr>
              <a:t>Automation Solutions</a:t>
            </a:r>
            <a:r>
              <a:rPr lang="en-US" sz="6000" b="0" i="0" u="none" strike="noStrike" dirty="0">
                <a:solidFill>
                  <a:srgbClr val="D1D5DB"/>
                </a:solidFill>
                <a:effectLst/>
                <a:latin typeface="Calibri" panose="020F0502020204030204" pitchFamily="34" charset="0"/>
                <a:cs typeface="Calibri" panose="020F0502020204030204" pitchFamily="34" charset="0"/>
              </a:rPr>
              <a:t>: Facilitates connectivity, format handling, orchestration, authentication, and governance.</a:t>
            </a:r>
          </a:p>
          <a:p>
            <a:pPr algn="l">
              <a:buFont typeface="Arial" panose="020B0604020202020204" pitchFamily="34" charset="0"/>
              <a:buChar char="•"/>
            </a:pPr>
            <a:r>
              <a:rPr lang="en-US" sz="6000" b="1" i="0" u="none" strike="noStrike" dirty="0">
                <a:solidFill>
                  <a:srgbClr val="D1D5DB"/>
                </a:solidFill>
                <a:effectLst/>
                <a:latin typeface="Calibri" panose="020F0502020204030204" pitchFamily="34" charset="0"/>
                <a:cs typeface="Calibri" panose="020F0502020204030204" pitchFamily="34" charset="0"/>
              </a:rPr>
              <a:t>Compliance Standards</a:t>
            </a:r>
            <a:r>
              <a:rPr lang="en-US" sz="6000" b="0" i="0" u="none" strike="noStrike" dirty="0">
                <a:solidFill>
                  <a:srgbClr val="D1D5DB"/>
                </a:solidFill>
                <a:effectLst/>
                <a:latin typeface="Calibri" panose="020F0502020204030204" pitchFamily="34" charset="0"/>
                <a:cs typeface="Calibri" panose="020F0502020204030204" pitchFamily="34" charset="0"/>
              </a:rPr>
              <a:t>: GDPR, SOC 1 &amp; 2, ISO/IEC 27001:2013, HIPAA, sector-specific regulations.</a:t>
            </a:r>
          </a:p>
          <a:p>
            <a:pPr algn="l">
              <a:buFont typeface="Arial" panose="020B0604020202020204" pitchFamily="34" charset="0"/>
              <a:buChar char="•"/>
            </a:pPr>
            <a:r>
              <a:rPr lang="en-US" sz="6000" b="1" i="0" u="none" strike="noStrike" dirty="0">
                <a:solidFill>
                  <a:srgbClr val="D1D5DB"/>
                </a:solidFill>
                <a:effectLst/>
                <a:latin typeface="Calibri" panose="020F0502020204030204" pitchFamily="34" charset="0"/>
                <a:cs typeface="Calibri" panose="020F0502020204030204" pitchFamily="34" charset="0"/>
              </a:rPr>
              <a:t>Scalability</a:t>
            </a:r>
            <a:r>
              <a:rPr lang="en-US" sz="6000" b="0" i="0" u="none" strike="noStrike" dirty="0">
                <a:solidFill>
                  <a:srgbClr val="D1D5DB"/>
                </a:solidFill>
                <a:effectLst/>
                <a:latin typeface="Calibri" panose="020F0502020204030204" pitchFamily="34" charset="0"/>
                <a:cs typeface="Calibri" panose="020F0502020204030204" pitchFamily="34" charset="0"/>
              </a:rPr>
              <a:t>: Cloud-native architecture, microservices design, distributed processing, load balancing, caching.</a:t>
            </a:r>
          </a:p>
          <a:p>
            <a:pPr algn="l"/>
            <a:endParaRPr lang="en-US" sz="7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0483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B92348-6611-A706-5D9C-939F3B572673}"/>
              </a:ext>
            </a:extLst>
          </p:cNvPr>
          <p:cNvSpPr>
            <a:spLocks noGrp="1"/>
          </p:cNvSpPr>
          <p:nvPr>
            <p:ph type="title"/>
          </p:nvPr>
        </p:nvSpPr>
        <p:spPr/>
        <p:txBody>
          <a:bodyPr/>
          <a:lstStyle/>
          <a:p>
            <a:pPr algn="ctr"/>
            <a:r>
              <a:rPr lang="en-US" dirty="0">
                <a:latin typeface="Calibri" panose="020F0502020204030204" pitchFamily="34" charset="0"/>
                <a:cs typeface="Calibri" panose="020F0502020204030204" pitchFamily="34" charset="0"/>
              </a:rPr>
              <a:t>Vendor Overview (</a:t>
            </a:r>
            <a:r>
              <a:rPr lang="en-US" dirty="0" err="1">
                <a:latin typeface="Calibri" panose="020F0502020204030204" pitchFamily="34" charset="0"/>
                <a:cs typeface="Calibri" panose="020F0502020204030204" pitchFamily="34" charset="0"/>
              </a:rPr>
              <a:t>Portx</a:t>
            </a:r>
            <a:r>
              <a:rPr lang="en-US" dirty="0">
                <a:latin typeface="Calibri" panose="020F0502020204030204" pitchFamily="34" charset="0"/>
                <a:cs typeface="Calibri" panose="020F0502020204030204" pitchFamily="34" charset="0"/>
              </a:rPr>
              <a:t>)</a:t>
            </a:r>
          </a:p>
        </p:txBody>
      </p:sp>
      <p:sp>
        <p:nvSpPr>
          <p:cNvPr id="4" name="Text Placeholder 3">
            <a:extLst>
              <a:ext uri="{FF2B5EF4-FFF2-40B4-BE49-F238E27FC236}">
                <a16:creationId xmlns:a16="http://schemas.microsoft.com/office/drawing/2014/main" id="{FAC59594-296F-3D45-B86D-6F486B31F394}"/>
              </a:ext>
            </a:extLst>
          </p:cNvPr>
          <p:cNvSpPr>
            <a:spLocks noGrp="1"/>
          </p:cNvSpPr>
          <p:nvPr>
            <p:ph type="body" sz="quarter" idx="11"/>
          </p:nvPr>
        </p:nvSpPr>
        <p:spPr>
          <a:xfrm>
            <a:off x="442119" y="1219200"/>
            <a:ext cx="10668001" cy="4800600"/>
          </a:xfrm>
        </p:spPr>
        <p:txBody>
          <a:bodyPr>
            <a:normAutofit/>
          </a:bodyPr>
          <a:lstStyle/>
          <a:p>
            <a:pPr algn="l"/>
            <a:endParaRPr lang="en-US" sz="1700" dirty="0">
              <a:latin typeface="Calibri" panose="020F0502020204030204" pitchFamily="34" charset="0"/>
              <a:cs typeface="Calibri" panose="020F0502020204030204" pitchFamily="34" charset="0"/>
            </a:endParaRPr>
          </a:p>
          <a:p>
            <a:pPr marL="0" indent="0" algn="l">
              <a:buNone/>
            </a:pPr>
            <a:r>
              <a:rPr lang="en-US" sz="1700" dirty="0" err="1">
                <a:latin typeface="Calibri" panose="020F0502020204030204" pitchFamily="34" charset="0"/>
                <a:cs typeface="Calibri" panose="020F0502020204030204" pitchFamily="34" charset="0"/>
              </a:rPr>
              <a:t>PortX</a:t>
            </a:r>
            <a:r>
              <a:rPr lang="en-US" sz="1700" dirty="0">
                <a:latin typeface="Calibri" panose="020F0502020204030204" pitchFamily="34" charset="0"/>
                <a:cs typeface="Calibri" panose="020F0502020204030204" pitchFamily="34" charset="0"/>
              </a:rPr>
              <a:t> Middleware &amp; API Solutions Summary:</a:t>
            </a:r>
          </a:p>
          <a:p>
            <a:pPr algn="l">
              <a:buFont typeface="Arial" panose="020B0604020202020204" pitchFamily="34" charset="0"/>
              <a:buChar char="•"/>
            </a:pPr>
            <a:r>
              <a:rPr lang="en-US" sz="1700" dirty="0">
                <a:latin typeface="Calibri" panose="020F0502020204030204" pitchFamily="34" charset="0"/>
                <a:cs typeface="Calibri" panose="020F0502020204030204" pitchFamily="34" charset="0"/>
              </a:rPr>
              <a:t>Pricing Tiers: Standard, Enterprise, Custom; plus Extended Support, API design, and integration services.</a:t>
            </a:r>
          </a:p>
          <a:p>
            <a:pPr algn="l">
              <a:buFont typeface="Arial" panose="020B0604020202020204" pitchFamily="34" charset="0"/>
              <a:buChar char="•"/>
            </a:pPr>
            <a:r>
              <a:rPr lang="en-US" sz="1700" dirty="0">
                <a:latin typeface="Calibri" panose="020F0502020204030204" pitchFamily="34" charset="0"/>
                <a:cs typeface="Calibri" panose="020F0502020204030204" pitchFamily="34" charset="0"/>
              </a:rPr>
              <a:t>Training &amp; Onboarding: Comprehensive options including self-paced online, instructor-led courses, and practical onboarding services.</a:t>
            </a:r>
          </a:p>
          <a:p>
            <a:pPr algn="l">
              <a:buFont typeface="Arial" panose="020B0604020202020204" pitchFamily="34" charset="0"/>
              <a:buChar char="•"/>
            </a:pPr>
            <a:r>
              <a:rPr lang="en-US" sz="1700" dirty="0">
                <a:latin typeface="Calibri" panose="020F0502020204030204" pitchFamily="34" charset="0"/>
                <a:cs typeface="Calibri" panose="020F0502020204030204" pitchFamily="34" charset="0"/>
              </a:rPr>
              <a:t>Future Developments: Focus on emerging technologies (blockchain, AI, ML), performance enhancements, improved security, and streamlined management.</a:t>
            </a:r>
          </a:p>
          <a:p>
            <a:pPr algn="l">
              <a:buFont typeface="Arial" panose="020B0604020202020204" pitchFamily="34" charset="0"/>
              <a:buChar char="•"/>
            </a:pPr>
            <a:r>
              <a:rPr lang="en-US" sz="1700" dirty="0">
                <a:latin typeface="Calibri" panose="020F0502020204030204" pitchFamily="34" charset="0"/>
                <a:cs typeface="Calibri" panose="020F0502020204030204" pitchFamily="34" charset="0"/>
              </a:rPr>
              <a:t>Industry Integration: Seamless integration with financial, healthcare, retail sectors; compatibility with data warehouses, BI tools, cloud services.</a:t>
            </a:r>
          </a:p>
          <a:p>
            <a:pPr algn="l">
              <a:buFont typeface="Arial" panose="020B0604020202020204" pitchFamily="34" charset="0"/>
              <a:buChar char="•"/>
            </a:pPr>
            <a:r>
              <a:rPr lang="en-US" sz="1700" dirty="0">
                <a:latin typeface="Calibri" panose="020F0502020204030204" pitchFamily="34" charset="0"/>
                <a:cs typeface="Calibri" panose="020F0502020204030204" pitchFamily="34" charset="0"/>
              </a:rPr>
              <a:t>Key Offerings: Cloud-native middleware for low-code API development, robust API management, enhanced security and scalability.</a:t>
            </a:r>
          </a:p>
          <a:p>
            <a:pPr algn="l">
              <a:buFont typeface="Arial" panose="020B0604020202020204" pitchFamily="34" charset="0"/>
              <a:buChar char="•"/>
            </a:pPr>
            <a:r>
              <a:rPr lang="en-US" sz="1700" dirty="0">
                <a:latin typeface="Calibri" panose="020F0502020204030204" pitchFamily="34" charset="0"/>
                <a:cs typeface="Calibri" panose="020F0502020204030204" pitchFamily="34" charset="0"/>
              </a:rPr>
              <a:t>Security &amp; Compliance: Comprehensive security measures with compliance adherence, advanced authentication, encryption, and integrated security features.</a:t>
            </a:r>
          </a:p>
        </p:txBody>
      </p:sp>
      <p:sp>
        <p:nvSpPr>
          <p:cNvPr id="2" name="TextBox 1">
            <a:extLst>
              <a:ext uri="{FF2B5EF4-FFF2-40B4-BE49-F238E27FC236}">
                <a16:creationId xmlns:a16="http://schemas.microsoft.com/office/drawing/2014/main" id="{59A7B64E-0142-5D12-0535-F456758CD12E}"/>
              </a:ext>
            </a:extLst>
          </p:cNvPr>
          <p:cNvSpPr txBox="1"/>
          <p:nvPr/>
        </p:nvSpPr>
        <p:spPr>
          <a:xfrm>
            <a:off x="7694341" y="591015"/>
            <a:ext cx="184731" cy="369332"/>
          </a:xfrm>
          <a:prstGeom prst="rect">
            <a:avLst/>
          </a:prstGeom>
          <a:noFill/>
        </p:spPr>
        <p:txBody>
          <a:bodyPr wrap="none" rtlCol="0">
            <a:spAutoFit/>
          </a:bodyPr>
          <a:lstStyle/>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9085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FD74C-5C37-8B3E-0DF0-D74DCA0773B4}"/>
              </a:ext>
            </a:extLst>
          </p:cNvPr>
          <p:cNvSpPr>
            <a:spLocks noGrp="1"/>
          </p:cNvSpPr>
          <p:nvPr>
            <p:ph type="title"/>
          </p:nvPr>
        </p:nvSpPr>
        <p:spPr/>
        <p:txBody>
          <a:bodyPr/>
          <a:lstStyle/>
          <a:p>
            <a:r>
              <a:rPr lang="en-US" sz="2800" b="1" cap="all" dirty="0">
                <a:solidFill>
                  <a:srgbClr val="0068B3"/>
                </a:solidFill>
                <a:latin typeface="Calibri" panose="020F0502020204030204" pitchFamily="34" charset="0"/>
                <a:ea typeface="Verdana" pitchFamily="34" charset="0"/>
                <a:cs typeface="Calibri" panose="020F0502020204030204" pitchFamily="34" charset="0"/>
              </a:rPr>
              <a:t>Enterprise Bank API / Middleware</a:t>
            </a:r>
            <a:br>
              <a:rPr lang="en-US" sz="2800" b="1" cap="all" dirty="0">
                <a:solidFill>
                  <a:srgbClr val="0068B3"/>
                </a:solidFill>
                <a:latin typeface="Calibri" panose="020F0502020204030204" pitchFamily="34" charset="0"/>
                <a:ea typeface="Verdana" pitchFamily="34" charset="0"/>
                <a:cs typeface="Calibri" panose="020F0502020204030204" pitchFamily="34" charset="0"/>
              </a:rPr>
            </a:br>
            <a:r>
              <a:rPr lang="en-US" sz="2800" b="1" cap="all" dirty="0">
                <a:solidFill>
                  <a:srgbClr val="0068B3"/>
                </a:solidFill>
                <a:latin typeface="Calibri" panose="020F0502020204030204" pitchFamily="34" charset="0"/>
                <a:ea typeface="Verdana" pitchFamily="34" charset="0"/>
                <a:cs typeface="Calibri" panose="020F0502020204030204" pitchFamily="34" charset="0"/>
              </a:rPr>
              <a:t>Gap Analysis</a:t>
            </a:r>
            <a:endParaRPr lang="en-US"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98A23532-D422-E399-263D-6C6067D00642}"/>
              </a:ext>
            </a:extLst>
          </p:cNvPr>
          <p:cNvSpPr txBox="1"/>
          <p:nvPr/>
        </p:nvSpPr>
        <p:spPr>
          <a:xfrm>
            <a:off x="724911" y="1073727"/>
            <a:ext cx="11071008" cy="5355312"/>
          </a:xfrm>
          <a:prstGeom prst="rect">
            <a:avLst/>
          </a:prstGeom>
          <a:noFill/>
        </p:spPr>
        <p:txBody>
          <a:bodyPr wrap="square">
            <a:spAutoFit/>
          </a:bodyPr>
          <a:lstStyle/>
          <a:p>
            <a:pPr algn="l"/>
            <a:r>
              <a:rPr lang="en-US" b="1" i="0" u="none" strike="noStrike" dirty="0">
                <a:effectLst/>
                <a:latin typeface="Calibri" panose="020F0502020204030204" pitchFamily="34" charset="0"/>
                <a:cs typeface="Calibri" panose="020F0502020204030204" pitchFamily="34" charset="0"/>
              </a:rPr>
              <a:t>Overview: </a:t>
            </a:r>
            <a:endParaRPr lang="en-US" b="1" dirty="0">
              <a:latin typeface="Calibri" panose="020F0502020204030204" pitchFamily="34" charset="0"/>
              <a:cs typeface="Calibri" panose="020F0502020204030204" pitchFamily="34" charset="0"/>
            </a:endParaRPr>
          </a:p>
          <a:p>
            <a:pPr algn="l"/>
            <a:r>
              <a:rPr lang="en-US" b="0" i="0" u="none" strike="noStrike" dirty="0">
                <a:effectLst/>
                <a:latin typeface="Calibri" panose="020F0502020204030204" pitchFamily="34" charset="0"/>
                <a:cs typeface="Calibri" panose="020F0502020204030204" pitchFamily="34" charset="0"/>
              </a:rPr>
              <a:t>	Enterprise Bank is working on a roadmap for their data architecture / infrastructure that wil</a:t>
            </a:r>
            <a:r>
              <a:rPr lang="en-US" dirty="0">
                <a:latin typeface="Calibri" panose="020F0502020204030204" pitchFamily="34" charset="0"/>
                <a:cs typeface="Calibri" panose="020F0502020204030204" pitchFamily="34" charset="0"/>
              </a:rPr>
              <a:t>l involve restructuring some of their integrations and taking on new vendors to assist in the planning and implementation. </a:t>
            </a:r>
          </a:p>
          <a:p>
            <a:pPr algn="l"/>
            <a:r>
              <a:rPr lang="en-US" dirty="0">
                <a:latin typeface="Calibri" panose="020F0502020204030204" pitchFamily="34" charset="0"/>
                <a:cs typeface="Calibri" panose="020F0502020204030204" pitchFamily="34" charset="0"/>
              </a:rPr>
              <a:t>As a first step, Enterprise Bank has enlisted the help of students from the Manning School of Business to help investigate potential vendors and present a gap analysis on Fiserv’s Communicator Open. The goal of this project is to provide Enterprise Bank with the knowledge and insights required to make meaningful decisions around their architecture, enabling them to enhance the customer experience and improve efficiency of their operations. </a:t>
            </a:r>
          </a:p>
          <a:p>
            <a:pPr algn="l"/>
            <a:endParaRPr lang="en-US" b="0" i="0" u="none" strike="noStrike" dirty="0">
              <a:effectLst/>
              <a:latin typeface="Calibri" panose="020F0502020204030204" pitchFamily="34" charset="0"/>
              <a:cs typeface="Calibri" panose="020F0502020204030204" pitchFamily="34" charset="0"/>
            </a:endParaRPr>
          </a:p>
          <a:p>
            <a:pPr lvl="1" algn="l"/>
            <a:endParaRPr lang="en-US" b="0" i="0" u="none" strike="noStrike" dirty="0">
              <a:effectLst/>
              <a:latin typeface="Calibri" panose="020F0502020204030204" pitchFamily="34" charset="0"/>
              <a:cs typeface="Calibri" panose="020F0502020204030204" pitchFamily="34" charset="0"/>
            </a:endParaRPr>
          </a:p>
          <a:p>
            <a:pPr lvl="1" algn="l"/>
            <a:endParaRPr lang="en-US" dirty="0">
              <a:latin typeface="Calibri" panose="020F0502020204030204" pitchFamily="34" charset="0"/>
              <a:cs typeface="Calibri" panose="020F0502020204030204" pitchFamily="34" charset="0"/>
            </a:endParaRPr>
          </a:p>
          <a:p>
            <a:pPr lvl="1" algn="l"/>
            <a:endParaRPr lang="en-US" b="0" i="0" u="none" strike="noStrike" dirty="0">
              <a:effectLst/>
              <a:latin typeface="Calibri" panose="020F0502020204030204" pitchFamily="34" charset="0"/>
              <a:cs typeface="Calibri" panose="020F0502020204030204" pitchFamily="34" charset="0"/>
            </a:endParaRPr>
          </a:p>
          <a:p>
            <a:pPr lvl="1" algn="l"/>
            <a:endParaRPr lang="en-US" dirty="0">
              <a:latin typeface="Calibri" panose="020F0502020204030204" pitchFamily="34" charset="0"/>
              <a:cs typeface="Calibri" panose="020F0502020204030204" pitchFamily="34" charset="0"/>
            </a:endParaRPr>
          </a:p>
          <a:p>
            <a:pPr lvl="1" algn="l"/>
            <a:endParaRPr lang="en-US" dirty="0">
              <a:latin typeface="Calibri" panose="020F0502020204030204" pitchFamily="34" charset="0"/>
              <a:cs typeface="Calibri" panose="020F0502020204030204" pitchFamily="34" charset="0"/>
            </a:endParaRPr>
          </a:p>
          <a:p>
            <a:pPr lvl="1" algn="l"/>
            <a:endParaRPr lang="en-US" dirty="0">
              <a:latin typeface="Calibri" panose="020F0502020204030204" pitchFamily="34" charset="0"/>
              <a:cs typeface="Calibri" panose="020F0502020204030204" pitchFamily="34" charset="0"/>
            </a:endParaRPr>
          </a:p>
          <a:p>
            <a:pPr lvl="1" algn="l"/>
            <a:endParaRPr lang="en-US" dirty="0">
              <a:latin typeface="Calibri" panose="020F0502020204030204" pitchFamily="34" charset="0"/>
              <a:cs typeface="Calibri" panose="020F0502020204030204" pitchFamily="34" charset="0"/>
            </a:endParaRPr>
          </a:p>
          <a:p>
            <a:pPr lvl="1" algn="l"/>
            <a:endParaRPr lang="en-US" b="0" i="0" u="none" strike="noStrike" dirty="0">
              <a:effectLst/>
              <a:latin typeface="Calibri" panose="020F0502020204030204" pitchFamily="34" charset="0"/>
              <a:cs typeface="Calibri" panose="020F0502020204030204" pitchFamily="34" charset="0"/>
            </a:endParaRPr>
          </a:p>
          <a:p>
            <a:pPr algn="l"/>
            <a:r>
              <a:rPr lang="en-US" b="1" i="0" u="none" strike="noStrike" dirty="0">
                <a:effectLst/>
                <a:latin typeface="Calibri" panose="020F0502020204030204" pitchFamily="34" charset="0"/>
                <a:cs typeface="Calibri" panose="020F0502020204030204" pitchFamily="34" charset="0"/>
              </a:rPr>
              <a:t>Transition Note:</a:t>
            </a:r>
          </a:p>
          <a:p>
            <a:pPr algn="l"/>
            <a:r>
              <a:rPr lang="en-US" i="0" u="none" strike="noStrike" dirty="0">
                <a:effectLst/>
                <a:latin typeface="Calibri" panose="020F0502020204030204" pitchFamily="34" charset="0"/>
                <a:cs typeface="Calibri" panose="020F0502020204030204" pitchFamily="34" charset="0"/>
              </a:rPr>
              <a:t>The </a:t>
            </a:r>
            <a:r>
              <a:rPr lang="en-US" dirty="0">
                <a:latin typeface="Calibri" panose="020F0502020204030204" pitchFamily="34" charset="0"/>
                <a:cs typeface="Calibri" panose="020F0502020204030204" pitchFamily="34" charset="0"/>
              </a:rPr>
              <a:t>topics covered in this presentation are high level, additional details and documentation will be available in the appendix and separately via documents shared by the Manning School of Business. </a:t>
            </a:r>
            <a:endParaRPr lang="en-US" i="0" u="none" strike="noStrike"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5323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B92348-6611-A706-5D9C-939F3B572673}"/>
              </a:ext>
            </a:extLst>
          </p:cNvPr>
          <p:cNvSpPr>
            <a:spLocks noGrp="1"/>
          </p:cNvSpPr>
          <p:nvPr>
            <p:ph type="title"/>
          </p:nvPr>
        </p:nvSpPr>
        <p:spPr/>
        <p:txBody>
          <a:bodyPr/>
          <a:lstStyle/>
          <a:p>
            <a:pPr algn="ctr"/>
            <a:r>
              <a:rPr lang="en-US" dirty="0">
                <a:latin typeface="Calibri" panose="020F0502020204030204" pitchFamily="34" charset="0"/>
                <a:cs typeface="Calibri" panose="020F0502020204030204" pitchFamily="34" charset="0"/>
              </a:rPr>
              <a:t>Vendor Overview (</a:t>
            </a:r>
            <a:r>
              <a:rPr lang="en-US" dirty="0" err="1">
                <a:latin typeface="Calibri" panose="020F0502020204030204" pitchFamily="34" charset="0"/>
                <a:cs typeface="Calibri" panose="020F0502020204030204" pitchFamily="34" charset="0"/>
              </a:rPr>
              <a:t>Mulesoft</a:t>
            </a:r>
            <a:r>
              <a:rPr lang="en-US" dirty="0">
                <a:latin typeface="Calibri" panose="020F0502020204030204" pitchFamily="34" charset="0"/>
                <a:cs typeface="Calibri" panose="020F0502020204030204" pitchFamily="34" charset="0"/>
              </a:rPr>
              <a:t>)</a:t>
            </a:r>
          </a:p>
        </p:txBody>
      </p:sp>
      <p:sp>
        <p:nvSpPr>
          <p:cNvPr id="4" name="Text Placeholder 3">
            <a:extLst>
              <a:ext uri="{FF2B5EF4-FFF2-40B4-BE49-F238E27FC236}">
                <a16:creationId xmlns:a16="http://schemas.microsoft.com/office/drawing/2014/main" id="{FAC59594-296F-3D45-B86D-6F486B31F394}"/>
              </a:ext>
            </a:extLst>
          </p:cNvPr>
          <p:cNvSpPr>
            <a:spLocks noGrp="1"/>
          </p:cNvSpPr>
          <p:nvPr>
            <p:ph type="body" sz="quarter" idx="11"/>
          </p:nvPr>
        </p:nvSpPr>
        <p:spPr>
          <a:xfrm>
            <a:off x="442119" y="1219200"/>
            <a:ext cx="11872119" cy="4800600"/>
          </a:xfrm>
        </p:spPr>
        <p:txBody>
          <a:bodyPr>
            <a:normAutofit fontScale="32500" lnSpcReduction="20000"/>
          </a:bodyPr>
          <a:lstStyle/>
          <a:p>
            <a:pPr algn="l"/>
            <a:r>
              <a:rPr lang="en-US" sz="6000" b="1" i="0" u="none" strike="noStrike" dirty="0">
                <a:solidFill>
                  <a:srgbClr val="D1D5DB"/>
                </a:solidFill>
                <a:effectLst/>
                <a:latin typeface="Calibri" panose="020F0502020204030204" pitchFamily="34" charset="0"/>
                <a:cs typeface="Calibri" panose="020F0502020204030204" pitchFamily="34" charset="0"/>
              </a:rPr>
              <a:t>MuleSoft Middleware &amp; API Solutions Overview</a:t>
            </a:r>
            <a:endParaRPr lang="en-US" sz="6000" b="0" i="0" u="none" strike="noStrike" dirty="0">
              <a:solidFill>
                <a:srgbClr val="D1D5DB"/>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6000" b="1" i="0" u="none" strike="noStrike" dirty="0">
                <a:solidFill>
                  <a:srgbClr val="D1D5DB"/>
                </a:solidFill>
                <a:effectLst/>
                <a:latin typeface="Calibri" panose="020F0502020204030204" pitchFamily="34" charset="0"/>
                <a:cs typeface="Calibri" panose="020F0502020204030204" pitchFamily="34" charset="0"/>
              </a:rPr>
              <a:t>Pricing Tiers</a:t>
            </a:r>
            <a:r>
              <a:rPr lang="en-US" sz="6000" b="0" i="0" u="none" strike="noStrike" dirty="0">
                <a:solidFill>
                  <a:srgbClr val="D1D5DB"/>
                </a:solidFill>
                <a:effectLst/>
                <a:latin typeface="Calibri" panose="020F0502020204030204" pitchFamily="34" charset="0"/>
                <a:cs typeface="Calibri" panose="020F0502020204030204" pitchFamily="34" charset="0"/>
              </a:rPr>
              <a:t>: Subscription-based with Gold, Platinum, and Titanium tiers; additional add-ons like MuleSoft </a:t>
            </a:r>
            <a:r>
              <a:rPr lang="en-US" sz="6000" b="0" i="0" u="none" strike="noStrike" dirty="0" err="1">
                <a:solidFill>
                  <a:srgbClr val="D1D5DB"/>
                </a:solidFill>
                <a:effectLst/>
                <a:latin typeface="Calibri" panose="020F0502020204030204" pitchFamily="34" charset="0"/>
                <a:cs typeface="Calibri" panose="020F0502020204030204" pitchFamily="34" charset="0"/>
              </a:rPr>
              <a:t>CloudHub</a:t>
            </a:r>
            <a:r>
              <a:rPr lang="en-US" sz="6000" b="0" i="0" u="none" strike="noStrike" dirty="0">
                <a:solidFill>
                  <a:srgbClr val="D1D5DB"/>
                </a:solidFill>
                <a:effectLst/>
                <a:latin typeface="Calibri" panose="020F0502020204030204" pitchFamily="34" charset="0"/>
                <a:cs typeface="Calibri" panose="020F0502020204030204" pitchFamily="34" charset="0"/>
              </a:rPr>
              <a:t>, Composer, and RPA available.</a:t>
            </a:r>
          </a:p>
          <a:p>
            <a:pPr algn="l">
              <a:buFont typeface="Arial" panose="020B0604020202020204" pitchFamily="34" charset="0"/>
              <a:buChar char="•"/>
            </a:pPr>
            <a:r>
              <a:rPr lang="en-US" sz="6000" b="1" i="0" u="none" strike="noStrike" dirty="0">
                <a:solidFill>
                  <a:srgbClr val="D1D5DB"/>
                </a:solidFill>
                <a:effectLst/>
                <a:latin typeface="Calibri" panose="020F0502020204030204" pitchFamily="34" charset="0"/>
                <a:cs typeface="Calibri" panose="020F0502020204030204" pitchFamily="34" charset="0"/>
              </a:rPr>
              <a:t>Customer Support &amp; Maintenance</a:t>
            </a:r>
            <a:r>
              <a:rPr lang="en-US" sz="6000" b="0" i="0" u="none" strike="noStrike" dirty="0">
                <a:solidFill>
                  <a:srgbClr val="D1D5DB"/>
                </a:solidFill>
                <a:effectLst/>
                <a:latin typeface="Calibri" panose="020F0502020204030204" pitchFamily="34" charset="0"/>
                <a:cs typeface="Calibri" panose="020F0502020204030204" pitchFamily="34" charset="0"/>
              </a:rPr>
              <a:t>: Offers extensive support including online forums, documentation, and access to technical experts, along with regular updates and proactive troubleshooting.</a:t>
            </a:r>
          </a:p>
          <a:p>
            <a:pPr algn="l">
              <a:buFont typeface="Arial" panose="020B0604020202020204" pitchFamily="34" charset="0"/>
              <a:buChar char="•"/>
            </a:pPr>
            <a:r>
              <a:rPr lang="en-US" sz="6000" b="1" i="0" u="none" strike="noStrike" dirty="0">
                <a:solidFill>
                  <a:srgbClr val="D1D5DB"/>
                </a:solidFill>
                <a:effectLst/>
                <a:latin typeface="Calibri" panose="020F0502020204030204" pitchFamily="34" charset="0"/>
                <a:cs typeface="Calibri" panose="020F0502020204030204" pitchFamily="34" charset="0"/>
              </a:rPr>
              <a:t>Regulatory Compliance</a:t>
            </a:r>
            <a:r>
              <a:rPr lang="en-US" sz="6000" b="0" i="0" u="none" strike="noStrike" dirty="0">
                <a:solidFill>
                  <a:srgbClr val="D1D5DB"/>
                </a:solidFill>
                <a:effectLst/>
                <a:latin typeface="Calibri" panose="020F0502020204030204" pitchFamily="34" charset="0"/>
                <a:cs typeface="Calibri" panose="020F0502020204030204" pitchFamily="34" charset="0"/>
              </a:rPr>
              <a:t>: Adherence to GDPR, PCI DSS, and HIPAA regulations.</a:t>
            </a:r>
          </a:p>
          <a:p>
            <a:pPr algn="l">
              <a:buFont typeface="Arial" panose="020B0604020202020204" pitchFamily="34" charset="0"/>
              <a:buChar char="•"/>
            </a:pPr>
            <a:r>
              <a:rPr lang="en-US" sz="6000" b="1" i="0" u="none" strike="noStrike" dirty="0">
                <a:solidFill>
                  <a:srgbClr val="D1D5DB"/>
                </a:solidFill>
                <a:effectLst/>
                <a:latin typeface="Calibri" panose="020F0502020204030204" pitchFamily="34" charset="0"/>
                <a:cs typeface="Calibri" panose="020F0502020204030204" pitchFamily="34" charset="0"/>
              </a:rPr>
              <a:t>Industry Application</a:t>
            </a:r>
            <a:r>
              <a:rPr lang="en-US" sz="6000" b="0" i="0" u="none" strike="noStrike" dirty="0">
                <a:solidFill>
                  <a:srgbClr val="D1D5DB"/>
                </a:solidFill>
                <a:effectLst/>
                <a:latin typeface="Calibri" panose="020F0502020204030204" pitchFamily="34" charset="0"/>
                <a:cs typeface="Calibri" panose="020F0502020204030204" pitchFamily="34" charset="0"/>
              </a:rPr>
              <a:t>: Tailored for enterprise, financial services, and healthcare sectors.</a:t>
            </a:r>
          </a:p>
          <a:p>
            <a:pPr algn="l">
              <a:buFont typeface="Arial" panose="020B0604020202020204" pitchFamily="34" charset="0"/>
              <a:buChar char="•"/>
            </a:pPr>
            <a:r>
              <a:rPr lang="en-US" sz="6000" b="1" i="0" u="none" strike="noStrike" dirty="0">
                <a:solidFill>
                  <a:srgbClr val="D1D5DB"/>
                </a:solidFill>
                <a:effectLst/>
                <a:latin typeface="Calibri" panose="020F0502020204030204" pitchFamily="34" charset="0"/>
                <a:cs typeface="Calibri" panose="020F0502020204030204" pitchFamily="34" charset="0"/>
              </a:rPr>
              <a:t>Integration Capabilities</a:t>
            </a:r>
            <a:r>
              <a:rPr lang="en-US" sz="6000" b="0" i="0" u="none" strike="noStrike" dirty="0">
                <a:solidFill>
                  <a:srgbClr val="D1D5DB"/>
                </a:solidFill>
                <a:effectLst/>
                <a:latin typeface="Calibri" panose="020F0502020204030204" pitchFamily="34" charset="0"/>
                <a:cs typeface="Calibri" panose="020F0502020204030204" pitchFamily="34" charset="0"/>
              </a:rPr>
              <a:t>: Wide range of pre-built connectors for seamless data exchange, data transformation, quality, and security features.</a:t>
            </a:r>
          </a:p>
          <a:p>
            <a:pPr algn="l">
              <a:buFont typeface="Arial" panose="020B0604020202020204" pitchFamily="34" charset="0"/>
              <a:buChar char="•"/>
            </a:pPr>
            <a:r>
              <a:rPr lang="en-US" sz="6000" b="1" i="0" u="none" strike="noStrike" dirty="0">
                <a:solidFill>
                  <a:srgbClr val="D1D5DB"/>
                </a:solidFill>
                <a:effectLst/>
                <a:latin typeface="Calibri" panose="020F0502020204030204" pitchFamily="34" charset="0"/>
                <a:cs typeface="Calibri" panose="020F0502020204030204" pitchFamily="34" charset="0"/>
              </a:rPr>
              <a:t>Core Features</a:t>
            </a:r>
            <a:r>
              <a:rPr lang="en-US" sz="6000" b="0" i="0" u="none" strike="noStrike" dirty="0">
                <a:solidFill>
                  <a:srgbClr val="D1D5DB"/>
                </a:solidFill>
                <a:effectLst/>
                <a:latin typeface="Calibri" panose="020F0502020204030204" pitchFamily="34" charset="0"/>
                <a:cs typeface="Calibri" panose="020F0502020204030204" pitchFamily="34" charset="0"/>
              </a:rPr>
              <a:t>: API management, data and application integration, business process automation, microservices architecture, cloud computing.</a:t>
            </a:r>
          </a:p>
          <a:p>
            <a:pPr algn="l">
              <a:buFont typeface="Arial" panose="020B0604020202020204" pitchFamily="34" charset="0"/>
              <a:buChar char="•"/>
            </a:pPr>
            <a:r>
              <a:rPr lang="en-US" sz="6000" b="1" i="0" u="none" strike="noStrike" dirty="0">
                <a:solidFill>
                  <a:srgbClr val="D1D5DB"/>
                </a:solidFill>
                <a:effectLst/>
                <a:latin typeface="Calibri" panose="020F0502020204030204" pitchFamily="34" charset="0"/>
                <a:cs typeface="Calibri" panose="020F0502020204030204" pitchFamily="34" charset="0"/>
              </a:rPr>
              <a:t>Scalability Solutions</a:t>
            </a:r>
            <a:r>
              <a:rPr lang="en-US" sz="6000" b="0" i="0" u="none" strike="noStrike" dirty="0">
                <a:solidFill>
                  <a:srgbClr val="D1D5DB"/>
                </a:solidFill>
                <a:effectLst/>
                <a:latin typeface="Calibri" panose="020F0502020204030204" pitchFamily="34" charset="0"/>
                <a:cs typeface="Calibri" panose="020F0502020204030204" pitchFamily="34" charset="0"/>
              </a:rPr>
              <a:t>: Elasticity, microservices architecture, API management, and data virtualization.</a:t>
            </a:r>
          </a:p>
          <a:p>
            <a:pPr algn="l">
              <a:buFont typeface="Arial" panose="020B0604020202020204" pitchFamily="34" charset="0"/>
              <a:buChar char="•"/>
            </a:pPr>
            <a:r>
              <a:rPr lang="en-US" sz="6000" b="1" i="0" u="none" strike="noStrike" dirty="0">
                <a:solidFill>
                  <a:srgbClr val="D1D5DB"/>
                </a:solidFill>
                <a:effectLst/>
                <a:latin typeface="Calibri" panose="020F0502020204030204" pitchFamily="34" charset="0"/>
                <a:cs typeface="Calibri" panose="020F0502020204030204" pitchFamily="34" charset="0"/>
              </a:rPr>
              <a:t>Training &amp; Onboarding</a:t>
            </a:r>
            <a:r>
              <a:rPr lang="en-US" sz="6000" b="0" i="0" u="none" strike="noStrike" dirty="0">
                <a:solidFill>
                  <a:srgbClr val="D1D5DB"/>
                </a:solidFill>
                <a:effectLst/>
                <a:latin typeface="Calibri" panose="020F0502020204030204" pitchFamily="34" charset="0"/>
                <a:cs typeface="Calibri" panose="020F0502020204030204" pitchFamily="34" charset="0"/>
              </a:rPr>
              <a:t>: Comprehensive training options including self-paced online courses, instructor-led online courses, on-site training, and access to MuleSoft Partner Network.</a:t>
            </a:r>
          </a:p>
          <a:p>
            <a:pPr algn="l"/>
            <a:endParaRPr lang="en-US" sz="7600"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59A7B64E-0142-5D12-0535-F456758CD12E}"/>
              </a:ext>
            </a:extLst>
          </p:cNvPr>
          <p:cNvSpPr txBox="1"/>
          <p:nvPr/>
        </p:nvSpPr>
        <p:spPr>
          <a:xfrm>
            <a:off x="7694341" y="591015"/>
            <a:ext cx="184731" cy="369332"/>
          </a:xfrm>
          <a:prstGeom prst="rect">
            <a:avLst/>
          </a:prstGeom>
          <a:noFill/>
        </p:spPr>
        <p:txBody>
          <a:bodyPr wrap="none" rtlCol="0">
            <a:spAutoFit/>
          </a:bodyPr>
          <a:lstStyle/>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52379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B92348-6611-A706-5D9C-939F3B572673}"/>
              </a:ext>
            </a:extLst>
          </p:cNvPr>
          <p:cNvSpPr>
            <a:spLocks noGrp="1"/>
          </p:cNvSpPr>
          <p:nvPr>
            <p:ph type="title"/>
          </p:nvPr>
        </p:nvSpPr>
        <p:spPr/>
        <p:txBody>
          <a:bodyPr/>
          <a:lstStyle/>
          <a:p>
            <a:pPr algn="ctr"/>
            <a:r>
              <a:rPr lang="en-US" dirty="0">
                <a:latin typeface="Calibri" panose="020F0502020204030204" pitchFamily="34" charset="0"/>
                <a:cs typeface="Calibri" panose="020F0502020204030204" pitchFamily="34" charset="0"/>
              </a:rPr>
              <a:t>Vendor Overview (API People)</a:t>
            </a:r>
          </a:p>
        </p:txBody>
      </p:sp>
      <p:sp>
        <p:nvSpPr>
          <p:cNvPr id="4" name="Text Placeholder 3">
            <a:extLst>
              <a:ext uri="{FF2B5EF4-FFF2-40B4-BE49-F238E27FC236}">
                <a16:creationId xmlns:a16="http://schemas.microsoft.com/office/drawing/2014/main" id="{FAC59594-296F-3D45-B86D-6F486B31F394}"/>
              </a:ext>
            </a:extLst>
          </p:cNvPr>
          <p:cNvSpPr>
            <a:spLocks noGrp="1"/>
          </p:cNvSpPr>
          <p:nvPr>
            <p:ph type="body" sz="quarter" idx="11"/>
          </p:nvPr>
        </p:nvSpPr>
        <p:spPr>
          <a:xfrm>
            <a:off x="442119" y="1219200"/>
            <a:ext cx="11872119" cy="4800600"/>
          </a:xfrm>
        </p:spPr>
        <p:txBody>
          <a:bodyPr>
            <a:normAutofit fontScale="40000" lnSpcReduction="20000"/>
          </a:bodyPr>
          <a:lstStyle/>
          <a:p>
            <a:pPr algn="l"/>
            <a:r>
              <a:rPr lang="en-US" sz="4400" b="1" i="0" u="none" strike="noStrike" dirty="0">
                <a:solidFill>
                  <a:srgbClr val="D1D5DB"/>
                </a:solidFill>
                <a:effectLst/>
                <a:latin typeface="Calibri" panose="020F0502020204030204" pitchFamily="34" charset="0"/>
                <a:cs typeface="Calibri" panose="020F0502020204030204" pitchFamily="34" charset="0"/>
              </a:rPr>
              <a:t>API People Middleware &amp; API Solutions Overview</a:t>
            </a:r>
            <a:endParaRPr lang="en-US" sz="4400" b="0" i="0" u="none" strike="noStrike" dirty="0">
              <a:solidFill>
                <a:srgbClr val="D1D5DB"/>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4400" b="1" i="0" u="none" strike="noStrike" dirty="0">
                <a:solidFill>
                  <a:srgbClr val="D1D5DB"/>
                </a:solidFill>
                <a:effectLst/>
                <a:latin typeface="Calibri" panose="020F0502020204030204" pitchFamily="34" charset="0"/>
                <a:cs typeface="Calibri" panose="020F0502020204030204" pitchFamily="34" charset="0"/>
              </a:rPr>
              <a:t>Pricing Models</a:t>
            </a:r>
            <a:r>
              <a:rPr lang="en-US" sz="4400" b="0" i="0" u="none" strike="noStrike" dirty="0">
                <a:solidFill>
                  <a:srgbClr val="D1D5DB"/>
                </a:solidFill>
                <a:effectLst/>
                <a:latin typeface="Calibri" panose="020F0502020204030204" pitchFamily="34" charset="0"/>
                <a:cs typeface="Calibri" panose="020F0502020204030204" pitchFamily="34" charset="0"/>
              </a:rPr>
              <a:t>: Tiered and custom plans based on features and functionality.</a:t>
            </a:r>
          </a:p>
          <a:p>
            <a:pPr algn="l">
              <a:buFont typeface="Arial" panose="020B0604020202020204" pitchFamily="34" charset="0"/>
              <a:buChar char="•"/>
            </a:pPr>
            <a:r>
              <a:rPr lang="en-US" sz="4400" b="1" i="0" u="none" strike="noStrike" dirty="0">
                <a:solidFill>
                  <a:srgbClr val="D1D5DB"/>
                </a:solidFill>
                <a:effectLst/>
                <a:latin typeface="Calibri" panose="020F0502020204030204" pitchFamily="34" charset="0"/>
                <a:cs typeface="Calibri" panose="020F0502020204030204" pitchFamily="34" charset="0"/>
              </a:rPr>
              <a:t>Support &amp; Consulting</a:t>
            </a:r>
            <a:r>
              <a:rPr lang="en-US" sz="4400" b="0" i="0" u="none" strike="noStrike" dirty="0">
                <a:solidFill>
                  <a:srgbClr val="D1D5DB"/>
                </a:solidFill>
                <a:effectLst/>
                <a:latin typeface="Calibri" panose="020F0502020204030204" pitchFamily="34" charset="0"/>
                <a:cs typeface="Calibri" panose="020F0502020204030204" pitchFamily="34" charset="0"/>
              </a:rPr>
              <a:t>: Offers API strategy consulting, middleware support for technologies like IBM MQ, TIBCO EMS, Oracle WLS, and comprehensive API management support.</a:t>
            </a:r>
          </a:p>
          <a:p>
            <a:pPr algn="l">
              <a:buFont typeface="Arial" panose="020B0604020202020204" pitchFamily="34" charset="0"/>
              <a:buChar char="•"/>
            </a:pPr>
            <a:r>
              <a:rPr lang="en-US" sz="4400" b="1" i="0" u="none" strike="noStrike" dirty="0">
                <a:solidFill>
                  <a:srgbClr val="D1D5DB"/>
                </a:solidFill>
                <a:effectLst/>
                <a:latin typeface="Calibri" panose="020F0502020204030204" pitchFamily="34" charset="0"/>
                <a:cs typeface="Calibri" panose="020F0502020204030204" pitchFamily="34" charset="0"/>
              </a:rPr>
              <a:t>Future Developments</a:t>
            </a:r>
            <a:r>
              <a:rPr lang="en-US" sz="4400" b="0" i="0" u="none" strike="noStrike" dirty="0">
                <a:solidFill>
                  <a:srgbClr val="D1D5DB"/>
                </a:solidFill>
                <a:effectLst/>
                <a:latin typeface="Calibri" panose="020F0502020204030204" pitchFamily="34" charset="0"/>
                <a:cs typeface="Calibri" panose="020F0502020204030204" pitchFamily="34" charset="0"/>
              </a:rPr>
              <a:t>: Expect enhancements in scalability, integration, emerging technologies support (</a:t>
            </a:r>
            <a:r>
              <a:rPr lang="en-US" sz="4400" b="0" i="0" u="none" strike="noStrike" dirty="0" err="1">
                <a:solidFill>
                  <a:srgbClr val="D1D5DB"/>
                </a:solidFill>
                <a:effectLst/>
                <a:latin typeface="Calibri" panose="020F0502020204030204" pitchFamily="34" charset="0"/>
                <a:cs typeface="Calibri" panose="020F0502020204030204" pitchFamily="34" charset="0"/>
              </a:rPr>
              <a:t>GraphQL</a:t>
            </a:r>
            <a:r>
              <a:rPr lang="en-US" sz="4400" b="0" i="0" u="none" strike="noStrike" dirty="0">
                <a:solidFill>
                  <a:srgbClr val="D1D5DB"/>
                </a:solidFill>
                <a:effectLst/>
                <a:latin typeface="Calibri" panose="020F0502020204030204" pitchFamily="34" charset="0"/>
                <a:cs typeface="Calibri" panose="020F0502020204030204" pitchFamily="34" charset="0"/>
              </a:rPr>
              <a:t>, serverless architectures), security and compliance updates, AI and machine learning integration, and developer-friendly tools.</a:t>
            </a:r>
          </a:p>
          <a:p>
            <a:pPr algn="l">
              <a:buFont typeface="Arial" panose="020B0604020202020204" pitchFamily="34" charset="0"/>
              <a:buChar char="•"/>
            </a:pPr>
            <a:r>
              <a:rPr lang="en-US" sz="4400" b="1" i="0" u="none" strike="noStrike" dirty="0">
                <a:solidFill>
                  <a:srgbClr val="D1D5DB"/>
                </a:solidFill>
                <a:effectLst/>
                <a:latin typeface="Calibri" panose="020F0502020204030204" pitchFamily="34" charset="0"/>
                <a:cs typeface="Calibri" panose="020F0502020204030204" pitchFamily="34" charset="0"/>
              </a:rPr>
              <a:t>Industry Integration</a:t>
            </a:r>
            <a:r>
              <a:rPr lang="en-US" sz="4400" b="0" i="0" u="none" strike="noStrike" dirty="0">
                <a:solidFill>
                  <a:srgbClr val="D1D5DB"/>
                </a:solidFill>
                <a:effectLst/>
                <a:latin typeface="Calibri" panose="020F0502020204030204" pitchFamily="34" charset="0"/>
                <a:cs typeface="Calibri" panose="020F0502020204030204" pitchFamily="34" charset="0"/>
              </a:rPr>
              <a:t>: Focus on retail, consumer goods, media sectors; features pre-built connectors, data transformation, and governance.</a:t>
            </a:r>
          </a:p>
          <a:p>
            <a:pPr algn="l">
              <a:buFont typeface="Arial" panose="020B0604020202020204" pitchFamily="34" charset="0"/>
              <a:buChar char="•"/>
            </a:pPr>
            <a:r>
              <a:rPr lang="en-US" sz="4400" b="1" i="0" u="none" strike="noStrike" dirty="0">
                <a:solidFill>
                  <a:srgbClr val="D1D5DB"/>
                </a:solidFill>
                <a:effectLst/>
                <a:latin typeface="Calibri" panose="020F0502020204030204" pitchFamily="34" charset="0"/>
                <a:cs typeface="Calibri" panose="020F0502020204030204" pitchFamily="34" charset="0"/>
              </a:rPr>
              <a:t>Core Features</a:t>
            </a:r>
            <a:r>
              <a:rPr lang="en-US" sz="4400" b="0" i="0" u="none" strike="noStrike" dirty="0">
                <a:solidFill>
                  <a:srgbClr val="D1D5DB"/>
                </a:solidFill>
                <a:effectLst/>
                <a:latin typeface="Calibri" panose="020F0502020204030204" pitchFamily="34" charset="0"/>
                <a:cs typeface="Calibri" panose="020F0502020204030204" pitchFamily="34" charset="0"/>
              </a:rPr>
              <a:t>: API discovery, cataloging, design, documentation, security, governance, monitoring, and analytics.</a:t>
            </a:r>
          </a:p>
          <a:p>
            <a:pPr algn="l">
              <a:buFont typeface="Arial" panose="020B0604020202020204" pitchFamily="34" charset="0"/>
              <a:buChar char="•"/>
            </a:pPr>
            <a:r>
              <a:rPr lang="en-US" sz="4400" b="1" i="0" u="none" strike="noStrike" dirty="0">
                <a:solidFill>
                  <a:srgbClr val="D1D5DB"/>
                </a:solidFill>
                <a:effectLst/>
                <a:latin typeface="Calibri" panose="020F0502020204030204" pitchFamily="34" charset="0"/>
                <a:cs typeface="Calibri" panose="020F0502020204030204" pitchFamily="34" charset="0"/>
              </a:rPr>
              <a:t>Compliance &amp; Regulation</a:t>
            </a:r>
            <a:r>
              <a:rPr lang="en-US" sz="4400" b="0" i="0" u="none" strike="noStrike" dirty="0">
                <a:solidFill>
                  <a:srgbClr val="D1D5DB"/>
                </a:solidFill>
                <a:effectLst/>
                <a:latin typeface="Calibri" panose="020F0502020204030204" pitchFamily="34" charset="0"/>
                <a:cs typeface="Calibri" panose="020F0502020204030204" pitchFamily="34" charset="0"/>
              </a:rPr>
              <a:t>: Navigates GDPR, HIPAA, industry-specific standards; emphasizes data privacy, security, transparent consent mechanisms, and regular audits.</a:t>
            </a:r>
          </a:p>
          <a:p>
            <a:pPr algn="l">
              <a:buFont typeface="Arial" panose="020B0604020202020204" pitchFamily="34" charset="0"/>
              <a:buChar char="•"/>
            </a:pPr>
            <a:r>
              <a:rPr lang="en-US" sz="4400" b="1" i="0" u="none" strike="noStrike" dirty="0">
                <a:solidFill>
                  <a:srgbClr val="D1D5DB"/>
                </a:solidFill>
                <a:effectLst/>
                <a:latin typeface="Calibri" panose="020F0502020204030204" pitchFamily="34" charset="0"/>
                <a:cs typeface="Calibri" panose="020F0502020204030204" pitchFamily="34" charset="0"/>
              </a:rPr>
              <a:t>Scalability Techniques</a:t>
            </a:r>
            <a:r>
              <a:rPr lang="en-US" sz="4400" b="0" i="0" u="none" strike="noStrike" dirty="0">
                <a:solidFill>
                  <a:srgbClr val="D1D5DB"/>
                </a:solidFill>
                <a:effectLst/>
                <a:latin typeface="Calibri" panose="020F0502020204030204" pitchFamily="34" charset="0"/>
                <a:cs typeface="Calibri" panose="020F0502020204030204" pitchFamily="34" charset="0"/>
              </a:rPr>
              <a:t>: Utilizes horizontal and vertical scaling, caching, and load balancing for performance and scalability.</a:t>
            </a:r>
          </a:p>
          <a:p>
            <a:pPr algn="l">
              <a:buFont typeface="Arial" panose="020B0604020202020204" pitchFamily="34" charset="0"/>
              <a:buChar char="•"/>
            </a:pPr>
            <a:r>
              <a:rPr lang="en-US" sz="4400" b="1" i="0" u="none" strike="noStrike" dirty="0">
                <a:solidFill>
                  <a:srgbClr val="D1D5DB"/>
                </a:solidFill>
                <a:effectLst/>
                <a:latin typeface="Calibri" panose="020F0502020204030204" pitchFamily="34" charset="0"/>
                <a:cs typeface="Calibri" panose="020F0502020204030204" pitchFamily="34" charset="0"/>
              </a:rPr>
              <a:t>Training &amp; Onboarding</a:t>
            </a:r>
            <a:r>
              <a:rPr lang="en-US" sz="4400" b="0" i="0" u="none" strike="noStrike" dirty="0">
                <a:solidFill>
                  <a:srgbClr val="D1D5DB"/>
                </a:solidFill>
                <a:effectLst/>
                <a:latin typeface="Calibri" panose="020F0502020204030204" pitchFamily="34" charset="0"/>
                <a:cs typeface="Calibri" panose="020F0502020204030204" pitchFamily="34" charset="0"/>
              </a:rPr>
              <a:t>: Offers self-paced online training, instructor-led training, and custom onboarding programs.</a:t>
            </a:r>
          </a:p>
        </p:txBody>
      </p:sp>
      <p:sp>
        <p:nvSpPr>
          <p:cNvPr id="2" name="TextBox 1">
            <a:extLst>
              <a:ext uri="{FF2B5EF4-FFF2-40B4-BE49-F238E27FC236}">
                <a16:creationId xmlns:a16="http://schemas.microsoft.com/office/drawing/2014/main" id="{59A7B64E-0142-5D12-0535-F456758CD12E}"/>
              </a:ext>
            </a:extLst>
          </p:cNvPr>
          <p:cNvSpPr txBox="1"/>
          <p:nvPr/>
        </p:nvSpPr>
        <p:spPr>
          <a:xfrm>
            <a:off x="7694341" y="591015"/>
            <a:ext cx="184731" cy="369332"/>
          </a:xfrm>
          <a:prstGeom prst="rect">
            <a:avLst/>
          </a:prstGeom>
          <a:noFill/>
        </p:spPr>
        <p:txBody>
          <a:bodyPr wrap="none" rtlCol="0">
            <a:spAutoFit/>
          </a:bodyPr>
          <a:lstStyle/>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59233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B92348-6611-A706-5D9C-939F3B572673}"/>
              </a:ext>
            </a:extLst>
          </p:cNvPr>
          <p:cNvSpPr>
            <a:spLocks noGrp="1"/>
          </p:cNvSpPr>
          <p:nvPr>
            <p:ph type="title"/>
          </p:nvPr>
        </p:nvSpPr>
        <p:spPr/>
        <p:txBody>
          <a:bodyPr/>
          <a:lstStyle/>
          <a:p>
            <a:pPr algn="ctr"/>
            <a:r>
              <a:rPr lang="en-US" dirty="0">
                <a:latin typeface="Calibri" panose="020F0502020204030204" pitchFamily="34" charset="0"/>
                <a:cs typeface="Calibri" panose="020F0502020204030204" pitchFamily="34" charset="0"/>
              </a:rPr>
              <a:t>Vendor Overview (Denodo)</a:t>
            </a:r>
          </a:p>
        </p:txBody>
      </p:sp>
      <p:sp>
        <p:nvSpPr>
          <p:cNvPr id="4" name="Text Placeholder 3">
            <a:extLst>
              <a:ext uri="{FF2B5EF4-FFF2-40B4-BE49-F238E27FC236}">
                <a16:creationId xmlns:a16="http://schemas.microsoft.com/office/drawing/2014/main" id="{FAC59594-296F-3D45-B86D-6F486B31F394}"/>
              </a:ext>
            </a:extLst>
          </p:cNvPr>
          <p:cNvSpPr>
            <a:spLocks noGrp="1"/>
          </p:cNvSpPr>
          <p:nvPr>
            <p:ph type="body" sz="quarter" idx="11"/>
          </p:nvPr>
        </p:nvSpPr>
        <p:spPr>
          <a:xfrm>
            <a:off x="442119" y="1219200"/>
            <a:ext cx="11872119" cy="4800600"/>
          </a:xfrm>
        </p:spPr>
        <p:txBody>
          <a:bodyPr>
            <a:normAutofit fontScale="40000" lnSpcReduction="20000"/>
          </a:bodyPr>
          <a:lstStyle/>
          <a:p>
            <a:pPr algn="l"/>
            <a:r>
              <a:rPr lang="en-US" sz="4400" b="1" i="0" u="none" strike="noStrike" dirty="0">
                <a:solidFill>
                  <a:srgbClr val="D1D5DB"/>
                </a:solidFill>
                <a:effectLst/>
                <a:latin typeface="Calibri" panose="020F0502020204030204" pitchFamily="34" charset="0"/>
                <a:cs typeface="Calibri" panose="020F0502020204030204" pitchFamily="34" charset="0"/>
              </a:rPr>
              <a:t>Denodo Middleware &amp; API Solutions Summary</a:t>
            </a:r>
            <a:endParaRPr lang="en-US" sz="4400" b="0" i="0" u="none" strike="noStrike" dirty="0">
              <a:solidFill>
                <a:srgbClr val="D1D5DB"/>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4400" b="1" i="0" u="none" strike="noStrike" dirty="0">
                <a:solidFill>
                  <a:srgbClr val="D1D5DB"/>
                </a:solidFill>
                <a:effectLst/>
                <a:latin typeface="Calibri" panose="020F0502020204030204" pitchFamily="34" charset="0"/>
                <a:cs typeface="Calibri" panose="020F0502020204030204" pitchFamily="34" charset="0"/>
              </a:rPr>
              <a:t>Pricing Structures</a:t>
            </a:r>
            <a:r>
              <a:rPr lang="en-US" sz="4400" b="0" i="0" u="none" strike="noStrike" dirty="0">
                <a:solidFill>
                  <a:srgbClr val="D1D5DB"/>
                </a:solidFill>
                <a:effectLst/>
                <a:latin typeface="Calibri" panose="020F0502020204030204" pitchFamily="34" charset="0"/>
                <a:cs typeface="Calibri" panose="020F0502020204030204" pitchFamily="34" charset="0"/>
              </a:rPr>
              <a:t>: Offers varied pricing, including a utility-based hourly model for cloud services, with on-demand training at $200 USD.</a:t>
            </a:r>
          </a:p>
          <a:p>
            <a:pPr algn="l">
              <a:buFont typeface="Arial" panose="020B0604020202020204" pitchFamily="34" charset="0"/>
              <a:buChar char="•"/>
            </a:pPr>
            <a:r>
              <a:rPr lang="en-US" sz="4400" b="1" i="0" u="none" strike="noStrike" dirty="0">
                <a:solidFill>
                  <a:srgbClr val="D1D5DB"/>
                </a:solidFill>
                <a:effectLst/>
                <a:latin typeface="Calibri" panose="020F0502020204030204" pitchFamily="34" charset="0"/>
                <a:cs typeface="Calibri" panose="020F0502020204030204" pitchFamily="34" charset="0"/>
              </a:rPr>
              <a:t>Support &amp; Services</a:t>
            </a:r>
            <a:r>
              <a:rPr lang="en-US" sz="4400" b="0" i="0" u="none" strike="noStrike" dirty="0">
                <a:solidFill>
                  <a:srgbClr val="D1D5DB"/>
                </a:solidFill>
                <a:effectLst/>
                <a:latin typeface="Calibri" panose="020F0502020204030204" pitchFamily="34" charset="0"/>
                <a:cs typeface="Calibri" panose="020F0502020204030204" pitchFamily="34" charset="0"/>
              </a:rPr>
              <a:t>: Includes software updates, maintenance, technical support, SLAs, knowledge transfer, best practices, community forums, consulting, professional services, training, and education.</a:t>
            </a:r>
          </a:p>
          <a:p>
            <a:pPr algn="l">
              <a:buFont typeface="Arial" panose="020B0604020202020204" pitchFamily="34" charset="0"/>
              <a:buChar char="•"/>
            </a:pPr>
            <a:r>
              <a:rPr lang="en-US" sz="4400" b="1" i="0" u="none" strike="noStrike" dirty="0">
                <a:solidFill>
                  <a:srgbClr val="D1D5DB"/>
                </a:solidFill>
                <a:effectLst/>
                <a:latin typeface="Calibri" panose="020F0502020204030204" pitchFamily="34" charset="0"/>
                <a:cs typeface="Calibri" panose="020F0502020204030204" pitchFamily="34" charset="0"/>
              </a:rPr>
              <a:t>Future Developments</a:t>
            </a:r>
            <a:r>
              <a:rPr lang="en-US" sz="4400" b="0" i="0" u="none" strike="noStrike" dirty="0">
                <a:solidFill>
                  <a:srgbClr val="D1D5DB"/>
                </a:solidFill>
                <a:effectLst/>
                <a:latin typeface="Calibri" panose="020F0502020204030204" pitchFamily="34" charset="0"/>
                <a:cs typeface="Calibri" panose="020F0502020204030204" pitchFamily="34" charset="0"/>
              </a:rPr>
              <a:t>: Focus on AI &amp; ML integration, enhanced data virtualization, Data-as-a-Service, and API strategy in line with data virtualization.</a:t>
            </a:r>
          </a:p>
          <a:p>
            <a:pPr algn="l">
              <a:buFont typeface="Arial" panose="020B0604020202020204" pitchFamily="34" charset="0"/>
              <a:buChar char="•"/>
            </a:pPr>
            <a:r>
              <a:rPr lang="en-US" sz="4400" b="1" i="0" u="none" strike="noStrike" dirty="0">
                <a:solidFill>
                  <a:srgbClr val="D1D5DB"/>
                </a:solidFill>
                <a:effectLst/>
                <a:latin typeface="Calibri" panose="020F0502020204030204" pitchFamily="34" charset="0"/>
                <a:cs typeface="Calibri" panose="020F0502020204030204" pitchFamily="34" charset="0"/>
              </a:rPr>
              <a:t>Industry Integration</a:t>
            </a:r>
            <a:r>
              <a:rPr lang="en-US" sz="4400" b="0" i="0" u="none" strike="noStrike" dirty="0">
                <a:solidFill>
                  <a:srgbClr val="D1D5DB"/>
                </a:solidFill>
                <a:effectLst/>
                <a:latin typeface="Calibri" panose="020F0502020204030204" pitchFamily="34" charset="0"/>
                <a:cs typeface="Calibri" panose="020F0502020204030204" pitchFamily="34" charset="0"/>
              </a:rPr>
              <a:t>: Applicable in enterprise, retail, manufacturing; integrates with data warehouses, BI tools, cloud services, ensures data governance and security.</a:t>
            </a:r>
          </a:p>
          <a:p>
            <a:pPr algn="l">
              <a:buFont typeface="Arial" panose="020B0604020202020204" pitchFamily="34" charset="0"/>
              <a:buChar char="•"/>
            </a:pPr>
            <a:r>
              <a:rPr lang="en-US" sz="4400" b="1" i="0" u="none" strike="noStrike" dirty="0">
                <a:solidFill>
                  <a:srgbClr val="D1D5DB"/>
                </a:solidFill>
                <a:effectLst/>
                <a:latin typeface="Calibri" panose="020F0502020204030204" pitchFamily="34" charset="0"/>
                <a:cs typeface="Calibri" panose="020F0502020204030204" pitchFamily="34" charset="0"/>
              </a:rPr>
              <a:t>Core Features</a:t>
            </a:r>
            <a:r>
              <a:rPr lang="en-US" sz="4400" b="0" i="0" u="none" strike="noStrike" dirty="0">
                <a:solidFill>
                  <a:srgbClr val="D1D5DB"/>
                </a:solidFill>
                <a:effectLst/>
                <a:latin typeface="Calibri" panose="020F0502020204030204" pitchFamily="34" charset="0"/>
                <a:cs typeface="Calibri" panose="020F0502020204030204" pitchFamily="34" charset="0"/>
              </a:rPr>
              <a:t>: Data virtualization, real-time integration, data enrichment, API management, data governance.</a:t>
            </a:r>
          </a:p>
          <a:p>
            <a:pPr algn="l">
              <a:buFont typeface="Arial" panose="020B0604020202020204" pitchFamily="34" charset="0"/>
              <a:buChar char="•"/>
            </a:pPr>
            <a:r>
              <a:rPr lang="en-US" sz="4400" b="1" i="0" u="none" strike="noStrike" dirty="0">
                <a:solidFill>
                  <a:srgbClr val="D1D5DB"/>
                </a:solidFill>
                <a:effectLst/>
                <a:latin typeface="Calibri" panose="020F0502020204030204" pitchFamily="34" charset="0"/>
                <a:cs typeface="Calibri" panose="020F0502020204030204" pitchFamily="34" charset="0"/>
              </a:rPr>
              <a:t>Compliance &amp; Security</a:t>
            </a:r>
            <a:r>
              <a:rPr lang="en-US" sz="4400" b="0" i="0" u="none" strike="noStrike" dirty="0">
                <a:solidFill>
                  <a:srgbClr val="D1D5DB"/>
                </a:solidFill>
                <a:effectLst/>
                <a:latin typeface="Calibri" panose="020F0502020204030204" pitchFamily="34" charset="0"/>
                <a:cs typeface="Calibri" panose="020F0502020204030204" pitchFamily="34" charset="0"/>
              </a:rPr>
              <a:t>: Adheres to strict security standards, GDPR, Privacy Shield, ISO 27001:2013 certification, DPA, and CCPA compliance.</a:t>
            </a:r>
          </a:p>
          <a:p>
            <a:pPr algn="l">
              <a:buFont typeface="Arial" panose="020B0604020202020204" pitchFamily="34" charset="0"/>
              <a:buChar char="•"/>
            </a:pPr>
            <a:r>
              <a:rPr lang="en-US" sz="4400" b="1" i="0" u="none" strike="noStrike" dirty="0">
                <a:solidFill>
                  <a:srgbClr val="D1D5DB"/>
                </a:solidFill>
                <a:effectLst/>
                <a:latin typeface="Calibri" panose="020F0502020204030204" pitchFamily="34" charset="0"/>
                <a:cs typeface="Calibri" panose="020F0502020204030204" pitchFamily="34" charset="0"/>
              </a:rPr>
              <a:t>Scalability &amp; Performance</a:t>
            </a:r>
            <a:r>
              <a:rPr lang="en-US" sz="4400" b="0" i="0" u="none" strike="noStrike" dirty="0">
                <a:solidFill>
                  <a:srgbClr val="D1D5DB"/>
                </a:solidFill>
                <a:effectLst/>
                <a:latin typeface="Calibri" panose="020F0502020204030204" pitchFamily="34" charset="0"/>
                <a:cs typeface="Calibri" panose="020F0502020204030204" pitchFamily="34" charset="0"/>
              </a:rPr>
              <a:t>: Features cluster architecture, load balancing, connection pooling, caching, web services, diagnostic tools, and multi-location deployment.</a:t>
            </a:r>
          </a:p>
          <a:p>
            <a:pPr algn="l">
              <a:buFont typeface="Arial" panose="020B0604020202020204" pitchFamily="34" charset="0"/>
              <a:buChar char="•"/>
            </a:pPr>
            <a:r>
              <a:rPr lang="en-US" sz="4400" b="1" i="0" u="none" strike="noStrike" dirty="0">
                <a:solidFill>
                  <a:srgbClr val="D1D5DB"/>
                </a:solidFill>
                <a:effectLst/>
                <a:latin typeface="Calibri" panose="020F0502020204030204" pitchFamily="34" charset="0"/>
                <a:cs typeface="Calibri" panose="020F0502020204030204" pitchFamily="34" charset="0"/>
              </a:rPr>
              <a:t>Training &amp; Resources</a:t>
            </a:r>
            <a:r>
              <a:rPr lang="en-US" sz="4400" b="0" i="0" u="none" strike="noStrike" dirty="0">
                <a:solidFill>
                  <a:srgbClr val="D1D5DB"/>
                </a:solidFill>
                <a:effectLst/>
                <a:latin typeface="Calibri" panose="020F0502020204030204" pitchFamily="34" charset="0"/>
                <a:cs typeface="Calibri" panose="020F0502020204030204" pitchFamily="34" charset="0"/>
              </a:rPr>
              <a:t>: Comprehensive documentation, online/in-person training, certification programs, customized training, community forums, and official support channels.</a:t>
            </a:r>
          </a:p>
        </p:txBody>
      </p:sp>
      <p:sp>
        <p:nvSpPr>
          <p:cNvPr id="2" name="TextBox 1">
            <a:extLst>
              <a:ext uri="{FF2B5EF4-FFF2-40B4-BE49-F238E27FC236}">
                <a16:creationId xmlns:a16="http://schemas.microsoft.com/office/drawing/2014/main" id="{59A7B64E-0142-5D12-0535-F456758CD12E}"/>
              </a:ext>
            </a:extLst>
          </p:cNvPr>
          <p:cNvSpPr txBox="1"/>
          <p:nvPr/>
        </p:nvSpPr>
        <p:spPr>
          <a:xfrm>
            <a:off x="7694341" y="591015"/>
            <a:ext cx="184731" cy="369332"/>
          </a:xfrm>
          <a:prstGeom prst="rect">
            <a:avLst/>
          </a:prstGeom>
          <a:noFill/>
        </p:spPr>
        <p:txBody>
          <a:bodyPr wrap="none" rtlCol="0">
            <a:spAutoFit/>
          </a:bodyPr>
          <a:lstStyle/>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6719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B92348-6611-A706-5D9C-939F3B572673}"/>
              </a:ext>
            </a:extLst>
          </p:cNvPr>
          <p:cNvSpPr>
            <a:spLocks noGrp="1"/>
          </p:cNvSpPr>
          <p:nvPr>
            <p:ph type="title"/>
          </p:nvPr>
        </p:nvSpPr>
        <p:spPr/>
        <p:txBody>
          <a:bodyPr/>
          <a:lstStyle/>
          <a:p>
            <a:pPr algn="ctr"/>
            <a:r>
              <a:rPr lang="en-US" dirty="0">
                <a:latin typeface="Calibri" panose="020F0502020204030204" pitchFamily="34" charset="0"/>
                <a:cs typeface="Calibri" panose="020F0502020204030204" pitchFamily="34" charset="0"/>
              </a:rPr>
              <a:t>Vendor Overview (Fiserv Open Data)</a:t>
            </a:r>
          </a:p>
        </p:txBody>
      </p:sp>
      <p:sp>
        <p:nvSpPr>
          <p:cNvPr id="4" name="Text Placeholder 3">
            <a:extLst>
              <a:ext uri="{FF2B5EF4-FFF2-40B4-BE49-F238E27FC236}">
                <a16:creationId xmlns:a16="http://schemas.microsoft.com/office/drawing/2014/main" id="{FAC59594-296F-3D45-B86D-6F486B31F394}"/>
              </a:ext>
            </a:extLst>
          </p:cNvPr>
          <p:cNvSpPr>
            <a:spLocks noGrp="1"/>
          </p:cNvSpPr>
          <p:nvPr>
            <p:ph type="body" sz="quarter" idx="11"/>
          </p:nvPr>
        </p:nvSpPr>
        <p:spPr>
          <a:xfrm>
            <a:off x="442119" y="1219200"/>
            <a:ext cx="11872119" cy="4800600"/>
          </a:xfrm>
        </p:spPr>
        <p:txBody>
          <a:bodyPr>
            <a:normAutofit fontScale="25000" lnSpcReduction="20000"/>
          </a:bodyPr>
          <a:lstStyle/>
          <a:p>
            <a:pPr algn="l"/>
            <a:r>
              <a:rPr lang="en-US" sz="6000" b="1" i="0" u="none" strike="noStrike" dirty="0">
                <a:solidFill>
                  <a:srgbClr val="D1D5DB"/>
                </a:solidFill>
                <a:effectLst/>
                <a:latin typeface="Calibri" panose="020F0502020204030204" pitchFamily="34" charset="0"/>
                <a:cs typeface="Calibri" panose="020F0502020204030204" pitchFamily="34" charset="0"/>
              </a:rPr>
              <a:t>Fiserv Open Data Solutions Overview</a:t>
            </a:r>
            <a:endParaRPr lang="en-US" sz="6000" b="0" i="0" u="none" strike="noStrike" dirty="0">
              <a:solidFill>
                <a:srgbClr val="D1D5DB"/>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6000" b="1" i="0" u="none" strike="noStrike" dirty="0">
                <a:solidFill>
                  <a:srgbClr val="D1D5DB"/>
                </a:solidFill>
                <a:effectLst/>
                <a:latin typeface="Calibri" panose="020F0502020204030204" pitchFamily="34" charset="0"/>
                <a:cs typeface="Calibri" panose="020F0502020204030204" pitchFamily="34" charset="0"/>
              </a:rPr>
              <a:t>Pricing Model</a:t>
            </a:r>
            <a:r>
              <a:rPr lang="en-US" sz="6000" b="0" i="0" u="none" strike="noStrike" dirty="0">
                <a:solidFill>
                  <a:srgbClr val="D1D5DB"/>
                </a:solidFill>
                <a:effectLst/>
                <a:latin typeface="Calibri" panose="020F0502020204030204" pitchFamily="34" charset="0"/>
                <a:cs typeface="Calibri" panose="020F0502020204030204" pitchFamily="34" charset="0"/>
              </a:rPr>
              <a:t>: Based on services used, data volume, support level; includes self-service and managed services tiers, with custom pricing for unique needs.</a:t>
            </a:r>
          </a:p>
          <a:p>
            <a:pPr algn="l">
              <a:buFont typeface="Arial" panose="020B0604020202020204" pitchFamily="34" charset="0"/>
              <a:buChar char="•"/>
            </a:pPr>
            <a:r>
              <a:rPr lang="en-US" sz="6000" b="1" i="0" u="none" strike="noStrike" dirty="0">
                <a:solidFill>
                  <a:srgbClr val="D1D5DB"/>
                </a:solidFill>
                <a:effectLst/>
                <a:latin typeface="Calibri" panose="020F0502020204030204" pitchFamily="34" charset="0"/>
                <a:cs typeface="Calibri" panose="020F0502020204030204" pitchFamily="34" charset="0"/>
              </a:rPr>
              <a:t>API Lifecycle Management</a:t>
            </a:r>
            <a:r>
              <a:rPr lang="en-US" sz="6000" b="0" i="0" u="none" strike="noStrike" dirty="0">
                <a:solidFill>
                  <a:srgbClr val="D1D5DB"/>
                </a:solidFill>
                <a:effectLst/>
                <a:latin typeface="Calibri" panose="020F0502020204030204" pitchFamily="34" charset="0"/>
                <a:cs typeface="Calibri" panose="020F0502020204030204" pitchFamily="34" charset="0"/>
              </a:rPr>
              <a:t>: Offers API design, development, middleware integration, management, and 24/7 support; includes registration, discovery, documentation, and analytics tools.</a:t>
            </a:r>
          </a:p>
          <a:p>
            <a:pPr algn="l">
              <a:buFont typeface="Arial" panose="020B0604020202020204" pitchFamily="34" charset="0"/>
              <a:buChar char="•"/>
            </a:pPr>
            <a:r>
              <a:rPr lang="en-US" sz="6000" b="1" i="0" u="none" strike="noStrike" dirty="0">
                <a:solidFill>
                  <a:srgbClr val="D1D5DB"/>
                </a:solidFill>
                <a:effectLst/>
                <a:latin typeface="Calibri" panose="020F0502020204030204" pitchFamily="34" charset="0"/>
                <a:cs typeface="Calibri" panose="020F0502020204030204" pitchFamily="34" charset="0"/>
              </a:rPr>
              <a:t>Future Enhancements</a:t>
            </a:r>
            <a:r>
              <a:rPr lang="en-US" sz="6000" b="0" i="0" u="none" strike="noStrike" dirty="0">
                <a:solidFill>
                  <a:srgbClr val="D1D5DB"/>
                </a:solidFill>
                <a:effectLst/>
                <a:latin typeface="Calibri" panose="020F0502020204030204" pitchFamily="34" charset="0"/>
                <a:cs typeface="Calibri" panose="020F0502020204030204" pitchFamily="34" charset="0"/>
              </a:rPr>
              <a:t>: Expanding data type/format support, developing pre-built connectors, enhancing security/compliance, and improving scalability. Plans for blockchain, AI/ML, and quantum computing support.</a:t>
            </a:r>
          </a:p>
          <a:p>
            <a:pPr algn="l">
              <a:buFont typeface="Arial" panose="020B0604020202020204" pitchFamily="34" charset="0"/>
              <a:buChar char="•"/>
            </a:pPr>
            <a:r>
              <a:rPr lang="en-US" sz="6000" b="1" i="0" u="none" strike="noStrike" dirty="0">
                <a:solidFill>
                  <a:srgbClr val="D1D5DB"/>
                </a:solidFill>
                <a:effectLst/>
                <a:latin typeface="Calibri" panose="020F0502020204030204" pitchFamily="34" charset="0"/>
                <a:cs typeface="Calibri" panose="020F0502020204030204" pitchFamily="34" charset="0"/>
              </a:rPr>
              <a:t>Industry Focus</a:t>
            </a:r>
            <a:r>
              <a:rPr lang="en-US" sz="6000" b="0" i="0" u="none" strike="noStrike" dirty="0">
                <a:solidFill>
                  <a:srgbClr val="D1D5DB"/>
                </a:solidFill>
                <a:effectLst/>
                <a:latin typeface="Calibri" panose="020F0502020204030204" pitchFamily="34" charset="0"/>
                <a:cs typeface="Calibri" panose="020F0502020204030204" pitchFamily="34" charset="0"/>
              </a:rPr>
              <a:t>: Tailored for financial services.</a:t>
            </a:r>
          </a:p>
          <a:p>
            <a:pPr algn="l">
              <a:buFont typeface="Arial" panose="020B0604020202020204" pitchFamily="34" charset="0"/>
              <a:buChar char="•"/>
            </a:pPr>
            <a:r>
              <a:rPr lang="en-US" sz="6000" b="1" i="0" u="none" strike="noStrike" dirty="0">
                <a:solidFill>
                  <a:srgbClr val="D1D5DB"/>
                </a:solidFill>
                <a:effectLst/>
                <a:latin typeface="Calibri" panose="020F0502020204030204" pitchFamily="34" charset="0"/>
                <a:cs typeface="Calibri" panose="020F0502020204030204" pitchFamily="34" charset="0"/>
              </a:rPr>
              <a:t>Integration &amp; Compatibility</a:t>
            </a:r>
            <a:r>
              <a:rPr lang="en-US" sz="6000" b="0" i="0" u="none" strike="noStrike" dirty="0">
                <a:solidFill>
                  <a:srgbClr val="D1D5DB"/>
                </a:solidFill>
                <a:effectLst/>
                <a:latin typeface="Calibri" panose="020F0502020204030204" pitchFamily="34" charset="0"/>
                <a:cs typeface="Calibri" panose="020F0502020204030204" pitchFamily="34" charset="0"/>
              </a:rPr>
              <a:t>: Uses RESTful APIs, open-source technologies, and a cloud-native architecture for broad compatibility.</a:t>
            </a:r>
          </a:p>
          <a:p>
            <a:pPr algn="l">
              <a:buFont typeface="Arial" panose="020B0604020202020204" pitchFamily="34" charset="0"/>
              <a:buChar char="•"/>
            </a:pPr>
            <a:r>
              <a:rPr lang="en-US" sz="6000" b="1" i="0" u="none" strike="noStrike" dirty="0">
                <a:solidFill>
                  <a:srgbClr val="D1D5DB"/>
                </a:solidFill>
                <a:effectLst/>
                <a:latin typeface="Calibri" panose="020F0502020204030204" pitchFamily="34" charset="0"/>
                <a:cs typeface="Calibri" panose="020F0502020204030204" pitchFamily="34" charset="0"/>
              </a:rPr>
              <a:t>Middleware Capabilities</a:t>
            </a:r>
            <a:r>
              <a:rPr lang="en-US" sz="6000" b="0" i="0" u="none" strike="noStrike" dirty="0">
                <a:solidFill>
                  <a:srgbClr val="D1D5DB"/>
                </a:solidFill>
                <a:effectLst/>
                <a:latin typeface="Calibri" panose="020F0502020204030204" pitchFamily="34" charset="0"/>
                <a:cs typeface="Calibri" panose="020F0502020204030204" pitchFamily="34" charset="0"/>
              </a:rPr>
              <a:t>: Includes data aggregation, transformation, enrichment, quality improvement, governance, security, analytics, reporting, and integration automation.</a:t>
            </a:r>
          </a:p>
          <a:p>
            <a:pPr algn="l">
              <a:buFont typeface="Arial" panose="020B0604020202020204" pitchFamily="34" charset="0"/>
              <a:buChar char="•"/>
            </a:pPr>
            <a:r>
              <a:rPr lang="en-US" sz="6000" b="1" i="0" u="none" strike="noStrike" dirty="0">
                <a:solidFill>
                  <a:srgbClr val="D1D5DB"/>
                </a:solidFill>
                <a:effectLst/>
                <a:latin typeface="Calibri" panose="020F0502020204030204" pitchFamily="34" charset="0"/>
                <a:cs typeface="Calibri" panose="020F0502020204030204" pitchFamily="34" charset="0"/>
              </a:rPr>
              <a:t>API Management</a:t>
            </a:r>
            <a:r>
              <a:rPr lang="en-US" sz="6000" b="0" i="0" u="none" strike="noStrike" dirty="0">
                <a:solidFill>
                  <a:srgbClr val="D1D5DB"/>
                </a:solidFill>
                <a:effectLst/>
                <a:latin typeface="Calibri" panose="020F0502020204030204" pitchFamily="34" charset="0"/>
                <a:cs typeface="Calibri" panose="020F0502020204030204" pitchFamily="34" charset="0"/>
              </a:rPr>
              <a:t>: Accelerates digital innovation, enhances customer experience, and improves operational efficiency in financial institutions.</a:t>
            </a:r>
          </a:p>
          <a:p>
            <a:pPr algn="l">
              <a:buFont typeface="Arial" panose="020B0604020202020204" pitchFamily="34" charset="0"/>
              <a:buChar char="•"/>
            </a:pPr>
            <a:r>
              <a:rPr lang="en-US" sz="6000" b="1" i="0" u="none" strike="noStrike" dirty="0">
                <a:solidFill>
                  <a:srgbClr val="D1D5DB"/>
                </a:solidFill>
                <a:effectLst/>
                <a:latin typeface="Calibri" panose="020F0502020204030204" pitchFamily="34" charset="0"/>
                <a:cs typeface="Calibri" panose="020F0502020204030204" pitchFamily="34" charset="0"/>
              </a:rPr>
              <a:t>Compliance Standards</a:t>
            </a:r>
            <a:r>
              <a:rPr lang="en-US" sz="6000" b="0" i="0" u="none" strike="noStrike" dirty="0">
                <a:solidFill>
                  <a:srgbClr val="D1D5DB"/>
                </a:solidFill>
                <a:effectLst/>
                <a:latin typeface="Calibri" panose="020F0502020204030204" pitchFamily="34" charset="0"/>
                <a:cs typeface="Calibri" panose="020F0502020204030204" pitchFamily="34" charset="0"/>
              </a:rPr>
              <a:t>: Adheres to GDPR, CCPA, PCI DSS, HIPAA; recommends ISO 27001 certification and NIST Cybersecurity Framework.</a:t>
            </a:r>
          </a:p>
          <a:p>
            <a:pPr algn="l">
              <a:buFont typeface="Arial" panose="020B0604020202020204" pitchFamily="34" charset="0"/>
              <a:buChar char="•"/>
            </a:pPr>
            <a:r>
              <a:rPr lang="en-US" sz="6000" b="1" i="0" u="none" strike="noStrike" dirty="0">
                <a:solidFill>
                  <a:srgbClr val="D1D5DB"/>
                </a:solidFill>
                <a:effectLst/>
                <a:latin typeface="Calibri" panose="020F0502020204030204" pitchFamily="34" charset="0"/>
                <a:cs typeface="Calibri" panose="020F0502020204030204" pitchFamily="34" charset="0"/>
              </a:rPr>
              <a:t>Scalability Features</a:t>
            </a:r>
            <a:r>
              <a:rPr lang="en-US" sz="6000" b="0" i="0" u="none" strike="noStrike" dirty="0">
                <a:solidFill>
                  <a:srgbClr val="D1D5DB"/>
                </a:solidFill>
                <a:effectLst/>
                <a:latin typeface="Calibri" panose="020F0502020204030204" pitchFamily="34" charset="0"/>
                <a:cs typeface="Calibri" panose="020F0502020204030204" pitchFamily="34" charset="0"/>
              </a:rPr>
              <a:t>: Utilizes cloud-native architecture, microservices, elastic orchestration, and containerization for scalability.</a:t>
            </a:r>
          </a:p>
          <a:p>
            <a:pPr algn="l">
              <a:buFont typeface="Arial" panose="020B0604020202020204" pitchFamily="34" charset="0"/>
              <a:buChar char="•"/>
            </a:pPr>
            <a:r>
              <a:rPr lang="en-US" sz="6000" b="1" i="0" u="none" strike="noStrike" dirty="0">
                <a:solidFill>
                  <a:srgbClr val="D1D5DB"/>
                </a:solidFill>
                <a:effectLst/>
                <a:latin typeface="Calibri" panose="020F0502020204030204" pitchFamily="34" charset="0"/>
                <a:cs typeface="Calibri" panose="020F0502020204030204" pitchFamily="34" charset="0"/>
              </a:rPr>
              <a:t>Training &amp; Resources</a:t>
            </a:r>
            <a:r>
              <a:rPr lang="en-US" sz="6000" b="0" i="0" u="none" strike="noStrike" dirty="0">
                <a:solidFill>
                  <a:srgbClr val="D1D5DB"/>
                </a:solidFill>
                <a:effectLst/>
                <a:latin typeface="Calibri" panose="020F0502020204030204" pitchFamily="34" charset="0"/>
                <a:cs typeface="Calibri" panose="020F0502020204030204" pitchFamily="34" charset="0"/>
              </a:rPr>
              <a:t>: Offers self-paced online training, instructor-led training, on-site onboarding, comprehensive documentation, knowledge base, and dedicated support team.</a:t>
            </a:r>
          </a:p>
          <a:p>
            <a:pPr algn="l"/>
            <a:endParaRPr lang="en-US" sz="7600"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59A7B64E-0142-5D12-0535-F456758CD12E}"/>
              </a:ext>
            </a:extLst>
          </p:cNvPr>
          <p:cNvSpPr txBox="1"/>
          <p:nvPr/>
        </p:nvSpPr>
        <p:spPr>
          <a:xfrm>
            <a:off x="7694341" y="591015"/>
            <a:ext cx="184731" cy="369332"/>
          </a:xfrm>
          <a:prstGeom prst="rect">
            <a:avLst/>
          </a:prstGeom>
          <a:noFill/>
        </p:spPr>
        <p:txBody>
          <a:bodyPr wrap="none" rtlCol="0">
            <a:spAutoFit/>
          </a:bodyPr>
          <a:lstStyle/>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9636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5DC1D5-E872-080C-7353-AF406E2E50A7}"/>
              </a:ext>
            </a:extLst>
          </p:cNvPr>
          <p:cNvSpPr>
            <a:spLocks noGrp="1"/>
          </p:cNvSpPr>
          <p:nvPr>
            <p:ph type="title"/>
          </p:nvPr>
        </p:nvSpPr>
        <p:spPr>
          <a:xfrm>
            <a:off x="928234" y="2875052"/>
            <a:ext cx="2697482" cy="838200"/>
          </a:xfrm>
        </p:spPr>
        <p:txBody>
          <a:bodyPr>
            <a:normAutofit/>
          </a:bodyPr>
          <a:lstStyle/>
          <a:p>
            <a:pPr algn="l"/>
            <a:r>
              <a:rPr lang="en-US" dirty="0">
                <a:latin typeface="Calibri" panose="020F0502020204030204" pitchFamily="34" charset="0"/>
                <a:cs typeface="Calibri" panose="020F0502020204030204" pitchFamily="34" charset="0"/>
              </a:rPr>
              <a:t>Appendix</a:t>
            </a:r>
          </a:p>
        </p:txBody>
      </p:sp>
      <p:sp>
        <p:nvSpPr>
          <p:cNvPr id="11" name="Rectangle 10">
            <a:extLst>
              <a:ext uri="{FF2B5EF4-FFF2-40B4-BE49-F238E27FC236}">
                <a16:creationId xmlns:a16="http://schemas.microsoft.com/office/drawing/2014/main" id="{8241DCDF-3EB3-E6BA-0DED-4DEC9F0FD095}"/>
              </a:ext>
            </a:extLst>
          </p:cNvPr>
          <p:cNvSpPr/>
          <p:nvPr/>
        </p:nvSpPr>
        <p:spPr>
          <a:xfrm>
            <a:off x="850506" y="2570252"/>
            <a:ext cx="45719" cy="14478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5FC6AD9D-5C4C-30EB-B2C3-C2D300A55445}"/>
              </a:ext>
            </a:extLst>
          </p:cNvPr>
          <p:cNvSpPr/>
          <p:nvPr/>
        </p:nvSpPr>
        <p:spPr>
          <a:xfrm>
            <a:off x="5104545" y="2580191"/>
            <a:ext cx="1981200" cy="152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15" name="Group 14">
            <a:extLst>
              <a:ext uri="{FF2B5EF4-FFF2-40B4-BE49-F238E27FC236}">
                <a16:creationId xmlns:a16="http://schemas.microsoft.com/office/drawing/2014/main" id="{A3D49716-E03B-8860-5331-94BE2AF067DD}"/>
              </a:ext>
            </a:extLst>
          </p:cNvPr>
          <p:cNvGrpSpPr/>
          <p:nvPr/>
        </p:nvGrpSpPr>
        <p:grpSpPr>
          <a:xfrm>
            <a:off x="5775955" y="2720604"/>
            <a:ext cx="928790" cy="369332"/>
            <a:chOff x="5685529" y="1131013"/>
            <a:chExt cx="928790" cy="369332"/>
          </a:xfrm>
        </p:grpSpPr>
        <p:sp>
          <p:nvSpPr>
            <p:cNvPr id="13" name="Rectangle 12">
              <a:extLst>
                <a:ext uri="{FF2B5EF4-FFF2-40B4-BE49-F238E27FC236}">
                  <a16:creationId xmlns:a16="http://schemas.microsoft.com/office/drawing/2014/main" id="{7E0FC8B5-7FCE-EB42-93B9-09E1EFD913D1}"/>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3CB9C99B-BDDD-762B-FFC9-18B4C7BDF9B1}"/>
                </a:ext>
              </a:extLst>
            </p:cNvPr>
            <p:cNvSpPr txBox="1"/>
            <p:nvPr/>
          </p:nvSpPr>
          <p:spPr>
            <a:xfrm>
              <a:off x="5852319" y="1131013"/>
              <a:ext cx="76200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01</a:t>
              </a:r>
            </a:p>
          </p:txBody>
        </p:sp>
      </p:grpSp>
      <p:grpSp>
        <p:nvGrpSpPr>
          <p:cNvPr id="32" name="Group 31">
            <a:extLst>
              <a:ext uri="{FF2B5EF4-FFF2-40B4-BE49-F238E27FC236}">
                <a16:creationId xmlns:a16="http://schemas.microsoft.com/office/drawing/2014/main" id="{6999B726-064F-3592-9580-117B33F1B7EC}"/>
              </a:ext>
            </a:extLst>
          </p:cNvPr>
          <p:cNvGrpSpPr/>
          <p:nvPr/>
        </p:nvGrpSpPr>
        <p:grpSpPr>
          <a:xfrm>
            <a:off x="5772000" y="4093978"/>
            <a:ext cx="928790" cy="369332"/>
            <a:chOff x="5685529" y="1131013"/>
            <a:chExt cx="928790" cy="369332"/>
          </a:xfrm>
        </p:grpSpPr>
        <p:sp>
          <p:nvSpPr>
            <p:cNvPr id="33" name="Rectangle 32">
              <a:extLst>
                <a:ext uri="{FF2B5EF4-FFF2-40B4-BE49-F238E27FC236}">
                  <a16:creationId xmlns:a16="http://schemas.microsoft.com/office/drawing/2014/main" id="{3E5B8993-36E4-86D6-E292-32630A74FDDA}"/>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8387D223-F4E0-EFBF-A4F6-1589BDF4DDE0}"/>
                </a:ext>
              </a:extLst>
            </p:cNvPr>
            <p:cNvSpPr txBox="1"/>
            <p:nvPr/>
          </p:nvSpPr>
          <p:spPr>
            <a:xfrm>
              <a:off x="5852319" y="1131013"/>
              <a:ext cx="76200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03</a:t>
              </a:r>
            </a:p>
          </p:txBody>
        </p:sp>
      </p:grpSp>
      <p:grpSp>
        <p:nvGrpSpPr>
          <p:cNvPr id="35" name="Group 34">
            <a:extLst>
              <a:ext uri="{FF2B5EF4-FFF2-40B4-BE49-F238E27FC236}">
                <a16:creationId xmlns:a16="http://schemas.microsoft.com/office/drawing/2014/main" id="{485835D1-E634-E66A-55EE-72FAB5A52679}"/>
              </a:ext>
            </a:extLst>
          </p:cNvPr>
          <p:cNvGrpSpPr/>
          <p:nvPr/>
        </p:nvGrpSpPr>
        <p:grpSpPr>
          <a:xfrm>
            <a:off x="5772000" y="3407290"/>
            <a:ext cx="928790" cy="369332"/>
            <a:chOff x="5685529" y="1131013"/>
            <a:chExt cx="928790" cy="369332"/>
          </a:xfrm>
        </p:grpSpPr>
        <p:sp>
          <p:nvSpPr>
            <p:cNvPr id="36" name="Rectangle 35">
              <a:extLst>
                <a:ext uri="{FF2B5EF4-FFF2-40B4-BE49-F238E27FC236}">
                  <a16:creationId xmlns:a16="http://schemas.microsoft.com/office/drawing/2014/main" id="{D9C96806-4E31-78B5-90AE-EA9A6F9A2D48}"/>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7" name="TextBox 36">
              <a:extLst>
                <a:ext uri="{FF2B5EF4-FFF2-40B4-BE49-F238E27FC236}">
                  <a16:creationId xmlns:a16="http://schemas.microsoft.com/office/drawing/2014/main" id="{CEE8A05E-AE09-2285-3035-EEABA88DC6A3}"/>
                </a:ext>
              </a:extLst>
            </p:cNvPr>
            <p:cNvSpPr txBox="1"/>
            <p:nvPr/>
          </p:nvSpPr>
          <p:spPr>
            <a:xfrm>
              <a:off x="5852319" y="1131013"/>
              <a:ext cx="762000" cy="369332"/>
            </a:xfrm>
            <a:prstGeom prst="rect">
              <a:avLst/>
            </a:prstGeom>
            <a:noFill/>
          </p:spPr>
          <p:txBody>
            <a:bodyPr wrap="square" rtlCol="0">
              <a:spAutoFit/>
            </a:bodyPr>
            <a:lstStyle/>
            <a:p>
              <a:r>
                <a:rPr lang="en-US" b="1" cap="all" dirty="0">
                  <a:solidFill>
                    <a:srgbClr val="0068B3"/>
                  </a:solidFill>
                  <a:latin typeface="Calibri" panose="020F0502020204030204" pitchFamily="34" charset="0"/>
                  <a:ea typeface="+mj-ea"/>
                  <a:cs typeface="Calibri" panose="020F0502020204030204" pitchFamily="34" charset="0"/>
                </a:rPr>
                <a:t>02</a:t>
              </a:r>
            </a:p>
          </p:txBody>
        </p:sp>
      </p:grpSp>
      <p:sp>
        <p:nvSpPr>
          <p:cNvPr id="44" name="TextBox 43">
            <a:extLst>
              <a:ext uri="{FF2B5EF4-FFF2-40B4-BE49-F238E27FC236}">
                <a16:creationId xmlns:a16="http://schemas.microsoft.com/office/drawing/2014/main" id="{569CB30E-02E9-D926-2300-5798572DD973}"/>
              </a:ext>
            </a:extLst>
          </p:cNvPr>
          <p:cNvSpPr txBox="1"/>
          <p:nvPr/>
        </p:nvSpPr>
        <p:spPr>
          <a:xfrm>
            <a:off x="6995319" y="2717024"/>
            <a:ext cx="343914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Vendor Insights</a:t>
            </a:r>
          </a:p>
        </p:txBody>
      </p:sp>
      <p:sp>
        <p:nvSpPr>
          <p:cNvPr id="45" name="TextBox 44">
            <a:extLst>
              <a:ext uri="{FF2B5EF4-FFF2-40B4-BE49-F238E27FC236}">
                <a16:creationId xmlns:a16="http://schemas.microsoft.com/office/drawing/2014/main" id="{A305980A-B64B-1B4E-14A1-5C5E9E74CE57}"/>
              </a:ext>
            </a:extLst>
          </p:cNvPr>
          <p:cNvSpPr txBox="1"/>
          <p:nvPr/>
        </p:nvSpPr>
        <p:spPr>
          <a:xfrm>
            <a:off x="6995319" y="3353328"/>
            <a:ext cx="3076451" cy="369332"/>
          </a:xfrm>
          <a:prstGeom prst="rect">
            <a:avLst/>
          </a:prstGeom>
          <a:noFill/>
        </p:spPr>
        <p:txBody>
          <a:bodyPr wrap="square" rtlCol="0">
            <a:spAutoFit/>
          </a:bodyPr>
          <a:lstStyle/>
          <a:p>
            <a:r>
              <a:rPr lang="en-US" b="1" cap="all" dirty="0">
                <a:solidFill>
                  <a:srgbClr val="0068B3"/>
                </a:solidFill>
                <a:latin typeface="Calibri" panose="020F0502020204030204" pitchFamily="34" charset="0"/>
                <a:ea typeface="+mj-ea"/>
                <a:cs typeface="Calibri" panose="020F0502020204030204" pitchFamily="34" charset="0"/>
              </a:rPr>
              <a:t>Bank Insights</a:t>
            </a:r>
          </a:p>
        </p:txBody>
      </p:sp>
      <p:sp>
        <p:nvSpPr>
          <p:cNvPr id="47" name="TextBox 46">
            <a:extLst>
              <a:ext uri="{FF2B5EF4-FFF2-40B4-BE49-F238E27FC236}">
                <a16:creationId xmlns:a16="http://schemas.microsoft.com/office/drawing/2014/main" id="{34FFCB33-B3AE-64F9-EDE5-B0F634522A93}"/>
              </a:ext>
            </a:extLst>
          </p:cNvPr>
          <p:cNvSpPr txBox="1"/>
          <p:nvPr/>
        </p:nvSpPr>
        <p:spPr>
          <a:xfrm>
            <a:off x="6995319" y="4088683"/>
            <a:ext cx="465761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Vendor Dashboard</a:t>
            </a:r>
          </a:p>
        </p:txBody>
      </p:sp>
      <p:sp>
        <p:nvSpPr>
          <p:cNvPr id="50" name="Title 4">
            <a:extLst>
              <a:ext uri="{FF2B5EF4-FFF2-40B4-BE49-F238E27FC236}">
                <a16:creationId xmlns:a16="http://schemas.microsoft.com/office/drawing/2014/main" id="{7A432915-E773-700B-EDA2-56544E3242B1}"/>
              </a:ext>
            </a:extLst>
          </p:cNvPr>
          <p:cNvSpPr txBox="1">
            <a:spLocks/>
          </p:cNvSpPr>
          <p:nvPr/>
        </p:nvSpPr>
        <p:spPr>
          <a:xfrm>
            <a:off x="10195719" y="6248401"/>
            <a:ext cx="2209800" cy="609599"/>
          </a:xfrm>
          <a:prstGeom prst="rect">
            <a:avLst/>
          </a:prstGeom>
        </p:spPr>
        <p:txBody>
          <a:bodyPr anchor="b">
            <a:normAutofit/>
          </a:bodyPr>
          <a:lstStyle>
            <a:lvl1pPr algn="l" defTabSz="914293" rtl="0" eaLnBrk="1" latinLnBrk="0" hangingPunct="1">
              <a:spcBef>
                <a:spcPct val="0"/>
              </a:spcBef>
              <a:buNone/>
              <a:defRPr sz="2800" b="1" kern="1200"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sz="900" dirty="0">
                <a:solidFill>
                  <a:schemeClr val="bg1">
                    <a:lumMod val="65000"/>
                  </a:schemeClr>
                </a:solidFill>
                <a:latin typeface="Calibri" panose="020F0502020204030204" pitchFamily="34" charset="0"/>
                <a:cs typeface="Calibri" panose="020F0502020204030204" pitchFamily="34" charset="0"/>
              </a:rPr>
              <a:t>Manning School of Business </a:t>
            </a:r>
          </a:p>
        </p:txBody>
      </p:sp>
      <p:sp>
        <p:nvSpPr>
          <p:cNvPr id="2" name="Rectangle 1">
            <a:extLst>
              <a:ext uri="{FF2B5EF4-FFF2-40B4-BE49-F238E27FC236}">
                <a16:creationId xmlns:a16="http://schemas.microsoft.com/office/drawing/2014/main" id="{225EBFAC-5596-131E-DAE1-A7525013C4B9}"/>
              </a:ext>
            </a:extLst>
          </p:cNvPr>
          <p:cNvSpPr>
            <a:spLocks noGrp="1" noRot="1" noMove="1" noResize="1" noEditPoints="1" noAdjustHandles="1" noChangeArrowheads="1" noChangeShapeType="1"/>
          </p:cNvSpPr>
          <p:nvPr/>
        </p:nvSpPr>
        <p:spPr>
          <a:xfrm>
            <a:off x="5014119" y="914400"/>
            <a:ext cx="2362200" cy="457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622070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AC99D9-2515-CCCF-4E5C-774710B0B573}"/>
              </a:ext>
            </a:extLst>
          </p:cNvPr>
          <p:cNvSpPr>
            <a:spLocks noGrp="1"/>
          </p:cNvSpPr>
          <p:nvPr>
            <p:ph type="body" sz="quarter" idx="10"/>
          </p:nvPr>
        </p:nvSpPr>
        <p:spPr/>
        <p:txBody>
          <a:bodyPr/>
          <a:lstStyle/>
          <a:p>
            <a:r>
              <a:rPr lang="en-US" dirty="0">
                <a:latin typeface="Calibri" panose="020F0502020204030204" pitchFamily="34" charset="0"/>
                <a:cs typeface="Calibri" panose="020F0502020204030204" pitchFamily="34" charset="0"/>
              </a:rPr>
              <a:t>Insights from interviews with banks</a:t>
            </a:r>
          </a:p>
        </p:txBody>
      </p:sp>
      <p:sp>
        <p:nvSpPr>
          <p:cNvPr id="3" name="Title 2">
            <a:extLst>
              <a:ext uri="{FF2B5EF4-FFF2-40B4-BE49-F238E27FC236}">
                <a16:creationId xmlns:a16="http://schemas.microsoft.com/office/drawing/2014/main" id="{0AB9F839-033F-BBBC-EDE1-B20E6CBDEB4F}"/>
              </a:ext>
            </a:extLst>
          </p:cNvPr>
          <p:cNvSpPr>
            <a:spLocks noGrp="1"/>
          </p:cNvSpPr>
          <p:nvPr>
            <p:ph type="title"/>
          </p:nvPr>
        </p:nvSpPr>
        <p:spPr/>
        <p:txBody>
          <a:bodyPr/>
          <a:lstStyle/>
          <a:p>
            <a:pPr algn="ctr"/>
            <a:r>
              <a:rPr lang="en-US" dirty="0">
                <a:latin typeface="Calibri" panose="020F0502020204030204" pitchFamily="34" charset="0"/>
                <a:cs typeface="Calibri" panose="020F0502020204030204" pitchFamily="34" charset="0"/>
              </a:rPr>
              <a:t>Bank Insights</a:t>
            </a:r>
          </a:p>
        </p:txBody>
      </p:sp>
      <p:sp>
        <p:nvSpPr>
          <p:cNvPr id="4" name="Text Placeholder 3">
            <a:extLst>
              <a:ext uri="{FF2B5EF4-FFF2-40B4-BE49-F238E27FC236}">
                <a16:creationId xmlns:a16="http://schemas.microsoft.com/office/drawing/2014/main" id="{71C095E2-2593-73D9-E1FB-52610EEEE4CA}"/>
              </a:ext>
            </a:extLst>
          </p:cNvPr>
          <p:cNvSpPr>
            <a:spLocks noGrp="1"/>
          </p:cNvSpPr>
          <p:nvPr>
            <p:ph type="body" sz="quarter" idx="11"/>
          </p:nvPr>
        </p:nvSpPr>
        <p:spPr>
          <a:xfrm>
            <a:off x="746919" y="1752600"/>
            <a:ext cx="10820400" cy="4876800"/>
          </a:xfrm>
        </p:spPr>
        <p:txBody>
          <a:bodyPr>
            <a:normAutofit fontScale="92500" lnSpcReduction="10000"/>
          </a:bodyPr>
          <a:lstStyle/>
          <a:p>
            <a:pPr marL="0" indent="0" algn="l">
              <a:buNone/>
            </a:pPr>
            <a:r>
              <a:rPr lang="en-US" b="1" i="0" u="none" strike="noStrike" dirty="0">
                <a:effectLst/>
                <a:latin typeface="Calibri" panose="020F0502020204030204" pitchFamily="34" charset="0"/>
                <a:cs typeface="Calibri" panose="020F0502020204030204" pitchFamily="34" charset="0"/>
              </a:rPr>
              <a:t>Bank of Tampa (BoT)</a:t>
            </a:r>
            <a:r>
              <a:rPr lang="en-US" b="0" i="0" u="none" strike="noStrike" dirty="0">
                <a:effectLst/>
                <a:latin typeface="Calibri" panose="020F0502020204030204" pitchFamily="34" charset="0"/>
                <a:cs typeface="Calibri" panose="020F0502020204030204" pitchFamily="34" charset="0"/>
              </a:rPr>
              <a:t>:</a:t>
            </a:r>
          </a:p>
          <a:p>
            <a:pPr marL="742950" lvl="1" indent="-285750"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Initially sought more autonomy from Fiserv.</a:t>
            </a:r>
          </a:p>
          <a:p>
            <a:pPr marL="742950" lvl="1" indent="-285750"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Valued Communicator Open for its middleware capabilities and third-party integrations, notably with Microsoft Dynamics CRM.</a:t>
            </a:r>
          </a:p>
          <a:p>
            <a:pPr marL="742950" lvl="1" indent="-285750"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Partnered with Clari</a:t>
            </a:r>
            <a:r>
              <a:rPr lang="en-US" dirty="0">
                <a:latin typeface="Calibri" panose="020F0502020204030204" pitchFamily="34" charset="0"/>
                <a:cs typeface="Calibri" panose="020F0502020204030204" pitchFamily="34" charset="0"/>
              </a:rPr>
              <a:t>um</a:t>
            </a:r>
            <a:r>
              <a:rPr lang="en-US" b="0" i="0" u="none" strike="noStrike" dirty="0">
                <a:effectLst/>
                <a:latin typeface="Calibri" panose="020F0502020204030204" pitchFamily="34" charset="0"/>
                <a:cs typeface="Calibri" panose="020F0502020204030204" pitchFamily="34" charset="0"/>
              </a:rPr>
              <a:t> and MuleSoft for integration, citing the high quality and ease of use​​​​.</a:t>
            </a:r>
          </a:p>
          <a:p>
            <a:pPr marL="742950" lvl="1" indent="-285750" algn="l">
              <a:buFont typeface="Arial" panose="020B0604020202020204" pitchFamily="34" charset="0"/>
              <a:buChar char="•"/>
            </a:pPr>
            <a:r>
              <a:rPr lang="en-US" dirty="0">
                <a:latin typeface="Calibri" panose="020F0502020204030204" pitchFamily="34" charset="0"/>
                <a:cs typeface="Calibri" panose="020F0502020204030204" pitchFamily="34" charset="0"/>
              </a:rPr>
              <a:t>At this stage, the Bank of Tampa is primarily concentrating on establishing its foundational structure. In the future, it plans to utilize various features of the 'Communicator Open' platform more extensively.</a:t>
            </a:r>
          </a:p>
          <a:p>
            <a:pPr marL="742950" lvl="1" indent="-285750" algn="l">
              <a:buFont typeface="Arial" panose="020B0604020202020204" pitchFamily="34" charset="0"/>
              <a:buChar char="•"/>
            </a:pPr>
            <a:r>
              <a:rPr lang="en-US" dirty="0">
                <a:latin typeface="Calibri" panose="020F0502020204030204" pitchFamily="34" charset="0"/>
                <a:cs typeface="Calibri" panose="020F0502020204030204" pitchFamily="34" charset="0"/>
              </a:rPr>
              <a:t>Are working on internal process to test APIs via Postman to minimize friction when partnering with new Fintechs. </a:t>
            </a:r>
            <a:endParaRPr lang="en-US" b="0" i="0" u="none" strike="noStrike" dirty="0">
              <a:effectLst/>
              <a:latin typeface="Calibri" panose="020F0502020204030204" pitchFamily="34" charset="0"/>
              <a:cs typeface="Calibri" panose="020F0502020204030204" pitchFamily="34" charset="0"/>
            </a:endParaRPr>
          </a:p>
          <a:p>
            <a:pPr marL="0" indent="0" algn="l">
              <a:buNone/>
            </a:pPr>
            <a:r>
              <a:rPr lang="en-US" b="1" i="0" u="none" strike="noStrike" dirty="0">
                <a:effectLst/>
                <a:latin typeface="Calibri" panose="020F0502020204030204" pitchFamily="34" charset="0"/>
                <a:cs typeface="Calibri" panose="020F0502020204030204" pitchFamily="34" charset="0"/>
              </a:rPr>
              <a:t>Banc of California</a:t>
            </a:r>
            <a:r>
              <a:rPr lang="en-US" b="0" i="0" u="none" strike="noStrike" dirty="0">
                <a:effectLst/>
                <a:latin typeface="Calibri" panose="020F0502020204030204" pitchFamily="34" charset="0"/>
                <a:cs typeface="Calibri" panose="020F0502020204030204" pitchFamily="34" charset="0"/>
              </a:rPr>
              <a:t>:</a:t>
            </a:r>
          </a:p>
          <a:p>
            <a:pPr marL="742950" lvl="1" indent="-285750"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Needed cloud-compatible solutions, leading to the adoption of Communicator Open.</a:t>
            </a:r>
          </a:p>
          <a:p>
            <a:pPr marL="742950" lvl="1" indent="-285750"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Appreciated the shift from SOAP to RESTful APIs, enhancing their cloud-based operations.</a:t>
            </a:r>
          </a:p>
          <a:p>
            <a:pPr marL="742950" lvl="1" indent="-285750"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Overcame initial integration challenges by partnering with API People, leveraging their expertise for smoother implementation and scalable API structures​​​​.</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29732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4D991B-0923-E0EE-CA6A-63E99D764FA4}"/>
              </a:ext>
            </a:extLst>
          </p:cNvPr>
          <p:cNvSpPr>
            <a:spLocks noGrp="1"/>
          </p:cNvSpPr>
          <p:nvPr>
            <p:ph type="body" sz="quarter" idx="10"/>
          </p:nvPr>
        </p:nvSpPr>
        <p:spPr/>
        <p:txBody>
          <a:bodyPr/>
          <a:lstStyle/>
          <a:p>
            <a:r>
              <a:rPr lang="en-US" dirty="0">
                <a:latin typeface="Calibri" panose="020F0502020204030204" pitchFamily="34" charset="0"/>
                <a:cs typeface="Calibri" panose="020F0502020204030204" pitchFamily="34" charset="0"/>
              </a:rPr>
              <a:t>Recommendations from interviews with banks</a:t>
            </a:r>
          </a:p>
        </p:txBody>
      </p:sp>
      <p:sp>
        <p:nvSpPr>
          <p:cNvPr id="3" name="Title 2">
            <a:extLst>
              <a:ext uri="{FF2B5EF4-FFF2-40B4-BE49-F238E27FC236}">
                <a16:creationId xmlns:a16="http://schemas.microsoft.com/office/drawing/2014/main" id="{AB356E90-49A6-3461-E518-467951083166}"/>
              </a:ext>
            </a:extLst>
          </p:cNvPr>
          <p:cNvSpPr>
            <a:spLocks noGrp="1"/>
          </p:cNvSpPr>
          <p:nvPr>
            <p:ph type="title"/>
          </p:nvPr>
        </p:nvSpPr>
        <p:spPr/>
        <p:txBody>
          <a:bodyPr/>
          <a:lstStyle/>
          <a:p>
            <a:pPr algn="ctr"/>
            <a:r>
              <a:rPr lang="en-US" dirty="0">
                <a:latin typeface="Calibri" panose="020F0502020204030204" pitchFamily="34" charset="0"/>
                <a:cs typeface="Calibri" panose="020F0502020204030204" pitchFamily="34" charset="0"/>
              </a:rPr>
              <a:t>	Bank Recommendations</a:t>
            </a:r>
          </a:p>
        </p:txBody>
      </p:sp>
      <p:sp>
        <p:nvSpPr>
          <p:cNvPr id="4" name="Text Placeholder 3">
            <a:extLst>
              <a:ext uri="{FF2B5EF4-FFF2-40B4-BE49-F238E27FC236}">
                <a16:creationId xmlns:a16="http://schemas.microsoft.com/office/drawing/2014/main" id="{2F37AE5E-07D6-ACC3-EF39-BE421FEA1624}"/>
              </a:ext>
            </a:extLst>
          </p:cNvPr>
          <p:cNvSpPr>
            <a:spLocks noGrp="1"/>
          </p:cNvSpPr>
          <p:nvPr>
            <p:ph type="body" sz="quarter" idx="11"/>
          </p:nvPr>
        </p:nvSpPr>
        <p:spPr>
          <a:xfrm>
            <a:off x="746919" y="1524000"/>
            <a:ext cx="10668000" cy="5486400"/>
          </a:xfrm>
        </p:spPr>
        <p:txBody>
          <a:bodyPr>
            <a:normAutofit lnSpcReduction="10000"/>
          </a:bodyPr>
          <a:lstStyle/>
          <a:p>
            <a:pPr marL="0" indent="0" algn="l">
              <a:buNone/>
            </a:pPr>
            <a:r>
              <a:rPr lang="en-US" b="1" i="0" u="none" strike="noStrike" dirty="0">
                <a:effectLst/>
                <a:latin typeface="Calibri" panose="020F0502020204030204" pitchFamily="34" charset="0"/>
                <a:cs typeface="Calibri" panose="020F0502020204030204" pitchFamily="34" charset="0"/>
              </a:rPr>
              <a:t>Recommendations from Bank of Tampa</a:t>
            </a:r>
            <a:r>
              <a:rPr lang="en-US" b="0" i="0" u="none" strike="noStrike" dirty="0">
                <a:effectLst/>
                <a:latin typeface="Calibri" panose="020F0502020204030204" pitchFamily="34" charset="0"/>
                <a:cs typeface="Calibri" panose="020F0502020204030204" pitchFamily="34" charset="0"/>
              </a:rPr>
              <a:t>:</a:t>
            </a:r>
          </a:p>
          <a:p>
            <a:pPr marL="742950" lvl="1" indent="-285750"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Consider independent integrators like Clarim for more control over technology implementations.</a:t>
            </a:r>
          </a:p>
          <a:p>
            <a:pPr marL="742950" lvl="1" indent="-285750"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Invest in robust middleware solutions like MuleSoft for quality and ease of use.</a:t>
            </a:r>
          </a:p>
          <a:p>
            <a:pPr marL="742950" lvl="1" indent="-285750"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Leverage Communicator Open to reduce reliance on a single vendor and enhance third-party integrations.</a:t>
            </a:r>
          </a:p>
          <a:p>
            <a:pPr marL="742950" lvl="1" indent="-285750"/>
            <a:r>
              <a:rPr lang="en-US" dirty="0">
                <a:latin typeface="Calibri" panose="020F0502020204030204" pitchFamily="34" charset="0"/>
                <a:cs typeface="Calibri" panose="020F0502020204030204" pitchFamily="34" charset="0"/>
              </a:rPr>
              <a:t>Fiserv had to adjust their APIs due to issues identified. They were satisfied with Fiserv’s level of support and SLAs to their requests to convert SOAP to RESTFUL APIs.</a:t>
            </a:r>
          </a:p>
          <a:p>
            <a:pPr marL="0" indent="0" algn="l">
              <a:buNone/>
            </a:pPr>
            <a:r>
              <a:rPr lang="en-US" b="1" i="0" u="none" strike="noStrike" dirty="0">
                <a:effectLst/>
                <a:latin typeface="Calibri" panose="020F0502020204030204" pitchFamily="34" charset="0"/>
                <a:cs typeface="Calibri" panose="020F0502020204030204" pitchFamily="34" charset="0"/>
              </a:rPr>
              <a:t>Recommendations from Banc of California</a:t>
            </a:r>
            <a:r>
              <a:rPr lang="en-US" b="0" i="0" u="none" strike="noStrike" dirty="0">
                <a:effectLst/>
                <a:latin typeface="Calibri" panose="020F0502020204030204" pitchFamily="34" charset="0"/>
                <a:cs typeface="Calibri" panose="020F0502020204030204" pitchFamily="34" charset="0"/>
              </a:rPr>
              <a:t>:</a:t>
            </a:r>
          </a:p>
          <a:p>
            <a:pPr marL="742950" lvl="1" indent="-285750"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For cloud-based banking operations, embrace the RESTful nature of Communicator Open for efficiency and modern integration.</a:t>
            </a:r>
          </a:p>
          <a:p>
            <a:pPr marL="742950" lvl="1" indent="-285750"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Partner with solution vendors like API People to overcome integration challenges and establish reusable API structures.</a:t>
            </a:r>
          </a:p>
          <a:p>
            <a:pPr marL="742950" lvl="1" indent="-285750"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Implement robust security and governance measures around Communicator Open to ensure data security and compliance.</a:t>
            </a:r>
          </a:p>
          <a:p>
            <a:pPr marL="742950" lvl="1" indent="-285750"/>
            <a:r>
              <a:rPr lang="en-US" dirty="0">
                <a:latin typeface="Calibri" panose="020F0502020204030204" pitchFamily="34" charset="0"/>
                <a:cs typeface="Calibri" panose="020F0502020204030204" pitchFamily="34" charset="0"/>
              </a:rPr>
              <a:t>Fiserv had to adjust their APIs due to issues identified. They were satisfied with Fiserv’s level of support and SLAs to their requests to convert SOAP to RESTFUL APIs.</a:t>
            </a:r>
          </a:p>
          <a:p>
            <a:pPr marL="457200" lvl="1" indent="0" algn="l">
              <a:buNone/>
            </a:pPr>
            <a:endParaRPr lang="en-US" dirty="0">
              <a:latin typeface="Calibri" panose="020F0502020204030204" pitchFamily="34" charset="0"/>
              <a:cs typeface="Calibri" panose="020F0502020204030204" pitchFamily="34" charset="0"/>
            </a:endParaRPr>
          </a:p>
          <a:p>
            <a:pPr marL="457200" lvl="1" indent="0" algn="l">
              <a:buNone/>
            </a:pPr>
            <a:endParaRPr lang="en-US" b="0" i="0" u="none" strike="noStrike" dirty="0">
              <a:effectLst/>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43034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5DC1D5-E872-080C-7353-AF406E2E50A7}"/>
              </a:ext>
            </a:extLst>
          </p:cNvPr>
          <p:cNvSpPr>
            <a:spLocks noGrp="1"/>
          </p:cNvSpPr>
          <p:nvPr>
            <p:ph type="title"/>
          </p:nvPr>
        </p:nvSpPr>
        <p:spPr>
          <a:xfrm>
            <a:off x="928234" y="2875052"/>
            <a:ext cx="2697482" cy="838200"/>
          </a:xfrm>
        </p:spPr>
        <p:txBody>
          <a:bodyPr>
            <a:normAutofit/>
          </a:bodyPr>
          <a:lstStyle/>
          <a:p>
            <a:pPr algn="l"/>
            <a:r>
              <a:rPr lang="en-US" dirty="0">
                <a:latin typeface="Calibri" panose="020F0502020204030204" pitchFamily="34" charset="0"/>
                <a:cs typeface="Calibri" panose="020F0502020204030204" pitchFamily="34" charset="0"/>
              </a:rPr>
              <a:t>Appendix</a:t>
            </a:r>
          </a:p>
        </p:txBody>
      </p:sp>
      <p:sp>
        <p:nvSpPr>
          <p:cNvPr id="11" name="Rectangle 10">
            <a:extLst>
              <a:ext uri="{FF2B5EF4-FFF2-40B4-BE49-F238E27FC236}">
                <a16:creationId xmlns:a16="http://schemas.microsoft.com/office/drawing/2014/main" id="{8241DCDF-3EB3-E6BA-0DED-4DEC9F0FD095}"/>
              </a:ext>
            </a:extLst>
          </p:cNvPr>
          <p:cNvSpPr/>
          <p:nvPr/>
        </p:nvSpPr>
        <p:spPr>
          <a:xfrm>
            <a:off x="850506" y="2570252"/>
            <a:ext cx="45719" cy="14478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5FC6AD9D-5C4C-30EB-B2C3-C2D300A55445}"/>
              </a:ext>
            </a:extLst>
          </p:cNvPr>
          <p:cNvSpPr/>
          <p:nvPr/>
        </p:nvSpPr>
        <p:spPr>
          <a:xfrm>
            <a:off x="5104545" y="2580191"/>
            <a:ext cx="1981200" cy="152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15" name="Group 14">
            <a:extLst>
              <a:ext uri="{FF2B5EF4-FFF2-40B4-BE49-F238E27FC236}">
                <a16:creationId xmlns:a16="http://schemas.microsoft.com/office/drawing/2014/main" id="{A3D49716-E03B-8860-5331-94BE2AF067DD}"/>
              </a:ext>
            </a:extLst>
          </p:cNvPr>
          <p:cNvGrpSpPr/>
          <p:nvPr/>
        </p:nvGrpSpPr>
        <p:grpSpPr>
          <a:xfrm>
            <a:off x="5775955" y="2720604"/>
            <a:ext cx="928790" cy="369332"/>
            <a:chOff x="5685529" y="1131013"/>
            <a:chExt cx="928790" cy="369332"/>
          </a:xfrm>
        </p:grpSpPr>
        <p:sp>
          <p:nvSpPr>
            <p:cNvPr id="13" name="Rectangle 12">
              <a:extLst>
                <a:ext uri="{FF2B5EF4-FFF2-40B4-BE49-F238E27FC236}">
                  <a16:creationId xmlns:a16="http://schemas.microsoft.com/office/drawing/2014/main" id="{7E0FC8B5-7FCE-EB42-93B9-09E1EFD913D1}"/>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3CB9C99B-BDDD-762B-FFC9-18B4C7BDF9B1}"/>
                </a:ext>
              </a:extLst>
            </p:cNvPr>
            <p:cNvSpPr txBox="1"/>
            <p:nvPr/>
          </p:nvSpPr>
          <p:spPr>
            <a:xfrm>
              <a:off x="5852319" y="1131013"/>
              <a:ext cx="76200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01</a:t>
              </a:r>
            </a:p>
          </p:txBody>
        </p:sp>
      </p:grpSp>
      <p:grpSp>
        <p:nvGrpSpPr>
          <p:cNvPr id="32" name="Group 31">
            <a:extLst>
              <a:ext uri="{FF2B5EF4-FFF2-40B4-BE49-F238E27FC236}">
                <a16:creationId xmlns:a16="http://schemas.microsoft.com/office/drawing/2014/main" id="{6999B726-064F-3592-9580-117B33F1B7EC}"/>
              </a:ext>
            </a:extLst>
          </p:cNvPr>
          <p:cNvGrpSpPr/>
          <p:nvPr/>
        </p:nvGrpSpPr>
        <p:grpSpPr>
          <a:xfrm>
            <a:off x="5772000" y="4093978"/>
            <a:ext cx="928790" cy="369332"/>
            <a:chOff x="5685529" y="1131013"/>
            <a:chExt cx="928790" cy="369332"/>
          </a:xfrm>
        </p:grpSpPr>
        <p:sp>
          <p:nvSpPr>
            <p:cNvPr id="33" name="Rectangle 32">
              <a:extLst>
                <a:ext uri="{FF2B5EF4-FFF2-40B4-BE49-F238E27FC236}">
                  <a16:creationId xmlns:a16="http://schemas.microsoft.com/office/drawing/2014/main" id="{3E5B8993-36E4-86D6-E292-32630A74FDDA}"/>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8387D223-F4E0-EFBF-A4F6-1589BDF4DDE0}"/>
                </a:ext>
              </a:extLst>
            </p:cNvPr>
            <p:cNvSpPr txBox="1"/>
            <p:nvPr/>
          </p:nvSpPr>
          <p:spPr>
            <a:xfrm>
              <a:off x="5852319" y="1131013"/>
              <a:ext cx="762000" cy="369332"/>
            </a:xfrm>
            <a:prstGeom prst="rect">
              <a:avLst/>
            </a:prstGeom>
            <a:noFill/>
          </p:spPr>
          <p:txBody>
            <a:bodyPr wrap="square" rtlCol="0">
              <a:spAutoFit/>
            </a:bodyPr>
            <a:lstStyle/>
            <a:p>
              <a:r>
                <a:rPr lang="en-US" b="1" cap="all" dirty="0">
                  <a:solidFill>
                    <a:srgbClr val="0068B3"/>
                  </a:solidFill>
                  <a:latin typeface="Calibri" panose="020F0502020204030204" pitchFamily="34" charset="0"/>
                  <a:ea typeface="+mj-ea"/>
                  <a:cs typeface="Calibri" panose="020F0502020204030204" pitchFamily="34" charset="0"/>
                </a:rPr>
                <a:t>03</a:t>
              </a:r>
            </a:p>
          </p:txBody>
        </p:sp>
      </p:grpSp>
      <p:grpSp>
        <p:nvGrpSpPr>
          <p:cNvPr id="35" name="Group 34">
            <a:extLst>
              <a:ext uri="{FF2B5EF4-FFF2-40B4-BE49-F238E27FC236}">
                <a16:creationId xmlns:a16="http://schemas.microsoft.com/office/drawing/2014/main" id="{485835D1-E634-E66A-55EE-72FAB5A52679}"/>
              </a:ext>
            </a:extLst>
          </p:cNvPr>
          <p:cNvGrpSpPr/>
          <p:nvPr/>
        </p:nvGrpSpPr>
        <p:grpSpPr>
          <a:xfrm>
            <a:off x="5772000" y="3407290"/>
            <a:ext cx="928790" cy="369332"/>
            <a:chOff x="5685529" y="1131013"/>
            <a:chExt cx="928790" cy="369332"/>
          </a:xfrm>
        </p:grpSpPr>
        <p:sp>
          <p:nvSpPr>
            <p:cNvPr id="36" name="Rectangle 35">
              <a:extLst>
                <a:ext uri="{FF2B5EF4-FFF2-40B4-BE49-F238E27FC236}">
                  <a16:creationId xmlns:a16="http://schemas.microsoft.com/office/drawing/2014/main" id="{D9C96806-4E31-78B5-90AE-EA9A6F9A2D48}"/>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7" name="TextBox 36">
              <a:extLst>
                <a:ext uri="{FF2B5EF4-FFF2-40B4-BE49-F238E27FC236}">
                  <a16:creationId xmlns:a16="http://schemas.microsoft.com/office/drawing/2014/main" id="{CEE8A05E-AE09-2285-3035-EEABA88DC6A3}"/>
                </a:ext>
              </a:extLst>
            </p:cNvPr>
            <p:cNvSpPr txBox="1"/>
            <p:nvPr/>
          </p:nvSpPr>
          <p:spPr>
            <a:xfrm>
              <a:off x="5852319" y="1131013"/>
              <a:ext cx="76200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02</a:t>
              </a:r>
            </a:p>
          </p:txBody>
        </p:sp>
      </p:grpSp>
      <p:sp>
        <p:nvSpPr>
          <p:cNvPr id="44" name="TextBox 43">
            <a:extLst>
              <a:ext uri="{FF2B5EF4-FFF2-40B4-BE49-F238E27FC236}">
                <a16:creationId xmlns:a16="http://schemas.microsoft.com/office/drawing/2014/main" id="{569CB30E-02E9-D926-2300-5798572DD973}"/>
              </a:ext>
            </a:extLst>
          </p:cNvPr>
          <p:cNvSpPr txBox="1"/>
          <p:nvPr/>
        </p:nvSpPr>
        <p:spPr>
          <a:xfrm>
            <a:off x="6995319" y="2717024"/>
            <a:ext cx="343914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Vendor Insights</a:t>
            </a:r>
          </a:p>
        </p:txBody>
      </p:sp>
      <p:sp>
        <p:nvSpPr>
          <p:cNvPr id="45" name="TextBox 44">
            <a:extLst>
              <a:ext uri="{FF2B5EF4-FFF2-40B4-BE49-F238E27FC236}">
                <a16:creationId xmlns:a16="http://schemas.microsoft.com/office/drawing/2014/main" id="{A305980A-B64B-1B4E-14A1-5C5E9E74CE57}"/>
              </a:ext>
            </a:extLst>
          </p:cNvPr>
          <p:cNvSpPr txBox="1"/>
          <p:nvPr/>
        </p:nvSpPr>
        <p:spPr>
          <a:xfrm>
            <a:off x="6995319" y="3353328"/>
            <a:ext cx="3076451"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Bank Insights</a:t>
            </a:r>
          </a:p>
        </p:txBody>
      </p:sp>
      <p:sp>
        <p:nvSpPr>
          <p:cNvPr id="47" name="TextBox 46">
            <a:extLst>
              <a:ext uri="{FF2B5EF4-FFF2-40B4-BE49-F238E27FC236}">
                <a16:creationId xmlns:a16="http://schemas.microsoft.com/office/drawing/2014/main" id="{34FFCB33-B3AE-64F9-EDE5-B0F634522A93}"/>
              </a:ext>
            </a:extLst>
          </p:cNvPr>
          <p:cNvSpPr txBox="1"/>
          <p:nvPr/>
        </p:nvSpPr>
        <p:spPr>
          <a:xfrm>
            <a:off x="6995319" y="4088683"/>
            <a:ext cx="4657610" cy="369332"/>
          </a:xfrm>
          <a:prstGeom prst="rect">
            <a:avLst/>
          </a:prstGeom>
          <a:noFill/>
        </p:spPr>
        <p:txBody>
          <a:bodyPr wrap="square" rtlCol="0">
            <a:spAutoFit/>
          </a:bodyPr>
          <a:lstStyle/>
          <a:p>
            <a:r>
              <a:rPr lang="en-US" b="1" cap="all" dirty="0">
                <a:solidFill>
                  <a:srgbClr val="0068B3"/>
                </a:solidFill>
                <a:latin typeface="Calibri" panose="020F0502020204030204" pitchFamily="34" charset="0"/>
                <a:ea typeface="+mj-ea"/>
                <a:cs typeface="Calibri" panose="020F0502020204030204" pitchFamily="34" charset="0"/>
              </a:rPr>
              <a:t>Vendor Dashboard</a:t>
            </a:r>
          </a:p>
        </p:txBody>
      </p:sp>
      <p:sp>
        <p:nvSpPr>
          <p:cNvPr id="50" name="Title 4">
            <a:extLst>
              <a:ext uri="{FF2B5EF4-FFF2-40B4-BE49-F238E27FC236}">
                <a16:creationId xmlns:a16="http://schemas.microsoft.com/office/drawing/2014/main" id="{7A432915-E773-700B-EDA2-56544E3242B1}"/>
              </a:ext>
            </a:extLst>
          </p:cNvPr>
          <p:cNvSpPr txBox="1">
            <a:spLocks/>
          </p:cNvSpPr>
          <p:nvPr/>
        </p:nvSpPr>
        <p:spPr>
          <a:xfrm>
            <a:off x="10195719" y="6248401"/>
            <a:ext cx="2209800" cy="609599"/>
          </a:xfrm>
          <a:prstGeom prst="rect">
            <a:avLst/>
          </a:prstGeom>
        </p:spPr>
        <p:txBody>
          <a:bodyPr anchor="b">
            <a:normAutofit/>
          </a:bodyPr>
          <a:lstStyle>
            <a:lvl1pPr algn="l" defTabSz="914293" rtl="0" eaLnBrk="1" latinLnBrk="0" hangingPunct="1">
              <a:spcBef>
                <a:spcPct val="0"/>
              </a:spcBef>
              <a:buNone/>
              <a:defRPr sz="2800" b="1" kern="1200"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sz="900" dirty="0">
                <a:solidFill>
                  <a:schemeClr val="bg1">
                    <a:lumMod val="65000"/>
                  </a:schemeClr>
                </a:solidFill>
                <a:latin typeface="Calibri" panose="020F0502020204030204" pitchFamily="34" charset="0"/>
                <a:cs typeface="Calibri" panose="020F0502020204030204" pitchFamily="34" charset="0"/>
              </a:rPr>
              <a:t>Manning School of Business </a:t>
            </a:r>
          </a:p>
        </p:txBody>
      </p:sp>
      <p:sp>
        <p:nvSpPr>
          <p:cNvPr id="2" name="Rectangle 1">
            <a:extLst>
              <a:ext uri="{FF2B5EF4-FFF2-40B4-BE49-F238E27FC236}">
                <a16:creationId xmlns:a16="http://schemas.microsoft.com/office/drawing/2014/main" id="{225EBFAC-5596-131E-DAE1-A7525013C4B9}"/>
              </a:ext>
            </a:extLst>
          </p:cNvPr>
          <p:cNvSpPr>
            <a:spLocks noGrp="1" noRot="1" noMove="1" noResize="1" noEditPoints="1" noAdjustHandles="1" noChangeArrowheads="1" noChangeShapeType="1"/>
          </p:cNvSpPr>
          <p:nvPr/>
        </p:nvSpPr>
        <p:spPr>
          <a:xfrm>
            <a:off x="5014119" y="914400"/>
            <a:ext cx="2362200" cy="457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88997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E4ABFA-27F5-2F55-BCAD-D8C616E619DB}"/>
              </a:ext>
            </a:extLst>
          </p:cNvPr>
          <p:cNvSpPr>
            <a:spLocks noGrp="1"/>
          </p:cNvSpPr>
          <p:nvPr>
            <p:ph type="body" sz="quarter" idx="10"/>
          </p:nvPr>
        </p:nvSpPr>
        <p:spPr/>
        <p:txBody>
          <a:bodyPr/>
          <a:lstStyle/>
          <a:p>
            <a:r>
              <a:rPr lang="en-US" dirty="0"/>
              <a:t>Overview Page</a:t>
            </a:r>
          </a:p>
        </p:txBody>
      </p:sp>
      <p:sp>
        <p:nvSpPr>
          <p:cNvPr id="3" name="Title 2">
            <a:extLst>
              <a:ext uri="{FF2B5EF4-FFF2-40B4-BE49-F238E27FC236}">
                <a16:creationId xmlns:a16="http://schemas.microsoft.com/office/drawing/2014/main" id="{26906BBF-0FAE-6BB0-E642-5FF573EA9550}"/>
              </a:ext>
            </a:extLst>
          </p:cNvPr>
          <p:cNvSpPr>
            <a:spLocks noGrp="1"/>
          </p:cNvSpPr>
          <p:nvPr>
            <p:ph type="title"/>
          </p:nvPr>
        </p:nvSpPr>
        <p:spPr/>
        <p:txBody>
          <a:bodyPr/>
          <a:lstStyle/>
          <a:p>
            <a:pPr algn="ctr"/>
            <a:r>
              <a:rPr lang="en-US" dirty="0">
                <a:latin typeface="Calibri" panose="020F0502020204030204" pitchFamily="34" charset="0"/>
                <a:cs typeface="Calibri" panose="020F0502020204030204" pitchFamily="34" charset="0"/>
              </a:rPr>
              <a:t>Vendor Evaluation Dashboard</a:t>
            </a:r>
          </a:p>
        </p:txBody>
      </p:sp>
      <p:pic>
        <p:nvPicPr>
          <p:cNvPr id="5" name="Picture 4">
            <a:extLst>
              <a:ext uri="{FF2B5EF4-FFF2-40B4-BE49-F238E27FC236}">
                <a16:creationId xmlns:a16="http://schemas.microsoft.com/office/drawing/2014/main" id="{5F3AAAF8-D643-85A7-7933-573AB06FB3DB}"/>
              </a:ext>
            </a:extLst>
          </p:cNvPr>
          <p:cNvPicPr>
            <a:picLocks noChangeAspect="1"/>
          </p:cNvPicPr>
          <p:nvPr/>
        </p:nvPicPr>
        <p:blipFill>
          <a:blip r:embed="rId2"/>
          <a:stretch>
            <a:fillRect/>
          </a:stretch>
        </p:blipFill>
        <p:spPr>
          <a:xfrm>
            <a:off x="4023519" y="1675396"/>
            <a:ext cx="7848600" cy="4801604"/>
          </a:xfrm>
          <a:prstGeom prst="rect">
            <a:avLst/>
          </a:prstGeom>
          <a:ln w="28575">
            <a:solidFill>
              <a:schemeClr val="tx1"/>
            </a:solidFill>
          </a:ln>
        </p:spPr>
      </p:pic>
      <p:sp>
        <p:nvSpPr>
          <p:cNvPr id="4" name="Text Placeholder 3">
            <a:extLst>
              <a:ext uri="{FF2B5EF4-FFF2-40B4-BE49-F238E27FC236}">
                <a16:creationId xmlns:a16="http://schemas.microsoft.com/office/drawing/2014/main" id="{2E08CDEE-DA74-6B8C-4989-719E2B8A4591}"/>
              </a:ext>
            </a:extLst>
          </p:cNvPr>
          <p:cNvSpPr>
            <a:spLocks noGrp="1"/>
          </p:cNvSpPr>
          <p:nvPr>
            <p:ph type="body" sz="quarter" idx="11"/>
          </p:nvPr>
        </p:nvSpPr>
        <p:spPr>
          <a:xfrm>
            <a:off x="746919" y="1752600"/>
            <a:ext cx="3048000" cy="4267200"/>
          </a:xfrm>
        </p:spPr>
        <p:txBody>
          <a:bodyPr/>
          <a:lstStyle/>
          <a:p>
            <a:r>
              <a:rPr lang="en-US" dirty="0"/>
              <a:t>Purpose:</a:t>
            </a:r>
          </a:p>
          <a:p>
            <a:pPr lvl="1"/>
            <a:r>
              <a:rPr lang="en-US" dirty="0"/>
              <a:t>Provide high level details and insights gathered from our meetings with the vendors. </a:t>
            </a:r>
          </a:p>
          <a:p>
            <a:pPr lvl="1"/>
            <a:endParaRPr lang="en-US" dirty="0"/>
          </a:p>
          <a:p>
            <a:r>
              <a:rPr lang="en-US" dirty="0"/>
              <a:t>How to use:</a:t>
            </a:r>
          </a:p>
          <a:p>
            <a:r>
              <a:rPr lang="en-US" dirty="0"/>
              <a:t>Select vendor using drop down menu in top center </a:t>
            </a:r>
          </a:p>
        </p:txBody>
      </p:sp>
    </p:spTree>
    <p:extLst>
      <p:ext uri="{BB962C8B-B14F-4D97-AF65-F5344CB8AC3E}">
        <p14:creationId xmlns:p14="http://schemas.microsoft.com/office/powerpoint/2010/main" val="10675291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E4ABFA-27F5-2F55-BCAD-D8C616E619DB}"/>
              </a:ext>
            </a:extLst>
          </p:cNvPr>
          <p:cNvSpPr>
            <a:spLocks noGrp="1"/>
          </p:cNvSpPr>
          <p:nvPr>
            <p:ph type="body" sz="quarter" idx="10"/>
          </p:nvPr>
        </p:nvSpPr>
        <p:spPr/>
        <p:txBody>
          <a:bodyPr/>
          <a:lstStyle/>
          <a:p>
            <a:r>
              <a:rPr lang="en-US" dirty="0"/>
              <a:t>Services and Pricing Page</a:t>
            </a:r>
          </a:p>
        </p:txBody>
      </p:sp>
      <p:sp>
        <p:nvSpPr>
          <p:cNvPr id="3" name="Title 2">
            <a:extLst>
              <a:ext uri="{FF2B5EF4-FFF2-40B4-BE49-F238E27FC236}">
                <a16:creationId xmlns:a16="http://schemas.microsoft.com/office/drawing/2014/main" id="{26906BBF-0FAE-6BB0-E642-5FF573EA9550}"/>
              </a:ext>
            </a:extLst>
          </p:cNvPr>
          <p:cNvSpPr>
            <a:spLocks noGrp="1"/>
          </p:cNvSpPr>
          <p:nvPr>
            <p:ph type="title"/>
          </p:nvPr>
        </p:nvSpPr>
        <p:spPr/>
        <p:txBody>
          <a:bodyPr/>
          <a:lstStyle/>
          <a:p>
            <a:pPr algn="ctr"/>
            <a:r>
              <a:rPr lang="en-US" dirty="0">
                <a:latin typeface="Calibri" panose="020F0502020204030204" pitchFamily="34" charset="0"/>
                <a:cs typeface="Calibri" panose="020F0502020204030204" pitchFamily="34" charset="0"/>
              </a:rPr>
              <a:t>Vendor Evaluation Dashboard</a:t>
            </a:r>
          </a:p>
        </p:txBody>
      </p:sp>
      <p:sp>
        <p:nvSpPr>
          <p:cNvPr id="4" name="Text Placeholder 3">
            <a:extLst>
              <a:ext uri="{FF2B5EF4-FFF2-40B4-BE49-F238E27FC236}">
                <a16:creationId xmlns:a16="http://schemas.microsoft.com/office/drawing/2014/main" id="{2E08CDEE-DA74-6B8C-4989-719E2B8A4591}"/>
              </a:ext>
            </a:extLst>
          </p:cNvPr>
          <p:cNvSpPr>
            <a:spLocks noGrp="1"/>
          </p:cNvSpPr>
          <p:nvPr>
            <p:ph type="body" sz="quarter" idx="11"/>
          </p:nvPr>
        </p:nvSpPr>
        <p:spPr>
          <a:xfrm>
            <a:off x="746919" y="1752600"/>
            <a:ext cx="3048000" cy="4267200"/>
          </a:xfrm>
        </p:spPr>
        <p:txBody>
          <a:bodyPr/>
          <a:lstStyle/>
          <a:p>
            <a:r>
              <a:rPr lang="en-US" dirty="0"/>
              <a:t>Purpose:</a:t>
            </a:r>
          </a:p>
          <a:p>
            <a:pPr lvl="1"/>
            <a:r>
              <a:rPr lang="en-US" dirty="0"/>
              <a:t>Provided list of services offered by vendors and their pricing models if available</a:t>
            </a:r>
          </a:p>
          <a:p>
            <a:r>
              <a:rPr lang="en-US" dirty="0"/>
              <a:t>How to use:</a:t>
            </a:r>
          </a:p>
          <a:p>
            <a:r>
              <a:rPr lang="en-US" dirty="0"/>
              <a:t>Select the vendor you want on the top left boxes. </a:t>
            </a:r>
          </a:p>
        </p:txBody>
      </p:sp>
      <p:pic>
        <p:nvPicPr>
          <p:cNvPr id="6" name="Picture 5">
            <a:extLst>
              <a:ext uri="{FF2B5EF4-FFF2-40B4-BE49-F238E27FC236}">
                <a16:creationId xmlns:a16="http://schemas.microsoft.com/office/drawing/2014/main" id="{7D62C765-54F5-D416-50C8-9E60490E304B}"/>
              </a:ext>
            </a:extLst>
          </p:cNvPr>
          <p:cNvPicPr>
            <a:picLocks noChangeAspect="1"/>
          </p:cNvPicPr>
          <p:nvPr/>
        </p:nvPicPr>
        <p:blipFill>
          <a:blip r:embed="rId2"/>
          <a:stretch>
            <a:fillRect/>
          </a:stretch>
        </p:blipFill>
        <p:spPr>
          <a:xfrm>
            <a:off x="4023519" y="1678259"/>
            <a:ext cx="7772400" cy="4236359"/>
          </a:xfrm>
          <a:prstGeom prst="rect">
            <a:avLst/>
          </a:prstGeom>
          <a:ln w="28575">
            <a:solidFill>
              <a:schemeClr val="tx1"/>
            </a:solidFill>
          </a:ln>
        </p:spPr>
      </p:pic>
    </p:spTree>
    <p:extLst>
      <p:ext uri="{BB962C8B-B14F-4D97-AF65-F5344CB8AC3E}">
        <p14:creationId xmlns:p14="http://schemas.microsoft.com/office/powerpoint/2010/main" val="3134441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5DC1D5-E872-080C-7353-AF406E2E50A7}"/>
              </a:ext>
            </a:extLst>
          </p:cNvPr>
          <p:cNvSpPr>
            <a:spLocks noGrp="1"/>
          </p:cNvSpPr>
          <p:nvPr>
            <p:ph type="title"/>
          </p:nvPr>
        </p:nvSpPr>
        <p:spPr>
          <a:xfrm>
            <a:off x="928234" y="2875052"/>
            <a:ext cx="2697482" cy="838200"/>
          </a:xfrm>
        </p:spPr>
        <p:txBody>
          <a:bodyPr>
            <a:noAutofit/>
          </a:bodyPr>
          <a:lstStyle/>
          <a:p>
            <a:pPr algn="l"/>
            <a:br>
              <a:rPr lang="en-US"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PRESENTATION</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Agenda</a:t>
            </a:r>
          </a:p>
        </p:txBody>
      </p:sp>
      <p:sp>
        <p:nvSpPr>
          <p:cNvPr id="11" name="Rectangle 10">
            <a:extLst>
              <a:ext uri="{FF2B5EF4-FFF2-40B4-BE49-F238E27FC236}">
                <a16:creationId xmlns:a16="http://schemas.microsoft.com/office/drawing/2014/main" id="{8241DCDF-3EB3-E6BA-0DED-4DEC9F0FD095}"/>
              </a:ext>
            </a:extLst>
          </p:cNvPr>
          <p:cNvSpPr/>
          <p:nvPr/>
        </p:nvSpPr>
        <p:spPr>
          <a:xfrm>
            <a:off x="850506" y="2570252"/>
            <a:ext cx="45719" cy="14478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5FC6AD9D-5C4C-30EB-B2C3-C2D300A55445}"/>
              </a:ext>
            </a:extLst>
          </p:cNvPr>
          <p:cNvSpPr/>
          <p:nvPr/>
        </p:nvSpPr>
        <p:spPr>
          <a:xfrm>
            <a:off x="5014119" y="990600"/>
            <a:ext cx="1981200" cy="152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15" name="Group 14">
            <a:extLst>
              <a:ext uri="{FF2B5EF4-FFF2-40B4-BE49-F238E27FC236}">
                <a16:creationId xmlns:a16="http://schemas.microsoft.com/office/drawing/2014/main" id="{A3D49716-E03B-8860-5331-94BE2AF067DD}"/>
              </a:ext>
            </a:extLst>
          </p:cNvPr>
          <p:cNvGrpSpPr/>
          <p:nvPr/>
        </p:nvGrpSpPr>
        <p:grpSpPr>
          <a:xfrm>
            <a:off x="5685529" y="1131013"/>
            <a:ext cx="928790" cy="369332"/>
            <a:chOff x="5685529" y="1131013"/>
            <a:chExt cx="928790" cy="369332"/>
          </a:xfrm>
        </p:grpSpPr>
        <p:sp>
          <p:nvSpPr>
            <p:cNvPr id="13" name="Rectangle 12">
              <a:extLst>
                <a:ext uri="{FF2B5EF4-FFF2-40B4-BE49-F238E27FC236}">
                  <a16:creationId xmlns:a16="http://schemas.microsoft.com/office/drawing/2014/main" id="{7E0FC8B5-7FCE-EB42-93B9-09E1EFD913D1}"/>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3CB9C99B-BDDD-762B-FFC9-18B4C7BDF9B1}"/>
                </a:ext>
              </a:extLst>
            </p:cNvPr>
            <p:cNvSpPr txBox="1"/>
            <p:nvPr/>
          </p:nvSpPr>
          <p:spPr>
            <a:xfrm>
              <a:off x="5852319" y="1131013"/>
              <a:ext cx="76200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01</a:t>
              </a:r>
            </a:p>
          </p:txBody>
        </p:sp>
      </p:grpSp>
      <p:grpSp>
        <p:nvGrpSpPr>
          <p:cNvPr id="23" name="Group 22">
            <a:extLst>
              <a:ext uri="{FF2B5EF4-FFF2-40B4-BE49-F238E27FC236}">
                <a16:creationId xmlns:a16="http://schemas.microsoft.com/office/drawing/2014/main" id="{88FE3635-BB67-4FC0-F850-00D269F88959}"/>
              </a:ext>
            </a:extLst>
          </p:cNvPr>
          <p:cNvGrpSpPr/>
          <p:nvPr/>
        </p:nvGrpSpPr>
        <p:grpSpPr>
          <a:xfrm>
            <a:off x="5658794" y="3176544"/>
            <a:ext cx="928790" cy="369332"/>
            <a:chOff x="5685529" y="1131013"/>
            <a:chExt cx="928790" cy="369332"/>
          </a:xfrm>
        </p:grpSpPr>
        <p:sp>
          <p:nvSpPr>
            <p:cNvPr id="24" name="Rectangle 23">
              <a:extLst>
                <a:ext uri="{FF2B5EF4-FFF2-40B4-BE49-F238E27FC236}">
                  <a16:creationId xmlns:a16="http://schemas.microsoft.com/office/drawing/2014/main" id="{40C14A4F-9734-7F1B-1A73-45E7256B65CB}"/>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6882C791-E247-1FF0-958E-EF6FB96A75DD}"/>
                </a:ext>
              </a:extLst>
            </p:cNvPr>
            <p:cNvSpPr txBox="1"/>
            <p:nvPr/>
          </p:nvSpPr>
          <p:spPr>
            <a:xfrm>
              <a:off x="5852319" y="1131013"/>
              <a:ext cx="76200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04</a:t>
              </a:r>
            </a:p>
          </p:txBody>
        </p:sp>
      </p:grpSp>
      <p:grpSp>
        <p:nvGrpSpPr>
          <p:cNvPr id="32" name="Group 31">
            <a:extLst>
              <a:ext uri="{FF2B5EF4-FFF2-40B4-BE49-F238E27FC236}">
                <a16:creationId xmlns:a16="http://schemas.microsoft.com/office/drawing/2014/main" id="{6999B726-064F-3592-9580-117B33F1B7EC}"/>
              </a:ext>
            </a:extLst>
          </p:cNvPr>
          <p:cNvGrpSpPr/>
          <p:nvPr/>
        </p:nvGrpSpPr>
        <p:grpSpPr>
          <a:xfrm>
            <a:off x="5681574" y="2504387"/>
            <a:ext cx="928790" cy="369332"/>
            <a:chOff x="5685529" y="1131013"/>
            <a:chExt cx="928790" cy="369332"/>
          </a:xfrm>
        </p:grpSpPr>
        <p:sp>
          <p:nvSpPr>
            <p:cNvPr id="33" name="Rectangle 32">
              <a:extLst>
                <a:ext uri="{FF2B5EF4-FFF2-40B4-BE49-F238E27FC236}">
                  <a16:creationId xmlns:a16="http://schemas.microsoft.com/office/drawing/2014/main" id="{3E5B8993-36E4-86D6-E292-32630A74FDDA}"/>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8387D223-F4E0-EFBF-A4F6-1589BDF4DDE0}"/>
                </a:ext>
              </a:extLst>
            </p:cNvPr>
            <p:cNvSpPr txBox="1"/>
            <p:nvPr/>
          </p:nvSpPr>
          <p:spPr>
            <a:xfrm>
              <a:off x="5852319" y="1131013"/>
              <a:ext cx="76200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03</a:t>
              </a:r>
            </a:p>
          </p:txBody>
        </p:sp>
      </p:grpSp>
      <p:grpSp>
        <p:nvGrpSpPr>
          <p:cNvPr id="35" name="Group 34">
            <a:extLst>
              <a:ext uri="{FF2B5EF4-FFF2-40B4-BE49-F238E27FC236}">
                <a16:creationId xmlns:a16="http://schemas.microsoft.com/office/drawing/2014/main" id="{485835D1-E634-E66A-55EE-72FAB5A52679}"/>
              </a:ext>
            </a:extLst>
          </p:cNvPr>
          <p:cNvGrpSpPr/>
          <p:nvPr/>
        </p:nvGrpSpPr>
        <p:grpSpPr>
          <a:xfrm>
            <a:off x="5681574" y="1817699"/>
            <a:ext cx="928790" cy="369332"/>
            <a:chOff x="5685529" y="1131013"/>
            <a:chExt cx="928790" cy="369332"/>
          </a:xfrm>
        </p:grpSpPr>
        <p:sp>
          <p:nvSpPr>
            <p:cNvPr id="36" name="Rectangle 35">
              <a:extLst>
                <a:ext uri="{FF2B5EF4-FFF2-40B4-BE49-F238E27FC236}">
                  <a16:creationId xmlns:a16="http://schemas.microsoft.com/office/drawing/2014/main" id="{D9C96806-4E31-78B5-90AE-EA9A6F9A2D48}"/>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7" name="TextBox 36">
              <a:extLst>
                <a:ext uri="{FF2B5EF4-FFF2-40B4-BE49-F238E27FC236}">
                  <a16:creationId xmlns:a16="http://schemas.microsoft.com/office/drawing/2014/main" id="{CEE8A05E-AE09-2285-3035-EEABA88DC6A3}"/>
                </a:ext>
              </a:extLst>
            </p:cNvPr>
            <p:cNvSpPr txBox="1"/>
            <p:nvPr/>
          </p:nvSpPr>
          <p:spPr>
            <a:xfrm>
              <a:off x="5852319" y="1131013"/>
              <a:ext cx="762000" cy="369332"/>
            </a:xfrm>
            <a:prstGeom prst="rect">
              <a:avLst/>
            </a:prstGeom>
            <a:noFill/>
          </p:spPr>
          <p:txBody>
            <a:bodyPr wrap="square" rtlCol="0">
              <a:spAutoFit/>
            </a:bodyPr>
            <a:lstStyle/>
            <a:p>
              <a:r>
                <a:rPr lang="en-US" b="1" cap="all" dirty="0">
                  <a:solidFill>
                    <a:srgbClr val="0068B3"/>
                  </a:solidFill>
                  <a:latin typeface="Calibri" panose="020F0502020204030204" pitchFamily="34" charset="0"/>
                  <a:ea typeface="+mj-ea"/>
                  <a:cs typeface="Calibri" panose="020F0502020204030204" pitchFamily="34" charset="0"/>
                </a:rPr>
                <a:t>02</a:t>
              </a:r>
            </a:p>
          </p:txBody>
        </p:sp>
      </p:grpSp>
      <p:grpSp>
        <p:nvGrpSpPr>
          <p:cNvPr id="38" name="Group 37">
            <a:extLst>
              <a:ext uri="{FF2B5EF4-FFF2-40B4-BE49-F238E27FC236}">
                <a16:creationId xmlns:a16="http://schemas.microsoft.com/office/drawing/2014/main" id="{8D7B1D8C-D918-EF82-9C60-7194DB9C875E}"/>
              </a:ext>
            </a:extLst>
          </p:cNvPr>
          <p:cNvGrpSpPr/>
          <p:nvPr/>
        </p:nvGrpSpPr>
        <p:grpSpPr>
          <a:xfrm>
            <a:off x="5658791" y="3850676"/>
            <a:ext cx="928790" cy="369332"/>
            <a:chOff x="5685529" y="1131013"/>
            <a:chExt cx="928790" cy="369332"/>
          </a:xfrm>
        </p:grpSpPr>
        <p:sp>
          <p:nvSpPr>
            <p:cNvPr id="39" name="Rectangle 38">
              <a:extLst>
                <a:ext uri="{FF2B5EF4-FFF2-40B4-BE49-F238E27FC236}">
                  <a16:creationId xmlns:a16="http://schemas.microsoft.com/office/drawing/2014/main" id="{162FBF42-629F-6B83-6B44-7AB85A267F84}"/>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0" name="TextBox 39">
              <a:extLst>
                <a:ext uri="{FF2B5EF4-FFF2-40B4-BE49-F238E27FC236}">
                  <a16:creationId xmlns:a16="http://schemas.microsoft.com/office/drawing/2014/main" id="{1F39A40E-5FAD-A2AB-F316-49FA0F5FCD53}"/>
                </a:ext>
              </a:extLst>
            </p:cNvPr>
            <p:cNvSpPr txBox="1"/>
            <p:nvPr/>
          </p:nvSpPr>
          <p:spPr>
            <a:xfrm>
              <a:off x="5852319" y="1131013"/>
              <a:ext cx="762000" cy="369332"/>
            </a:xfrm>
            <a:prstGeom prst="rect">
              <a:avLst/>
            </a:prstGeom>
            <a:noFill/>
          </p:spPr>
          <p:txBody>
            <a:bodyPr wrap="square" rtlCol="0">
              <a:spAutoFit/>
            </a:bodyPr>
            <a:lstStyle>
              <a:defPPr>
                <a:defRPr lang="en-US"/>
              </a:defPPr>
              <a:lvl1pPr>
                <a:defRPr b="1" cap="all">
                  <a:solidFill>
                    <a:schemeClr val="tx2">
                      <a:lumMod val="20000"/>
                      <a:lumOff val="80000"/>
                    </a:schemeClr>
                  </a:solidFill>
                  <a:latin typeface="Century Gothic" panose="020B0502020202020204" pitchFamily="34" charset="0"/>
                  <a:ea typeface="+mj-ea"/>
                  <a:cs typeface="Arial" panose="020B0604020202020204" pitchFamily="34" charset="0"/>
                </a:defRPr>
              </a:lvl1pPr>
            </a:lstStyle>
            <a:p>
              <a:r>
                <a:rPr lang="en-US" dirty="0">
                  <a:latin typeface="Calibri" panose="020F0502020204030204" pitchFamily="34" charset="0"/>
                  <a:cs typeface="Calibri" panose="020F0502020204030204" pitchFamily="34" charset="0"/>
                </a:rPr>
                <a:t>05</a:t>
              </a:r>
            </a:p>
          </p:txBody>
        </p:sp>
      </p:grpSp>
      <p:grpSp>
        <p:nvGrpSpPr>
          <p:cNvPr id="41" name="Group 40">
            <a:extLst>
              <a:ext uri="{FF2B5EF4-FFF2-40B4-BE49-F238E27FC236}">
                <a16:creationId xmlns:a16="http://schemas.microsoft.com/office/drawing/2014/main" id="{B6128695-8750-DB3B-7650-94A58B035E53}"/>
              </a:ext>
            </a:extLst>
          </p:cNvPr>
          <p:cNvGrpSpPr/>
          <p:nvPr/>
        </p:nvGrpSpPr>
        <p:grpSpPr>
          <a:xfrm>
            <a:off x="5658789" y="5204432"/>
            <a:ext cx="928790" cy="369332"/>
            <a:chOff x="5685529" y="1131013"/>
            <a:chExt cx="928790" cy="369332"/>
          </a:xfrm>
        </p:grpSpPr>
        <p:sp>
          <p:nvSpPr>
            <p:cNvPr id="42" name="Rectangle 41">
              <a:extLst>
                <a:ext uri="{FF2B5EF4-FFF2-40B4-BE49-F238E27FC236}">
                  <a16:creationId xmlns:a16="http://schemas.microsoft.com/office/drawing/2014/main" id="{14F73CBA-2866-9C51-96BA-45D74FA75B4D}"/>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9F5B7117-FE41-74FC-A761-070D75F52EDC}"/>
                </a:ext>
              </a:extLst>
            </p:cNvPr>
            <p:cNvSpPr txBox="1"/>
            <p:nvPr/>
          </p:nvSpPr>
          <p:spPr>
            <a:xfrm>
              <a:off x="5852319" y="1131013"/>
              <a:ext cx="76200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07</a:t>
              </a:r>
            </a:p>
          </p:txBody>
        </p:sp>
      </p:grpSp>
      <p:sp>
        <p:nvSpPr>
          <p:cNvPr id="44" name="TextBox 43">
            <a:extLst>
              <a:ext uri="{FF2B5EF4-FFF2-40B4-BE49-F238E27FC236}">
                <a16:creationId xmlns:a16="http://schemas.microsoft.com/office/drawing/2014/main" id="{569CB30E-02E9-D926-2300-5798572DD973}"/>
              </a:ext>
            </a:extLst>
          </p:cNvPr>
          <p:cNvSpPr txBox="1"/>
          <p:nvPr/>
        </p:nvSpPr>
        <p:spPr>
          <a:xfrm>
            <a:off x="6904893" y="1127433"/>
            <a:ext cx="343914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INTRODUCTION &amp; OVERVIEW</a:t>
            </a:r>
          </a:p>
        </p:txBody>
      </p:sp>
      <p:sp>
        <p:nvSpPr>
          <p:cNvPr id="45" name="TextBox 44">
            <a:extLst>
              <a:ext uri="{FF2B5EF4-FFF2-40B4-BE49-F238E27FC236}">
                <a16:creationId xmlns:a16="http://schemas.microsoft.com/office/drawing/2014/main" id="{A305980A-B64B-1B4E-14A1-5C5E9E74CE57}"/>
              </a:ext>
            </a:extLst>
          </p:cNvPr>
          <p:cNvSpPr txBox="1"/>
          <p:nvPr/>
        </p:nvSpPr>
        <p:spPr>
          <a:xfrm>
            <a:off x="6904893" y="1763737"/>
            <a:ext cx="3076451" cy="369332"/>
          </a:xfrm>
          <a:prstGeom prst="rect">
            <a:avLst/>
          </a:prstGeom>
          <a:noFill/>
        </p:spPr>
        <p:txBody>
          <a:bodyPr wrap="square" rtlCol="0">
            <a:spAutoFit/>
          </a:bodyPr>
          <a:lstStyle/>
          <a:p>
            <a:r>
              <a:rPr lang="en-US" b="1" cap="all" dirty="0">
                <a:solidFill>
                  <a:srgbClr val="0068B3"/>
                </a:solidFill>
                <a:latin typeface="Calibri" panose="020F0502020204030204" pitchFamily="34" charset="0"/>
                <a:ea typeface="+mj-ea"/>
                <a:cs typeface="Calibri" panose="020F0502020204030204" pitchFamily="34" charset="0"/>
              </a:rPr>
              <a:t>CURRENT ARCHITECTURE</a:t>
            </a:r>
          </a:p>
        </p:txBody>
      </p:sp>
      <p:sp>
        <p:nvSpPr>
          <p:cNvPr id="47" name="TextBox 46">
            <a:extLst>
              <a:ext uri="{FF2B5EF4-FFF2-40B4-BE49-F238E27FC236}">
                <a16:creationId xmlns:a16="http://schemas.microsoft.com/office/drawing/2014/main" id="{34FFCB33-B3AE-64F9-EDE5-B0F634522A93}"/>
              </a:ext>
            </a:extLst>
          </p:cNvPr>
          <p:cNvSpPr txBox="1"/>
          <p:nvPr/>
        </p:nvSpPr>
        <p:spPr>
          <a:xfrm>
            <a:off x="6904893" y="2499092"/>
            <a:ext cx="465761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Communicator Open Overview </a:t>
            </a:r>
          </a:p>
        </p:txBody>
      </p:sp>
      <p:sp>
        <p:nvSpPr>
          <p:cNvPr id="48" name="TextBox 47">
            <a:extLst>
              <a:ext uri="{FF2B5EF4-FFF2-40B4-BE49-F238E27FC236}">
                <a16:creationId xmlns:a16="http://schemas.microsoft.com/office/drawing/2014/main" id="{545871E8-B40F-2C33-B05D-213A13B75C6E}"/>
              </a:ext>
            </a:extLst>
          </p:cNvPr>
          <p:cNvSpPr txBox="1"/>
          <p:nvPr/>
        </p:nvSpPr>
        <p:spPr>
          <a:xfrm>
            <a:off x="6904893" y="3174263"/>
            <a:ext cx="5603731"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VENDOR Overview / Recommendation</a:t>
            </a:r>
          </a:p>
        </p:txBody>
      </p:sp>
      <p:sp>
        <p:nvSpPr>
          <p:cNvPr id="49" name="TextBox 48">
            <a:extLst>
              <a:ext uri="{FF2B5EF4-FFF2-40B4-BE49-F238E27FC236}">
                <a16:creationId xmlns:a16="http://schemas.microsoft.com/office/drawing/2014/main" id="{5269611A-FC7C-7627-371B-6CA173B6A19A}"/>
              </a:ext>
            </a:extLst>
          </p:cNvPr>
          <p:cNvSpPr txBox="1"/>
          <p:nvPr/>
        </p:nvSpPr>
        <p:spPr>
          <a:xfrm>
            <a:off x="6904893" y="4477755"/>
            <a:ext cx="4585895"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Communicator Open Gap Analysis</a:t>
            </a:r>
          </a:p>
        </p:txBody>
      </p:sp>
      <p:sp>
        <p:nvSpPr>
          <p:cNvPr id="50" name="Title 4">
            <a:extLst>
              <a:ext uri="{FF2B5EF4-FFF2-40B4-BE49-F238E27FC236}">
                <a16:creationId xmlns:a16="http://schemas.microsoft.com/office/drawing/2014/main" id="{7A432915-E773-700B-EDA2-56544E3242B1}"/>
              </a:ext>
            </a:extLst>
          </p:cNvPr>
          <p:cNvSpPr txBox="1">
            <a:spLocks/>
          </p:cNvSpPr>
          <p:nvPr/>
        </p:nvSpPr>
        <p:spPr>
          <a:xfrm>
            <a:off x="10195719" y="6248401"/>
            <a:ext cx="2209800" cy="609599"/>
          </a:xfrm>
          <a:prstGeom prst="rect">
            <a:avLst/>
          </a:prstGeom>
        </p:spPr>
        <p:txBody>
          <a:bodyPr anchor="b">
            <a:normAutofit/>
          </a:bodyPr>
          <a:lstStyle>
            <a:lvl1pPr algn="l" defTabSz="914293" rtl="0" eaLnBrk="1" latinLnBrk="0" hangingPunct="1">
              <a:spcBef>
                <a:spcPct val="0"/>
              </a:spcBef>
              <a:buNone/>
              <a:defRPr sz="2800" b="1" kern="1200"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sz="900" dirty="0">
                <a:solidFill>
                  <a:schemeClr val="bg1">
                    <a:lumMod val="65000"/>
                  </a:schemeClr>
                </a:solidFill>
                <a:latin typeface="Calibri" panose="020F0502020204030204" pitchFamily="34" charset="0"/>
                <a:cs typeface="Calibri" panose="020F0502020204030204" pitchFamily="34" charset="0"/>
              </a:rPr>
              <a:t>Manning School of Business </a:t>
            </a:r>
          </a:p>
        </p:txBody>
      </p:sp>
      <p:grpSp>
        <p:nvGrpSpPr>
          <p:cNvPr id="51" name="Group 50">
            <a:extLst>
              <a:ext uri="{FF2B5EF4-FFF2-40B4-BE49-F238E27FC236}">
                <a16:creationId xmlns:a16="http://schemas.microsoft.com/office/drawing/2014/main" id="{E9551D1D-F552-D4A8-31D8-065E4DF509A6}"/>
              </a:ext>
            </a:extLst>
          </p:cNvPr>
          <p:cNvGrpSpPr/>
          <p:nvPr/>
        </p:nvGrpSpPr>
        <p:grpSpPr>
          <a:xfrm>
            <a:off x="5658790" y="4530300"/>
            <a:ext cx="928790" cy="369332"/>
            <a:chOff x="5685529" y="1131013"/>
            <a:chExt cx="928790" cy="369332"/>
          </a:xfrm>
        </p:grpSpPr>
        <p:sp>
          <p:nvSpPr>
            <p:cNvPr id="52" name="Rectangle 51">
              <a:extLst>
                <a:ext uri="{FF2B5EF4-FFF2-40B4-BE49-F238E27FC236}">
                  <a16:creationId xmlns:a16="http://schemas.microsoft.com/office/drawing/2014/main" id="{381FF50E-995C-E649-905F-1BCC00F041CA}"/>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53" name="TextBox 52">
              <a:extLst>
                <a:ext uri="{FF2B5EF4-FFF2-40B4-BE49-F238E27FC236}">
                  <a16:creationId xmlns:a16="http://schemas.microsoft.com/office/drawing/2014/main" id="{77285676-A185-9F1D-71F1-00429CF335B5}"/>
                </a:ext>
              </a:extLst>
            </p:cNvPr>
            <p:cNvSpPr txBox="1"/>
            <p:nvPr/>
          </p:nvSpPr>
          <p:spPr>
            <a:xfrm>
              <a:off x="5852319" y="1131013"/>
              <a:ext cx="76200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06</a:t>
              </a:r>
            </a:p>
          </p:txBody>
        </p:sp>
      </p:grpSp>
      <p:sp>
        <p:nvSpPr>
          <p:cNvPr id="54" name="TextBox 53">
            <a:extLst>
              <a:ext uri="{FF2B5EF4-FFF2-40B4-BE49-F238E27FC236}">
                <a16:creationId xmlns:a16="http://schemas.microsoft.com/office/drawing/2014/main" id="{C88233F1-2346-F6BA-B610-80922CAC259F}"/>
              </a:ext>
            </a:extLst>
          </p:cNvPr>
          <p:cNvSpPr txBox="1"/>
          <p:nvPr/>
        </p:nvSpPr>
        <p:spPr>
          <a:xfrm>
            <a:off x="6905948" y="3803152"/>
            <a:ext cx="3595625"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Bank Feedback / Insights</a:t>
            </a:r>
          </a:p>
        </p:txBody>
      </p:sp>
      <p:sp>
        <p:nvSpPr>
          <p:cNvPr id="55" name="TextBox 54">
            <a:extLst>
              <a:ext uri="{FF2B5EF4-FFF2-40B4-BE49-F238E27FC236}">
                <a16:creationId xmlns:a16="http://schemas.microsoft.com/office/drawing/2014/main" id="{E14BF841-B45E-0A87-2F92-436130397DE0}"/>
              </a:ext>
            </a:extLst>
          </p:cNvPr>
          <p:cNvSpPr txBox="1"/>
          <p:nvPr/>
        </p:nvSpPr>
        <p:spPr>
          <a:xfrm>
            <a:off x="6905948" y="5152358"/>
            <a:ext cx="3595625"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Conclusion / Action Items</a:t>
            </a:r>
          </a:p>
        </p:txBody>
      </p:sp>
    </p:spTree>
    <p:extLst>
      <p:ext uri="{BB962C8B-B14F-4D97-AF65-F5344CB8AC3E}">
        <p14:creationId xmlns:p14="http://schemas.microsoft.com/office/powerpoint/2010/main" val="11809426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E4ABFA-27F5-2F55-BCAD-D8C616E619DB}"/>
              </a:ext>
            </a:extLst>
          </p:cNvPr>
          <p:cNvSpPr>
            <a:spLocks noGrp="1"/>
          </p:cNvSpPr>
          <p:nvPr>
            <p:ph type="body" sz="quarter" idx="10"/>
          </p:nvPr>
        </p:nvSpPr>
        <p:spPr/>
        <p:txBody>
          <a:bodyPr/>
          <a:lstStyle/>
          <a:p>
            <a:r>
              <a:rPr lang="en-US" dirty="0"/>
              <a:t>Services and Pricing Page</a:t>
            </a:r>
          </a:p>
        </p:txBody>
      </p:sp>
      <p:sp>
        <p:nvSpPr>
          <p:cNvPr id="3" name="Title 2">
            <a:extLst>
              <a:ext uri="{FF2B5EF4-FFF2-40B4-BE49-F238E27FC236}">
                <a16:creationId xmlns:a16="http://schemas.microsoft.com/office/drawing/2014/main" id="{26906BBF-0FAE-6BB0-E642-5FF573EA9550}"/>
              </a:ext>
            </a:extLst>
          </p:cNvPr>
          <p:cNvSpPr>
            <a:spLocks noGrp="1"/>
          </p:cNvSpPr>
          <p:nvPr>
            <p:ph type="title"/>
          </p:nvPr>
        </p:nvSpPr>
        <p:spPr/>
        <p:txBody>
          <a:bodyPr/>
          <a:lstStyle/>
          <a:p>
            <a:pPr algn="ctr"/>
            <a:r>
              <a:rPr lang="en-US" dirty="0">
                <a:latin typeface="Calibri" panose="020F0502020204030204" pitchFamily="34" charset="0"/>
                <a:cs typeface="Calibri" panose="020F0502020204030204" pitchFamily="34" charset="0"/>
              </a:rPr>
              <a:t>Vendor Evaluation Dashboard</a:t>
            </a:r>
          </a:p>
        </p:txBody>
      </p:sp>
      <p:sp>
        <p:nvSpPr>
          <p:cNvPr id="4" name="Text Placeholder 3">
            <a:extLst>
              <a:ext uri="{FF2B5EF4-FFF2-40B4-BE49-F238E27FC236}">
                <a16:creationId xmlns:a16="http://schemas.microsoft.com/office/drawing/2014/main" id="{2E08CDEE-DA74-6B8C-4989-719E2B8A4591}"/>
              </a:ext>
            </a:extLst>
          </p:cNvPr>
          <p:cNvSpPr>
            <a:spLocks noGrp="1"/>
          </p:cNvSpPr>
          <p:nvPr>
            <p:ph type="body" sz="quarter" idx="11"/>
          </p:nvPr>
        </p:nvSpPr>
        <p:spPr>
          <a:xfrm>
            <a:off x="746919" y="1752600"/>
            <a:ext cx="3048000" cy="4267200"/>
          </a:xfrm>
        </p:spPr>
        <p:txBody>
          <a:bodyPr/>
          <a:lstStyle/>
          <a:p>
            <a:r>
              <a:rPr lang="en-US" dirty="0"/>
              <a:t>Purpose:</a:t>
            </a:r>
          </a:p>
          <a:p>
            <a:pPr lvl="1"/>
            <a:r>
              <a:rPr lang="en-US" dirty="0"/>
              <a:t>Provides detailed information on </a:t>
            </a:r>
            <a:r>
              <a:rPr lang="en-US"/>
              <a:t>reviews captured about vendors. </a:t>
            </a:r>
            <a:endParaRPr lang="en-US" dirty="0"/>
          </a:p>
          <a:p>
            <a:r>
              <a:rPr lang="en-US" dirty="0"/>
              <a:t>How to use:</a:t>
            </a:r>
          </a:p>
          <a:p>
            <a:r>
              <a:rPr lang="en-US" dirty="0"/>
              <a:t>Select the vendor you want on the top left boxes. </a:t>
            </a:r>
          </a:p>
        </p:txBody>
      </p:sp>
      <p:pic>
        <p:nvPicPr>
          <p:cNvPr id="5" name="Picture 4">
            <a:extLst>
              <a:ext uri="{FF2B5EF4-FFF2-40B4-BE49-F238E27FC236}">
                <a16:creationId xmlns:a16="http://schemas.microsoft.com/office/drawing/2014/main" id="{8FAA77AD-59E6-CB92-D1A0-77013C298A3A}"/>
              </a:ext>
            </a:extLst>
          </p:cNvPr>
          <p:cNvPicPr>
            <a:picLocks noChangeAspect="1"/>
          </p:cNvPicPr>
          <p:nvPr/>
        </p:nvPicPr>
        <p:blipFill>
          <a:blip r:embed="rId2"/>
          <a:stretch>
            <a:fillRect/>
          </a:stretch>
        </p:blipFill>
        <p:spPr>
          <a:xfrm>
            <a:off x="4167723" y="1639229"/>
            <a:ext cx="7399596" cy="4075771"/>
          </a:xfrm>
          <a:prstGeom prst="rect">
            <a:avLst/>
          </a:prstGeom>
          <a:ln w="28575">
            <a:solidFill>
              <a:schemeClr val="tx1"/>
            </a:solidFill>
          </a:ln>
        </p:spPr>
      </p:pic>
    </p:spTree>
    <p:extLst>
      <p:ext uri="{BB962C8B-B14F-4D97-AF65-F5344CB8AC3E}">
        <p14:creationId xmlns:p14="http://schemas.microsoft.com/office/powerpoint/2010/main" val="206009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744E4E7-01D7-ECCA-40F3-4CA36E8D5158}"/>
              </a:ext>
            </a:extLst>
          </p:cNvPr>
          <p:cNvSpPr txBox="1"/>
          <p:nvPr/>
        </p:nvSpPr>
        <p:spPr>
          <a:xfrm>
            <a:off x="33410" y="35913"/>
            <a:ext cx="12397581" cy="523220"/>
          </a:xfrm>
          <a:prstGeom prst="rect">
            <a:avLst/>
          </a:prstGeom>
          <a:noFill/>
        </p:spPr>
        <p:txBody>
          <a:bodyPr wrap="square" rtlCol="0">
            <a:spAutoFit/>
          </a:bodyPr>
          <a:lstStyle/>
          <a:p>
            <a:pPr algn="ctr"/>
            <a:r>
              <a:rPr lang="en-US" sz="2800" b="1" cap="all" dirty="0">
                <a:solidFill>
                  <a:srgbClr val="0068B3"/>
                </a:solidFill>
                <a:latin typeface="Calibri" panose="020F0502020204030204" pitchFamily="34" charset="0"/>
                <a:ea typeface="+mj-ea"/>
                <a:cs typeface="Calibri" panose="020F0502020204030204" pitchFamily="34" charset="0"/>
              </a:rPr>
              <a:t>Enterprise Bank’s Current Core Banking Data Architecture </a:t>
            </a:r>
          </a:p>
        </p:txBody>
      </p:sp>
      <p:sp>
        <p:nvSpPr>
          <p:cNvPr id="9" name="Rectangle 8">
            <a:extLst>
              <a:ext uri="{FF2B5EF4-FFF2-40B4-BE49-F238E27FC236}">
                <a16:creationId xmlns:a16="http://schemas.microsoft.com/office/drawing/2014/main" id="{C94DE05E-290F-5895-831F-88F432670E28}"/>
              </a:ext>
            </a:extLst>
          </p:cNvPr>
          <p:cNvSpPr/>
          <p:nvPr/>
        </p:nvSpPr>
        <p:spPr>
          <a:xfrm>
            <a:off x="2209811" y="743663"/>
            <a:ext cx="2362200" cy="5402804"/>
          </a:xfrm>
          <a:prstGeom prst="rect">
            <a:avLst/>
          </a:prstGeom>
          <a:noFill/>
          <a:ln w="381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B378C955-27D4-E77C-43BD-4A10CA631693}"/>
              </a:ext>
            </a:extLst>
          </p:cNvPr>
          <p:cNvSpPr/>
          <p:nvPr/>
        </p:nvSpPr>
        <p:spPr>
          <a:xfrm>
            <a:off x="7058891" y="651398"/>
            <a:ext cx="2514600" cy="5495069"/>
          </a:xfrm>
          <a:prstGeom prst="rect">
            <a:avLst/>
          </a:prstGeom>
          <a:noFill/>
          <a:ln w="38100">
            <a:solidFill>
              <a:srgbClr val="0068B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84CC8F1E-1AC0-20C4-89C1-8F59884D8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319" y="559132"/>
            <a:ext cx="7835972" cy="5739735"/>
          </a:xfrm>
          <a:prstGeom prst="rect">
            <a:avLst/>
          </a:prstGeom>
        </p:spPr>
      </p:pic>
      <p:sp>
        <p:nvSpPr>
          <p:cNvPr id="13" name="Rectangle 12">
            <a:extLst>
              <a:ext uri="{FF2B5EF4-FFF2-40B4-BE49-F238E27FC236}">
                <a16:creationId xmlns:a16="http://schemas.microsoft.com/office/drawing/2014/main" id="{72DB9CA1-C4D7-1B37-1A2B-E5F4228D0984}"/>
              </a:ext>
            </a:extLst>
          </p:cNvPr>
          <p:cNvSpPr/>
          <p:nvPr/>
        </p:nvSpPr>
        <p:spPr>
          <a:xfrm>
            <a:off x="1952265" y="529064"/>
            <a:ext cx="7835972" cy="5739735"/>
          </a:xfrm>
          <a:prstGeom prst="rect">
            <a:avLst/>
          </a:prstGeom>
          <a:noFill/>
          <a:ln w="38100">
            <a:solidFill>
              <a:schemeClr val="tx1">
                <a:lumMod val="50000"/>
                <a:lumOff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4" name="Line Callout 1 13">
            <a:extLst>
              <a:ext uri="{FF2B5EF4-FFF2-40B4-BE49-F238E27FC236}">
                <a16:creationId xmlns:a16="http://schemas.microsoft.com/office/drawing/2014/main" id="{2FCD357D-3374-A44E-9B35-71ADBDE9A0EA}"/>
              </a:ext>
            </a:extLst>
          </p:cNvPr>
          <p:cNvSpPr/>
          <p:nvPr/>
        </p:nvSpPr>
        <p:spPr>
          <a:xfrm>
            <a:off x="10311030" y="743663"/>
            <a:ext cx="1749341" cy="1085138"/>
          </a:xfrm>
          <a:prstGeom prst="borderCallout1">
            <a:avLst/>
          </a:prstGeom>
          <a:noFill/>
          <a:ln w="1905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F08617B9-4FB0-3B5F-00AB-F8477AA6C099}"/>
              </a:ext>
            </a:extLst>
          </p:cNvPr>
          <p:cNvSpPr txBox="1"/>
          <p:nvPr/>
        </p:nvSpPr>
        <p:spPr>
          <a:xfrm>
            <a:off x="10311030" y="872836"/>
            <a:ext cx="1749341" cy="830997"/>
          </a:xfrm>
          <a:prstGeom prst="rect">
            <a:avLst/>
          </a:prstGeom>
          <a:noFill/>
        </p:spPr>
        <p:txBody>
          <a:bodyPr wrap="square" rtlCol="0">
            <a:spAutoFit/>
          </a:bodyPr>
          <a:lstStyle/>
          <a:p>
            <a:pPr algn="l"/>
            <a:r>
              <a:rPr lang="en-US" sz="1600" b="1" i="0" u="none" strike="noStrike" dirty="0">
                <a:effectLst/>
                <a:latin typeface="Calibri" panose="020F0502020204030204" pitchFamily="34" charset="0"/>
                <a:cs typeface="Calibri" panose="020F0502020204030204" pitchFamily="34" charset="0"/>
              </a:rPr>
              <a:t>Customer-Facing and Transactional Services</a:t>
            </a:r>
          </a:p>
        </p:txBody>
      </p:sp>
      <p:sp>
        <p:nvSpPr>
          <p:cNvPr id="17" name="Line Callout 1 16">
            <a:extLst>
              <a:ext uri="{FF2B5EF4-FFF2-40B4-BE49-F238E27FC236}">
                <a16:creationId xmlns:a16="http://schemas.microsoft.com/office/drawing/2014/main" id="{B06FBFA9-7B07-5FEE-6FA3-1A12100B139C}"/>
              </a:ext>
            </a:extLst>
          </p:cNvPr>
          <p:cNvSpPr/>
          <p:nvPr/>
        </p:nvSpPr>
        <p:spPr>
          <a:xfrm>
            <a:off x="58763" y="2376565"/>
            <a:ext cx="1691492" cy="861774"/>
          </a:xfrm>
          <a:prstGeom prst="borderCallout1">
            <a:avLst>
              <a:gd name="adj1" fmla="val 76673"/>
              <a:gd name="adj2" fmla="val 124356"/>
              <a:gd name="adj3" fmla="val 46679"/>
              <a:gd name="adj4" fmla="val 100090"/>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A8063825-5067-C3D4-EE98-833A3AC05FF0}"/>
              </a:ext>
            </a:extLst>
          </p:cNvPr>
          <p:cNvSpPr txBox="1"/>
          <p:nvPr/>
        </p:nvSpPr>
        <p:spPr>
          <a:xfrm>
            <a:off x="33410" y="2471894"/>
            <a:ext cx="1848475" cy="861774"/>
          </a:xfrm>
          <a:prstGeom prst="rect">
            <a:avLst/>
          </a:prstGeom>
          <a:noFill/>
        </p:spPr>
        <p:txBody>
          <a:bodyPr wrap="square" rtlCol="0">
            <a:spAutoFit/>
          </a:bodyPr>
          <a:lstStyle/>
          <a:p>
            <a:r>
              <a:rPr lang="en-US" sz="1600" b="1" i="0" u="none" strike="noStrike" dirty="0">
                <a:effectLst/>
                <a:latin typeface="Calibri" panose="020F0502020204030204" pitchFamily="34" charset="0"/>
                <a:cs typeface="Calibri" panose="020F0502020204030204" pitchFamily="34" charset="0"/>
              </a:rPr>
              <a:t>Operational and Strategic Functions</a:t>
            </a:r>
          </a:p>
          <a:p>
            <a:endParaRPr lang="en-US" dirty="0">
              <a:latin typeface="Calibri" panose="020F0502020204030204" pitchFamily="34" charset="0"/>
              <a:cs typeface="Calibri" panose="020F0502020204030204" pitchFamily="34" charset="0"/>
            </a:endParaRPr>
          </a:p>
        </p:txBody>
      </p:sp>
      <p:sp>
        <p:nvSpPr>
          <p:cNvPr id="20" name="Line Callout 1 19">
            <a:extLst>
              <a:ext uri="{FF2B5EF4-FFF2-40B4-BE49-F238E27FC236}">
                <a16:creationId xmlns:a16="http://schemas.microsoft.com/office/drawing/2014/main" id="{F38A68C4-7174-8661-E7B0-7475B04B9765}"/>
              </a:ext>
            </a:extLst>
          </p:cNvPr>
          <p:cNvSpPr/>
          <p:nvPr/>
        </p:nvSpPr>
        <p:spPr>
          <a:xfrm>
            <a:off x="9893372" y="3238339"/>
            <a:ext cx="1988237" cy="587569"/>
          </a:xfrm>
          <a:prstGeom prst="borderCallout1">
            <a:avLst>
              <a:gd name="adj1" fmla="val 18750"/>
              <a:gd name="adj2" fmla="val -8333"/>
              <a:gd name="adj3" fmla="val 45700"/>
              <a:gd name="adj4" fmla="val -179569"/>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1" name="Rectangle 20">
            <a:extLst>
              <a:ext uri="{FF2B5EF4-FFF2-40B4-BE49-F238E27FC236}">
                <a16:creationId xmlns:a16="http://schemas.microsoft.com/office/drawing/2014/main" id="{E255BD19-27FA-B339-2C4D-2E9FED933CC6}"/>
              </a:ext>
            </a:extLst>
          </p:cNvPr>
          <p:cNvSpPr/>
          <p:nvPr/>
        </p:nvSpPr>
        <p:spPr>
          <a:xfrm>
            <a:off x="5236405" y="3238339"/>
            <a:ext cx="1301714" cy="571661"/>
          </a:xfrm>
          <a:prstGeom prst="rect">
            <a:avLst/>
          </a:prstGeom>
          <a:noFill/>
          <a:ln w="38100">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7D3E3D4E-519B-4A79-4BA9-6689F83ECC92}"/>
              </a:ext>
            </a:extLst>
          </p:cNvPr>
          <p:cNvSpPr txBox="1"/>
          <p:nvPr/>
        </p:nvSpPr>
        <p:spPr>
          <a:xfrm>
            <a:off x="9924318" y="3231362"/>
            <a:ext cx="1988237" cy="615553"/>
          </a:xfrm>
          <a:prstGeom prst="rect">
            <a:avLst/>
          </a:prstGeom>
          <a:noFill/>
        </p:spPr>
        <p:txBody>
          <a:bodyPr wrap="square" rtlCol="0">
            <a:spAutoFit/>
          </a:bodyPr>
          <a:lstStyle/>
          <a:p>
            <a:r>
              <a:rPr lang="en-US" sz="1600" b="1" i="0" u="none" strike="noStrike" dirty="0">
                <a:effectLst/>
                <a:latin typeface="Calibri" panose="020F0502020204030204" pitchFamily="34" charset="0"/>
                <a:cs typeface="Calibri" panose="020F0502020204030204" pitchFamily="34" charset="0"/>
              </a:rPr>
              <a:t>Core  Infrastructure</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2914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744E4E7-01D7-ECCA-40F3-4CA36E8D5158}"/>
              </a:ext>
            </a:extLst>
          </p:cNvPr>
          <p:cNvSpPr txBox="1"/>
          <p:nvPr/>
        </p:nvSpPr>
        <p:spPr>
          <a:xfrm>
            <a:off x="0" y="35913"/>
            <a:ext cx="12430991" cy="523220"/>
          </a:xfrm>
          <a:prstGeom prst="rect">
            <a:avLst/>
          </a:prstGeom>
          <a:noFill/>
        </p:spPr>
        <p:txBody>
          <a:bodyPr wrap="square" rtlCol="0">
            <a:spAutoFit/>
          </a:bodyPr>
          <a:lstStyle/>
          <a:p>
            <a:pPr algn="ctr"/>
            <a:r>
              <a:rPr lang="en-US" sz="2800" b="1" cap="all" dirty="0">
                <a:solidFill>
                  <a:srgbClr val="0068B3"/>
                </a:solidFill>
                <a:latin typeface="Calibri" panose="020F0502020204030204" pitchFamily="34" charset="0"/>
                <a:ea typeface="+mj-ea"/>
                <a:cs typeface="Calibri" panose="020F0502020204030204" pitchFamily="34" charset="0"/>
              </a:rPr>
              <a:t>Understanding Current Core Banking Data Architecture </a:t>
            </a:r>
          </a:p>
        </p:txBody>
      </p:sp>
      <p:sp>
        <p:nvSpPr>
          <p:cNvPr id="9" name="Rectangle 8">
            <a:extLst>
              <a:ext uri="{FF2B5EF4-FFF2-40B4-BE49-F238E27FC236}">
                <a16:creationId xmlns:a16="http://schemas.microsoft.com/office/drawing/2014/main" id="{C94DE05E-290F-5895-831F-88F432670E28}"/>
              </a:ext>
            </a:extLst>
          </p:cNvPr>
          <p:cNvSpPr/>
          <p:nvPr/>
        </p:nvSpPr>
        <p:spPr>
          <a:xfrm>
            <a:off x="442119" y="727598"/>
            <a:ext cx="3505200" cy="5402804"/>
          </a:xfrm>
          <a:prstGeom prst="rect">
            <a:avLst/>
          </a:prstGeom>
          <a:noFill/>
          <a:ln w="381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V</a:t>
            </a:r>
          </a:p>
        </p:txBody>
      </p:sp>
      <p:sp>
        <p:nvSpPr>
          <p:cNvPr id="5" name="Rectangle 4">
            <a:extLst>
              <a:ext uri="{FF2B5EF4-FFF2-40B4-BE49-F238E27FC236}">
                <a16:creationId xmlns:a16="http://schemas.microsoft.com/office/drawing/2014/main" id="{F4D7F676-7199-112D-2464-CC09D5E2C8A2}"/>
              </a:ext>
            </a:extLst>
          </p:cNvPr>
          <p:cNvSpPr/>
          <p:nvPr/>
        </p:nvSpPr>
        <p:spPr>
          <a:xfrm>
            <a:off x="4404519" y="727598"/>
            <a:ext cx="3505200" cy="5402804"/>
          </a:xfrm>
          <a:prstGeom prst="rect">
            <a:avLst/>
          </a:prstGeom>
          <a:noFill/>
          <a:ln w="38100">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V</a:t>
            </a:r>
          </a:p>
        </p:txBody>
      </p:sp>
      <p:sp>
        <p:nvSpPr>
          <p:cNvPr id="6" name="Rectangle 5">
            <a:extLst>
              <a:ext uri="{FF2B5EF4-FFF2-40B4-BE49-F238E27FC236}">
                <a16:creationId xmlns:a16="http://schemas.microsoft.com/office/drawing/2014/main" id="{75EC38A6-6060-DBDD-9E85-98FC66E670F4}"/>
              </a:ext>
            </a:extLst>
          </p:cNvPr>
          <p:cNvSpPr/>
          <p:nvPr/>
        </p:nvSpPr>
        <p:spPr>
          <a:xfrm>
            <a:off x="8366919" y="727598"/>
            <a:ext cx="3505200" cy="5402804"/>
          </a:xfrm>
          <a:prstGeom prst="rect">
            <a:avLst/>
          </a:prstGeom>
          <a:noFill/>
          <a:ln w="38100">
            <a:solidFill>
              <a:srgbClr val="0068B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V</a:t>
            </a:r>
          </a:p>
        </p:txBody>
      </p:sp>
      <p:sp>
        <p:nvSpPr>
          <p:cNvPr id="11" name="TextBox 10">
            <a:extLst>
              <a:ext uri="{FF2B5EF4-FFF2-40B4-BE49-F238E27FC236}">
                <a16:creationId xmlns:a16="http://schemas.microsoft.com/office/drawing/2014/main" id="{E84E196B-86EF-33E1-6AB9-1C885D99E300}"/>
              </a:ext>
            </a:extLst>
          </p:cNvPr>
          <p:cNvSpPr txBox="1"/>
          <p:nvPr/>
        </p:nvSpPr>
        <p:spPr>
          <a:xfrm>
            <a:off x="8509939" y="1319299"/>
            <a:ext cx="3187772" cy="4524315"/>
          </a:xfrm>
          <a:prstGeom prst="rect">
            <a:avLst/>
          </a:prstGeom>
          <a:noFill/>
        </p:spPr>
        <p:txBody>
          <a:bodyPr wrap="square">
            <a:spAutoFit/>
          </a:bodyPr>
          <a:lstStyle/>
          <a:p>
            <a:pPr algn="l">
              <a:buFont typeface="Arial" panose="020B0604020202020204" pitchFamily="34" charset="0"/>
              <a:buChar char="•"/>
            </a:pPr>
            <a:r>
              <a:rPr lang="en-US" b="1" i="0" u="none" strike="noStrike" dirty="0">
                <a:effectLst/>
                <a:latin typeface="Calibri" panose="020F0502020204030204" pitchFamily="34" charset="0"/>
                <a:cs typeface="Calibri" panose="020F0502020204030204" pitchFamily="34" charset="0"/>
              </a:rPr>
              <a:t>Debit Solutions</a:t>
            </a:r>
            <a:r>
              <a:rPr lang="en-US" b="0" i="0" u="none" strike="noStrike" dirty="0">
                <a:effectLst/>
                <a:latin typeface="Calibri" panose="020F0502020204030204" pitchFamily="34" charset="0"/>
                <a:cs typeface="Calibri" panose="020F0502020204030204" pitchFamily="34" charset="0"/>
              </a:rPr>
              <a:t>: Involving debit card services and related transaction processing.</a:t>
            </a:r>
          </a:p>
          <a:p>
            <a:pPr algn="l">
              <a:buFont typeface="Arial" panose="020B0604020202020204" pitchFamily="34" charset="0"/>
              <a:buChar char="•"/>
            </a:pPr>
            <a:r>
              <a:rPr lang="en-US" b="1" i="0" u="none" strike="noStrike" dirty="0">
                <a:effectLst/>
                <a:latin typeface="Calibri" panose="020F0502020204030204" pitchFamily="34" charset="0"/>
                <a:cs typeface="Calibri" panose="020F0502020204030204" pitchFamily="34" charset="0"/>
              </a:rPr>
              <a:t>IP and FOS:</a:t>
            </a:r>
            <a:r>
              <a:rPr lang="en-US" i="0" u="none" strike="noStrike" dirty="0">
                <a:effectLst/>
                <a:latin typeface="Calibri" panose="020F0502020204030204" pitchFamily="34" charset="0"/>
                <a:cs typeface="Calibri" panose="020F0502020204030204" pitchFamily="34" charset="0"/>
              </a:rPr>
              <a:t> Item processing and Fiserv Output Solutions</a:t>
            </a:r>
            <a:endParaRPr lang="en-US" b="1" i="0" u="none" strike="noStrike" dirty="0">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b="1" i="0" u="none" strike="noStrike" dirty="0">
                <a:effectLst/>
                <a:latin typeface="Calibri" panose="020F0502020204030204" pitchFamily="34" charset="0"/>
                <a:cs typeface="Calibri" panose="020F0502020204030204" pitchFamily="34" charset="0"/>
              </a:rPr>
              <a:t>Digital Channels</a:t>
            </a:r>
            <a:r>
              <a:rPr lang="en-US" b="0" i="0" u="none" strike="noStrike" dirty="0">
                <a:effectLst/>
                <a:latin typeface="Calibri" panose="020F0502020204030204" pitchFamily="34" charset="0"/>
                <a:cs typeface="Calibri" panose="020F0502020204030204" pitchFamily="34" charset="0"/>
              </a:rPr>
              <a:t>: Encompasses online banking, mobile banking, and other digital customer interfaces.</a:t>
            </a:r>
          </a:p>
          <a:p>
            <a:pPr algn="l">
              <a:buFont typeface="Arial" panose="020B0604020202020204" pitchFamily="34" charset="0"/>
              <a:buChar char="•"/>
            </a:pPr>
            <a:r>
              <a:rPr lang="en-US" b="1" i="0" u="none" strike="noStrike" dirty="0">
                <a:effectLst/>
                <a:latin typeface="Calibri" panose="020F0502020204030204" pitchFamily="34" charset="0"/>
                <a:cs typeface="Calibri" panose="020F0502020204030204" pitchFamily="34" charset="0"/>
              </a:rPr>
              <a:t>Payment Solutions</a:t>
            </a:r>
            <a:r>
              <a:rPr lang="en-US" b="0" i="0" u="none" strike="noStrike" dirty="0">
                <a:effectLst/>
                <a:latin typeface="Calibri" panose="020F0502020204030204" pitchFamily="34" charset="0"/>
                <a:cs typeface="Calibri" panose="020F0502020204030204" pitchFamily="34" charset="0"/>
              </a:rPr>
              <a:t>: Including Automated Clearing House (ACH) transactions, check processing, and wire transfers.</a:t>
            </a:r>
          </a:p>
          <a:p>
            <a:pPr algn="l">
              <a:buFont typeface="Arial" panose="020B0604020202020204" pitchFamily="34" charset="0"/>
              <a:buChar char="•"/>
            </a:pPr>
            <a:r>
              <a:rPr lang="en-US" b="1" i="0" u="none" strike="noStrike" dirty="0">
                <a:effectLst/>
                <a:latin typeface="Calibri" panose="020F0502020204030204" pitchFamily="34" charset="0"/>
                <a:cs typeface="Calibri" panose="020F0502020204030204" pitchFamily="34" charset="0"/>
              </a:rPr>
              <a:t>Digital Account Opening: </a:t>
            </a:r>
            <a:r>
              <a:rPr lang="en-US" i="0" u="none" strike="noStrike" dirty="0">
                <a:effectLst/>
                <a:latin typeface="Calibri" panose="020F0502020204030204" pitchFamily="34" charset="0"/>
                <a:cs typeface="Calibri" panose="020F0502020204030204" pitchFamily="34" charset="0"/>
              </a:rPr>
              <a:t>Service to allow opening of customer accounts. </a:t>
            </a:r>
          </a:p>
        </p:txBody>
      </p:sp>
      <p:sp>
        <p:nvSpPr>
          <p:cNvPr id="15" name="TextBox 14">
            <a:extLst>
              <a:ext uri="{FF2B5EF4-FFF2-40B4-BE49-F238E27FC236}">
                <a16:creationId xmlns:a16="http://schemas.microsoft.com/office/drawing/2014/main" id="{6A98E108-BA62-2365-F679-99F966044549}"/>
              </a:ext>
            </a:extLst>
          </p:cNvPr>
          <p:cNvSpPr txBox="1"/>
          <p:nvPr/>
        </p:nvSpPr>
        <p:spPr>
          <a:xfrm>
            <a:off x="533400" y="741452"/>
            <a:ext cx="3413919" cy="615553"/>
          </a:xfrm>
          <a:prstGeom prst="rect">
            <a:avLst/>
          </a:prstGeom>
          <a:noFill/>
        </p:spPr>
        <p:txBody>
          <a:bodyPr wrap="square" rtlCol="0">
            <a:spAutoFit/>
          </a:bodyPr>
          <a:lstStyle/>
          <a:p>
            <a:r>
              <a:rPr lang="en-US" sz="1600" b="1" i="0" u="sng" strike="noStrike" dirty="0">
                <a:effectLst/>
                <a:latin typeface="Calibri" panose="020F0502020204030204" pitchFamily="34" charset="0"/>
                <a:cs typeface="Calibri" panose="020F0502020204030204" pitchFamily="34" charset="0"/>
              </a:rPr>
              <a:t> Operational and Strategic Functions:</a:t>
            </a:r>
          </a:p>
          <a:p>
            <a:endParaRPr lang="en-US" dirty="0">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A7976CB2-FA6A-0895-B614-4FB161640CC0}"/>
              </a:ext>
            </a:extLst>
          </p:cNvPr>
          <p:cNvSpPr txBox="1"/>
          <p:nvPr/>
        </p:nvSpPr>
        <p:spPr>
          <a:xfrm>
            <a:off x="8568009" y="727597"/>
            <a:ext cx="3304110" cy="584775"/>
          </a:xfrm>
          <a:prstGeom prst="rect">
            <a:avLst/>
          </a:prstGeom>
          <a:noFill/>
        </p:spPr>
        <p:txBody>
          <a:bodyPr wrap="square" rtlCol="0">
            <a:spAutoFit/>
          </a:bodyPr>
          <a:lstStyle/>
          <a:p>
            <a:pPr algn="ctr"/>
            <a:r>
              <a:rPr lang="en-US" sz="1600" b="1" i="0" u="sng" strike="noStrike" dirty="0">
                <a:effectLst/>
                <a:latin typeface="Calibri" panose="020F0502020204030204" pitchFamily="34" charset="0"/>
                <a:cs typeface="Calibri" panose="020F0502020204030204" pitchFamily="34" charset="0"/>
              </a:rPr>
              <a:t>Customer-Facing and	Transactional</a:t>
            </a:r>
          </a:p>
          <a:p>
            <a:pPr algn="ctr"/>
            <a:r>
              <a:rPr lang="en-US" sz="1600" b="1" i="0" u="sng" strike="noStrike" dirty="0">
                <a:effectLst/>
                <a:latin typeface="Calibri" panose="020F0502020204030204" pitchFamily="34" charset="0"/>
                <a:cs typeface="Calibri" panose="020F0502020204030204" pitchFamily="34" charset="0"/>
              </a:rPr>
              <a:t>Services:</a:t>
            </a:r>
          </a:p>
        </p:txBody>
      </p:sp>
      <p:sp>
        <p:nvSpPr>
          <p:cNvPr id="27" name="TextBox 26">
            <a:extLst>
              <a:ext uri="{FF2B5EF4-FFF2-40B4-BE49-F238E27FC236}">
                <a16:creationId xmlns:a16="http://schemas.microsoft.com/office/drawing/2014/main" id="{0036A86A-E372-4648-B9FC-8E06F2CC4D95}"/>
              </a:ext>
            </a:extLst>
          </p:cNvPr>
          <p:cNvSpPr txBox="1"/>
          <p:nvPr/>
        </p:nvSpPr>
        <p:spPr>
          <a:xfrm>
            <a:off x="464127" y="1093652"/>
            <a:ext cx="3413919" cy="5078313"/>
          </a:xfrm>
          <a:prstGeom prst="rect">
            <a:avLst/>
          </a:prstGeom>
          <a:noFill/>
        </p:spPr>
        <p:txBody>
          <a:bodyPr wrap="square">
            <a:spAutoFit/>
          </a:bodyPr>
          <a:lstStyle/>
          <a:p>
            <a:pPr algn="l">
              <a:buFont typeface="Arial" panose="020B0604020202020204" pitchFamily="34" charset="0"/>
              <a:buChar char="•"/>
            </a:pPr>
            <a:r>
              <a:rPr lang="en-US" b="1" i="0" u="none" strike="noStrike" dirty="0">
                <a:effectLst/>
                <a:latin typeface="Calibri" panose="020F0502020204030204" pitchFamily="34" charset="0"/>
                <a:cs typeface="Calibri" panose="020F0502020204030204" pitchFamily="34" charset="0"/>
              </a:rPr>
              <a:t>Financial &amp; Risk Management</a:t>
            </a:r>
            <a:r>
              <a:rPr lang="en-US" b="0" i="0" u="none" strike="noStrike" dirty="0">
                <a:effectLst/>
                <a:latin typeface="Calibri" panose="020F0502020204030204" pitchFamily="34" charset="0"/>
                <a:cs typeface="Calibri" panose="020F0502020204030204" pitchFamily="34" charset="0"/>
              </a:rPr>
              <a:t>: Financial health and risk tools.</a:t>
            </a:r>
          </a:p>
          <a:p>
            <a:pPr algn="l">
              <a:buFont typeface="Arial" panose="020B0604020202020204" pitchFamily="34" charset="0"/>
              <a:buChar char="•"/>
            </a:pPr>
            <a:r>
              <a:rPr lang="en-US" b="1" i="0" u="none" strike="noStrike" dirty="0">
                <a:effectLst/>
                <a:latin typeface="Calibri" panose="020F0502020204030204" pitchFamily="34" charset="0"/>
                <a:cs typeface="Calibri" panose="020F0502020204030204" pitchFamily="34" charset="0"/>
              </a:rPr>
              <a:t>Data Warehousing &amp; BI</a:t>
            </a:r>
            <a:r>
              <a:rPr lang="en-US" b="0" i="0" u="none" strike="noStrike" dirty="0">
                <a:effectLst/>
                <a:latin typeface="Calibri" panose="020F0502020204030204" pitchFamily="34" charset="0"/>
                <a:cs typeface="Calibri" panose="020F0502020204030204" pitchFamily="34" charset="0"/>
              </a:rPr>
              <a:t>: Storage and analysis systems for decision-making.</a:t>
            </a:r>
          </a:p>
          <a:p>
            <a:pPr algn="l">
              <a:buFont typeface="Arial" panose="020B0604020202020204" pitchFamily="34" charset="0"/>
              <a:buChar char="•"/>
            </a:pPr>
            <a:r>
              <a:rPr lang="en-US" b="1" i="0" u="none" strike="noStrike" dirty="0">
                <a:effectLst/>
                <a:latin typeface="Calibri" panose="020F0502020204030204" pitchFamily="34" charset="0"/>
                <a:cs typeface="Calibri" panose="020F0502020204030204" pitchFamily="34" charset="0"/>
              </a:rPr>
              <a:t>Fraud, AML Compliance</a:t>
            </a:r>
            <a:r>
              <a:rPr lang="en-US" b="0" i="0" u="none" strike="noStrike" dirty="0">
                <a:effectLst/>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Fraud prevention &amp; regulatory compliance </a:t>
            </a:r>
          </a:p>
          <a:p>
            <a:pPr algn="l">
              <a:buFont typeface="Arial" panose="020B0604020202020204" pitchFamily="34" charset="0"/>
              <a:buChar char="•"/>
            </a:pPr>
            <a:r>
              <a:rPr lang="en-US" b="1" i="0" u="none" strike="noStrike" dirty="0">
                <a:effectLst/>
                <a:latin typeface="Calibri" panose="020F0502020204030204" pitchFamily="34" charset="0"/>
                <a:cs typeface="Calibri" panose="020F0502020204030204" pitchFamily="34" charset="0"/>
              </a:rPr>
              <a:t>Content Management</a:t>
            </a:r>
            <a:r>
              <a:rPr lang="en-US" b="0" i="0" u="none" strike="noStrike" dirty="0">
                <a:effectLst/>
                <a:latin typeface="Calibri" panose="020F0502020204030204" pitchFamily="34" charset="0"/>
                <a:cs typeface="Calibri" panose="020F0502020204030204" pitchFamily="34" charset="0"/>
              </a:rPr>
              <a:t>: Organizational document and content management.</a:t>
            </a:r>
          </a:p>
          <a:p>
            <a:pPr algn="l">
              <a:buFont typeface="Arial" panose="020B0604020202020204" pitchFamily="34" charset="0"/>
              <a:buChar char="•"/>
            </a:pPr>
            <a:r>
              <a:rPr lang="en-US" b="1" i="0" u="none" strike="noStrike" dirty="0">
                <a:effectLst/>
                <a:latin typeface="Calibri" panose="020F0502020204030204" pitchFamily="34" charset="0"/>
                <a:cs typeface="Calibri" panose="020F0502020204030204" pitchFamily="34" charset="0"/>
              </a:rPr>
              <a:t>Treasury Management</a:t>
            </a:r>
            <a:r>
              <a:rPr lang="en-US" b="0" i="0" u="none" strike="noStrike" dirty="0">
                <a:effectLst/>
                <a:latin typeface="Calibri" panose="020F0502020204030204" pitchFamily="34" charset="0"/>
                <a:cs typeface="Calibri" panose="020F0502020204030204" pitchFamily="34" charset="0"/>
              </a:rPr>
              <a:t>: Liquidity and financial risk management.</a:t>
            </a:r>
          </a:p>
          <a:p>
            <a:pPr algn="l">
              <a:buFont typeface="Arial" panose="020B0604020202020204" pitchFamily="34" charset="0"/>
              <a:buChar char="•"/>
            </a:pPr>
            <a:r>
              <a:rPr lang="en-US" b="1" i="0" u="none" strike="noStrike" dirty="0">
                <a:effectLst/>
                <a:latin typeface="Calibri" panose="020F0502020204030204" pitchFamily="34" charset="0"/>
                <a:cs typeface="Calibri" panose="020F0502020204030204" pitchFamily="34" charset="0"/>
              </a:rPr>
              <a:t>Branch Automation</a:t>
            </a:r>
            <a:r>
              <a:rPr lang="en-US" b="0" i="0" u="none" strike="noStrike" dirty="0">
                <a:effectLst/>
                <a:latin typeface="Calibri" panose="020F0502020204030204" pitchFamily="34" charset="0"/>
                <a:cs typeface="Calibri" panose="020F0502020204030204" pitchFamily="34" charset="0"/>
              </a:rPr>
              <a:t>: Technologies for branch operations efficiency.</a:t>
            </a:r>
          </a:p>
          <a:p>
            <a:pPr algn="l">
              <a:buFont typeface="Arial" panose="020B0604020202020204" pitchFamily="34" charset="0"/>
              <a:buChar char="•"/>
            </a:pPr>
            <a:r>
              <a:rPr lang="en-US" b="1" i="0" u="none" strike="noStrike" dirty="0">
                <a:effectLst/>
                <a:latin typeface="Calibri" panose="020F0502020204030204" pitchFamily="34" charset="0"/>
                <a:cs typeface="Calibri" panose="020F0502020204030204" pitchFamily="34" charset="0"/>
              </a:rPr>
              <a:t>Lending Solutions</a:t>
            </a:r>
            <a:r>
              <a:rPr lang="en-US" b="0" i="0" u="none" strike="noStrike" dirty="0">
                <a:effectLst/>
                <a:latin typeface="Calibri" panose="020F0502020204030204" pitchFamily="34" charset="0"/>
                <a:cs typeface="Calibri" panose="020F0502020204030204" pitchFamily="34" charset="0"/>
              </a:rPr>
              <a:t>: Loan process support systems.</a:t>
            </a:r>
          </a:p>
        </p:txBody>
      </p:sp>
      <p:sp>
        <p:nvSpPr>
          <p:cNvPr id="30" name="TextBox 29">
            <a:extLst>
              <a:ext uri="{FF2B5EF4-FFF2-40B4-BE49-F238E27FC236}">
                <a16:creationId xmlns:a16="http://schemas.microsoft.com/office/drawing/2014/main" id="{0A8DA02F-A628-ACF6-4D97-F9ACCCC42922}"/>
              </a:ext>
            </a:extLst>
          </p:cNvPr>
          <p:cNvSpPr txBox="1"/>
          <p:nvPr/>
        </p:nvSpPr>
        <p:spPr>
          <a:xfrm>
            <a:off x="4404520" y="727597"/>
            <a:ext cx="3505200" cy="615553"/>
          </a:xfrm>
          <a:prstGeom prst="rect">
            <a:avLst/>
          </a:prstGeom>
          <a:noFill/>
        </p:spPr>
        <p:txBody>
          <a:bodyPr wrap="square" rtlCol="0">
            <a:spAutoFit/>
          </a:bodyPr>
          <a:lstStyle/>
          <a:p>
            <a:pPr algn="ctr"/>
            <a:r>
              <a:rPr lang="en-US" sz="1600" b="1" i="0" u="sng" strike="noStrike" dirty="0">
                <a:effectLst/>
                <a:latin typeface="Calibri" panose="020F0502020204030204" pitchFamily="34" charset="0"/>
                <a:cs typeface="Calibri" panose="020F0502020204030204" pitchFamily="34" charset="0"/>
              </a:rPr>
              <a:t>Core Infrastructure:</a:t>
            </a:r>
          </a:p>
          <a:p>
            <a:endParaRPr lang="en-US" u="sng" dirty="0">
              <a:latin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6ECA7528-5B86-E1DC-DE2C-A924D95A18E8}"/>
              </a:ext>
            </a:extLst>
          </p:cNvPr>
          <p:cNvSpPr txBox="1"/>
          <p:nvPr/>
        </p:nvSpPr>
        <p:spPr>
          <a:xfrm>
            <a:off x="4701363" y="1092911"/>
            <a:ext cx="3208356" cy="1477328"/>
          </a:xfrm>
          <a:prstGeom prst="rect">
            <a:avLst/>
          </a:prstGeom>
          <a:noFill/>
        </p:spPr>
        <p:txBody>
          <a:bodyPr wrap="square">
            <a:spAutoFit/>
          </a:bodyPr>
          <a:lstStyle/>
          <a:p>
            <a:pPr algn="l">
              <a:buFont typeface="Arial" panose="020B0604020202020204" pitchFamily="34" charset="0"/>
              <a:buChar char="•"/>
            </a:pPr>
            <a:r>
              <a:rPr lang="en-US" b="1" i="0" u="none" strike="noStrike" dirty="0">
                <a:effectLst/>
                <a:latin typeface="Calibri" panose="020F0502020204030204" pitchFamily="34" charset="0"/>
                <a:cs typeface="Calibri" panose="020F0502020204030204" pitchFamily="34" charset="0"/>
              </a:rPr>
              <a:t>Core </a:t>
            </a:r>
            <a:r>
              <a:rPr lang="en-US" b="0" i="0" u="none" strike="noStrike" dirty="0">
                <a:effectLst/>
                <a:latin typeface="Calibri" panose="020F0502020204030204" pitchFamily="34" charset="0"/>
                <a:cs typeface="Calibri" panose="020F0502020204030204" pitchFamily="34" charset="0"/>
              </a:rPr>
              <a:t>: Central integration system for banking services.</a:t>
            </a:r>
          </a:p>
          <a:p>
            <a:pPr algn="l">
              <a:buFont typeface="Arial" panose="020B0604020202020204" pitchFamily="34" charset="0"/>
              <a:buChar char="•"/>
            </a:pPr>
            <a:r>
              <a:rPr lang="en-US" dirty="0">
                <a:latin typeface="Calibri" panose="020F0502020204030204" pitchFamily="34" charset="0"/>
                <a:cs typeface="Calibri" panose="020F0502020204030204" pitchFamily="34" charset="0"/>
              </a:rPr>
              <a:t>Customer </a:t>
            </a:r>
            <a:r>
              <a:rPr lang="en-US" i="0" u="none" strike="noStrike" dirty="0">
                <a:effectLst/>
                <a:latin typeface="Calibri" panose="020F0502020204030204" pitchFamily="34" charset="0"/>
                <a:cs typeface="Calibri" panose="020F0502020204030204" pitchFamily="34" charset="0"/>
              </a:rPr>
              <a:t>Notification</a:t>
            </a:r>
            <a:r>
              <a:rPr lang="en-US" b="0" i="0" u="none" strike="noStrike" dirty="0">
                <a:effectLst/>
                <a:latin typeface="Calibri" panose="020F0502020204030204" pitchFamily="34" charset="0"/>
                <a:cs typeface="Calibri" panose="020F0502020204030204" pitchFamily="34" charset="0"/>
              </a:rPr>
              <a:t>: Specific middleware component for notifications.</a:t>
            </a:r>
          </a:p>
        </p:txBody>
      </p:sp>
    </p:spTree>
    <p:extLst>
      <p:ext uri="{BB962C8B-B14F-4D97-AF65-F5344CB8AC3E}">
        <p14:creationId xmlns:p14="http://schemas.microsoft.com/office/powerpoint/2010/main" val="12189739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5DC1D5-E872-080C-7353-AF406E2E50A7}"/>
              </a:ext>
            </a:extLst>
          </p:cNvPr>
          <p:cNvSpPr>
            <a:spLocks noGrp="1"/>
          </p:cNvSpPr>
          <p:nvPr>
            <p:ph type="title"/>
          </p:nvPr>
        </p:nvSpPr>
        <p:spPr>
          <a:xfrm>
            <a:off x="928234" y="2875052"/>
            <a:ext cx="2697482" cy="838200"/>
          </a:xfrm>
        </p:spPr>
        <p:txBody>
          <a:bodyPr>
            <a:noAutofit/>
          </a:bodyPr>
          <a:lstStyle/>
          <a:p>
            <a:pPr algn="l"/>
            <a:br>
              <a:rPr lang="en-US"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PRESENTATION</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Agenda</a:t>
            </a:r>
          </a:p>
        </p:txBody>
      </p:sp>
      <p:sp>
        <p:nvSpPr>
          <p:cNvPr id="11" name="Rectangle 10">
            <a:extLst>
              <a:ext uri="{FF2B5EF4-FFF2-40B4-BE49-F238E27FC236}">
                <a16:creationId xmlns:a16="http://schemas.microsoft.com/office/drawing/2014/main" id="{8241DCDF-3EB3-E6BA-0DED-4DEC9F0FD095}"/>
              </a:ext>
            </a:extLst>
          </p:cNvPr>
          <p:cNvSpPr/>
          <p:nvPr/>
        </p:nvSpPr>
        <p:spPr>
          <a:xfrm>
            <a:off x="850506" y="2570252"/>
            <a:ext cx="45719" cy="14478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5FC6AD9D-5C4C-30EB-B2C3-C2D300A55445}"/>
              </a:ext>
            </a:extLst>
          </p:cNvPr>
          <p:cNvSpPr/>
          <p:nvPr/>
        </p:nvSpPr>
        <p:spPr>
          <a:xfrm>
            <a:off x="5014119" y="990600"/>
            <a:ext cx="1981200" cy="152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15" name="Group 14">
            <a:extLst>
              <a:ext uri="{FF2B5EF4-FFF2-40B4-BE49-F238E27FC236}">
                <a16:creationId xmlns:a16="http://schemas.microsoft.com/office/drawing/2014/main" id="{A3D49716-E03B-8860-5331-94BE2AF067DD}"/>
              </a:ext>
            </a:extLst>
          </p:cNvPr>
          <p:cNvGrpSpPr/>
          <p:nvPr/>
        </p:nvGrpSpPr>
        <p:grpSpPr>
          <a:xfrm>
            <a:off x="5685529" y="1131013"/>
            <a:ext cx="928790" cy="369332"/>
            <a:chOff x="5685529" y="1131013"/>
            <a:chExt cx="928790" cy="369332"/>
          </a:xfrm>
        </p:grpSpPr>
        <p:sp>
          <p:nvSpPr>
            <p:cNvPr id="13" name="Rectangle 12">
              <a:extLst>
                <a:ext uri="{FF2B5EF4-FFF2-40B4-BE49-F238E27FC236}">
                  <a16:creationId xmlns:a16="http://schemas.microsoft.com/office/drawing/2014/main" id="{7E0FC8B5-7FCE-EB42-93B9-09E1EFD913D1}"/>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3CB9C99B-BDDD-762B-FFC9-18B4C7BDF9B1}"/>
                </a:ext>
              </a:extLst>
            </p:cNvPr>
            <p:cNvSpPr txBox="1"/>
            <p:nvPr/>
          </p:nvSpPr>
          <p:spPr>
            <a:xfrm>
              <a:off x="5852319" y="1131013"/>
              <a:ext cx="76200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01</a:t>
              </a:r>
            </a:p>
          </p:txBody>
        </p:sp>
      </p:grpSp>
      <p:grpSp>
        <p:nvGrpSpPr>
          <p:cNvPr id="23" name="Group 22">
            <a:extLst>
              <a:ext uri="{FF2B5EF4-FFF2-40B4-BE49-F238E27FC236}">
                <a16:creationId xmlns:a16="http://schemas.microsoft.com/office/drawing/2014/main" id="{88FE3635-BB67-4FC0-F850-00D269F88959}"/>
              </a:ext>
            </a:extLst>
          </p:cNvPr>
          <p:cNvGrpSpPr/>
          <p:nvPr/>
        </p:nvGrpSpPr>
        <p:grpSpPr>
          <a:xfrm>
            <a:off x="5658794" y="3176544"/>
            <a:ext cx="928790" cy="369332"/>
            <a:chOff x="5685529" y="1131013"/>
            <a:chExt cx="928790" cy="369332"/>
          </a:xfrm>
        </p:grpSpPr>
        <p:sp>
          <p:nvSpPr>
            <p:cNvPr id="24" name="Rectangle 23">
              <a:extLst>
                <a:ext uri="{FF2B5EF4-FFF2-40B4-BE49-F238E27FC236}">
                  <a16:creationId xmlns:a16="http://schemas.microsoft.com/office/drawing/2014/main" id="{40C14A4F-9734-7F1B-1A73-45E7256B65CB}"/>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6882C791-E247-1FF0-958E-EF6FB96A75DD}"/>
                </a:ext>
              </a:extLst>
            </p:cNvPr>
            <p:cNvSpPr txBox="1"/>
            <p:nvPr/>
          </p:nvSpPr>
          <p:spPr>
            <a:xfrm>
              <a:off x="5852319" y="1131013"/>
              <a:ext cx="76200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04</a:t>
              </a:r>
            </a:p>
          </p:txBody>
        </p:sp>
      </p:grpSp>
      <p:grpSp>
        <p:nvGrpSpPr>
          <p:cNvPr id="32" name="Group 31">
            <a:extLst>
              <a:ext uri="{FF2B5EF4-FFF2-40B4-BE49-F238E27FC236}">
                <a16:creationId xmlns:a16="http://schemas.microsoft.com/office/drawing/2014/main" id="{6999B726-064F-3592-9580-117B33F1B7EC}"/>
              </a:ext>
            </a:extLst>
          </p:cNvPr>
          <p:cNvGrpSpPr/>
          <p:nvPr/>
        </p:nvGrpSpPr>
        <p:grpSpPr>
          <a:xfrm>
            <a:off x="5681574" y="2504387"/>
            <a:ext cx="928790" cy="369332"/>
            <a:chOff x="5685529" y="1131013"/>
            <a:chExt cx="928790" cy="369332"/>
          </a:xfrm>
        </p:grpSpPr>
        <p:sp>
          <p:nvSpPr>
            <p:cNvPr id="33" name="Rectangle 32">
              <a:extLst>
                <a:ext uri="{FF2B5EF4-FFF2-40B4-BE49-F238E27FC236}">
                  <a16:creationId xmlns:a16="http://schemas.microsoft.com/office/drawing/2014/main" id="{3E5B8993-36E4-86D6-E292-32630A74FDDA}"/>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8387D223-F4E0-EFBF-A4F6-1589BDF4DDE0}"/>
                </a:ext>
              </a:extLst>
            </p:cNvPr>
            <p:cNvSpPr txBox="1"/>
            <p:nvPr/>
          </p:nvSpPr>
          <p:spPr>
            <a:xfrm>
              <a:off x="5852319" y="1131013"/>
              <a:ext cx="762000" cy="369332"/>
            </a:xfrm>
            <a:prstGeom prst="rect">
              <a:avLst/>
            </a:prstGeom>
            <a:noFill/>
          </p:spPr>
          <p:txBody>
            <a:bodyPr wrap="square" rtlCol="0">
              <a:spAutoFit/>
            </a:bodyPr>
            <a:lstStyle/>
            <a:p>
              <a:r>
                <a:rPr lang="en-US" b="1" cap="all" dirty="0">
                  <a:solidFill>
                    <a:srgbClr val="0068B3"/>
                  </a:solidFill>
                  <a:latin typeface="Calibri" panose="020F0502020204030204" pitchFamily="34" charset="0"/>
                  <a:ea typeface="+mj-ea"/>
                  <a:cs typeface="Calibri" panose="020F0502020204030204" pitchFamily="34" charset="0"/>
                </a:rPr>
                <a:t>03</a:t>
              </a:r>
            </a:p>
          </p:txBody>
        </p:sp>
      </p:grpSp>
      <p:grpSp>
        <p:nvGrpSpPr>
          <p:cNvPr id="35" name="Group 34">
            <a:extLst>
              <a:ext uri="{FF2B5EF4-FFF2-40B4-BE49-F238E27FC236}">
                <a16:creationId xmlns:a16="http://schemas.microsoft.com/office/drawing/2014/main" id="{485835D1-E634-E66A-55EE-72FAB5A52679}"/>
              </a:ext>
            </a:extLst>
          </p:cNvPr>
          <p:cNvGrpSpPr/>
          <p:nvPr/>
        </p:nvGrpSpPr>
        <p:grpSpPr>
          <a:xfrm>
            <a:off x="5681574" y="1817699"/>
            <a:ext cx="928790" cy="369332"/>
            <a:chOff x="5685529" y="1131013"/>
            <a:chExt cx="928790" cy="369332"/>
          </a:xfrm>
        </p:grpSpPr>
        <p:sp>
          <p:nvSpPr>
            <p:cNvPr id="36" name="Rectangle 35">
              <a:extLst>
                <a:ext uri="{FF2B5EF4-FFF2-40B4-BE49-F238E27FC236}">
                  <a16:creationId xmlns:a16="http://schemas.microsoft.com/office/drawing/2014/main" id="{D9C96806-4E31-78B5-90AE-EA9A6F9A2D48}"/>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7" name="TextBox 36">
              <a:extLst>
                <a:ext uri="{FF2B5EF4-FFF2-40B4-BE49-F238E27FC236}">
                  <a16:creationId xmlns:a16="http://schemas.microsoft.com/office/drawing/2014/main" id="{CEE8A05E-AE09-2285-3035-EEABA88DC6A3}"/>
                </a:ext>
              </a:extLst>
            </p:cNvPr>
            <p:cNvSpPr txBox="1"/>
            <p:nvPr/>
          </p:nvSpPr>
          <p:spPr>
            <a:xfrm>
              <a:off x="5852319" y="1131013"/>
              <a:ext cx="76200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02</a:t>
              </a:r>
            </a:p>
          </p:txBody>
        </p:sp>
      </p:grpSp>
      <p:grpSp>
        <p:nvGrpSpPr>
          <p:cNvPr id="38" name="Group 37">
            <a:extLst>
              <a:ext uri="{FF2B5EF4-FFF2-40B4-BE49-F238E27FC236}">
                <a16:creationId xmlns:a16="http://schemas.microsoft.com/office/drawing/2014/main" id="{8D7B1D8C-D918-EF82-9C60-7194DB9C875E}"/>
              </a:ext>
            </a:extLst>
          </p:cNvPr>
          <p:cNvGrpSpPr/>
          <p:nvPr/>
        </p:nvGrpSpPr>
        <p:grpSpPr>
          <a:xfrm>
            <a:off x="5658791" y="3850676"/>
            <a:ext cx="928790" cy="369332"/>
            <a:chOff x="5685529" y="1131013"/>
            <a:chExt cx="928790" cy="369332"/>
          </a:xfrm>
        </p:grpSpPr>
        <p:sp>
          <p:nvSpPr>
            <p:cNvPr id="39" name="Rectangle 38">
              <a:extLst>
                <a:ext uri="{FF2B5EF4-FFF2-40B4-BE49-F238E27FC236}">
                  <a16:creationId xmlns:a16="http://schemas.microsoft.com/office/drawing/2014/main" id="{162FBF42-629F-6B83-6B44-7AB85A267F84}"/>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0" name="TextBox 39">
              <a:extLst>
                <a:ext uri="{FF2B5EF4-FFF2-40B4-BE49-F238E27FC236}">
                  <a16:creationId xmlns:a16="http://schemas.microsoft.com/office/drawing/2014/main" id="{1F39A40E-5FAD-A2AB-F316-49FA0F5FCD53}"/>
                </a:ext>
              </a:extLst>
            </p:cNvPr>
            <p:cNvSpPr txBox="1"/>
            <p:nvPr/>
          </p:nvSpPr>
          <p:spPr>
            <a:xfrm>
              <a:off x="5852319" y="1131013"/>
              <a:ext cx="762000" cy="369332"/>
            </a:xfrm>
            <a:prstGeom prst="rect">
              <a:avLst/>
            </a:prstGeom>
            <a:noFill/>
          </p:spPr>
          <p:txBody>
            <a:bodyPr wrap="square" rtlCol="0">
              <a:spAutoFit/>
            </a:bodyPr>
            <a:lstStyle>
              <a:defPPr>
                <a:defRPr lang="en-US"/>
              </a:defPPr>
              <a:lvl1pPr>
                <a:defRPr b="1" cap="all">
                  <a:solidFill>
                    <a:schemeClr val="tx2">
                      <a:lumMod val="20000"/>
                      <a:lumOff val="80000"/>
                    </a:schemeClr>
                  </a:solidFill>
                  <a:latin typeface="Century Gothic" panose="020B0502020202020204" pitchFamily="34" charset="0"/>
                  <a:ea typeface="+mj-ea"/>
                  <a:cs typeface="Arial" panose="020B0604020202020204" pitchFamily="34" charset="0"/>
                </a:defRPr>
              </a:lvl1pPr>
            </a:lstStyle>
            <a:p>
              <a:r>
                <a:rPr lang="en-US" dirty="0">
                  <a:latin typeface="Calibri" panose="020F0502020204030204" pitchFamily="34" charset="0"/>
                  <a:cs typeface="Calibri" panose="020F0502020204030204" pitchFamily="34" charset="0"/>
                </a:rPr>
                <a:t>05</a:t>
              </a:r>
            </a:p>
          </p:txBody>
        </p:sp>
      </p:grpSp>
      <p:grpSp>
        <p:nvGrpSpPr>
          <p:cNvPr id="41" name="Group 40">
            <a:extLst>
              <a:ext uri="{FF2B5EF4-FFF2-40B4-BE49-F238E27FC236}">
                <a16:creationId xmlns:a16="http://schemas.microsoft.com/office/drawing/2014/main" id="{B6128695-8750-DB3B-7650-94A58B035E53}"/>
              </a:ext>
            </a:extLst>
          </p:cNvPr>
          <p:cNvGrpSpPr/>
          <p:nvPr/>
        </p:nvGrpSpPr>
        <p:grpSpPr>
          <a:xfrm>
            <a:off x="5658789" y="5204432"/>
            <a:ext cx="928790" cy="369332"/>
            <a:chOff x="5685529" y="1131013"/>
            <a:chExt cx="928790" cy="369332"/>
          </a:xfrm>
        </p:grpSpPr>
        <p:sp>
          <p:nvSpPr>
            <p:cNvPr id="42" name="Rectangle 41">
              <a:extLst>
                <a:ext uri="{FF2B5EF4-FFF2-40B4-BE49-F238E27FC236}">
                  <a16:creationId xmlns:a16="http://schemas.microsoft.com/office/drawing/2014/main" id="{14F73CBA-2866-9C51-96BA-45D74FA75B4D}"/>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9F5B7117-FE41-74FC-A761-070D75F52EDC}"/>
                </a:ext>
              </a:extLst>
            </p:cNvPr>
            <p:cNvSpPr txBox="1"/>
            <p:nvPr/>
          </p:nvSpPr>
          <p:spPr>
            <a:xfrm>
              <a:off x="5852319" y="1131013"/>
              <a:ext cx="76200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07</a:t>
              </a:r>
            </a:p>
          </p:txBody>
        </p:sp>
      </p:grpSp>
      <p:sp>
        <p:nvSpPr>
          <p:cNvPr id="44" name="TextBox 43">
            <a:extLst>
              <a:ext uri="{FF2B5EF4-FFF2-40B4-BE49-F238E27FC236}">
                <a16:creationId xmlns:a16="http://schemas.microsoft.com/office/drawing/2014/main" id="{569CB30E-02E9-D926-2300-5798572DD973}"/>
              </a:ext>
            </a:extLst>
          </p:cNvPr>
          <p:cNvSpPr txBox="1"/>
          <p:nvPr/>
        </p:nvSpPr>
        <p:spPr>
          <a:xfrm>
            <a:off x="6904893" y="1127433"/>
            <a:ext cx="343914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INTRODUCTION &amp; OVERVIEW</a:t>
            </a:r>
          </a:p>
        </p:txBody>
      </p:sp>
      <p:sp>
        <p:nvSpPr>
          <p:cNvPr id="45" name="TextBox 44">
            <a:extLst>
              <a:ext uri="{FF2B5EF4-FFF2-40B4-BE49-F238E27FC236}">
                <a16:creationId xmlns:a16="http://schemas.microsoft.com/office/drawing/2014/main" id="{A305980A-B64B-1B4E-14A1-5C5E9E74CE57}"/>
              </a:ext>
            </a:extLst>
          </p:cNvPr>
          <p:cNvSpPr txBox="1"/>
          <p:nvPr/>
        </p:nvSpPr>
        <p:spPr>
          <a:xfrm>
            <a:off x="6904893" y="1763737"/>
            <a:ext cx="3076451"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CURRENT ARCHITECTURE</a:t>
            </a:r>
          </a:p>
        </p:txBody>
      </p:sp>
      <p:sp>
        <p:nvSpPr>
          <p:cNvPr id="47" name="TextBox 46">
            <a:extLst>
              <a:ext uri="{FF2B5EF4-FFF2-40B4-BE49-F238E27FC236}">
                <a16:creationId xmlns:a16="http://schemas.microsoft.com/office/drawing/2014/main" id="{34FFCB33-B3AE-64F9-EDE5-B0F634522A93}"/>
              </a:ext>
            </a:extLst>
          </p:cNvPr>
          <p:cNvSpPr txBox="1"/>
          <p:nvPr/>
        </p:nvSpPr>
        <p:spPr>
          <a:xfrm>
            <a:off x="6904893" y="2499092"/>
            <a:ext cx="4657610" cy="369332"/>
          </a:xfrm>
          <a:prstGeom prst="rect">
            <a:avLst/>
          </a:prstGeom>
          <a:noFill/>
        </p:spPr>
        <p:txBody>
          <a:bodyPr wrap="square" rtlCol="0">
            <a:spAutoFit/>
          </a:bodyPr>
          <a:lstStyle/>
          <a:p>
            <a:r>
              <a:rPr lang="en-US" b="1" cap="all" dirty="0">
                <a:solidFill>
                  <a:srgbClr val="0068B3"/>
                </a:solidFill>
                <a:latin typeface="Calibri" panose="020F0502020204030204" pitchFamily="34" charset="0"/>
                <a:ea typeface="+mj-ea"/>
                <a:cs typeface="Calibri" panose="020F0502020204030204" pitchFamily="34" charset="0"/>
              </a:rPr>
              <a:t>Communicator Open Overview </a:t>
            </a:r>
          </a:p>
        </p:txBody>
      </p:sp>
      <p:sp>
        <p:nvSpPr>
          <p:cNvPr id="48" name="TextBox 47">
            <a:extLst>
              <a:ext uri="{FF2B5EF4-FFF2-40B4-BE49-F238E27FC236}">
                <a16:creationId xmlns:a16="http://schemas.microsoft.com/office/drawing/2014/main" id="{545871E8-B40F-2C33-B05D-213A13B75C6E}"/>
              </a:ext>
            </a:extLst>
          </p:cNvPr>
          <p:cNvSpPr txBox="1"/>
          <p:nvPr/>
        </p:nvSpPr>
        <p:spPr>
          <a:xfrm>
            <a:off x="6904893" y="3174263"/>
            <a:ext cx="5603731"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VENDOR Overview / Recommendation</a:t>
            </a:r>
          </a:p>
        </p:txBody>
      </p:sp>
      <p:sp>
        <p:nvSpPr>
          <p:cNvPr id="49" name="TextBox 48">
            <a:extLst>
              <a:ext uri="{FF2B5EF4-FFF2-40B4-BE49-F238E27FC236}">
                <a16:creationId xmlns:a16="http://schemas.microsoft.com/office/drawing/2014/main" id="{5269611A-FC7C-7627-371B-6CA173B6A19A}"/>
              </a:ext>
            </a:extLst>
          </p:cNvPr>
          <p:cNvSpPr txBox="1"/>
          <p:nvPr/>
        </p:nvSpPr>
        <p:spPr>
          <a:xfrm>
            <a:off x="6904893" y="4477755"/>
            <a:ext cx="4585895"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Communicator Open Gap Analysis</a:t>
            </a:r>
          </a:p>
        </p:txBody>
      </p:sp>
      <p:sp>
        <p:nvSpPr>
          <p:cNvPr id="50" name="Title 4">
            <a:extLst>
              <a:ext uri="{FF2B5EF4-FFF2-40B4-BE49-F238E27FC236}">
                <a16:creationId xmlns:a16="http://schemas.microsoft.com/office/drawing/2014/main" id="{7A432915-E773-700B-EDA2-56544E3242B1}"/>
              </a:ext>
            </a:extLst>
          </p:cNvPr>
          <p:cNvSpPr txBox="1">
            <a:spLocks/>
          </p:cNvSpPr>
          <p:nvPr/>
        </p:nvSpPr>
        <p:spPr>
          <a:xfrm>
            <a:off x="10195719" y="6248401"/>
            <a:ext cx="2209800" cy="609599"/>
          </a:xfrm>
          <a:prstGeom prst="rect">
            <a:avLst/>
          </a:prstGeom>
        </p:spPr>
        <p:txBody>
          <a:bodyPr anchor="b">
            <a:normAutofit/>
          </a:bodyPr>
          <a:lstStyle>
            <a:lvl1pPr algn="l" defTabSz="914293" rtl="0" eaLnBrk="1" latinLnBrk="0" hangingPunct="1">
              <a:spcBef>
                <a:spcPct val="0"/>
              </a:spcBef>
              <a:buNone/>
              <a:defRPr sz="2800" b="1" kern="1200" cap="all" baseline="0">
                <a:solidFill>
                  <a:srgbClr val="0068B3"/>
                </a:solidFill>
                <a:latin typeface="Century Gothic" panose="020B0502020202020204" pitchFamily="34" charset="0"/>
                <a:ea typeface="Verdana" pitchFamily="34" charset="0"/>
                <a:cs typeface="Arial" panose="020B0604020202020204" pitchFamily="34" charset="0"/>
              </a:defRPr>
            </a:lvl1pPr>
          </a:lstStyle>
          <a:p>
            <a:r>
              <a:rPr lang="en-US" sz="900" dirty="0">
                <a:solidFill>
                  <a:schemeClr val="bg1">
                    <a:lumMod val="65000"/>
                  </a:schemeClr>
                </a:solidFill>
                <a:latin typeface="Calibri" panose="020F0502020204030204" pitchFamily="34" charset="0"/>
                <a:cs typeface="Calibri" panose="020F0502020204030204" pitchFamily="34" charset="0"/>
              </a:rPr>
              <a:t>Manning School of Business </a:t>
            </a:r>
          </a:p>
        </p:txBody>
      </p:sp>
      <p:grpSp>
        <p:nvGrpSpPr>
          <p:cNvPr id="51" name="Group 50">
            <a:extLst>
              <a:ext uri="{FF2B5EF4-FFF2-40B4-BE49-F238E27FC236}">
                <a16:creationId xmlns:a16="http://schemas.microsoft.com/office/drawing/2014/main" id="{E9551D1D-F552-D4A8-31D8-065E4DF509A6}"/>
              </a:ext>
            </a:extLst>
          </p:cNvPr>
          <p:cNvGrpSpPr/>
          <p:nvPr/>
        </p:nvGrpSpPr>
        <p:grpSpPr>
          <a:xfrm>
            <a:off x="5658790" y="4530300"/>
            <a:ext cx="928790" cy="369332"/>
            <a:chOff x="5685529" y="1131013"/>
            <a:chExt cx="928790" cy="369332"/>
          </a:xfrm>
        </p:grpSpPr>
        <p:sp>
          <p:nvSpPr>
            <p:cNvPr id="52" name="Rectangle 51">
              <a:extLst>
                <a:ext uri="{FF2B5EF4-FFF2-40B4-BE49-F238E27FC236}">
                  <a16:creationId xmlns:a16="http://schemas.microsoft.com/office/drawing/2014/main" id="{381FF50E-995C-E649-905F-1BCC00F041CA}"/>
                </a:ext>
              </a:extLst>
            </p:cNvPr>
            <p:cNvSpPr/>
            <p:nvPr/>
          </p:nvSpPr>
          <p:spPr>
            <a:xfrm rot="5400000">
              <a:off x="6058059" y="1075270"/>
              <a:ext cx="45719" cy="790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53" name="TextBox 52">
              <a:extLst>
                <a:ext uri="{FF2B5EF4-FFF2-40B4-BE49-F238E27FC236}">
                  <a16:creationId xmlns:a16="http://schemas.microsoft.com/office/drawing/2014/main" id="{77285676-A185-9F1D-71F1-00429CF335B5}"/>
                </a:ext>
              </a:extLst>
            </p:cNvPr>
            <p:cNvSpPr txBox="1"/>
            <p:nvPr/>
          </p:nvSpPr>
          <p:spPr>
            <a:xfrm>
              <a:off x="5852319" y="1131013"/>
              <a:ext cx="762000"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06</a:t>
              </a:r>
            </a:p>
          </p:txBody>
        </p:sp>
      </p:grpSp>
      <p:sp>
        <p:nvSpPr>
          <p:cNvPr id="54" name="TextBox 53">
            <a:extLst>
              <a:ext uri="{FF2B5EF4-FFF2-40B4-BE49-F238E27FC236}">
                <a16:creationId xmlns:a16="http://schemas.microsoft.com/office/drawing/2014/main" id="{C88233F1-2346-F6BA-B610-80922CAC259F}"/>
              </a:ext>
            </a:extLst>
          </p:cNvPr>
          <p:cNvSpPr txBox="1"/>
          <p:nvPr/>
        </p:nvSpPr>
        <p:spPr>
          <a:xfrm>
            <a:off x="6905948" y="3803152"/>
            <a:ext cx="3595625"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Bank Feedback / Insights</a:t>
            </a:r>
          </a:p>
        </p:txBody>
      </p:sp>
      <p:sp>
        <p:nvSpPr>
          <p:cNvPr id="55" name="TextBox 54">
            <a:extLst>
              <a:ext uri="{FF2B5EF4-FFF2-40B4-BE49-F238E27FC236}">
                <a16:creationId xmlns:a16="http://schemas.microsoft.com/office/drawing/2014/main" id="{E14BF841-B45E-0A87-2F92-436130397DE0}"/>
              </a:ext>
            </a:extLst>
          </p:cNvPr>
          <p:cNvSpPr txBox="1"/>
          <p:nvPr/>
        </p:nvSpPr>
        <p:spPr>
          <a:xfrm>
            <a:off x="6905948" y="5152358"/>
            <a:ext cx="3595625" cy="369332"/>
          </a:xfrm>
          <a:prstGeom prst="rect">
            <a:avLst/>
          </a:prstGeom>
          <a:noFill/>
        </p:spPr>
        <p:txBody>
          <a:bodyPr wrap="square" rtlCol="0">
            <a:spAutoFit/>
          </a:bodyPr>
          <a:lstStyle/>
          <a:p>
            <a:r>
              <a:rPr lang="en-US" b="1" cap="all" dirty="0">
                <a:solidFill>
                  <a:schemeClr val="tx2">
                    <a:lumMod val="20000"/>
                    <a:lumOff val="80000"/>
                  </a:schemeClr>
                </a:solidFill>
                <a:latin typeface="Calibri" panose="020F0502020204030204" pitchFamily="34" charset="0"/>
                <a:ea typeface="+mj-ea"/>
                <a:cs typeface="Calibri" panose="020F0502020204030204" pitchFamily="34" charset="0"/>
              </a:rPr>
              <a:t>Conclusion / Action Items</a:t>
            </a:r>
          </a:p>
        </p:txBody>
      </p:sp>
    </p:spTree>
    <p:extLst>
      <p:ext uri="{BB962C8B-B14F-4D97-AF65-F5344CB8AC3E}">
        <p14:creationId xmlns:p14="http://schemas.microsoft.com/office/powerpoint/2010/main" val="3008449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A53383-0F04-074B-E24A-138CE7B63AB4}"/>
              </a:ext>
            </a:extLst>
          </p:cNvPr>
          <p:cNvSpPr>
            <a:spLocks noGrp="1"/>
          </p:cNvSpPr>
          <p:nvPr>
            <p:ph type="body" sz="quarter" idx="10"/>
          </p:nvPr>
        </p:nvSpPr>
        <p:spPr/>
        <p:txBody>
          <a:bodyPr/>
          <a:lstStyle/>
          <a:p>
            <a:r>
              <a:rPr lang="en-US" dirty="0">
                <a:latin typeface="Calibri" panose="020F0502020204030204" pitchFamily="34" charset="0"/>
                <a:cs typeface="Calibri" panose="020F0502020204030204" pitchFamily="34" charset="0"/>
              </a:rPr>
              <a:t>OVERVIEW</a:t>
            </a:r>
          </a:p>
        </p:txBody>
      </p:sp>
      <p:sp>
        <p:nvSpPr>
          <p:cNvPr id="3" name="Title 2">
            <a:extLst>
              <a:ext uri="{FF2B5EF4-FFF2-40B4-BE49-F238E27FC236}">
                <a16:creationId xmlns:a16="http://schemas.microsoft.com/office/drawing/2014/main" id="{DE144D99-4AFA-5E0A-AF56-F7361B48A5CE}"/>
              </a:ext>
            </a:extLst>
          </p:cNvPr>
          <p:cNvSpPr>
            <a:spLocks noGrp="1"/>
          </p:cNvSpPr>
          <p:nvPr>
            <p:ph type="title"/>
          </p:nvPr>
        </p:nvSpPr>
        <p:spPr/>
        <p:txBody>
          <a:bodyPr/>
          <a:lstStyle/>
          <a:p>
            <a:pPr algn="ctr"/>
            <a:r>
              <a:rPr lang="en-US" dirty="0">
                <a:latin typeface="Calibri" panose="020F0502020204030204" pitchFamily="34" charset="0"/>
                <a:cs typeface="Calibri" panose="020F0502020204030204" pitchFamily="34" charset="0"/>
              </a:rPr>
              <a:t>FISERV Communicator Open 	</a:t>
            </a:r>
          </a:p>
        </p:txBody>
      </p:sp>
      <p:sp>
        <p:nvSpPr>
          <p:cNvPr id="6" name="Text Placeholder 5">
            <a:extLst>
              <a:ext uri="{FF2B5EF4-FFF2-40B4-BE49-F238E27FC236}">
                <a16:creationId xmlns:a16="http://schemas.microsoft.com/office/drawing/2014/main" id="{FA88B2D2-725A-E3F7-A3AA-3CFF3E07A905}"/>
              </a:ext>
            </a:extLst>
          </p:cNvPr>
          <p:cNvSpPr>
            <a:spLocks noGrp="1"/>
          </p:cNvSpPr>
          <p:nvPr>
            <p:ph type="body" sz="quarter" idx="11"/>
          </p:nvPr>
        </p:nvSpPr>
        <p:spPr>
          <a:xfrm>
            <a:off x="746919" y="1752600"/>
            <a:ext cx="10668000" cy="685800"/>
          </a:xfrm>
        </p:spPr>
        <p:txBody>
          <a:bodyPr>
            <a:normAutofit fontScale="70000" lnSpcReduction="20000"/>
          </a:bodyPr>
          <a:lstStyle/>
          <a:p>
            <a:pPr marL="0" indent="0" algn="l">
              <a:buNone/>
            </a:pPr>
            <a:r>
              <a:rPr lang="en-US" b="1" i="0" u="none" strike="noStrike" dirty="0">
                <a:effectLst/>
                <a:latin typeface="Calibri" panose="020F0502020204030204" pitchFamily="34" charset="0"/>
                <a:cs typeface="Calibri" panose="020F0502020204030204" pitchFamily="34" charset="0"/>
              </a:rPr>
              <a:t>Brief Description</a:t>
            </a:r>
            <a:r>
              <a:rPr lang="en-US" b="0" i="0" u="none" strike="noStrike" dirty="0">
                <a:effectLst/>
                <a:latin typeface="Calibri" panose="020F0502020204030204" pitchFamily="34" charset="0"/>
                <a:cs typeface="Calibri" panose="020F0502020204030204" pitchFamily="34" charset="0"/>
              </a:rPr>
              <a:t>:</a:t>
            </a:r>
            <a:r>
              <a:rPr lang="en-US" sz="2300" dirty="0">
                <a:latin typeface="Calibri" panose="020F0502020204030204" pitchFamily="34" charset="0"/>
                <a:cs typeface="Calibri" panose="020F0502020204030204" pitchFamily="34" charset="0"/>
              </a:rPr>
              <a:t> Communicator Open from Fiserv, formerly Communicator Advantage, simplifies integration for financial institutions that use Fiserv account processing platforms, enabling them to customize their technology ecosystems, readily access third-party fintech capabilities and pursue open finance strategies. </a:t>
            </a:r>
          </a:p>
          <a:p>
            <a:endParaRPr lang="en-US" dirty="0">
              <a:latin typeface="Calibri" panose="020F0502020204030204" pitchFamily="34" charset="0"/>
              <a:cs typeface="Calibri" panose="020F0502020204030204" pitchFamily="34" charset="0"/>
            </a:endParaRPr>
          </a:p>
        </p:txBody>
      </p:sp>
      <p:sp>
        <p:nvSpPr>
          <p:cNvPr id="7" name="Text Placeholder 5">
            <a:extLst>
              <a:ext uri="{FF2B5EF4-FFF2-40B4-BE49-F238E27FC236}">
                <a16:creationId xmlns:a16="http://schemas.microsoft.com/office/drawing/2014/main" id="{E1D4DAFE-2670-71B3-3FFC-7D8E3C55261D}"/>
              </a:ext>
            </a:extLst>
          </p:cNvPr>
          <p:cNvSpPr txBox="1">
            <a:spLocks/>
          </p:cNvSpPr>
          <p:nvPr/>
        </p:nvSpPr>
        <p:spPr>
          <a:xfrm>
            <a:off x="518319" y="2514600"/>
            <a:ext cx="4876800" cy="4114800"/>
          </a:xfrm>
          <a:prstGeom prst="rect">
            <a:avLst/>
          </a:prstGeom>
        </p:spPr>
        <p:txBody>
          <a:bodyPr vert="horz" lIns="91440" tIns="45720" rIns="91440" bIns="45720" rtlCol="0">
            <a:normAutofit/>
          </a:bodyPr>
          <a:lstStyle>
            <a:lvl1pPr marL="228029" indent="-228029" algn="l" defTabSz="912114" rtl="0" eaLnBrk="1" latinLnBrk="0" hangingPunct="1">
              <a:lnSpc>
                <a:spcPct val="90000"/>
              </a:lnSpc>
              <a:spcBef>
                <a:spcPts val="998"/>
              </a:spcBef>
              <a:buClr>
                <a:srgbClr val="0070C0"/>
              </a:buClr>
              <a:buFont typeface="Arial" panose="020B0604020202020204" pitchFamily="34" charset="0"/>
              <a:buChar char="•"/>
              <a:defRPr sz="2600" kern="1200">
                <a:solidFill>
                  <a:schemeClr val="tx1">
                    <a:lumMod val="95000"/>
                    <a:lumOff val="5000"/>
                  </a:schemeClr>
                </a:solidFill>
                <a:latin typeface="Times New Roman" panose="02020603050405020304" pitchFamily="18" charset="0"/>
                <a:ea typeface="+mn-ea"/>
                <a:cs typeface="Times New Roman" panose="02020603050405020304" pitchFamily="18" charset="0"/>
              </a:defRPr>
            </a:lvl1pPr>
            <a:lvl2pPr marL="684086" indent="-228029" algn="l" defTabSz="912114" rtl="0" eaLnBrk="1" latinLnBrk="0" hangingPunct="1">
              <a:lnSpc>
                <a:spcPct val="90000"/>
              </a:lnSpc>
              <a:spcBef>
                <a:spcPts val="499"/>
              </a:spcBef>
              <a:buClr>
                <a:srgbClr val="00C0F3"/>
              </a:buClr>
              <a:buFont typeface="Arial" panose="020B0604020202020204" pitchFamily="34" charset="0"/>
              <a:buChar char="•"/>
              <a:defRPr sz="2200" kern="1200">
                <a:solidFill>
                  <a:schemeClr val="tx1">
                    <a:lumMod val="65000"/>
                    <a:lumOff val="35000"/>
                  </a:schemeClr>
                </a:solidFill>
                <a:latin typeface="Times New Roman" panose="02020603050405020304" pitchFamily="18" charset="0"/>
                <a:ea typeface="+mn-ea"/>
                <a:cs typeface="Times New Roman" panose="02020603050405020304" pitchFamily="18" charset="0"/>
              </a:defRPr>
            </a:lvl2pPr>
            <a:lvl3pPr marL="1140143" indent="-228029" algn="l" defTabSz="912114" rtl="0" eaLnBrk="1" latinLnBrk="0" hangingPunct="1">
              <a:lnSpc>
                <a:spcPct val="90000"/>
              </a:lnSpc>
              <a:spcBef>
                <a:spcPts val="499"/>
              </a:spcBef>
              <a:buClr>
                <a:srgbClr val="00C0F3"/>
              </a:buClr>
              <a:buFont typeface="Arial" panose="020B0604020202020204" pitchFamily="34" charset="0"/>
              <a:buChar char="•"/>
              <a:defRPr sz="1800" kern="1200">
                <a:solidFill>
                  <a:schemeClr val="tx1">
                    <a:lumMod val="65000"/>
                    <a:lumOff val="35000"/>
                  </a:schemeClr>
                </a:solidFill>
                <a:latin typeface="Times New Roman" panose="02020603050405020304" pitchFamily="18" charset="0"/>
                <a:ea typeface="+mn-ea"/>
                <a:cs typeface="Times New Roman" panose="02020603050405020304" pitchFamily="18" charset="0"/>
              </a:defRPr>
            </a:lvl3pPr>
            <a:lvl4pPr marL="1596200" indent="-228029" algn="l" defTabSz="912114" rtl="0" eaLnBrk="1" latinLnBrk="0" hangingPunct="1">
              <a:lnSpc>
                <a:spcPct val="90000"/>
              </a:lnSpc>
              <a:spcBef>
                <a:spcPts val="499"/>
              </a:spcBef>
              <a:buClr>
                <a:schemeClr val="tx1">
                  <a:lumMod val="50000"/>
                  <a:lumOff val="50000"/>
                </a:schemeClr>
              </a:buClr>
              <a:buFont typeface="Arial" panose="020B0604020202020204" pitchFamily="34" charset="0"/>
              <a:buChar char="•"/>
              <a:defRPr sz="1600" kern="1200">
                <a:solidFill>
                  <a:schemeClr val="tx1">
                    <a:lumMod val="50000"/>
                    <a:lumOff val="50000"/>
                  </a:schemeClr>
                </a:solidFill>
                <a:latin typeface="Times New Roman" panose="02020603050405020304" pitchFamily="18" charset="0"/>
                <a:ea typeface="+mn-ea"/>
                <a:cs typeface="Times New Roman" panose="02020603050405020304" pitchFamily="18" charset="0"/>
              </a:defRPr>
            </a:lvl4pPr>
            <a:lvl5pPr marL="2052257" indent="-228029" algn="l" defTabSz="912114" rtl="0" eaLnBrk="1" latinLnBrk="0" hangingPunct="1">
              <a:lnSpc>
                <a:spcPct val="90000"/>
              </a:lnSpc>
              <a:spcBef>
                <a:spcPts val="499"/>
              </a:spcBef>
              <a:buClr>
                <a:schemeClr val="bg1">
                  <a:lumMod val="65000"/>
                </a:schemeClr>
              </a:buClr>
              <a:buSzPct val="65000"/>
              <a:buFont typeface="Arial" panose="020B0604020202020204" pitchFamily="34" charset="0"/>
              <a:buChar char="•"/>
              <a:defRPr sz="1400" kern="1200">
                <a:solidFill>
                  <a:schemeClr val="tx1">
                    <a:lumMod val="50000"/>
                    <a:lumOff val="50000"/>
                  </a:schemeClr>
                </a:solidFill>
                <a:latin typeface="Times New Roman" panose="02020603050405020304" pitchFamily="18" charset="0"/>
                <a:ea typeface="+mn-ea"/>
                <a:cs typeface="Times New Roman" panose="02020603050405020304" pitchFamily="18" charset="0"/>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endParaRPr lang="en-US"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525FF5D5-E147-3895-7E06-E413429E2120}"/>
              </a:ext>
            </a:extLst>
          </p:cNvPr>
          <p:cNvSpPr txBox="1"/>
          <p:nvPr/>
        </p:nvSpPr>
        <p:spPr>
          <a:xfrm>
            <a:off x="496311" y="2295942"/>
            <a:ext cx="6082144" cy="3046988"/>
          </a:xfrm>
          <a:prstGeom prst="rect">
            <a:avLst/>
          </a:prstGeom>
          <a:noFill/>
        </p:spPr>
        <p:txBody>
          <a:bodyPr wrap="square">
            <a:spAutoFit/>
          </a:bodyPr>
          <a:lstStyle/>
          <a:p>
            <a:pPr algn="ctr"/>
            <a:r>
              <a:rPr lang="en-US" sz="1600" b="1" dirty="0">
                <a:latin typeface="Calibri" panose="020F0502020204030204" pitchFamily="34" charset="0"/>
                <a:cs typeface="Calibri" panose="020F0502020204030204" pitchFamily="34" charset="0"/>
              </a:rPr>
              <a:t>Features &amp; Functionality:</a:t>
            </a:r>
          </a:p>
          <a:p>
            <a:pPr algn="ctr"/>
            <a:endParaRPr lang="en-US" sz="1600" b="1" i="0" u="none" strike="noStrike" dirty="0">
              <a:effectLst/>
              <a:latin typeface="Calibri" panose="020F0502020204030204" pitchFamily="34" charset="0"/>
              <a:cs typeface="Calibri" panose="020F0502020204030204" pitchFamily="34" charset="0"/>
            </a:endParaRPr>
          </a:p>
          <a:p>
            <a:pPr marL="342900" indent="-342900">
              <a:buFont typeface="+mj-lt"/>
              <a:buAutoNum type="arabicPeriod"/>
            </a:pPr>
            <a:r>
              <a:rPr lang="en-US" sz="1600" b="1" dirty="0">
                <a:latin typeface="Calibri" panose="020F0502020204030204" pitchFamily="34" charset="0"/>
                <a:cs typeface="Calibri" panose="020F0502020204030204" pitchFamily="34" charset="0"/>
              </a:rPr>
              <a:t>Normalized APIs: </a:t>
            </a:r>
            <a:r>
              <a:rPr lang="en-US" sz="1600" dirty="0">
                <a:latin typeface="Calibri" panose="020F0502020204030204" pitchFamily="34" charset="0"/>
                <a:cs typeface="Calibri" panose="020F0502020204030204" pitchFamily="34" charset="0"/>
              </a:rPr>
              <a:t>Enable 'once-and-done' integration, greatly simplifying access to third-party fintech solutions​​.</a:t>
            </a:r>
          </a:p>
          <a:p>
            <a:pPr marL="342900" indent="-342900">
              <a:buFont typeface="+mj-lt"/>
              <a:buAutoNum type="arabicPeriod"/>
            </a:pPr>
            <a:r>
              <a:rPr lang="en-US" sz="1600" b="1" dirty="0">
                <a:latin typeface="Calibri" panose="020F0502020204030204" pitchFamily="34" charset="0"/>
                <a:cs typeface="Calibri" panose="020F0502020204030204" pitchFamily="34" charset="0"/>
              </a:rPr>
              <a:t>Sophisticated Technologies: </a:t>
            </a:r>
            <a:r>
              <a:rPr lang="en-US" sz="1600" dirty="0">
                <a:latin typeface="Calibri" panose="020F0502020204030204" pitchFamily="34" charset="0"/>
                <a:cs typeface="Calibri" panose="020F0502020204030204" pitchFamily="34" charset="0"/>
              </a:rPr>
              <a:t>APIs are cloud-native RESTful microservices, utilizing containerization, elastic orchestration, and an open-source framework infrastructure​​.</a:t>
            </a:r>
          </a:p>
          <a:p>
            <a:pPr marL="342900" indent="-342900">
              <a:buFont typeface="+mj-lt"/>
              <a:buAutoNum type="arabicPeriod"/>
            </a:pPr>
            <a:r>
              <a:rPr lang="en-US" sz="1600" b="1" dirty="0">
                <a:latin typeface="Calibri" panose="020F0502020204030204" pitchFamily="34" charset="0"/>
                <a:cs typeface="Calibri" panose="020F0502020204030204" pitchFamily="34" charset="0"/>
              </a:rPr>
              <a:t>Industry-Specific Services and Standards: </a:t>
            </a:r>
            <a:r>
              <a:rPr lang="en-US" sz="1600" dirty="0">
                <a:latin typeface="Calibri" panose="020F0502020204030204" pitchFamily="34" charset="0"/>
                <a:cs typeface="Calibri" panose="020F0502020204030204" pitchFamily="34" charset="0"/>
              </a:rPr>
              <a:t>Compliance: Adheres to financial services industry standards and supports a wide range of banking functions​​.</a:t>
            </a:r>
          </a:p>
          <a:p>
            <a:pPr marL="342900" indent="-342900">
              <a:buFont typeface="+mj-lt"/>
              <a:buAutoNum type="arabicPeriod"/>
            </a:pPr>
            <a:r>
              <a:rPr lang="en-US" sz="1600" b="1" dirty="0">
                <a:latin typeface="Calibri" panose="020F0502020204030204" pitchFamily="34" charset="0"/>
                <a:cs typeface="Calibri" panose="020F0502020204030204" pitchFamily="34" charset="0"/>
              </a:rPr>
              <a:t>Scalability &amp; Capability: </a:t>
            </a:r>
            <a:r>
              <a:rPr lang="en-US" sz="1600" dirty="0">
                <a:latin typeface="Calibri" panose="020F0502020204030204" pitchFamily="34" charset="0"/>
                <a:cs typeface="Calibri" panose="020F0502020204030204" pitchFamily="34" charset="0"/>
              </a:rPr>
              <a:t>Processes billions of transactions annually with high accuracy, reliability, and millisecond response times​​.</a:t>
            </a:r>
          </a:p>
        </p:txBody>
      </p:sp>
      <p:sp>
        <p:nvSpPr>
          <p:cNvPr id="14" name="TextBox 13">
            <a:extLst>
              <a:ext uri="{FF2B5EF4-FFF2-40B4-BE49-F238E27FC236}">
                <a16:creationId xmlns:a16="http://schemas.microsoft.com/office/drawing/2014/main" id="{81529E15-0FE7-DC2D-03C7-8A21E4FF6CAA}"/>
              </a:ext>
            </a:extLst>
          </p:cNvPr>
          <p:cNvSpPr txBox="1"/>
          <p:nvPr/>
        </p:nvSpPr>
        <p:spPr>
          <a:xfrm>
            <a:off x="6356783" y="2295942"/>
            <a:ext cx="5776119" cy="4278094"/>
          </a:xfrm>
          <a:prstGeom prst="rect">
            <a:avLst/>
          </a:prstGeom>
          <a:noFill/>
        </p:spPr>
        <p:txBody>
          <a:bodyPr wrap="square">
            <a:spAutoFit/>
          </a:bodyPr>
          <a:lstStyle/>
          <a:p>
            <a:pPr algn="ctr"/>
            <a:r>
              <a:rPr lang="en-US" sz="1600" b="1" dirty="0">
                <a:latin typeface="Calibri" panose="020F0502020204030204" pitchFamily="34" charset="0"/>
                <a:cs typeface="Calibri" panose="020F0502020204030204" pitchFamily="34" charset="0"/>
              </a:rPr>
              <a:t>Value add to banking Infrastructure:</a:t>
            </a:r>
          </a:p>
          <a:p>
            <a:pPr algn="ctr"/>
            <a:endParaRPr lang="en-US" sz="1600" b="1" dirty="0">
              <a:latin typeface="Calibri" panose="020F0502020204030204" pitchFamily="34" charset="0"/>
              <a:cs typeface="Calibri" panose="020F0502020204030204" pitchFamily="34" charset="0"/>
            </a:endParaRPr>
          </a:p>
          <a:p>
            <a:pPr marL="342900" indent="-342900" algn="l">
              <a:buFont typeface="+mj-lt"/>
              <a:buAutoNum type="arabicPeriod"/>
            </a:pPr>
            <a:r>
              <a:rPr lang="en-US" sz="1600" b="1" dirty="0">
                <a:latin typeface="Calibri" panose="020F0502020204030204" pitchFamily="34" charset="0"/>
                <a:cs typeface="Calibri" panose="020F0502020204030204" pitchFamily="34" charset="0"/>
              </a:rPr>
              <a:t>I</a:t>
            </a:r>
            <a:r>
              <a:rPr lang="en-US" sz="1600" b="1" i="0" u="none" strike="noStrike" dirty="0">
                <a:effectLst/>
                <a:latin typeface="Calibri" panose="020F0502020204030204" pitchFamily="34" charset="0"/>
                <a:cs typeface="Calibri" panose="020F0502020204030204" pitchFamily="34" charset="0"/>
              </a:rPr>
              <a:t>ntegration of Third-Party Innovations</a:t>
            </a:r>
            <a:r>
              <a:rPr lang="en-US" sz="1600" b="0" i="0" u="none" strike="noStrike" dirty="0">
                <a:effectLst/>
                <a:latin typeface="Calibri" panose="020F0502020204030204" pitchFamily="34" charset="0"/>
                <a:cs typeface="Calibri" panose="020F0502020204030204" pitchFamily="34" charset="0"/>
              </a:rPr>
              <a:t>: Enables quick integration to leverage emerging opportunities and create distinctive products​​.</a:t>
            </a:r>
          </a:p>
          <a:p>
            <a:pPr marL="342900" indent="-342900">
              <a:buFont typeface="+mj-lt"/>
              <a:buAutoNum type="arabicPeriod"/>
            </a:pPr>
            <a:r>
              <a:rPr lang="en-US" sz="1600" b="1" dirty="0">
                <a:latin typeface="Calibri" panose="020F0502020204030204" pitchFamily="34" charset="0"/>
                <a:cs typeface="Calibri" panose="020F0502020204030204" pitchFamily="34" charset="0"/>
              </a:rPr>
              <a:t>Enhanced Digital Experiences: </a:t>
            </a:r>
            <a:r>
              <a:rPr lang="en-US" sz="1600" dirty="0">
                <a:latin typeface="Calibri" panose="020F0502020204030204" pitchFamily="34" charset="0"/>
                <a:cs typeface="Calibri" panose="020F0502020204030204" pitchFamily="34" charset="0"/>
              </a:rPr>
              <a:t>Offers personalized, real-time,  frictionless digital experiences for account holders​​.</a:t>
            </a:r>
          </a:p>
          <a:p>
            <a:pPr marL="342900" indent="-342900">
              <a:buFont typeface="+mj-lt"/>
              <a:buAutoNum type="arabicPeriod"/>
            </a:pPr>
            <a:r>
              <a:rPr lang="en-US" sz="1600" b="1" dirty="0">
                <a:latin typeface="Calibri" panose="020F0502020204030204" pitchFamily="34" charset="0"/>
                <a:cs typeface="Calibri" panose="020F0502020204030204" pitchFamily="34" charset="0"/>
              </a:rPr>
              <a:t>Real-Time Analytics and Streamlined Processes: </a:t>
            </a:r>
            <a:r>
              <a:rPr lang="en-US" sz="1600" dirty="0">
                <a:latin typeface="Calibri" panose="020F0502020204030204" pitchFamily="34" charset="0"/>
                <a:cs typeface="Calibri" panose="020F0502020204030204" pitchFamily="34" charset="0"/>
              </a:rPr>
              <a:t>Facilitates relevant, real-time analytics for decision-makers and streamlines internal operations​​.</a:t>
            </a:r>
          </a:p>
          <a:p>
            <a:pPr marL="342900" indent="-342900">
              <a:buFont typeface="+mj-lt"/>
              <a:buAutoNum type="arabicPeriod"/>
            </a:pPr>
            <a:r>
              <a:rPr lang="en-US" sz="1600" b="1" dirty="0">
                <a:latin typeface="Calibri" panose="020F0502020204030204" pitchFamily="34" charset="0"/>
                <a:cs typeface="Calibri" panose="020F0502020204030204" pitchFamily="34" charset="0"/>
              </a:rPr>
              <a:t>Extending IT Asset Value: </a:t>
            </a:r>
            <a:r>
              <a:rPr lang="en-US" sz="1600" dirty="0">
                <a:latin typeface="Calibri" panose="020F0502020204030204" pitchFamily="34" charset="0"/>
                <a:cs typeface="Calibri" panose="020F0502020204030204" pitchFamily="34" charset="0"/>
              </a:rPr>
              <a:t>Adds new capabilities to existing IT assets, helping execute the organization's unique vision​​.</a:t>
            </a:r>
          </a:p>
          <a:p>
            <a:pPr marL="342900" indent="-342900">
              <a:buFont typeface="+mj-lt"/>
              <a:buAutoNum type="arabicPeriod"/>
            </a:pPr>
            <a:r>
              <a:rPr lang="en-US" sz="1600" b="1" dirty="0">
                <a:latin typeface="Calibri" panose="020F0502020204030204" pitchFamily="34" charset="0"/>
                <a:cs typeface="Calibri" panose="020F0502020204030204" pitchFamily="34" charset="0"/>
              </a:rPr>
              <a:t>Cost-Effectiveness: </a:t>
            </a:r>
            <a:r>
              <a:rPr lang="en-US" sz="1600" b="0" i="0" u="none" strike="noStrike" dirty="0">
                <a:effectLst/>
                <a:latin typeface="Calibri" panose="020F0502020204030204" pitchFamily="34" charset="0"/>
                <a:cs typeface="Calibri" panose="020F0502020204030204" pitchFamily="34" charset="0"/>
              </a:rPr>
              <a:t>Utilizes reusable, out-of-the-box components that help meet business requirements and simplify complex integration needs​​.</a:t>
            </a:r>
          </a:p>
          <a:p>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459D6F2A-6F0E-7BBA-108A-77141846ED31}"/>
              </a:ext>
            </a:extLst>
          </p:cNvPr>
          <p:cNvSpPr txBox="1"/>
          <p:nvPr/>
        </p:nvSpPr>
        <p:spPr>
          <a:xfrm>
            <a:off x="4556919" y="6520934"/>
            <a:ext cx="6248400"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hlinkClick r:id="rId2"/>
              </a:rPr>
              <a:t>Sources: Fiserv Communicator Open</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6099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1CDB53-BF8D-9229-A6F2-04682E4A55CA}"/>
              </a:ext>
            </a:extLst>
          </p:cNvPr>
          <p:cNvSpPr>
            <a:spLocks noGrp="1"/>
          </p:cNvSpPr>
          <p:nvPr>
            <p:ph type="body" sz="quarter" idx="10"/>
          </p:nvPr>
        </p:nvSpPr>
        <p:spPr/>
        <p:txBody>
          <a:bodyPr/>
          <a:lstStyle/>
          <a:p>
            <a:r>
              <a:rPr lang="en-US" dirty="0">
                <a:latin typeface="Calibri" panose="020F0502020204030204" pitchFamily="34" charset="0"/>
                <a:cs typeface="Calibri" panose="020F0502020204030204" pitchFamily="34" charset="0"/>
              </a:rPr>
              <a:t>Middleware architecture</a:t>
            </a:r>
          </a:p>
        </p:txBody>
      </p:sp>
      <p:sp>
        <p:nvSpPr>
          <p:cNvPr id="3" name="Title 2">
            <a:extLst>
              <a:ext uri="{FF2B5EF4-FFF2-40B4-BE49-F238E27FC236}">
                <a16:creationId xmlns:a16="http://schemas.microsoft.com/office/drawing/2014/main" id="{5480979A-F7D4-025E-C953-3E53723955FE}"/>
              </a:ext>
            </a:extLst>
          </p:cNvPr>
          <p:cNvSpPr>
            <a:spLocks noGrp="1"/>
          </p:cNvSpPr>
          <p:nvPr>
            <p:ph type="title"/>
          </p:nvPr>
        </p:nvSpPr>
        <p:spPr/>
        <p:txBody>
          <a:bodyPr/>
          <a:lstStyle/>
          <a:p>
            <a:pPr algn="ctr"/>
            <a:r>
              <a:rPr lang="en-US" dirty="0">
                <a:latin typeface="Calibri" panose="020F0502020204030204" pitchFamily="34" charset="0"/>
                <a:cs typeface="Calibri" panose="020F0502020204030204" pitchFamily="34" charset="0"/>
              </a:rPr>
              <a:t>Fiserv Communicator open</a:t>
            </a:r>
          </a:p>
        </p:txBody>
      </p:sp>
      <p:sp>
        <p:nvSpPr>
          <p:cNvPr id="6" name="TextBox 5">
            <a:extLst>
              <a:ext uri="{FF2B5EF4-FFF2-40B4-BE49-F238E27FC236}">
                <a16:creationId xmlns:a16="http://schemas.microsoft.com/office/drawing/2014/main" id="{5A31A8A0-118A-3649-0F75-4BDD212F4342}"/>
              </a:ext>
            </a:extLst>
          </p:cNvPr>
          <p:cNvSpPr txBox="1"/>
          <p:nvPr/>
        </p:nvSpPr>
        <p:spPr>
          <a:xfrm>
            <a:off x="0" y="1551087"/>
            <a:ext cx="5623719" cy="3970318"/>
          </a:xfrm>
          <a:prstGeom prst="rect">
            <a:avLst/>
          </a:prstGeom>
          <a:noFill/>
        </p:spPr>
        <p:txBody>
          <a:bodyPr wrap="square">
            <a:spAutoFit/>
          </a:bodyPr>
          <a:lstStyle/>
          <a:p>
            <a:pPr algn="l"/>
            <a:r>
              <a:rPr lang="en-US" b="1" i="0" u="none" strike="noStrike" dirty="0">
                <a:effectLst/>
                <a:latin typeface="Calibri" panose="020F0502020204030204" pitchFamily="34" charset="0"/>
                <a:cs typeface="Calibri" panose="020F0502020204030204" pitchFamily="34" charset="0"/>
              </a:rPr>
              <a:t>Middleware Role</a:t>
            </a:r>
            <a:r>
              <a:rPr lang="en-US" b="0" i="0" u="none" strike="noStrike" dirty="0">
                <a:effectLst/>
                <a:latin typeface="Calibri" panose="020F0502020204030204" pitchFamily="34" charset="0"/>
                <a:cs typeface="Calibri" panose="020F0502020204030204" pitchFamily="34" charset="0"/>
              </a:rPr>
              <a:t>: </a:t>
            </a:r>
          </a:p>
          <a:p>
            <a:pPr marL="285750" indent="-285750" algn="l">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Acts as an integrative bridge between diverse banking applications, facilitating seamless data and service flow.</a:t>
            </a:r>
          </a:p>
          <a:p>
            <a:pPr algn="l"/>
            <a:r>
              <a:rPr lang="en-US" b="1" i="0" u="none" strike="noStrike" dirty="0">
                <a:effectLst/>
                <a:latin typeface="Calibri" panose="020F0502020204030204" pitchFamily="34" charset="0"/>
                <a:cs typeface="Calibri" panose="020F0502020204030204" pitchFamily="34" charset="0"/>
              </a:rPr>
              <a:t>Communicator Open Functionality</a:t>
            </a:r>
            <a:r>
              <a:rPr lang="en-US" b="0" i="0" u="none" strike="noStrike" dirty="0">
                <a:effectLst/>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Serves as middleware, connecting bank's core systems with operational and customer services.</a:t>
            </a:r>
          </a:p>
          <a:p>
            <a:pPr marL="285750" indent="-285750">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Normalizes integrations with restful APIs.</a:t>
            </a:r>
          </a:p>
          <a:p>
            <a:pPr algn="l"/>
            <a:r>
              <a:rPr lang="en-US" b="1" i="0" u="none" strike="noStrike" dirty="0">
                <a:effectLst/>
                <a:latin typeface="Calibri" panose="020F0502020204030204" pitchFamily="34" charset="0"/>
                <a:cs typeface="Calibri" panose="020F0502020204030204" pitchFamily="34" charset="0"/>
              </a:rPr>
              <a:t>Key Advantages</a:t>
            </a:r>
            <a:r>
              <a:rPr lang="en-US" b="0" i="0" u="none" strike="noStrike" dirty="0">
                <a:effectLst/>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Streamlines operations and reduced complexity.</a:t>
            </a:r>
          </a:p>
          <a:p>
            <a:pPr marL="285750" indent="-285750">
              <a:buFont typeface="Arial" panose="020B0604020202020204" pitchFamily="34" charset="0"/>
              <a:buChar char="•"/>
            </a:pPr>
            <a:r>
              <a:rPr lang="en-US" b="0" i="0" u="none" strike="noStrike" dirty="0">
                <a:effectLst/>
                <a:latin typeface="Calibri" panose="020F0502020204030204" pitchFamily="34" charset="0"/>
                <a:cs typeface="Calibri" panose="020F0502020204030204" pitchFamily="34" charset="0"/>
              </a:rPr>
              <a:t>Enhanced security and compliance with banking standards.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Simplification of architecture yields performance and maintenance gains.</a:t>
            </a:r>
          </a:p>
        </p:txBody>
      </p:sp>
      <p:pic>
        <p:nvPicPr>
          <p:cNvPr id="12" name="Picture 11">
            <a:extLst>
              <a:ext uri="{FF2B5EF4-FFF2-40B4-BE49-F238E27FC236}">
                <a16:creationId xmlns:a16="http://schemas.microsoft.com/office/drawing/2014/main" id="{E5CD8576-A87A-1C30-E4C9-96F08D76F683}"/>
              </a:ext>
            </a:extLst>
          </p:cNvPr>
          <p:cNvPicPr>
            <a:picLocks noChangeAspect="1"/>
          </p:cNvPicPr>
          <p:nvPr/>
        </p:nvPicPr>
        <p:blipFill>
          <a:blip r:embed="rId2"/>
          <a:stretch>
            <a:fillRect/>
          </a:stretch>
        </p:blipFill>
        <p:spPr>
          <a:xfrm>
            <a:off x="5615264" y="1752601"/>
            <a:ext cx="6139311" cy="4176892"/>
          </a:xfrm>
          <a:prstGeom prst="rect">
            <a:avLst/>
          </a:prstGeom>
        </p:spPr>
      </p:pic>
    </p:spTree>
    <p:extLst>
      <p:ext uri="{BB962C8B-B14F-4D97-AF65-F5344CB8AC3E}">
        <p14:creationId xmlns:p14="http://schemas.microsoft.com/office/powerpoint/2010/main" val="2957401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ep Blue -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new-template.potx" id="{708C0D85-91B2-421C-9389-436EF7676D61}" vid="{B17C034C-A48D-4D7C-AAD5-00786938C1A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6241</TotalTime>
  <Words>4757</Words>
  <Application>Microsoft Macintosh PowerPoint</Application>
  <PresentationFormat>Custom</PresentationFormat>
  <Paragraphs>510</Paragraphs>
  <Slides>40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40</vt:i4>
      </vt:variant>
    </vt:vector>
  </HeadingPairs>
  <TitlesOfParts>
    <vt:vector size="49" baseType="lpstr">
      <vt:lpstr>Arial</vt:lpstr>
      <vt:lpstr>Calibri</vt:lpstr>
      <vt:lpstr>Calibri Light</vt:lpstr>
      <vt:lpstr>Century Gothic</vt:lpstr>
      <vt:lpstr>Söhne</vt:lpstr>
      <vt:lpstr>Times New Roman</vt:lpstr>
      <vt:lpstr>Verdana</vt:lpstr>
      <vt:lpstr>Office Theme</vt:lpstr>
      <vt:lpstr>Deep Blue - Template</vt:lpstr>
      <vt:lpstr>Manning School of Business </vt:lpstr>
      <vt:lpstr>  PRESENTATION Agenda</vt:lpstr>
      <vt:lpstr>Enterprise Bank API / Middleware Gap Analysis</vt:lpstr>
      <vt:lpstr>  PRESENTATION Agenda</vt:lpstr>
      <vt:lpstr>PowerPoint Presentation</vt:lpstr>
      <vt:lpstr>PowerPoint Presentation</vt:lpstr>
      <vt:lpstr>  PRESENTATION Agenda</vt:lpstr>
      <vt:lpstr>FISERV Communicator Open  </vt:lpstr>
      <vt:lpstr>Fiserv Communicator open</vt:lpstr>
      <vt:lpstr>Fiserv Premier SOA Vs Communicator Open)</vt:lpstr>
      <vt:lpstr>Business Process Managers (BPM) vs Communicator Open</vt:lpstr>
      <vt:lpstr>  PRESENTATION Agenda</vt:lpstr>
      <vt:lpstr>Vendor Overview</vt:lpstr>
      <vt:lpstr>Vendor Recommendation</vt:lpstr>
      <vt:lpstr>Vendor Overview</vt:lpstr>
      <vt:lpstr>Vendor Recommendation</vt:lpstr>
      <vt:lpstr>  PRESENTATION Agenda</vt:lpstr>
      <vt:lpstr>Bank Insights</vt:lpstr>
      <vt:lpstr> Bank Recommendations</vt:lpstr>
      <vt:lpstr>  PRESENTATION Agenda</vt:lpstr>
      <vt:lpstr>Communicator Open Gap Analysis</vt:lpstr>
      <vt:lpstr>Communicator Open Gap Analysis</vt:lpstr>
      <vt:lpstr>  PRESENTATION Agenda</vt:lpstr>
      <vt:lpstr>Communicator Open Gap Analysis</vt:lpstr>
      <vt:lpstr>Appendix</vt:lpstr>
      <vt:lpstr>Vendor Overview (Core10)</vt:lpstr>
      <vt:lpstr>Vendor Overview (Core10)</vt:lpstr>
      <vt:lpstr>Vendor Overview (Jiffy.AI)</vt:lpstr>
      <vt:lpstr>Vendor Overview (Portx)</vt:lpstr>
      <vt:lpstr>Vendor Overview (Mulesoft)</vt:lpstr>
      <vt:lpstr>Vendor Overview (API People)</vt:lpstr>
      <vt:lpstr>Vendor Overview (Denodo)</vt:lpstr>
      <vt:lpstr>Vendor Overview (Fiserv Open Data)</vt:lpstr>
      <vt:lpstr>Appendix</vt:lpstr>
      <vt:lpstr>Bank Insights</vt:lpstr>
      <vt:lpstr> Bank Recommendations</vt:lpstr>
      <vt:lpstr>Appendix</vt:lpstr>
      <vt:lpstr>Vendor Evaluation Dashboard</vt:lpstr>
      <vt:lpstr>Vendor Evaluation Dashboard</vt:lpstr>
      <vt:lpstr>Vendor Evaluation 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Umass Lowell</dc:title>
  <dc:creator>Lyon1, Stephanie</dc:creator>
  <cp:lastModifiedBy>MejiaBernal, Andres F</cp:lastModifiedBy>
  <cp:revision>13</cp:revision>
  <cp:lastPrinted>2015-05-01T18:07:17Z</cp:lastPrinted>
  <dcterms:created xsi:type="dcterms:W3CDTF">2018-02-21T14:14:12Z</dcterms:created>
  <dcterms:modified xsi:type="dcterms:W3CDTF">2023-12-06T00:45:24Z</dcterms:modified>
</cp:coreProperties>
</file>