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p:scale>
          <a:sx n="67" d="100"/>
          <a:sy n="67" d="100"/>
        </p:scale>
        <p:origin x="6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3582-D2C0-EF73-2AD7-7E9C9CFA37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A48EB7-8783-5CBD-31D8-FACC8C1F5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EA1FF8-77A1-F32D-4C1F-81F35607D29B}"/>
              </a:ext>
            </a:extLst>
          </p:cNvPr>
          <p:cNvSpPr>
            <a:spLocks noGrp="1"/>
          </p:cNvSpPr>
          <p:nvPr>
            <p:ph type="dt" sz="half" idx="10"/>
          </p:nvPr>
        </p:nvSpPr>
        <p:spPr/>
        <p:txBody>
          <a:bodyPr/>
          <a:lstStyle/>
          <a:p>
            <a:fld id="{78CAF688-673F-4C1E-9332-300D3FB57AFB}" type="datetimeFigureOut">
              <a:rPr lang="en-US" smtClean="0"/>
              <a:t>9/13/2023</a:t>
            </a:fld>
            <a:endParaRPr lang="en-US"/>
          </a:p>
        </p:txBody>
      </p:sp>
      <p:sp>
        <p:nvSpPr>
          <p:cNvPr id="5" name="Footer Placeholder 4">
            <a:extLst>
              <a:ext uri="{FF2B5EF4-FFF2-40B4-BE49-F238E27FC236}">
                <a16:creationId xmlns:a16="http://schemas.microsoft.com/office/drawing/2014/main" id="{C8755771-C971-74B7-AF65-C46264769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68B1C-835B-DA85-F850-A565DB37B343}"/>
              </a:ext>
            </a:extLst>
          </p:cNvPr>
          <p:cNvSpPr>
            <a:spLocks noGrp="1"/>
          </p:cNvSpPr>
          <p:nvPr>
            <p:ph type="sldNum" sz="quarter" idx="12"/>
          </p:nvPr>
        </p:nvSpPr>
        <p:spPr/>
        <p:txBody>
          <a:bodyPr/>
          <a:lstStyle/>
          <a:p>
            <a:fld id="{88297F70-BE27-4D44-A4B4-F412B3B76220}" type="slidenum">
              <a:rPr lang="en-US" smtClean="0"/>
              <a:t>‹#›</a:t>
            </a:fld>
            <a:endParaRPr lang="en-US"/>
          </a:p>
        </p:txBody>
      </p:sp>
    </p:spTree>
    <p:extLst>
      <p:ext uri="{BB962C8B-B14F-4D97-AF65-F5344CB8AC3E}">
        <p14:creationId xmlns:p14="http://schemas.microsoft.com/office/powerpoint/2010/main" val="3893228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A4AAA-3EC0-0C9F-A347-49CB8244A5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ED2E31-2C63-799E-9B33-9F850282DF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4E2B3-B52B-7A8A-1A2D-D979CABCB6C0}"/>
              </a:ext>
            </a:extLst>
          </p:cNvPr>
          <p:cNvSpPr>
            <a:spLocks noGrp="1"/>
          </p:cNvSpPr>
          <p:nvPr>
            <p:ph type="dt" sz="half" idx="10"/>
          </p:nvPr>
        </p:nvSpPr>
        <p:spPr/>
        <p:txBody>
          <a:bodyPr/>
          <a:lstStyle/>
          <a:p>
            <a:fld id="{78CAF688-673F-4C1E-9332-300D3FB57AFB}" type="datetimeFigureOut">
              <a:rPr lang="en-US" smtClean="0"/>
              <a:t>9/13/2023</a:t>
            </a:fld>
            <a:endParaRPr lang="en-US"/>
          </a:p>
        </p:txBody>
      </p:sp>
      <p:sp>
        <p:nvSpPr>
          <p:cNvPr id="5" name="Footer Placeholder 4">
            <a:extLst>
              <a:ext uri="{FF2B5EF4-FFF2-40B4-BE49-F238E27FC236}">
                <a16:creationId xmlns:a16="http://schemas.microsoft.com/office/drawing/2014/main" id="{6DBE2AFB-37FA-98D9-70C5-DF7EA8A58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BA612-5D8C-45FB-9CFC-E215DFBD89C0}"/>
              </a:ext>
            </a:extLst>
          </p:cNvPr>
          <p:cNvSpPr>
            <a:spLocks noGrp="1"/>
          </p:cNvSpPr>
          <p:nvPr>
            <p:ph type="sldNum" sz="quarter" idx="12"/>
          </p:nvPr>
        </p:nvSpPr>
        <p:spPr/>
        <p:txBody>
          <a:bodyPr/>
          <a:lstStyle/>
          <a:p>
            <a:fld id="{88297F70-BE27-4D44-A4B4-F412B3B76220}" type="slidenum">
              <a:rPr lang="en-US" smtClean="0"/>
              <a:t>‹#›</a:t>
            </a:fld>
            <a:endParaRPr lang="en-US"/>
          </a:p>
        </p:txBody>
      </p:sp>
    </p:spTree>
    <p:extLst>
      <p:ext uri="{BB962C8B-B14F-4D97-AF65-F5344CB8AC3E}">
        <p14:creationId xmlns:p14="http://schemas.microsoft.com/office/powerpoint/2010/main" val="96916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FEA3C8-8628-7F86-DC50-91329A540B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76CE1F-0698-4D91-8252-46341A4BA9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ED7322-17A4-6ACF-5137-9930C9D47B7A}"/>
              </a:ext>
            </a:extLst>
          </p:cNvPr>
          <p:cNvSpPr>
            <a:spLocks noGrp="1"/>
          </p:cNvSpPr>
          <p:nvPr>
            <p:ph type="dt" sz="half" idx="10"/>
          </p:nvPr>
        </p:nvSpPr>
        <p:spPr/>
        <p:txBody>
          <a:bodyPr/>
          <a:lstStyle/>
          <a:p>
            <a:fld id="{78CAF688-673F-4C1E-9332-300D3FB57AFB}" type="datetimeFigureOut">
              <a:rPr lang="en-US" smtClean="0"/>
              <a:t>9/13/2023</a:t>
            </a:fld>
            <a:endParaRPr lang="en-US"/>
          </a:p>
        </p:txBody>
      </p:sp>
      <p:sp>
        <p:nvSpPr>
          <p:cNvPr id="5" name="Footer Placeholder 4">
            <a:extLst>
              <a:ext uri="{FF2B5EF4-FFF2-40B4-BE49-F238E27FC236}">
                <a16:creationId xmlns:a16="http://schemas.microsoft.com/office/drawing/2014/main" id="{4D3A27EF-C3FC-D054-3BFF-F6EA8AC43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469A2-B9AA-B55F-027E-A82FC4B03B21}"/>
              </a:ext>
            </a:extLst>
          </p:cNvPr>
          <p:cNvSpPr>
            <a:spLocks noGrp="1"/>
          </p:cNvSpPr>
          <p:nvPr>
            <p:ph type="sldNum" sz="quarter" idx="12"/>
          </p:nvPr>
        </p:nvSpPr>
        <p:spPr/>
        <p:txBody>
          <a:bodyPr/>
          <a:lstStyle/>
          <a:p>
            <a:fld id="{88297F70-BE27-4D44-A4B4-F412B3B76220}" type="slidenum">
              <a:rPr lang="en-US" smtClean="0"/>
              <a:t>‹#›</a:t>
            </a:fld>
            <a:endParaRPr lang="en-US"/>
          </a:p>
        </p:txBody>
      </p:sp>
    </p:spTree>
    <p:extLst>
      <p:ext uri="{BB962C8B-B14F-4D97-AF65-F5344CB8AC3E}">
        <p14:creationId xmlns:p14="http://schemas.microsoft.com/office/powerpoint/2010/main" val="16209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1C88-5639-83BF-2950-5F58C7F707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CBA222-43FF-94AA-8389-9ADE1027F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9BBED-5C8D-B210-0316-EB8C6AAD055D}"/>
              </a:ext>
            </a:extLst>
          </p:cNvPr>
          <p:cNvSpPr>
            <a:spLocks noGrp="1"/>
          </p:cNvSpPr>
          <p:nvPr>
            <p:ph type="dt" sz="half" idx="10"/>
          </p:nvPr>
        </p:nvSpPr>
        <p:spPr/>
        <p:txBody>
          <a:bodyPr/>
          <a:lstStyle/>
          <a:p>
            <a:fld id="{78CAF688-673F-4C1E-9332-300D3FB57AFB}" type="datetimeFigureOut">
              <a:rPr lang="en-US" smtClean="0"/>
              <a:t>9/13/2023</a:t>
            </a:fld>
            <a:endParaRPr lang="en-US"/>
          </a:p>
        </p:txBody>
      </p:sp>
      <p:sp>
        <p:nvSpPr>
          <p:cNvPr id="5" name="Footer Placeholder 4">
            <a:extLst>
              <a:ext uri="{FF2B5EF4-FFF2-40B4-BE49-F238E27FC236}">
                <a16:creationId xmlns:a16="http://schemas.microsoft.com/office/drawing/2014/main" id="{771F7997-2C02-B8BA-5250-90AB712727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9C0F4-C44A-DEB6-D711-129BA2AA4B5B}"/>
              </a:ext>
            </a:extLst>
          </p:cNvPr>
          <p:cNvSpPr>
            <a:spLocks noGrp="1"/>
          </p:cNvSpPr>
          <p:nvPr>
            <p:ph type="sldNum" sz="quarter" idx="12"/>
          </p:nvPr>
        </p:nvSpPr>
        <p:spPr/>
        <p:txBody>
          <a:bodyPr/>
          <a:lstStyle/>
          <a:p>
            <a:fld id="{88297F70-BE27-4D44-A4B4-F412B3B76220}" type="slidenum">
              <a:rPr lang="en-US" smtClean="0"/>
              <a:t>‹#›</a:t>
            </a:fld>
            <a:endParaRPr lang="en-US"/>
          </a:p>
        </p:txBody>
      </p:sp>
    </p:spTree>
    <p:extLst>
      <p:ext uri="{BB962C8B-B14F-4D97-AF65-F5344CB8AC3E}">
        <p14:creationId xmlns:p14="http://schemas.microsoft.com/office/powerpoint/2010/main" val="11496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3350B-8E05-0509-BF4B-55E98CEEB3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1D98D9-2E94-6DE9-3190-8DA1FA9B2E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00B16A-750D-A563-1983-E871D479A937}"/>
              </a:ext>
            </a:extLst>
          </p:cNvPr>
          <p:cNvSpPr>
            <a:spLocks noGrp="1"/>
          </p:cNvSpPr>
          <p:nvPr>
            <p:ph type="dt" sz="half" idx="10"/>
          </p:nvPr>
        </p:nvSpPr>
        <p:spPr/>
        <p:txBody>
          <a:bodyPr/>
          <a:lstStyle/>
          <a:p>
            <a:fld id="{78CAF688-673F-4C1E-9332-300D3FB57AFB}" type="datetimeFigureOut">
              <a:rPr lang="en-US" smtClean="0"/>
              <a:t>9/13/2023</a:t>
            </a:fld>
            <a:endParaRPr lang="en-US"/>
          </a:p>
        </p:txBody>
      </p:sp>
      <p:sp>
        <p:nvSpPr>
          <p:cNvPr id="5" name="Footer Placeholder 4">
            <a:extLst>
              <a:ext uri="{FF2B5EF4-FFF2-40B4-BE49-F238E27FC236}">
                <a16:creationId xmlns:a16="http://schemas.microsoft.com/office/drawing/2014/main" id="{BAF60715-7F98-449C-1685-FE5CBDE81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FFC43-D311-A936-B541-D0E0638E98BD}"/>
              </a:ext>
            </a:extLst>
          </p:cNvPr>
          <p:cNvSpPr>
            <a:spLocks noGrp="1"/>
          </p:cNvSpPr>
          <p:nvPr>
            <p:ph type="sldNum" sz="quarter" idx="12"/>
          </p:nvPr>
        </p:nvSpPr>
        <p:spPr/>
        <p:txBody>
          <a:bodyPr/>
          <a:lstStyle/>
          <a:p>
            <a:fld id="{88297F70-BE27-4D44-A4B4-F412B3B76220}" type="slidenum">
              <a:rPr lang="en-US" smtClean="0"/>
              <a:t>‹#›</a:t>
            </a:fld>
            <a:endParaRPr lang="en-US"/>
          </a:p>
        </p:txBody>
      </p:sp>
    </p:spTree>
    <p:extLst>
      <p:ext uri="{BB962C8B-B14F-4D97-AF65-F5344CB8AC3E}">
        <p14:creationId xmlns:p14="http://schemas.microsoft.com/office/powerpoint/2010/main" val="4035281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B6E9-5ACE-80BC-E07A-BFF7D30A40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5DA57A-CA39-ABF5-D80B-07E345B6AC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99856-EA2F-4149-4CEE-6DDAF42049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3FD2B4-71E5-E934-4DA8-D907902E67F8}"/>
              </a:ext>
            </a:extLst>
          </p:cNvPr>
          <p:cNvSpPr>
            <a:spLocks noGrp="1"/>
          </p:cNvSpPr>
          <p:nvPr>
            <p:ph type="dt" sz="half" idx="10"/>
          </p:nvPr>
        </p:nvSpPr>
        <p:spPr/>
        <p:txBody>
          <a:bodyPr/>
          <a:lstStyle/>
          <a:p>
            <a:fld id="{78CAF688-673F-4C1E-9332-300D3FB57AFB}" type="datetimeFigureOut">
              <a:rPr lang="en-US" smtClean="0"/>
              <a:t>9/13/2023</a:t>
            </a:fld>
            <a:endParaRPr lang="en-US"/>
          </a:p>
        </p:txBody>
      </p:sp>
      <p:sp>
        <p:nvSpPr>
          <p:cNvPr id="6" name="Footer Placeholder 5">
            <a:extLst>
              <a:ext uri="{FF2B5EF4-FFF2-40B4-BE49-F238E27FC236}">
                <a16:creationId xmlns:a16="http://schemas.microsoft.com/office/drawing/2014/main" id="{2998FCA3-2484-99D7-DADD-CF8AD5AD6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7664D-325A-B69D-4A24-7CA9C8A125B3}"/>
              </a:ext>
            </a:extLst>
          </p:cNvPr>
          <p:cNvSpPr>
            <a:spLocks noGrp="1"/>
          </p:cNvSpPr>
          <p:nvPr>
            <p:ph type="sldNum" sz="quarter" idx="12"/>
          </p:nvPr>
        </p:nvSpPr>
        <p:spPr/>
        <p:txBody>
          <a:bodyPr/>
          <a:lstStyle/>
          <a:p>
            <a:fld id="{88297F70-BE27-4D44-A4B4-F412B3B76220}" type="slidenum">
              <a:rPr lang="en-US" smtClean="0"/>
              <a:t>‹#›</a:t>
            </a:fld>
            <a:endParaRPr lang="en-US"/>
          </a:p>
        </p:txBody>
      </p:sp>
    </p:spTree>
    <p:extLst>
      <p:ext uri="{BB962C8B-B14F-4D97-AF65-F5344CB8AC3E}">
        <p14:creationId xmlns:p14="http://schemas.microsoft.com/office/powerpoint/2010/main" val="16919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E4A2-CD0C-6831-756F-37B57156A6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413DB3-0BD2-F3A9-3BCE-02527648F4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4CF437-9342-5B40-6AEF-59CC772A5E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C01C09-2BCB-549C-C7CA-A5D007190E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5BAD99-48B5-E793-2141-47FF73479C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3DA5D4-1F1C-8BCA-39E4-AF670D42BFA8}"/>
              </a:ext>
            </a:extLst>
          </p:cNvPr>
          <p:cNvSpPr>
            <a:spLocks noGrp="1"/>
          </p:cNvSpPr>
          <p:nvPr>
            <p:ph type="dt" sz="half" idx="10"/>
          </p:nvPr>
        </p:nvSpPr>
        <p:spPr/>
        <p:txBody>
          <a:bodyPr/>
          <a:lstStyle/>
          <a:p>
            <a:fld id="{78CAF688-673F-4C1E-9332-300D3FB57AFB}" type="datetimeFigureOut">
              <a:rPr lang="en-US" smtClean="0"/>
              <a:t>9/13/2023</a:t>
            </a:fld>
            <a:endParaRPr lang="en-US"/>
          </a:p>
        </p:txBody>
      </p:sp>
      <p:sp>
        <p:nvSpPr>
          <p:cNvPr id="8" name="Footer Placeholder 7">
            <a:extLst>
              <a:ext uri="{FF2B5EF4-FFF2-40B4-BE49-F238E27FC236}">
                <a16:creationId xmlns:a16="http://schemas.microsoft.com/office/drawing/2014/main" id="{44EB301A-7C43-2D32-64F5-D8E38182CA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E28E33-4C3E-9B88-F1E7-E9FF1888FAC2}"/>
              </a:ext>
            </a:extLst>
          </p:cNvPr>
          <p:cNvSpPr>
            <a:spLocks noGrp="1"/>
          </p:cNvSpPr>
          <p:nvPr>
            <p:ph type="sldNum" sz="quarter" idx="12"/>
          </p:nvPr>
        </p:nvSpPr>
        <p:spPr/>
        <p:txBody>
          <a:bodyPr/>
          <a:lstStyle/>
          <a:p>
            <a:fld id="{88297F70-BE27-4D44-A4B4-F412B3B76220}" type="slidenum">
              <a:rPr lang="en-US" smtClean="0"/>
              <a:t>‹#›</a:t>
            </a:fld>
            <a:endParaRPr lang="en-US"/>
          </a:p>
        </p:txBody>
      </p:sp>
    </p:spTree>
    <p:extLst>
      <p:ext uri="{BB962C8B-B14F-4D97-AF65-F5344CB8AC3E}">
        <p14:creationId xmlns:p14="http://schemas.microsoft.com/office/powerpoint/2010/main" val="1231711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347B-9E3B-41BB-E330-2566387CB2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3131B6-D7B4-8175-640D-0265C389BE81}"/>
              </a:ext>
            </a:extLst>
          </p:cNvPr>
          <p:cNvSpPr>
            <a:spLocks noGrp="1"/>
          </p:cNvSpPr>
          <p:nvPr>
            <p:ph type="dt" sz="half" idx="10"/>
          </p:nvPr>
        </p:nvSpPr>
        <p:spPr/>
        <p:txBody>
          <a:bodyPr/>
          <a:lstStyle/>
          <a:p>
            <a:fld id="{78CAF688-673F-4C1E-9332-300D3FB57AFB}" type="datetimeFigureOut">
              <a:rPr lang="en-US" smtClean="0"/>
              <a:t>9/13/2023</a:t>
            </a:fld>
            <a:endParaRPr lang="en-US"/>
          </a:p>
        </p:txBody>
      </p:sp>
      <p:sp>
        <p:nvSpPr>
          <p:cNvPr id="4" name="Footer Placeholder 3">
            <a:extLst>
              <a:ext uri="{FF2B5EF4-FFF2-40B4-BE49-F238E27FC236}">
                <a16:creationId xmlns:a16="http://schemas.microsoft.com/office/drawing/2014/main" id="{0F3E46F9-A60E-11EA-6E61-F15CAF9752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C8271D-7025-6809-BF4A-EDA673583FEC}"/>
              </a:ext>
            </a:extLst>
          </p:cNvPr>
          <p:cNvSpPr>
            <a:spLocks noGrp="1"/>
          </p:cNvSpPr>
          <p:nvPr>
            <p:ph type="sldNum" sz="quarter" idx="12"/>
          </p:nvPr>
        </p:nvSpPr>
        <p:spPr/>
        <p:txBody>
          <a:bodyPr/>
          <a:lstStyle/>
          <a:p>
            <a:fld id="{88297F70-BE27-4D44-A4B4-F412B3B76220}" type="slidenum">
              <a:rPr lang="en-US" smtClean="0"/>
              <a:t>‹#›</a:t>
            </a:fld>
            <a:endParaRPr lang="en-US"/>
          </a:p>
        </p:txBody>
      </p:sp>
    </p:spTree>
    <p:extLst>
      <p:ext uri="{BB962C8B-B14F-4D97-AF65-F5344CB8AC3E}">
        <p14:creationId xmlns:p14="http://schemas.microsoft.com/office/powerpoint/2010/main" val="413787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E7800C-1C03-2655-915F-6F990A8E4213}"/>
              </a:ext>
            </a:extLst>
          </p:cNvPr>
          <p:cNvSpPr>
            <a:spLocks noGrp="1"/>
          </p:cNvSpPr>
          <p:nvPr>
            <p:ph type="dt" sz="half" idx="10"/>
          </p:nvPr>
        </p:nvSpPr>
        <p:spPr/>
        <p:txBody>
          <a:bodyPr/>
          <a:lstStyle/>
          <a:p>
            <a:fld id="{78CAF688-673F-4C1E-9332-300D3FB57AFB}" type="datetimeFigureOut">
              <a:rPr lang="en-US" smtClean="0"/>
              <a:t>9/13/2023</a:t>
            </a:fld>
            <a:endParaRPr lang="en-US"/>
          </a:p>
        </p:txBody>
      </p:sp>
      <p:sp>
        <p:nvSpPr>
          <p:cNvPr id="3" name="Footer Placeholder 2">
            <a:extLst>
              <a:ext uri="{FF2B5EF4-FFF2-40B4-BE49-F238E27FC236}">
                <a16:creationId xmlns:a16="http://schemas.microsoft.com/office/drawing/2014/main" id="{E89E458F-746A-D54A-CBED-F4DABE11CB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A93176-5577-7E23-3410-56495BB87277}"/>
              </a:ext>
            </a:extLst>
          </p:cNvPr>
          <p:cNvSpPr>
            <a:spLocks noGrp="1"/>
          </p:cNvSpPr>
          <p:nvPr>
            <p:ph type="sldNum" sz="quarter" idx="12"/>
          </p:nvPr>
        </p:nvSpPr>
        <p:spPr/>
        <p:txBody>
          <a:bodyPr/>
          <a:lstStyle/>
          <a:p>
            <a:fld id="{88297F70-BE27-4D44-A4B4-F412B3B76220}" type="slidenum">
              <a:rPr lang="en-US" smtClean="0"/>
              <a:t>‹#›</a:t>
            </a:fld>
            <a:endParaRPr lang="en-US"/>
          </a:p>
        </p:txBody>
      </p:sp>
    </p:spTree>
    <p:extLst>
      <p:ext uri="{BB962C8B-B14F-4D97-AF65-F5344CB8AC3E}">
        <p14:creationId xmlns:p14="http://schemas.microsoft.com/office/powerpoint/2010/main" val="3605914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22A8-E297-656D-49FE-403F9CCC0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1444AF-77B7-783A-5A45-5F4D2B3B04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A4C618-BC10-C198-213A-5453A5AD8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1A591-8B02-2EAC-B8ED-BAE39F898A62}"/>
              </a:ext>
            </a:extLst>
          </p:cNvPr>
          <p:cNvSpPr>
            <a:spLocks noGrp="1"/>
          </p:cNvSpPr>
          <p:nvPr>
            <p:ph type="dt" sz="half" idx="10"/>
          </p:nvPr>
        </p:nvSpPr>
        <p:spPr/>
        <p:txBody>
          <a:bodyPr/>
          <a:lstStyle/>
          <a:p>
            <a:fld id="{78CAF688-673F-4C1E-9332-300D3FB57AFB}" type="datetimeFigureOut">
              <a:rPr lang="en-US" smtClean="0"/>
              <a:t>9/13/2023</a:t>
            </a:fld>
            <a:endParaRPr lang="en-US"/>
          </a:p>
        </p:txBody>
      </p:sp>
      <p:sp>
        <p:nvSpPr>
          <p:cNvPr id="6" name="Footer Placeholder 5">
            <a:extLst>
              <a:ext uri="{FF2B5EF4-FFF2-40B4-BE49-F238E27FC236}">
                <a16:creationId xmlns:a16="http://schemas.microsoft.com/office/drawing/2014/main" id="{7A5ACBC7-0FD6-C604-8F89-B4409FD37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D9F89-3A12-4B9D-3C63-A64286F10391}"/>
              </a:ext>
            </a:extLst>
          </p:cNvPr>
          <p:cNvSpPr>
            <a:spLocks noGrp="1"/>
          </p:cNvSpPr>
          <p:nvPr>
            <p:ph type="sldNum" sz="quarter" idx="12"/>
          </p:nvPr>
        </p:nvSpPr>
        <p:spPr/>
        <p:txBody>
          <a:bodyPr/>
          <a:lstStyle/>
          <a:p>
            <a:fld id="{88297F70-BE27-4D44-A4B4-F412B3B76220}" type="slidenum">
              <a:rPr lang="en-US" smtClean="0"/>
              <a:t>‹#›</a:t>
            </a:fld>
            <a:endParaRPr lang="en-US"/>
          </a:p>
        </p:txBody>
      </p:sp>
    </p:spTree>
    <p:extLst>
      <p:ext uri="{BB962C8B-B14F-4D97-AF65-F5344CB8AC3E}">
        <p14:creationId xmlns:p14="http://schemas.microsoft.com/office/powerpoint/2010/main" val="2033093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39B37-D2D7-C17C-1FAB-C2F909A91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EBC560-67BC-C579-FAC2-3BCB6C4198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EFDE32-7899-91BE-D2D1-F271337B9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5C582B-6556-B5CC-4BC5-C4BD2A2CB365}"/>
              </a:ext>
            </a:extLst>
          </p:cNvPr>
          <p:cNvSpPr>
            <a:spLocks noGrp="1"/>
          </p:cNvSpPr>
          <p:nvPr>
            <p:ph type="dt" sz="half" idx="10"/>
          </p:nvPr>
        </p:nvSpPr>
        <p:spPr/>
        <p:txBody>
          <a:bodyPr/>
          <a:lstStyle/>
          <a:p>
            <a:fld id="{78CAF688-673F-4C1E-9332-300D3FB57AFB}" type="datetimeFigureOut">
              <a:rPr lang="en-US" smtClean="0"/>
              <a:t>9/13/2023</a:t>
            </a:fld>
            <a:endParaRPr lang="en-US"/>
          </a:p>
        </p:txBody>
      </p:sp>
      <p:sp>
        <p:nvSpPr>
          <p:cNvPr id="6" name="Footer Placeholder 5">
            <a:extLst>
              <a:ext uri="{FF2B5EF4-FFF2-40B4-BE49-F238E27FC236}">
                <a16:creationId xmlns:a16="http://schemas.microsoft.com/office/drawing/2014/main" id="{457B1C86-818D-44F9-C6DB-57F4FC0AD2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18870-0495-8522-0CB2-1B34BAF52980}"/>
              </a:ext>
            </a:extLst>
          </p:cNvPr>
          <p:cNvSpPr>
            <a:spLocks noGrp="1"/>
          </p:cNvSpPr>
          <p:nvPr>
            <p:ph type="sldNum" sz="quarter" idx="12"/>
          </p:nvPr>
        </p:nvSpPr>
        <p:spPr/>
        <p:txBody>
          <a:bodyPr/>
          <a:lstStyle/>
          <a:p>
            <a:fld id="{88297F70-BE27-4D44-A4B4-F412B3B76220}" type="slidenum">
              <a:rPr lang="en-US" smtClean="0"/>
              <a:t>‹#›</a:t>
            </a:fld>
            <a:endParaRPr lang="en-US"/>
          </a:p>
        </p:txBody>
      </p:sp>
    </p:spTree>
    <p:extLst>
      <p:ext uri="{BB962C8B-B14F-4D97-AF65-F5344CB8AC3E}">
        <p14:creationId xmlns:p14="http://schemas.microsoft.com/office/powerpoint/2010/main" val="148757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36CE83-44AF-F590-42A5-8179389EA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0AF809-8B13-A45E-A774-A4A0F0696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883BC7-1318-38D6-67ED-B2FF66CE42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AF688-673F-4C1E-9332-300D3FB57AFB}" type="datetimeFigureOut">
              <a:rPr lang="en-US" smtClean="0"/>
              <a:t>9/13/2023</a:t>
            </a:fld>
            <a:endParaRPr lang="en-US"/>
          </a:p>
        </p:txBody>
      </p:sp>
      <p:sp>
        <p:nvSpPr>
          <p:cNvPr id="5" name="Footer Placeholder 4">
            <a:extLst>
              <a:ext uri="{FF2B5EF4-FFF2-40B4-BE49-F238E27FC236}">
                <a16:creationId xmlns:a16="http://schemas.microsoft.com/office/drawing/2014/main" id="{BBA843AF-FA40-147D-5A13-E7235B3AF8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50A022-BB56-8DE6-9B15-7902510E74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97F70-BE27-4D44-A4B4-F412B3B76220}" type="slidenum">
              <a:rPr lang="en-US" smtClean="0"/>
              <a:t>‹#›</a:t>
            </a:fld>
            <a:endParaRPr lang="en-US"/>
          </a:p>
        </p:txBody>
      </p:sp>
    </p:spTree>
    <p:extLst>
      <p:ext uri="{BB962C8B-B14F-4D97-AF65-F5344CB8AC3E}">
        <p14:creationId xmlns:p14="http://schemas.microsoft.com/office/powerpoint/2010/main" val="3493968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Hicham.Naciri@ebtc.com" TargetMode="External"/><Relationship Id="rId3" Type="http://schemas.openxmlformats.org/officeDocument/2006/relationships/image" Target="../media/image2.png"/><Relationship Id="rId7" Type="http://schemas.openxmlformats.org/officeDocument/2006/relationships/hyperlink" Target="mailto:FNU_Ashika@student.uml.edu"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mailto:Danhua_Li@student.uml.edu" TargetMode="External"/><Relationship Id="rId5" Type="http://schemas.openxmlformats.org/officeDocument/2006/relationships/hyperlink" Target="mailto:Andres_MejiaBernal@student.uml.edu" TargetMode="External"/><Relationship Id="rId10" Type="http://schemas.openxmlformats.org/officeDocument/2006/relationships/hyperlink" Target="mailto:Eric.Pearson@ebtc.com" TargetMode="External"/><Relationship Id="rId4" Type="http://schemas.openxmlformats.org/officeDocument/2006/relationships/hyperlink" Target="mailto:AjayKumar_Bolla@student.uml.edu" TargetMode="External"/><Relationship Id="rId9" Type="http://schemas.openxmlformats.org/officeDocument/2006/relationships/hyperlink" Target="mailto:Carolyn.Mansour@ebtc.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ue and white logo&#10;&#10;Description automatically generated">
            <a:extLst>
              <a:ext uri="{FF2B5EF4-FFF2-40B4-BE49-F238E27FC236}">
                <a16:creationId xmlns:a16="http://schemas.microsoft.com/office/drawing/2014/main" id="{9616C443-2E0D-3EEE-6AEA-9E2F592144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832" y="591940"/>
            <a:ext cx="1959477" cy="803472"/>
          </a:xfrm>
          <a:prstGeom prst="rect">
            <a:avLst/>
          </a:prstGeom>
          <a:noFill/>
        </p:spPr>
      </p:pic>
      <p:pic>
        <p:nvPicPr>
          <p:cNvPr id="4" name="Picture 3">
            <a:extLst>
              <a:ext uri="{FF2B5EF4-FFF2-40B4-BE49-F238E27FC236}">
                <a16:creationId xmlns:a16="http://schemas.microsoft.com/office/drawing/2014/main" id="{5C58AA91-EE12-4333-B8C7-3E422FEF98F1}"/>
              </a:ext>
            </a:extLst>
          </p:cNvPr>
          <p:cNvPicPr>
            <a:picLocks noChangeAspect="1"/>
          </p:cNvPicPr>
          <p:nvPr/>
        </p:nvPicPr>
        <p:blipFill>
          <a:blip r:embed="rId3"/>
          <a:stretch>
            <a:fillRect/>
          </a:stretch>
        </p:blipFill>
        <p:spPr>
          <a:xfrm>
            <a:off x="2971165" y="601465"/>
            <a:ext cx="6962775" cy="962025"/>
          </a:xfrm>
          <a:prstGeom prst="rect">
            <a:avLst/>
          </a:prstGeom>
        </p:spPr>
      </p:pic>
      <p:sp>
        <p:nvSpPr>
          <p:cNvPr id="6" name="TextBox 5">
            <a:extLst>
              <a:ext uri="{FF2B5EF4-FFF2-40B4-BE49-F238E27FC236}">
                <a16:creationId xmlns:a16="http://schemas.microsoft.com/office/drawing/2014/main" id="{FD198B75-2D65-7C01-1543-B307191978E2}"/>
              </a:ext>
            </a:extLst>
          </p:cNvPr>
          <p:cNvSpPr txBox="1"/>
          <p:nvPr/>
        </p:nvSpPr>
        <p:spPr>
          <a:xfrm>
            <a:off x="904875" y="1838325"/>
            <a:ext cx="10020300" cy="4314825"/>
          </a:xfrm>
          <a:prstGeom prst="rect">
            <a:avLst/>
          </a:prstGeom>
          <a:noFill/>
        </p:spPr>
        <p:txBody>
          <a:bodyPr wrap="square">
            <a:spAutoFit/>
          </a:bodyPr>
          <a:lstStyle/>
          <a:p>
            <a:pPr marL="0" marR="0" algn="just">
              <a:lnSpc>
                <a:spcPct val="115000"/>
              </a:lnSpc>
              <a:spcBef>
                <a:spcPts val="0"/>
              </a:spcBef>
              <a:spcAft>
                <a:spcPts val="0"/>
              </a:spcAft>
            </a:pPr>
            <a:r>
              <a:rPr lang="en-US" sz="2000" b="1" u="sng" dirty="0">
                <a:solidFill>
                  <a:srgbClr val="000000"/>
                </a:solidFill>
                <a:effectLst/>
                <a:latin typeface="Times New Roman" panose="02020603050405020304" pitchFamily="18" charset="0"/>
                <a:ea typeface="Times New Roman" panose="02020603050405020304" pitchFamily="18" charset="0"/>
              </a:rPr>
              <a:t>Team Members:</a:t>
            </a:r>
            <a:endParaRPr lang="en-US" sz="20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rPr>
              <a:t>Ajay Kumar </a:t>
            </a:r>
            <a:r>
              <a:rPr lang="en-US" dirty="0" err="1">
                <a:solidFill>
                  <a:srgbClr val="000000"/>
                </a:solidFill>
                <a:effectLst/>
                <a:latin typeface="Times New Roman" panose="02020603050405020304" pitchFamily="18" charset="0"/>
                <a:ea typeface="Times New Roman" panose="02020603050405020304" pitchFamily="18" charset="0"/>
              </a:rPr>
              <a:t>Bolla</a:t>
            </a:r>
            <a:r>
              <a:rPr lang="en-US" dirty="0">
                <a:solidFill>
                  <a:srgbClr val="000000"/>
                </a:solidFill>
                <a:effectLst/>
                <a:latin typeface="Times New Roman" panose="02020603050405020304" pitchFamily="18" charset="0"/>
                <a:ea typeface="Times New Roman" panose="02020603050405020304" pitchFamily="18" charset="0"/>
              </a:rPr>
              <a:t> </a:t>
            </a:r>
            <a:r>
              <a:rPr lang="en-US" u="sng" dirty="0">
                <a:solidFill>
                  <a:srgbClr val="0000FF"/>
                </a:solidFill>
                <a:effectLst/>
                <a:latin typeface="Times New Roman" panose="02020603050405020304" pitchFamily="18" charset="0"/>
                <a:ea typeface="Times New Roman" panose="02020603050405020304" pitchFamily="18" charset="0"/>
                <a:hlinkClick r:id="rId4"/>
              </a:rPr>
              <a:t>AjayKumar_Bolla@student.uml.edu</a:t>
            </a:r>
            <a:endParaRPr lang="en-US"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tabLst>
                <a:tab pos="4768850" algn="l"/>
              </a:tabLst>
            </a:pPr>
            <a:r>
              <a:rPr lang="en-US" dirty="0">
                <a:solidFill>
                  <a:srgbClr val="000000"/>
                </a:solidFill>
                <a:effectLst/>
                <a:latin typeface="Times New Roman" panose="02020603050405020304" pitchFamily="18" charset="0"/>
                <a:ea typeface="Times New Roman" panose="02020603050405020304" pitchFamily="18" charset="0"/>
              </a:rPr>
              <a:t>Andrew Mejia Bernal </a:t>
            </a:r>
            <a:r>
              <a:rPr lang="en-US" u="sng" dirty="0">
                <a:solidFill>
                  <a:srgbClr val="0000FF"/>
                </a:solidFill>
                <a:effectLst/>
                <a:latin typeface="Times New Roman" panose="02020603050405020304" pitchFamily="18" charset="0"/>
                <a:ea typeface="Times New Roman" panose="02020603050405020304" pitchFamily="18" charset="0"/>
                <a:hlinkClick r:id="rId5"/>
              </a:rPr>
              <a:t>Andres_MejiaBernal@student.uml.edu</a:t>
            </a:r>
            <a:r>
              <a:rPr lang="en-US" dirty="0">
                <a:effectLst/>
                <a:latin typeface="Times New Roman" panose="02020603050405020304" pitchFamily="18" charset="0"/>
                <a:ea typeface="Arial" panose="020B0604020202020204" pitchFamily="34" charset="0"/>
              </a:rPr>
              <a:t>	</a:t>
            </a:r>
            <a:endParaRPr lang="en-US"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dirty="0" err="1">
                <a:solidFill>
                  <a:srgbClr val="000000"/>
                </a:solidFill>
                <a:effectLst/>
                <a:latin typeface="Times New Roman" panose="02020603050405020304" pitchFamily="18" charset="0"/>
                <a:ea typeface="Times New Roman" panose="02020603050405020304" pitchFamily="18" charset="0"/>
              </a:rPr>
              <a:t>Danhua</a:t>
            </a:r>
            <a:r>
              <a:rPr lang="en-US" dirty="0">
                <a:solidFill>
                  <a:srgbClr val="000000"/>
                </a:solidFill>
                <a:effectLst/>
                <a:latin typeface="Times New Roman" panose="02020603050405020304" pitchFamily="18" charset="0"/>
                <a:ea typeface="Times New Roman" panose="02020603050405020304" pitchFamily="18" charset="0"/>
              </a:rPr>
              <a:t> LI </a:t>
            </a:r>
            <a:r>
              <a:rPr lang="en-US" u="sng" dirty="0">
                <a:solidFill>
                  <a:srgbClr val="0000FF"/>
                </a:solidFill>
                <a:effectLst/>
                <a:latin typeface="Times New Roman" panose="02020603050405020304" pitchFamily="18" charset="0"/>
                <a:ea typeface="Times New Roman" panose="02020603050405020304" pitchFamily="18" charset="0"/>
                <a:hlinkClick r:id="rId6"/>
              </a:rPr>
              <a:t>Danhua_Li@student.uml.edu</a:t>
            </a:r>
            <a:endParaRPr lang="en-US"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rPr>
              <a:t>Fnu Ashika </a:t>
            </a:r>
            <a:r>
              <a:rPr lang="en-US" u="sng" dirty="0">
                <a:solidFill>
                  <a:srgbClr val="0000FF"/>
                </a:solidFill>
                <a:effectLst/>
                <a:latin typeface="Times New Roman" panose="02020603050405020304" pitchFamily="18" charset="0"/>
                <a:ea typeface="Times New Roman" panose="02020603050405020304" pitchFamily="18" charset="0"/>
                <a:hlinkClick r:id="rId7"/>
              </a:rPr>
              <a:t>FNU_Ashika@student.uml.edu</a:t>
            </a:r>
            <a:endParaRPr lang="en-US"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2000" b="1" u="sng" dirty="0">
                <a:solidFill>
                  <a:srgbClr val="000000"/>
                </a:solidFill>
                <a:effectLst/>
                <a:latin typeface="Times New Roman" panose="02020603050405020304" pitchFamily="18" charset="0"/>
                <a:ea typeface="Times New Roman" panose="02020603050405020304" pitchFamily="18" charset="0"/>
              </a:rPr>
              <a:t>Project Company Sponsor Team: </a:t>
            </a:r>
            <a:endParaRPr lang="en-US" sz="20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rPr>
              <a:t>Hicham </a:t>
            </a:r>
            <a:r>
              <a:rPr lang="en-US" dirty="0" err="1">
                <a:solidFill>
                  <a:srgbClr val="000000"/>
                </a:solidFill>
                <a:effectLst/>
                <a:latin typeface="Times New Roman" panose="02020603050405020304" pitchFamily="18" charset="0"/>
                <a:ea typeface="Times New Roman" panose="02020603050405020304" pitchFamily="18" charset="0"/>
              </a:rPr>
              <a:t>Naciri</a:t>
            </a:r>
            <a:r>
              <a:rPr lang="en-US" dirty="0">
                <a:solidFill>
                  <a:srgbClr val="000000"/>
                </a:solidFill>
                <a:effectLst/>
                <a:latin typeface="Times New Roman" panose="02020603050405020304" pitchFamily="18" charset="0"/>
                <a:ea typeface="Times New Roman" panose="02020603050405020304" pitchFamily="18" charset="0"/>
              </a:rPr>
              <a:t> </a:t>
            </a:r>
            <a:r>
              <a:rPr lang="en-US" u="sng" dirty="0">
                <a:solidFill>
                  <a:srgbClr val="0000FF"/>
                </a:solidFill>
                <a:effectLst/>
                <a:latin typeface="Times New Roman" panose="02020603050405020304" pitchFamily="18" charset="0"/>
                <a:ea typeface="Times New Roman" panose="02020603050405020304" pitchFamily="18" charset="0"/>
                <a:hlinkClick r:id="rId8"/>
              </a:rPr>
              <a:t>Hicham.Naciri@ebtc.com</a:t>
            </a:r>
            <a:endParaRPr lang="en-US"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rPr>
              <a:t>Carolyn Mansour </a:t>
            </a:r>
            <a:r>
              <a:rPr lang="en-US" u="sng" dirty="0">
                <a:solidFill>
                  <a:srgbClr val="0000FF"/>
                </a:solidFill>
                <a:effectLst/>
                <a:latin typeface="Times New Roman" panose="02020603050405020304" pitchFamily="18" charset="0"/>
                <a:ea typeface="Times New Roman" panose="02020603050405020304" pitchFamily="18" charset="0"/>
                <a:hlinkClick r:id="rId9"/>
              </a:rPr>
              <a:t>Carolyn.Mansour@ebtc.com</a:t>
            </a:r>
            <a:endParaRPr lang="en-US"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rPr>
              <a:t>Eric Pearson </a:t>
            </a:r>
            <a:r>
              <a:rPr lang="en-US" u="sng" dirty="0">
                <a:solidFill>
                  <a:srgbClr val="0000FF"/>
                </a:solidFill>
                <a:effectLst/>
                <a:latin typeface="Times New Roman" panose="02020603050405020304" pitchFamily="18" charset="0"/>
                <a:ea typeface="Times New Roman" panose="02020603050405020304" pitchFamily="18" charset="0"/>
                <a:hlinkClick r:id="rId10"/>
              </a:rPr>
              <a:t>Eric.Pearson@ebtc.com</a:t>
            </a:r>
            <a:endParaRPr lang="en-US"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rPr>
              <a:t>Enterprise Bank IS Management Team</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7544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ue and white logo&#10;&#10;Description automatically generated">
            <a:extLst>
              <a:ext uri="{FF2B5EF4-FFF2-40B4-BE49-F238E27FC236}">
                <a16:creationId xmlns:a16="http://schemas.microsoft.com/office/drawing/2014/main" id="{CB147152-16CE-751E-EF15-78E4E78685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466" y="331392"/>
            <a:ext cx="1959477" cy="803472"/>
          </a:xfrm>
          <a:prstGeom prst="rect">
            <a:avLst/>
          </a:prstGeom>
          <a:noFill/>
        </p:spPr>
      </p:pic>
      <p:sp>
        <p:nvSpPr>
          <p:cNvPr id="4" name="TextBox 3">
            <a:extLst>
              <a:ext uri="{FF2B5EF4-FFF2-40B4-BE49-F238E27FC236}">
                <a16:creationId xmlns:a16="http://schemas.microsoft.com/office/drawing/2014/main" id="{754491BE-A0AD-FCFD-8F57-671A289D5546}"/>
              </a:ext>
            </a:extLst>
          </p:cNvPr>
          <p:cNvSpPr txBox="1"/>
          <p:nvPr/>
        </p:nvSpPr>
        <p:spPr>
          <a:xfrm>
            <a:off x="400050" y="1581149"/>
            <a:ext cx="11544483" cy="4435060"/>
          </a:xfrm>
          <a:prstGeom prst="rect">
            <a:avLst/>
          </a:prstGeom>
          <a:noFill/>
        </p:spPr>
        <p:txBody>
          <a:bodyPr wrap="square">
            <a:spAutoFit/>
          </a:bodyPr>
          <a:lstStyle/>
          <a:p>
            <a:pPr marL="0" marR="0">
              <a:lnSpc>
                <a:spcPct val="115000"/>
              </a:lnSpc>
              <a:spcBef>
                <a:spcPts val="0"/>
              </a:spcBef>
              <a:spcAft>
                <a:spcPts val="0"/>
              </a:spcAft>
            </a:pPr>
            <a:r>
              <a:rPr lang="en-US" sz="2000" b="1" u="sng" dirty="0">
                <a:solidFill>
                  <a:srgbClr val="000000"/>
                </a:solidFill>
                <a:effectLst/>
                <a:latin typeface="Times New Roman" panose="02020603050405020304" pitchFamily="18" charset="0"/>
                <a:ea typeface="Times New Roman" panose="02020603050405020304" pitchFamily="18" charset="0"/>
              </a:rPr>
              <a:t>Company Information:</a:t>
            </a:r>
            <a:endParaRPr lang="en-US" sz="2000" dirty="0">
              <a:effectLst/>
              <a:latin typeface="Arial" panose="020B0604020202020204" pitchFamily="34" charset="0"/>
              <a:ea typeface="Arial" panose="020B0604020202020204" pitchFamily="34" charset="0"/>
            </a:endParaRPr>
          </a:p>
          <a:p>
            <a:pPr algn="just"/>
            <a:br>
              <a:rPr lang="en-US" sz="1800" dirty="0">
                <a:effectLst/>
                <a:latin typeface="Times New Roman" panose="02020603050405020304" pitchFamily="18" charset="0"/>
                <a:ea typeface="Arial" panose="020B0604020202020204" pitchFamily="34" charset="0"/>
              </a:rPr>
            </a:br>
            <a:r>
              <a:rPr lang="en-US" dirty="0">
                <a:solidFill>
                  <a:srgbClr val="000000"/>
                </a:solidFill>
                <a:effectLst/>
                <a:latin typeface="Times New Roman" panose="02020603050405020304" pitchFamily="18" charset="0"/>
                <a:ea typeface="Times New Roman" panose="02020603050405020304" pitchFamily="18" charset="0"/>
              </a:rPr>
              <a:t>Enterprise Bank is a community bank headquartered in Lowell, MA that serves businesses, nonprofits, and individuals in the New England area. The bank provides a range of financial services, including checking accounts, loans, and mobile banking.</a:t>
            </a:r>
          </a:p>
          <a:p>
            <a:pPr algn="just"/>
            <a:endParaRPr lang="en-US" sz="2000" dirty="0">
              <a:solidFill>
                <a:srgbClr val="000000"/>
              </a:solidFill>
              <a:latin typeface="Times New Roman" panose="02020603050405020304" pitchFamily="18" charset="0"/>
            </a:endParaRPr>
          </a:p>
          <a:p>
            <a:pPr marL="0" marR="0">
              <a:lnSpc>
                <a:spcPct val="115000"/>
              </a:lnSpc>
              <a:spcBef>
                <a:spcPts val="0"/>
              </a:spcBef>
              <a:spcAft>
                <a:spcPts val="0"/>
              </a:spcAft>
            </a:pPr>
            <a:r>
              <a:rPr lang="en-US" sz="2000" b="1" u="sng" dirty="0">
                <a:solidFill>
                  <a:srgbClr val="000000"/>
                </a:solidFill>
                <a:effectLst/>
                <a:latin typeface="Times New Roman" panose="02020603050405020304" pitchFamily="18" charset="0"/>
                <a:ea typeface="Times New Roman" panose="02020603050405020304" pitchFamily="18" charset="0"/>
              </a:rPr>
              <a:t>Project Overview:</a:t>
            </a:r>
            <a:endParaRPr lang="en-US" sz="20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This project is designed to assist in the building of Enterprise Bank's API and middleware strategies to unlock additional functionality and improve scalability. The project will entail researching industry trends such as digital transformation and open banking to ensure solutions to be aligned with the current and future landscapes of the banking industry in a holistic manner. This approach should yield improvements in efficiency and help streamline operations, ultimately resulting in an improved customer experience. </a:t>
            </a:r>
            <a:endParaRPr lang="en-US" sz="1800" dirty="0">
              <a:effectLst/>
              <a:latin typeface="Arial" panose="020B0604020202020204" pitchFamily="34" charset="0"/>
              <a:ea typeface="Arial" panose="020B0604020202020204" pitchFamily="34" charset="0"/>
            </a:endParaRPr>
          </a:p>
          <a:p>
            <a:pPr algn="just"/>
            <a:endParaRPr lang="en-US" sz="2000" dirty="0"/>
          </a:p>
        </p:txBody>
      </p:sp>
      <p:pic>
        <p:nvPicPr>
          <p:cNvPr id="8" name="Picture 7">
            <a:extLst>
              <a:ext uri="{FF2B5EF4-FFF2-40B4-BE49-F238E27FC236}">
                <a16:creationId xmlns:a16="http://schemas.microsoft.com/office/drawing/2014/main" id="{7E30C638-337C-0670-54BC-3D793885995A}"/>
              </a:ext>
            </a:extLst>
          </p:cNvPr>
          <p:cNvPicPr>
            <a:picLocks noChangeAspect="1"/>
          </p:cNvPicPr>
          <p:nvPr/>
        </p:nvPicPr>
        <p:blipFill>
          <a:blip r:embed="rId3"/>
          <a:stretch>
            <a:fillRect/>
          </a:stretch>
        </p:blipFill>
        <p:spPr>
          <a:xfrm>
            <a:off x="3012757" y="283470"/>
            <a:ext cx="6962775" cy="962025"/>
          </a:xfrm>
          <a:prstGeom prst="rect">
            <a:avLst/>
          </a:prstGeom>
        </p:spPr>
      </p:pic>
    </p:spTree>
    <p:extLst>
      <p:ext uri="{BB962C8B-B14F-4D97-AF65-F5344CB8AC3E}">
        <p14:creationId xmlns:p14="http://schemas.microsoft.com/office/powerpoint/2010/main" val="148715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C5AA35-ACF7-E566-9DA6-5FBF9C6D13AD}"/>
              </a:ext>
            </a:extLst>
          </p:cNvPr>
          <p:cNvPicPr>
            <a:picLocks noChangeAspect="1"/>
          </p:cNvPicPr>
          <p:nvPr/>
        </p:nvPicPr>
        <p:blipFill>
          <a:blip r:embed="rId2"/>
          <a:stretch>
            <a:fillRect/>
          </a:stretch>
        </p:blipFill>
        <p:spPr>
          <a:xfrm>
            <a:off x="685800" y="152400"/>
            <a:ext cx="10534650" cy="1200150"/>
          </a:xfrm>
          <a:prstGeom prst="rect">
            <a:avLst/>
          </a:prstGeom>
        </p:spPr>
      </p:pic>
      <p:sp>
        <p:nvSpPr>
          <p:cNvPr id="5" name="TextBox 4">
            <a:extLst>
              <a:ext uri="{FF2B5EF4-FFF2-40B4-BE49-F238E27FC236}">
                <a16:creationId xmlns:a16="http://schemas.microsoft.com/office/drawing/2014/main" id="{3526254C-D7E7-4C43-5C59-69850D16D240}"/>
              </a:ext>
            </a:extLst>
          </p:cNvPr>
          <p:cNvSpPr txBox="1"/>
          <p:nvPr/>
        </p:nvSpPr>
        <p:spPr>
          <a:xfrm>
            <a:off x="838199" y="1628775"/>
            <a:ext cx="8305800" cy="417550"/>
          </a:xfrm>
          <a:prstGeom prst="rect">
            <a:avLst/>
          </a:prstGeom>
          <a:noFill/>
        </p:spPr>
        <p:txBody>
          <a:bodyPr wrap="square">
            <a:spAutoFit/>
          </a:bodyPr>
          <a:lstStyle/>
          <a:p>
            <a:pPr marL="0" marR="0">
              <a:lnSpc>
                <a:spcPct val="115000"/>
              </a:lnSpc>
              <a:spcBef>
                <a:spcPts val="0"/>
              </a:spcBef>
              <a:spcAft>
                <a:spcPts val="0"/>
              </a:spcAft>
            </a:pPr>
            <a:r>
              <a:rPr lang="en-US" sz="2000" b="1" u="sng" dirty="0">
                <a:solidFill>
                  <a:srgbClr val="000000"/>
                </a:solidFill>
                <a:effectLst/>
                <a:latin typeface="Times New Roman" panose="02020603050405020304" pitchFamily="18" charset="0"/>
                <a:ea typeface="Times New Roman" panose="02020603050405020304" pitchFamily="18" charset="0"/>
              </a:rPr>
              <a:t>Project Objectives &amp; Scope:</a:t>
            </a:r>
            <a:endParaRPr lang="en-US" sz="2000"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84F81D67-D04D-FFCF-9746-11D3A034513D}"/>
              </a:ext>
            </a:extLst>
          </p:cNvPr>
          <p:cNvSpPr txBox="1"/>
          <p:nvPr/>
        </p:nvSpPr>
        <p:spPr>
          <a:xfrm>
            <a:off x="838199" y="2290042"/>
            <a:ext cx="10534649" cy="1340688"/>
          </a:xfrm>
          <a:prstGeom prst="rect">
            <a:avLst/>
          </a:prstGeom>
          <a:noFill/>
        </p:spPr>
        <p:txBody>
          <a:bodyPr wrap="square">
            <a:spAutoFit/>
          </a:bodyPr>
          <a:lstStyle/>
          <a:p>
            <a:pPr marL="285750" marR="0" indent="-285750" algn="just">
              <a:lnSpc>
                <a:spcPct val="115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Identify API vendors/partners who work with the banking industry.</a:t>
            </a:r>
            <a:endParaRPr lang="en-US" dirty="0">
              <a:effectLst/>
              <a:latin typeface="Arial" panose="020B0604020202020204" pitchFamily="34" charset="0"/>
              <a:ea typeface="Arial" panose="020B0604020202020204" pitchFamily="34" charset="0"/>
            </a:endParaRPr>
          </a:p>
          <a:p>
            <a:pPr marL="285750" marR="0" indent="-285750" algn="just">
              <a:lnSpc>
                <a:spcPct val="115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Conduct and document scripted interviews for industry insights</a:t>
            </a:r>
            <a:r>
              <a:rPr lang="en-US" dirty="0">
                <a:latin typeface="Times New Roman" panose="02020603050405020304" pitchFamily="18" charset="0"/>
                <a:ea typeface="Times New Roman" panose="02020603050405020304" pitchFamily="18" charset="0"/>
              </a:rPr>
              <a:t>.</a:t>
            </a:r>
            <a:r>
              <a:rPr lang="en-US" dirty="0">
                <a:effectLst/>
                <a:latin typeface="Times New Roman" panose="02020603050405020304" pitchFamily="18" charset="0"/>
                <a:ea typeface="Arial" panose="020B0604020202020204" pitchFamily="34" charset="0"/>
              </a:rPr>
              <a:t> </a:t>
            </a:r>
            <a:endParaRPr lang="en-US" dirty="0">
              <a:effectLst/>
              <a:latin typeface="Arial" panose="020B0604020202020204" pitchFamily="34" charset="0"/>
              <a:ea typeface="Arial" panose="020B0604020202020204" pitchFamily="34" charset="0"/>
            </a:endParaRPr>
          </a:p>
          <a:p>
            <a:pPr marL="285750" marR="0" indent="-285750" algn="just">
              <a:lnSpc>
                <a:spcPct val="115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Compare approaches.</a:t>
            </a:r>
            <a:endParaRPr lang="en-US" dirty="0">
              <a:effectLst/>
              <a:latin typeface="Arial" panose="020B0604020202020204" pitchFamily="34" charset="0"/>
              <a:ea typeface="Arial" panose="020B0604020202020204" pitchFamily="34" charset="0"/>
            </a:endParaRPr>
          </a:p>
          <a:p>
            <a:pPr marL="285750" marR="0" indent="-285750" algn="just">
              <a:lnSpc>
                <a:spcPct val="115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Assess scalability and performance</a:t>
            </a:r>
            <a:endParaRPr lang="en-US"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653FE234-B65B-8A39-00D2-82E3C21587BD}"/>
              </a:ext>
            </a:extLst>
          </p:cNvPr>
          <p:cNvSpPr txBox="1"/>
          <p:nvPr/>
        </p:nvSpPr>
        <p:spPr>
          <a:xfrm>
            <a:off x="838199" y="3807772"/>
            <a:ext cx="8210550" cy="2362891"/>
          </a:xfrm>
          <a:prstGeom prst="rect">
            <a:avLst/>
          </a:prstGeom>
          <a:noFill/>
        </p:spPr>
        <p:txBody>
          <a:bodyPr wrap="square">
            <a:spAutoFit/>
          </a:bodyPr>
          <a:lstStyle/>
          <a:p>
            <a:pPr marR="0" algn="just">
              <a:lnSpc>
                <a:spcPct val="115000"/>
              </a:lnSpc>
              <a:spcBef>
                <a:spcPts val="0"/>
              </a:spcBef>
              <a:spcAft>
                <a:spcPts val="0"/>
              </a:spcAft>
            </a:pPr>
            <a:r>
              <a:rPr lang="en-US" sz="2000" b="1" u="sng" dirty="0">
                <a:solidFill>
                  <a:srgbClr val="000000"/>
                </a:solidFill>
                <a:effectLst/>
                <a:latin typeface="Times New Roman" panose="02020603050405020304" pitchFamily="18" charset="0"/>
                <a:ea typeface="Times New Roman" panose="02020603050405020304" pitchFamily="18" charset="0"/>
              </a:rPr>
              <a:t>Approach:</a:t>
            </a:r>
            <a:endParaRPr lang="en-US" sz="2000" b="1" u="sng" dirty="0">
              <a:effectLst/>
              <a:latin typeface="Arial" panose="020B0604020202020204" pitchFamily="34" charset="0"/>
              <a:ea typeface="Arial" panose="020B0604020202020204" pitchFamily="34" charset="0"/>
            </a:endParaRPr>
          </a:p>
          <a:p>
            <a:pPr marR="0" algn="just">
              <a:lnSpc>
                <a:spcPct val="115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600" dirty="0">
              <a:latin typeface="Arial" panose="020B0604020202020204" pitchFamily="34" charset="0"/>
              <a:ea typeface="Times New Roman" panose="02020603050405020304" pitchFamily="18" charset="0"/>
            </a:endParaRPr>
          </a:p>
          <a:p>
            <a:pPr marL="285750" marR="0" indent="-285750" algn="just">
              <a:lnSpc>
                <a:spcPct val="115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Phase 1: Gather Requirements &amp; Research </a:t>
            </a:r>
          </a:p>
          <a:p>
            <a:pPr marL="285750" marR="0" indent="-285750" algn="just">
              <a:lnSpc>
                <a:spcPct val="115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Phase 2: Establish Interview SOP</a:t>
            </a:r>
            <a:endParaRPr lang="en-US" dirty="0">
              <a:solidFill>
                <a:srgbClr val="000000"/>
              </a:solidFill>
              <a:latin typeface="Times New Roman" panose="02020603050405020304" pitchFamily="18" charset="0"/>
              <a:ea typeface="Times New Roman" panose="02020603050405020304" pitchFamily="18" charset="0"/>
            </a:endParaRPr>
          </a:p>
          <a:p>
            <a:pPr marL="285750" indent="-285750" algn="just">
              <a:lnSpc>
                <a:spcPct val="115000"/>
              </a:lnSpc>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Phase 3: Data Collection and Analysis</a:t>
            </a:r>
            <a:endParaRPr lang="en-US" sz="1800" dirty="0">
              <a:solidFill>
                <a:srgbClr val="434343"/>
              </a:solidFill>
              <a:effectLst/>
              <a:latin typeface="Arial" panose="020B0604020202020204" pitchFamily="34" charset="0"/>
            </a:endParaRPr>
          </a:p>
          <a:p>
            <a:pPr marL="285750" indent="-285750" algn="just">
              <a:lnSpc>
                <a:spcPct val="115000"/>
              </a:lnSpc>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Phase 4: Vendor Evaluation and Interviews</a:t>
            </a:r>
            <a:endParaRPr lang="en-US" sz="1800" dirty="0">
              <a:solidFill>
                <a:srgbClr val="434343"/>
              </a:solidFill>
              <a:effectLst/>
              <a:latin typeface="Arial" panose="020B0604020202020204" pitchFamily="34" charset="0"/>
            </a:endParaRPr>
          </a:p>
          <a:p>
            <a:pPr marL="0" marR="0" algn="just">
              <a:lnSpc>
                <a:spcPct val="115000"/>
              </a:lnSpc>
              <a:spcBef>
                <a:spcPts val="0"/>
              </a:spcBef>
              <a:spcAft>
                <a:spcPts val="0"/>
              </a:spcAft>
            </a:pPr>
            <a:endParaRPr lang="en-US" sz="2000" b="1" dirty="0">
              <a:solidFill>
                <a:srgbClr val="434343"/>
              </a:solidFill>
              <a:effectLst/>
              <a:latin typeface="Arial" panose="020B0604020202020204" pitchFamily="34" charset="0"/>
            </a:endParaRPr>
          </a:p>
        </p:txBody>
      </p:sp>
    </p:spTree>
    <p:extLst>
      <p:ext uri="{BB962C8B-B14F-4D97-AF65-F5344CB8AC3E}">
        <p14:creationId xmlns:p14="http://schemas.microsoft.com/office/powerpoint/2010/main" val="195410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A4C96B-3F4E-7109-A149-8B3A65123F21}"/>
              </a:ext>
            </a:extLst>
          </p:cNvPr>
          <p:cNvPicPr>
            <a:picLocks noChangeAspect="1"/>
          </p:cNvPicPr>
          <p:nvPr/>
        </p:nvPicPr>
        <p:blipFill>
          <a:blip r:embed="rId2"/>
          <a:stretch>
            <a:fillRect/>
          </a:stretch>
        </p:blipFill>
        <p:spPr>
          <a:xfrm>
            <a:off x="142875" y="0"/>
            <a:ext cx="10439400" cy="1314450"/>
          </a:xfrm>
          <a:prstGeom prst="rect">
            <a:avLst/>
          </a:prstGeom>
        </p:spPr>
      </p:pic>
      <p:sp>
        <p:nvSpPr>
          <p:cNvPr id="11" name="TextBox 10">
            <a:extLst>
              <a:ext uri="{FF2B5EF4-FFF2-40B4-BE49-F238E27FC236}">
                <a16:creationId xmlns:a16="http://schemas.microsoft.com/office/drawing/2014/main" id="{750A2E5C-44D0-6E2A-145B-EA2036DA1429}"/>
              </a:ext>
            </a:extLst>
          </p:cNvPr>
          <p:cNvSpPr txBox="1"/>
          <p:nvPr/>
        </p:nvSpPr>
        <p:spPr>
          <a:xfrm>
            <a:off x="828675" y="1272308"/>
            <a:ext cx="6096000" cy="417550"/>
          </a:xfrm>
          <a:prstGeom prst="rect">
            <a:avLst/>
          </a:prstGeom>
          <a:noFill/>
        </p:spPr>
        <p:txBody>
          <a:bodyPr wrap="square">
            <a:spAutoFit/>
          </a:bodyPr>
          <a:lstStyle/>
          <a:p>
            <a:pPr marL="0" marR="0" algn="just">
              <a:lnSpc>
                <a:spcPct val="115000"/>
              </a:lnSpc>
              <a:spcBef>
                <a:spcPts val="0"/>
              </a:spcBef>
              <a:spcAft>
                <a:spcPts val="0"/>
              </a:spcAft>
            </a:pPr>
            <a:r>
              <a:rPr lang="en-US" sz="2000" b="1" u="sng" dirty="0">
                <a:solidFill>
                  <a:srgbClr val="000000"/>
                </a:solidFill>
                <a:effectLst/>
                <a:latin typeface="Times New Roman" panose="02020603050405020304" pitchFamily="18" charset="0"/>
                <a:ea typeface="Times New Roman" panose="02020603050405020304" pitchFamily="18" charset="0"/>
              </a:rPr>
              <a:t>Project Milestones / Final Proposal Submission</a:t>
            </a:r>
            <a:endParaRPr lang="en-US" sz="2000" dirty="0">
              <a:effectLst/>
              <a:latin typeface="Arial" panose="020B0604020202020204" pitchFamily="34" charset="0"/>
              <a:ea typeface="Arial" panose="020B0604020202020204" pitchFamily="34" charset="0"/>
            </a:endParaRPr>
          </a:p>
        </p:txBody>
      </p:sp>
      <p:graphicFrame>
        <p:nvGraphicFramePr>
          <p:cNvPr id="12" name="Table 11">
            <a:extLst>
              <a:ext uri="{FF2B5EF4-FFF2-40B4-BE49-F238E27FC236}">
                <a16:creationId xmlns:a16="http://schemas.microsoft.com/office/drawing/2014/main" id="{7FE89997-A36E-7E9E-5693-B8725176B59A}"/>
              </a:ext>
            </a:extLst>
          </p:cNvPr>
          <p:cNvGraphicFramePr>
            <a:graphicFrameLocks noGrp="1"/>
          </p:cNvGraphicFramePr>
          <p:nvPr>
            <p:extLst>
              <p:ext uri="{D42A27DB-BD31-4B8C-83A1-F6EECF244321}">
                <p14:modId xmlns:p14="http://schemas.microsoft.com/office/powerpoint/2010/main" val="627337598"/>
              </p:ext>
            </p:extLst>
          </p:nvPr>
        </p:nvGraphicFramePr>
        <p:xfrm>
          <a:off x="914400" y="2000251"/>
          <a:ext cx="10001250" cy="4732655"/>
        </p:xfrm>
        <a:graphic>
          <a:graphicData uri="http://schemas.openxmlformats.org/drawingml/2006/table">
            <a:tbl>
              <a:tblPr firstRow="1" firstCol="1" bandRow="1">
                <a:tableStyleId>{5C22544A-7EE6-4342-B048-85BDC9FD1C3A}</a:tableStyleId>
              </a:tblPr>
              <a:tblGrid>
                <a:gridCol w="4778375">
                  <a:extLst>
                    <a:ext uri="{9D8B030D-6E8A-4147-A177-3AD203B41FA5}">
                      <a16:colId xmlns:a16="http://schemas.microsoft.com/office/drawing/2014/main" val="58129773"/>
                    </a:ext>
                  </a:extLst>
                </a:gridCol>
                <a:gridCol w="5222875">
                  <a:extLst>
                    <a:ext uri="{9D8B030D-6E8A-4147-A177-3AD203B41FA5}">
                      <a16:colId xmlns:a16="http://schemas.microsoft.com/office/drawing/2014/main" val="1050484575"/>
                    </a:ext>
                  </a:extLst>
                </a:gridCol>
              </a:tblGrid>
              <a:tr h="887730">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Sept 01</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12700" marR="12700" marT="12700" marB="12700"/>
                </a:tc>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Milestone 1: </a:t>
                      </a:r>
                    </a:p>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Meeting with sponsors and determine project scope, goals and data availability.</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2700" marR="12700" marT="12700" marB="12700"/>
                </a:tc>
                <a:extLst>
                  <a:ext uri="{0D108BD9-81ED-4DB2-BD59-A6C34878D82A}">
                    <a16:rowId xmlns:a16="http://schemas.microsoft.com/office/drawing/2014/main" val="2620479155"/>
                  </a:ext>
                </a:extLst>
              </a:tr>
              <a:tr h="887730">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SEP 30 – Oct 06</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2700" marR="12700" marT="12700" marB="12700"/>
                </a:tc>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Milestone 2: </a:t>
                      </a:r>
                    </a:p>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Present insights from bank interviews to Enterprise Bank team.</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12700" marR="12700" marT="12700" marB="12700"/>
                </a:tc>
                <a:extLst>
                  <a:ext uri="{0D108BD9-81ED-4DB2-BD59-A6C34878D82A}">
                    <a16:rowId xmlns:a16="http://schemas.microsoft.com/office/drawing/2014/main" val="3519197583"/>
                  </a:ext>
                </a:extLst>
              </a:tr>
              <a:tr h="591860">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Oct 09 - Nov 03</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12700" marR="12700" marT="12700" marB="12700"/>
                </a:tc>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Milestone 3: </a:t>
                      </a:r>
                    </a:p>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Gap analysis presentation to Enterprise Bank.</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12700" marR="12700" marT="12700" marB="12700"/>
                </a:tc>
                <a:extLst>
                  <a:ext uri="{0D108BD9-81ED-4DB2-BD59-A6C34878D82A}">
                    <a16:rowId xmlns:a16="http://schemas.microsoft.com/office/drawing/2014/main" val="3918529952"/>
                  </a:ext>
                </a:extLst>
              </a:tr>
              <a:tr h="1183600">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Nov 06 – Dec 01</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12700" marR="12700" marT="12700" marB="12700"/>
                </a:tc>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Milestone 4: </a:t>
                      </a:r>
                    </a:p>
                    <a:p>
                      <a:pPr marL="342900" marR="0" lvl="0" indent="-342900" algn="just">
                        <a:lnSpc>
                          <a:spcPct val="115000"/>
                        </a:lnSpc>
                        <a:spcBef>
                          <a:spcPts val="0"/>
                        </a:spcBef>
                        <a:spcAft>
                          <a:spcPts val="0"/>
                        </a:spcAft>
                        <a:buFont typeface="+mj-lt"/>
                        <a:buAutoNum type="arabicPeriod"/>
                      </a:pPr>
                      <a:r>
                        <a:rPr lang="en-US" sz="1800">
                          <a:effectLst/>
                          <a:latin typeface="Times New Roman" panose="02020603050405020304" pitchFamily="18" charset="0"/>
                          <a:cs typeface="Times New Roman" panose="02020603050405020304" pitchFamily="18" charset="0"/>
                        </a:rPr>
                        <a:t>Present vendor insights &amp; recommendation</a:t>
                      </a:r>
                    </a:p>
                    <a:p>
                      <a:pPr marL="342900" marR="0" lvl="0" indent="-342900" algn="just">
                        <a:lnSpc>
                          <a:spcPct val="115000"/>
                        </a:lnSpc>
                        <a:spcBef>
                          <a:spcPts val="0"/>
                        </a:spcBef>
                        <a:spcAft>
                          <a:spcPts val="0"/>
                        </a:spcAft>
                        <a:buFont typeface="+mj-lt"/>
                        <a:buAutoNum type="arabicPeriod"/>
                      </a:pPr>
                      <a:r>
                        <a:rPr lang="en-US" sz="1800">
                          <a:effectLst/>
                          <a:latin typeface="Times New Roman" panose="02020603050405020304" pitchFamily="18" charset="0"/>
                          <a:cs typeface="Times New Roman" panose="02020603050405020304" pitchFamily="18" charset="0"/>
                        </a:rPr>
                        <a:t>Generate RFP for vendors.</a:t>
                      </a:r>
                    </a:p>
                    <a:p>
                      <a:pPr marL="342900" marR="0" lvl="0" indent="-342900" algn="just">
                        <a:lnSpc>
                          <a:spcPct val="115000"/>
                        </a:lnSpc>
                        <a:spcBef>
                          <a:spcPts val="0"/>
                        </a:spcBef>
                        <a:spcAft>
                          <a:spcPts val="0"/>
                        </a:spcAft>
                        <a:buFont typeface="+mj-lt"/>
                        <a:buAutoNum type="arabicPeriod"/>
                      </a:pPr>
                      <a:r>
                        <a:rPr lang="en-US" sz="1800">
                          <a:effectLst/>
                          <a:latin typeface="Times New Roman" panose="02020603050405020304" pitchFamily="18" charset="0"/>
                          <a:cs typeface="Times New Roman" panose="02020603050405020304" pitchFamily="18" charset="0"/>
                        </a:rPr>
                        <a:t>Prepare Final Project Presentation.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12700" marR="12700" marT="12700" marB="12700"/>
                </a:tc>
                <a:extLst>
                  <a:ext uri="{0D108BD9-81ED-4DB2-BD59-A6C34878D82A}">
                    <a16:rowId xmlns:a16="http://schemas.microsoft.com/office/drawing/2014/main" val="2307589740"/>
                  </a:ext>
                </a:extLst>
              </a:tr>
              <a:tr h="887730">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Dec 04 – Dec 08</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2700" marR="12700" marT="12700" marB="12700"/>
                </a:tc>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Milestone 5: </a:t>
                      </a:r>
                    </a:p>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Submit all Project Deliverable with approvals from Sponsor and Faculty Mentor.</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2700" marR="12700" marT="12700" marB="12700"/>
                </a:tc>
                <a:extLst>
                  <a:ext uri="{0D108BD9-81ED-4DB2-BD59-A6C34878D82A}">
                    <a16:rowId xmlns:a16="http://schemas.microsoft.com/office/drawing/2014/main" val="3385887020"/>
                  </a:ext>
                </a:extLst>
              </a:tr>
            </a:tbl>
          </a:graphicData>
        </a:graphic>
      </p:graphicFrame>
    </p:spTree>
    <p:extLst>
      <p:ext uri="{BB962C8B-B14F-4D97-AF65-F5344CB8AC3E}">
        <p14:creationId xmlns:p14="http://schemas.microsoft.com/office/powerpoint/2010/main" val="376691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4A117A-CE39-C84C-070C-F08C0FDC202A}"/>
              </a:ext>
            </a:extLst>
          </p:cNvPr>
          <p:cNvSpPr txBox="1"/>
          <p:nvPr/>
        </p:nvSpPr>
        <p:spPr>
          <a:xfrm>
            <a:off x="819149" y="1266825"/>
            <a:ext cx="9705975" cy="4437690"/>
          </a:xfrm>
          <a:prstGeom prst="rect">
            <a:avLst/>
          </a:prstGeom>
          <a:noFill/>
        </p:spPr>
        <p:txBody>
          <a:bodyPr wrap="square">
            <a:spAutoFit/>
          </a:bodyPr>
          <a:lstStyle/>
          <a:p>
            <a:pPr marL="0" marR="0" algn="just">
              <a:lnSpc>
                <a:spcPct val="115000"/>
              </a:lnSpc>
              <a:spcBef>
                <a:spcPts val="0"/>
              </a:spcBef>
              <a:spcAft>
                <a:spcPts val="0"/>
              </a:spcAft>
            </a:pPr>
            <a:r>
              <a:rPr lang="en-US" sz="2000" b="1" u="sng" dirty="0">
                <a:solidFill>
                  <a:srgbClr val="000000"/>
                </a:solidFill>
                <a:effectLst/>
                <a:latin typeface="Times New Roman" panose="02020603050405020304" pitchFamily="18" charset="0"/>
                <a:ea typeface="Times New Roman" panose="02020603050405020304" pitchFamily="18" charset="0"/>
              </a:rPr>
              <a:t>Deliverables to Enterprise Bank and UML:</a:t>
            </a:r>
            <a:endParaRPr lang="en-US" sz="2000" u="sng"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 </a:t>
            </a:r>
          </a:p>
          <a:p>
            <a:pPr marL="342900" marR="0" lvl="0" indent="-342900" algn="just">
              <a:lnSpc>
                <a:spcPct val="115000"/>
              </a:lnSpc>
              <a:spcBef>
                <a:spcPts val="0"/>
              </a:spcBef>
              <a:spcAft>
                <a:spcPts val="0"/>
              </a:spcAft>
              <a:buFont typeface="+mj-lt"/>
              <a:buAutoNum type="arabicPeriod"/>
            </a:pPr>
            <a:r>
              <a:rPr lang="en-US" dirty="0">
                <a:solidFill>
                  <a:srgbClr val="000000"/>
                </a:solidFill>
                <a:effectLst/>
                <a:latin typeface="Times New Roman" panose="02020603050405020304" pitchFamily="18" charset="0"/>
                <a:ea typeface="Times New Roman" panose="02020603050405020304" pitchFamily="18" charset="0"/>
              </a:rPr>
              <a:t>Create template for interviews with banks. </a:t>
            </a:r>
            <a:endParaRPr lang="en-US"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dirty="0">
                <a:solidFill>
                  <a:srgbClr val="000000"/>
                </a:solidFill>
                <a:effectLst/>
                <a:latin typeface="Times New Roman" panose="02020603050405020304" pitchFamily="18" charset="0"/>
                <a:ea typeface="Times New Roman" panose="02020603050405020304" pitchFamily="18" charset="0"/>
              </a:rPr>
              <a:t>Create template for interview with vendors.</a:t>
            </a:r>
            <a:endParaRPr lang="en-US"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dirty="0">
                <a:solidFill>
                  <a:srgbClr val="000000"/>
                </a:solidFill>
                <a:effectLst/>
                <a:latin typeface="Times New Roman" panose="02020603050405020304" pitchFamily="18" charset="0"/>
                <a:ea typeface="Times New Roman" panose="02020603050405020304" pitchFamily="18" charset="0"/>
              </a:rPr>
              <a:t>Bank and vendor interview insights presentation.</a:t>
            </a:r>
            <a:endParaRPr lang="en-US"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dirty="0">
                <a:solidFill>
                  <a:srgbClr val="000000"/>
                </a:solidFill>
                <a:effectLst/>
                <a:latin typeface="Times New Roman" panose="02020603050405020304" pitchFamily="18" charset="0"/>
                <a:ea typeface="Times New Roman" panose="02020603050405020304" pitchFamily="18" charset="0"/>
              </a:rPr>
              <a:t>Gap analysis presentation to Enterprise Bank.</a:t>
            </a:r>
            <a:endParaRPr lang="en-US"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dirty="0">
                <a:solidFill>
                  <a:srgbClr val="000000"/>
                </a:solidFill>
                <a:effectLst/>
                <a:latin typeface="Times New Roman" panose="02020603050405020304" pitchFamily="18" charset="0"/>
                <a:ea typeface="Times New Roman" panose="02020603050405020304" pitchFamily="18" charset="0"/>
              </a:rPr>
              <a:t>Create request for proposal for vendors.</a:t>
            </a:r>
            <a:endParaRPr lang="en-US"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dirty="0">
                <a:solidFill>
                  <a:srgbClr val="000000"/>
                </a:solidFill>
                <a:effectLst/>
                <a:latin typeface="Times New Roman" panose="02020603050405020304" pitchFamily="18" charset="0"/>
                <a:ea typeface="Times New Roman" panose="02020603050405020304" pitchFamily="18" charset="0"/>
              </a:rPr>
              <a:t>Create data visualization comparing vendors:</a:t>
            </a:r>
            <a:endParaRPr lang="en-US" dirty="0">
              <a:effectLst/>
              <a:latin typeface="Arial" panose="020B0604020202020204" pitchFamily="34" charset="0"/>
              <a:ea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dirty="0">
                <a:solidFill>
                  <a:srgbClr val="000000"/>
                </a:solidFill>
                <a:effectLst/>
                <a:latin typeface="Times New Roman" panose="02020603050405020304" pitchFamily="18" charset="0"/>
                <a:ea typeface="Times New Roman" panose="02020603050405020304" pitchFamily="18" charset="0"/>
              </a:rPr>
              <a:t>Overview</a:t>
            </a:r>
            <a:endParaRPr lang="en-US" dirty="0">
              <a:effectLst/>
              <a:latin typeface="Arial" panose="020B0604020202020204" pitchFamily="34" charset="0"/>
              <a:ea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dirty="0">
                <a:solidFill>
                  <a:srgbClr val="000000"/>
                </a:solidFill>
                <a:effectLst/>
                <a:latin typeface="Times New Roman" panose="02020603050405020304" pitchFamily="18" charset="0"/>
                <a:ea typeface="Times New Roman" panose="02020603050405020304" pitchFamily="18" charset="0"/>
              </a:rPr>
              <a:t>Technical Capabilities </a:t>
            </a:r>
            <a:endParaRPr lang="en-US" dirty="0">
              <a:effectLst/>
              <a:latin typeface="Arial" panose="020B0604020202020204" pitchFamily="34" charset="0"/>
              <a:ea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dirty="0">
                <a:solidFill>
                  <a:srgbClr val="000000"/>
                </a:solidFill>
                <a:effectLst/>
                <a:latin typeface="Times New Roman" panose="02020603050405020304" pitchFamily="18" charset="0"/>
                <a:ea typeface="Times New Roman" panose="02020603050405020304" pitchFamily="18" charset="0"/>
              </a:rPr>
              <a:t>Market Share</a:t>
            </a:r>
            <a:endParaRPr lang="en-US" dirty="0">
              <a:effectLst/>
              <a:latin typeface="Arial" panose="020B0604020202020204" pitchFamily="34" charset="0"/>
              <a:ea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dirty="0">
                <a:solidFill>
                  <a:srgbClr val="000000"/>
                </a:solidFill>
                <a:effectLst/>
                <a:latin typeface="Times New Roman" panose="02020603050405020304" pitchFamily="18" charset="0"/>
                <a:ea typeface="Times New Roman" panose="02020603050405020304" pitchFamily="18" charset="0"/>
              </a:rPr>
              <a:t>Cost</a:t>
            </a:r>
            <a:endParaRPr lang="en-US" dirty="0">
              <a:effectLst/>
              <a:latin typeface="Arial" panose="020B0604020202020204" pitchFamily="34" charset="0"/>
              <a:ea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dirty="0">
                <a:solidFill>
                  <a:srgbClr val="000000"/>
                </a:solidFill>
                <a:effectLst/>
                <a:latin typeface="Times New Roman" panose="02020603050405020304" pitchFamily="18" charset="0"/>
                <a:ea typeface="Times New Roman" panose="02020603050405020304" pitchFamily="18" charset="0"/>
              </a:rPr>
              <a:t>Reviews</a:t>
            </a:r>
            <a:endParaRPr lang="en-US" dirty="0">
              <a:effectLst/>
              <a:latin typeface="Arial" panose="020B0604020202020204" pitchFamily="34" charset="0"/>
              <a:ea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dirty="0">
                <a:solidFill>
                  <a:srgbClr val="000000"/>
                </a:solidFill>
                <a:effectLst/>
                <a:latin typeface="Times New Roman" panose="02020603050405020304" pitchFamily="18" charset="0"/>
                <a:ea typeface="Times New Roman" panose="02020603050405020304" pitchFamily="18" charset="0"/>
              </a:rPr>
              <a:t>Other Metrics</a:t>
            </a:r>
            <a:endParaRPr lang="en-US" dirty="0">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8FB4FC8A-D3ED-7D08-BE41-1CF98DC38198}"/>
              </a:ext>
            </a:extLst>
          </p:cNvPr>
          <p:cNvPicPr>
            <a:picLocks noChangeAspect="1"/>
          </p:cNvPicPr>
          <p:nvPr/>
        </p:nvPicPr>
        <p:blipFill>
          <a:blip r:embed="rId2"/>
          <a:stretch>
            <a:fillRect/>
          </a:stretch>
        </p:blipFill>
        <p:spPr>
          <a:xfrm>
            <a:off x="819150" y="114300"/>
            <a:ext cx="10191750" cy="1190625"/>
          </a:xfrm>
          <a:prstGeom prst="rect">
            <a:avLst/>
          </a:prstGeom>
        </p:spPr>
      </p:pic>
    </p:spTree>
    <p:extLst>
      <p:ext uri="{BB962C8B-B14F-4D97-AF65-F5344CB8AC3E}">
        <p14:creationId xmlns:p14="http://schemas.microsoft.com/office/powerpoint/2010/main" val="188919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67CCAC-D996-55F1-8305-BFAFFDD54226}"/>
              </a:ext>
            </a:extLst>
          </p:cNvPr>
          <p:cNvPicPr>
            <a:picLocks noChangeAspect="1"/>
          </p:cNvPicPr>
          <p:nvPr/>
        </p:nvPicPr>
        <p:blipFill>
          <a:blip r:embed="rId2"/>
          <a:stretch>
            <a:fillRect/>
          </a:stretch>
        </p:blipFill>
        <p:spPr>
          <a:xfrm>
            <a:off x="742950" y="147637"/>
            <a:ext cx="10191750" cy="1190625"/>
          </a:xfrm>
          <a:prstGeom prst="rect">
            <a:avLst/>
          </a:prstGeom>
        </p:spPr>
      </p:pic>
      <p:sp>
        <p:nvSpPr>
          <p:cNvPr id="11" name="TextBox 10">
            <a:extLst>
              <a:ext uri="{FF2B5EF4-FFF2-40B4-BE49-F238E27FC236}">
                <a16:creationId xmlns:a16="http://schemas.microsoft.com/office/drawing/2014/main" id="{569114CC-B46F-124A-EACB-B7D88B59F3DB}"/>
              </a:ext>
            </a:extLst>
          </p:cNvPr>
          <p:cNvSpPr txBox="1"/>
          <p:nvPr/>
        </p:nvSpPr>
        <p:spPr>
          <a:xfrm>
            <a:off x="514350" y="1419226"/>
            <a:ext cx="11334750" cy="4527906"/>
          </a:xfrm>
          <a:prstGeom prst="rect">
            <a:avLst/>
          </a:prstGeom>
          <a:noFill/>
        </p:spPr>
        <p:txBody>
          <a:bodyPr wrap="square">
            <a:spAutoFit/>
          </a:bodyPr>
          <a:lstStyle/>
          <a:p>
            <a:pPr marL="0" marR="0" algn="just">
              <a:lnSpc>
                <a:spcPct val="115000"/>
              </a:lnSpc>
              <a:spcBef>
                <a:spcPts val="0"/>
              </a:spcBef>
              <a:spcAft>
                <a:spcPts val="0"/>
              </a:spcAft>
            </a:pPr>
            <a:r>
              <a:rPr lang="en-US" sz="2000" b="1" u="sng" dirty="0">
                <a:solidFill>
                  <a:srgbClr val="000000"/>
                </a:solidFill>
                <a:effectLst/>
                <a:latin typeface="Times New Roman" panose="02020603050405020304" pitchFamily="18" charset="0"/>
                <a:ea typeface="Times New Roman" panose="02020603050405020304" pitchFamily="18" charset="0"/>
              </a:rPr>
              <a:t>Responsibilities of each team member:</a:t>
            </a:r>
            <a:endParaRPr lang="en-US" sz="20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b="1" dirty="0">
                <a:solidFill>
                  <a:srgbClr val="000000"/>
                </a:solidFill>
                <a:effectLst/>
                <a:latin typeface="Times New Roman" panose="02020603050405020304" pitchFamily="18" charset="0"/>
                <a:ea typeface="Times New Roman" panose="02020603050405020304" pitchFamily="18" charset="0"/>
              </a:rPr>
              <a:t>Andrew Mejia Bernal</a:t>
            </a:r>
            <a:r>
              <a:rPr lang="en-US" dirty="0">
                <a:solidFill>
                  <a:srgbClr val="000000"/>
                </a:solidFill>
                <a:effectLst/>
                <a:latin typeface="Times New Roman" panose="02020603050405020304" pitchFamily="18" charset="0"/>
                <a:ea typeface="Times New Roman" panose="02020603050405020304" pitchFamily="18" charset="0"/>
              </a:rPr>
              <a:t> - Communication / Technical Architecture, Gap Analysis, Data visualization and final presentation to school and the client. </a:t>
            </a:r>
            <a:endParaRPr lang="en-US" dirty="0">
              <a:solidFill>
                <a:srgbClr val="000000"/>
              </a:solidFill>
              <a:latin typeface="Times New Roman" panose="02020603050405020304" pitchFamily="18" charset="0"/>
              <a:ea typeface="Arial" panose="020B0604020202020204" pitchFamily="34" charset="0"/>
            </a:endParaRPr>
          </a:p>
          <a:p>
            <a:pPr marL="0" marR="0" algn="just">
              <a:lnSpc>
                <a:spcPct val="115000"/>
              </a:lnSpc>
              <a:spcBef>
                <a:spcPts val="0"/>
              </a:spcBef>
              <a:spcAft>
                <a:spcPts val="0"/>
              </a:spcAft>
            </a:pPr>
            <a:endParaRPr lang="en-US" dirty="0">
              <a:solidFill>
                <a:srgbClr val="000000"/>
              </a:solidFill>
              <a:effectLst/>
              <a:latin typeface="Times New Roman" panose="02020603050405020304" pitchFamily="18" charset="0"/>
              <a:ea typeface="Arial" panose="020B0604020202020204" pitchFamily="34" charset="0"/>
            </a:endParaRPr>
          </a:p>
          <a:p>
            <a:pPr marL="0" marR="0" algn="just">
              <a:lnSpc>
                <a:spcPct val="115000"/>
              </a:lnSpc>
              <a:spcBef>
                <a:spcPts val="0"/>
              </a:spcBef>
              <a:spcAft>
                <a:spcPts val="0"/>
              </a:spcAft>
            </a:pPr>
            <a:r>
              <a:rPr lang="en-US" b="1" dirty="0">
                <a:solidFill>
                  <a:srgbClr val="000000"/>
                </a:solidFill>
                <a:effectLst/>
                <a:latin typeface="Times New Roman" panose="02020603050405020304" pitchFamily="18" charset="0"/>
                <a:ea typeface="Times New Roman" panose="02020603050405020304" pitchFamily="18" charset="0"/>
              </a:rPr>
              <a:t>Fnu Ashika</a:t>
            </a:r>
            <a:r>
              <a:rPr lang="en-US" dirty="0">
                <a:solidFill>
                  <a:srgbClr val="000000"/>
                </a:solidFill>
                <a:effectLst/>
                <a:latin typeface="Times New Roman" panose="02020603050405020304" pitchFamily="18" charset="0"/>
                <a:ea typeface="Times New Roman" panose="02020603050405020304" pitchFamily="18" charset="0"/>
              </a:rPr>
              <a:t> - Communication / Technical Architecture, Gap Analysis, Data visualization and final presentation to school and the client.</a:t>
            </a:r>
            <a:endParaRPr lang="en-US"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dirty="0">
                <a:effectLst/>
                <a:latin typeface="Arial" panose="020B0604020202020204" pitchFamily="34" charset="0"/>
                <a:ea typeface="Arial" panose="020B0604020202020204" pitchFamily="34" charset="0"/>
              </a:rPr>
              <a:t> </a:t>
            </a:r>
          </a:p>
          <a:p>
            <a:pPr marL="0" marR="0" algn="just">
              <a:lnSpc>
                <a:spcPct val="115000"/>
              </a:lnSpc>
              <a:spcBef>
                <a:spcPts val="0"/>
              </a:spcBef>
              <a:spcAft>
                <a:spcPts val="0"/>
              </a:spcAft>
            </a:pPr>
            <a:r>
              <a:rPr lang="en-US" b="1" dirty="0">
                <a:solidFill>
                  <a:srgbClr val="000000"/>
                </a:solidFill>
                <a:effectLst/>
                <a:latin typeface="Times New Roman" panose="02020603050405020304" pitchFamily="18" charset="0"/>
                <a:ea typeface="Times New Roman" panose="02020603050405020304" pitchFamily="18" charset="0"/>
              </a:rPr>
              <a:t>Ajay Kumar </a:t>
            </a:r>
            <a:r>
              <a:rPr lang="en-US" b="1" dirty="0" err="1">
                <a:solidFill>
                  <a:srgbClr val="000000"/>
                </a:solidFill>
                <a:effectLst/>
                <a:latin typeface="Times New Roman" panose="02020603050405020304" pitchFamily="18" charset="0"/>
                <a:ea typeface="Times New Roman" panose="02020603050405020304" pitchFamily="18" charset="0"/>
              </a:rPr>
              <a:t>Bolla</a:t>
            </a:r>
            <a:r>
              <a:rPr lang="en-US" dirty="0">
                <a:solidFill>
                  <a:srgbClr val="000000"/>
                </a:solidFill>
                <a:effectLst/>
                <a:latin typeface="Times New Roman" panose="02020603050405020304" pitchFamily="18" charset="0"/>
                <a:ea typeface="Times New Roman" panose="02020603050405020304" pitchFamily="18" charset="0"/>
              </a:rPr>
              <a:t> – Creation &amp; Documentation of interview templates of bank and vendors, Data Visualization and final presentation to school and the client.</a:t>
            </a:r>
            <a:endParaRPr lang="en-US"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dirty="0">
                <a:effectLst/>
                <a:latin typeface="Arial" panose="020B0604020202020204" pitchFamily="34" charset="0"/>
                <a:ea typeface="Arial" panose="020B0604020202020204" pitchFamily="34" charset="0"/>
              </a:rPr>
              <a:t> </a:t>
            </a:r>
          </a:p>
          <a:p>
            <a:pPr marL="0" marR="0" algn="just">
              <a:lnSpc>
                <a:spcPct val="115000"/>
              </a:lnSpc>
              <a:spcBef>
                <a:spcPts val="0"/>
              </a:spcBef>
              <a:spcAft>
                <a:spcPts val="0"/>
              </a:spcAft>
            </a:pPr>
            <a:r>
              <a:rPr lang="en-US" b="1" dirty="0" err="1">
                <a:solidFill>
                  <a:srgbClr val="000000"/>
                </a:solidFill>
                <a:effectLst/>
                <a:latin typeface="Times New Roman" panose="02020603050405020304" pitchFamily="18" charset="0"/>
                <a:ea typeface="Times New Roman" panose="02020603050405020304" pitchFamily="18" charset="0"/>
              </a:rPr>
              <a:t>Danhua</a:t>
            </a:r>
            <a:r>
              <a:rPr lang="en-US" b="1" dirty="0">
                <a:solidFill>
                  <a:srgbClr val="000000"/>
                </a:solidFill>
                <a:effectLst/>
                <a:latin typeface="Times New Roman" panose="02020603050405020304" pitchFamily="18" charset="0"/>
                <a:ea typeface="Times New Roman" panose="02020603050405020304" pitchFamily="18" charset="0"/>
              </a:rPr>
              <a:t> LI</a:t>
            </a:r>
            <a:r>
              <a:rPr lang="en-US" dirty="0">
                <a:solidFill>
                  <a:srgbClr val="000000"/>
                </a:solidFill>
                <a:effectLst/>
                <a:latin typeface="Times New Roman" panose="02020603050405020304" pitchFamily="18" charset="0"/>
                <a:ea typeface="Times New Roman" panose="02020603050405020304" pitchFamily="18" charset="0"/>
              </a:rPr>
              <a:t> – Creation &amp; Documentation of interview templates of bank and vendors, Data Visualization and final presentation to school and the client.</a:t>
            </a:r>
            <a:endParaRPr lang="en-US"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endParaRPr lang="en-US"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104237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67CCAC-D996-55F1-8305-BFAFFDD54226}"/>
              </a:ext>
            </a:extLst>
          </p:cNvPr>
          <p:cNvPicPr>
            <a:picLocks noChangeAspect="1"/>
          </p:cNvPicPr>
          <p:nvPr/>
        </p:nvPicPr>
        <p:blipFill>
          <a:blip r:embed="rId2"/>
          <a:stretch>
            <a:fillRect/>
          </a:stretch>
        </p:blipFill>
        <p:spPr>
          <a:xfrm>
            <a:off x="742950" y="128587"/>
            <a:ext cx="10191750" cy="1190625"/>
          </a:xfrm>
          <a:prstGeom prst="rect">
            <a:avLst/>
          </a:prstGeom>
        </p:spPr>
      </p:pic>
      <p:sp>
        <p:nvSpPr>
          <p:cNvPr id="11" name="TextBox 10">
            <a:extLst>
              <a:ext uri="{FF2B5EF4-FFF2-40B4-BE49-F238E27FC236}">
                <a16:creationId xmlns:a16="http://schemas.microsoft.com/office/drawing/2014/main" id="{569114CC-B46F-124A-EACB-B7D88B59F3DB}"/>
              </a:ext>
            </a:extLst>
          </p:cNvPr>
          <p:cNvSpPr txBox="1"/>
          <p:nvPr/>
        </p:nvSpPr>
        <p:spPr>
          <a:xfrm rot="10800000" flipV="1">
            <a:off x="466725" y="1902243"/>
            <a:ext cx="11382374" cy="873701"/>
          </a:xfrm>
          <a:prstGeom prst="rect">
            <a:avLst/>
          </a:prstGeom>
          <a:noFill/>
        </p:spPr>
        <p:txBody>
          <a:bodyPr wrap="square">
            <a:spAutoFit/>
          </a:bodyPr>
          <a:lstStyle/>
          <a:p>
            <a:pPr marL="0" marR="0" algn="ctr">
              <a:lnSpc>
                <a:spcPct val="115000"/>
              </a:lnSpc>
              <a:spcBef>
                <a:spcPts val="0"/>
              </a:spcBef>
              <a:spcAft>
                <a:spcPts val="0"/>
              </a:spcAft>
            </a:pPr>
            <a:r>
              <a:rPr lang="en-US" sz="4800" dirty="0">
                <a:effectLst/>
                <a:latin typeface="Times New Roman" panose="02020603050405020304" pitchFamily="18" charset="0"/>
                <a:ea typeface="Arial" panose="020B0604020202020204" pitchFamily="34" charset="0"/>
                <a:cs typeface="Times New Roman" panose="02020603050405020304" pitchFamily="18" charset="0"/>
              </a:rPr>
              <a:t>THANKYOU</a:t>
            </a:r>
          </a:p>
        </p:txBody>
      </p:sp>
    </p:spTree>
    <p:extLst>
      <p:ext uri="{BB962C8B-B14F-4D97-AF65-F5344CB8AC3E}">
        <p14:creationId xmlns:p14="http://schemas.microsoft.com/office/powerpoint/2010/main" val="3781810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548</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Ashika, FNU</dc:creator>
  <cp:lastModifiedBy>Ashika, FNU</cp:lastModifiedBy>
  <cp:revision>3</cp:revision>
  <dcterms:created xsi:type="dcterms:W3CDTF">2023-09-13T17:00:42Z</dcterms:created>
  <dcterms:modified xsi:type="dcterms:W3CDTF">2023-09-13T17:33:42Z</dcterms:modified>
</cp:coreProperties>
</file>