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</p:sldMasterIdLst>
  <p:notesMasterIdLst>
    <p:notesMasterId r:id="rId17"/>
  </p:notesMasterIdLst>
  <p:handoutMasterIdLst>
    <p:handoutMasterId r:id="rId18"/>
  </p:handoutMasterIdLst>
  <p:sldIdLst>
    <p:sldId id="316" r:id="rId5"/>
    <p:sldId id="302" r:id="rId6"/>
    <p:sldId id="304" r:id="rId7"/>
    <p:sldId id="309" r:id="rId8"/>
    <p:sldId id="306" r:id="rId9"/>
    <p:sldId id="307" r:id="rId10"/>
    <p:sldId id="317" r:id="rId11"/>
    <p:sldId id="308" r:id="rId12"/>
    <p:sldId id="320" r:id="rId13"/>
    <p:sldId id="310" r:id="rId14"/>
    <p:sldId id="311" r:id="rId15"/>
    <p:sldId id="315" r:id="rId16"/>
  </p:sldIdLst>
  <p:sldSz cx="12192000" cy="6858000"/>
  <p:notesSz cx="9363075" cy="7077075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 userDrawn="1">
          <p15:clr>
            <a:srgbClr val="A4A3A4"/>
          </p15:clr>
        </p15:guide>
        <p15:guide id="2" pos="2949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5EB130-1142-F3CF-258D-623CA9FBEAF0}" name="MejiaBernal, Andres F" initials="MF" userId="S::andres_mejiabernal@student.uml.edu::8a6575fc-c08a-4a0e-b06e-fa2763d91602" providerId="AD"/>
  <p188:author id="{315B5A31-423A-5CAB-5737-4B93FB4C04A1}" name="Ashika, FNU" initials="AF" userId="S::fnu_ashika@student.uml.edu::4dac9d39-18d7-4b89-a4d5-1f07b43659bf" providerId="AD"/>
  <p188:author id="{8F6C3C90-0649-E239-A474-756A372AF4D6}" name="Bolla, AjayKumar" initials="AB" userId="S::AjayKumar_Bolla@student.uml.edu::fe2f8d02-975e-4aa9-aadc-585904abce5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alin Summerfield" initials="NS" lastIdx="5" clrIdx="0">
    <p:extLst>
      <p:ext uri="{19B8F6BF-5375-455C-9EA6-DF929625EA0E}">
        <p15:presenceInfo xmlns:p15="http://schemas.microsoft.com/office/powerpoint/2012/main" userId="30a27a27faa546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DEC"/>
    <a:srgbClr val="C8D7F0"/>
    <a:srgbClr val="BED6FA"/>
    <a:srgbClr val="B9D4FF"/>
    <a:srgbClr val="1581A7"/>
    <a:srgbClr val="A7BFE7"/>
    <a:srgbClr val="002257"/>
    <a:srgbClr val="003E8A"/>
    <a:srgbClr val="003C9E"/>
    <a:srgbClr val="24B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29"/>
        <p:guide pos="29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3576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604DFA23-2E58-4859-A5BC-246126C12C4B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3576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74B70782-1804-468C-8F06-B64BACA4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3576" y="0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1466787-A5C5-4A6E-B0B8-4A343AF81BB5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530225"/>
            <a:ext cx="4718050" cy="2654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308" y="3361611"/>
            <a:ext cx="7490460" cy="31846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3576" y="6721993"/>
            <a:ext cx="4057333" cy="3538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1FB3F3BB-132B-418B-8D02-CAC6A942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216" y="2286001"/>
            <a:ext cx="7180564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39" y="5962650"/>
            <a:ext cx="491246" cy="590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9A185-03F5-956B-EE6A-D44A64DD75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39" y="5962650"/>
            <a:ext cx="491246" cy="59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7993-4A60-190F-CB35-586C529F5B28}"/>
              </a:ext>
            </a:extLst>
          </p:cNvPr>
          <p:cNvSpPr txBox="1"/>
          <p:nvPr userDrawn="1"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166320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216" y="1981201"/>
            <a:ext cx="7180564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3216" y="3581400"/>
            <a:ext cx="718056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9604" y="3486912"/>
            <a:ext cx="1375002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39" y="5962650"/>
            <a:ext cx="491246" cy="590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36673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39" y="5962650"/>
            <a:ext cx="491246" cy="590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F08FA06-1AEC-4EAF-BD59-084E2B9BB8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34892" y="1143000"/>
            <a:ext cx="3208337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C2CE44-B1FC-4E9A-9D09-5B0184CB07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8772" y="1752600"/>
            <a:ext cx="6263896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F6C2-8BEB-41AE-A674-CB15692014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4892" y="152400"/>
            <a:ext cx="3209133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FD30B-ECA1-C9C7-E664-8756768B5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39" y="5962650"/>
            <a:ext cx="491246" cy="590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E2DB5-A4C1-D2BA-4EF7-50E7C4DF62B9}"/>
              </a:ext>
            </a:extLst>
          </p:cNvPr>
          <p:cNvSpPr txBox="1"/>
          <p:nvPr userDrawn="1"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5372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8772" y="1143000"/>
            <a:ext cx="10694457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8772" y="228600"/>
            <a:ext cx="10694457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8772" y="1752600"/>
            <a:ext cx="10694457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8499" y="1124712"/>
            <a:ext cx="1375002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67CCD4-759E-BC05-3A4E-3584910E5942}"/>
              </a:ext>
            </a:extLst>
          </p:cNvPr>
          <p:cNvSpPr/>
          <p:nvPr userDrawn="1"/>
        </p:nvSpPr>
        <p:spPr>
          <a:xfrm>
            <a:off x="5408499" y="1124712"/>
            <a:ext cx="1375002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FDB1B-3ED5-2A99-96F5-794380662C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EF2AB-9534-3626-BA97-8BDBBDE7EB01}"/>
              </a:ext>
            </a:extLst>
          </p:cNvPr>
          <p:cNvSpPr txBox="1"/>
          <p:nvPr userDrawn="1"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263112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8234892" y="1143000"/>
            <a:ext cx="3208337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4892" y="228600"/>
            <a:ext cx="3208337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8772" y="1752600"/>
            <a:ext cx="10694457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2D772-6CFE-E8D9-8288-3F7D620468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65266-7E85-1C7C-A9B1-A905D4F9FEFA}"/>
              </a:ext>
            </a:extLst>
          </p:cNvPr>
          <p:cNvSpPr txBox="1"/>
          <p:nvPr userDrawn="1"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120370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8772" y="228600"/>
            <a:ext cx="10694457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8772" y="1295400"/>
            <a:ext cx="10694457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BE09C-F1AF-7A63-A2A4-8DD7A7471C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6F46B-B616-E343-6105-D8F53826B43E}"/>
              </a:ext>
            </a:extLst>
          </p:cNvPr>
          <p:cNvSpPr txBox="1"/>
          <p:nvPr userDrawn="1"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262221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75164" y="1828800"/>
            <a:ext cx="3513894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3408063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6826" y="304800"/>
            <a:ext cx="527084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75164" y="2438400"/>
            <a:ext cx="3513893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39" y="5962650"/>
            <a:ext cx="491246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1BF332-9286-2EDF-4A96-338C8F76EC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539" y="5962650"/>
            <a:ext cx="491246" cy="59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A8751C-9C65-233B-67CC-26B5FBF4D5D3}"/>
              </a:ext>
            </a:extLst>
          </p:cNvPr>
          <p:cNvSpPr txBox="1"/>
          <p:nvPr userDrawn="1"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253085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2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990600"/>
            <a:ext cx="109728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8499" y="972312"/>
            <a:ext cx="1375002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521" y="274638"/>
            <a:ext cx="10972958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6789" y="1752600"/>
            <a:ext cx="5423618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72389" y="1752600"/>
            <a:ext cx="5423618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081621-A011-F40C-EAB4-8B97A7D4343F}"/>
              </a:ext>
            </a:extLst>
          </p:cNvPr>
          <p:cNvSpPr/>
          <p:nvPr userDrawn="1"/>
        </p:nvSpPr>
        <p:spPr>
          <a:xfrm>
            <a:off x="5408499" y="972312"/>
            <a:ext cx="1375002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DCA19-FA2D-1D32-37BA-024F6581F1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7804A-A5D9-6257-1BC5-2257FF75144A}"/>
              </a:ext>
            </a:extLst>
          </p:cNvPr>
          <p:cNvSpPr txBox="1"/>
          <p:nvPr userDrawn="1"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</p:spTree>
    <p:extLst>
      <p:ext uri="{BB962C8B-B14F-4D97-AF65-F5344CB8AC3E}">
        <p14:creationId xmlns:p14="http://schemas.microsoft.com/office/powerpoint/2010/main" val="345499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521" y="274638"/>
            <a:ext cx="10972958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6789" y="1143000"/>
            <a:ext cx="5423618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72389" y="1143000"/>
            <a:ext cx="5423618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10D9A1-32E7-0690-BF92-CF3313EB53B3}"/>
              </a:ext>
            </a:extLst>
          </p:cNvPr>
          <p:cNvSpPr txBox="1"/>
          <p:nvPr userDrawn="1"/>
        </p:nvSpPr>
        <p:spPr>
          <a:xfrm>
            <a:off x="344160" y="6400800"/>
            <a:ext cx="155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03343-8A91-58D0-6DDC-A7AFE525EA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35" y="6096000"/>
            <a:ext cx="35560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5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74400" y="5901072"/>
            <a:ext cx="91356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2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sldNum="0" hd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9743" y="-108856"/>
            <a:ext cx="6270171" cy="1447799"/>
          </a:xfrm>
        </p:spPr>
        <p:txBody>
          <a:bodyPr>
            <a:normAutofit fontScale="90000"/>
          </a:bodyPr>
          <a:lstStyle/>
          <a:p>
            <a:r>
              <a:rPr lang="en-US" sz="2400" b="0" dirty="0"/>
              <a:t>University of Massachusetts Lowell</a:t>
            </a:r>
            <a:br>
              <a:rPr lang="en-US" sz="2400" b="0" dirty="0"/>
            </a:br>
            <a:r>
              <a:rPr lang="en-US" sz="2400" b="0" dirty="0"/>
              <a:t>Master of Science in Business Analytics </a:t>
            </a:r>
            <a:br>
              <a:rPr lang="en-US" sz="2400" b="0" dirty="0"/>
            </a:br>
            <a:r>
              <a:rPr lang="en-US" sz="2400" b="0" dirty="0"/>
              <a:t>Capstone Project, Fall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8EB75-60F3-DAF8-378B-28CC3F5FDC5B}"/>
              </a:ext>
            </a:extLst>
          </p:cNvPr>
          <p:cNvSpPr txBox="1"/>
          <p:nvPr/>
        </p:nvSpPr>
        <p:spPr>
          <a:xfrm>
            <a:off x="1854200" y="2801204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nb-NO" sz="2400" b="1" u="sng" cap="all" dirty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Enterprise Bank Data Architecture Transformation</a:t>
            </a:r>
            <a:endParaRPr lang="en-US" sz="2400" b="1" u="sng" cap="all" dirty="0">
              <a:solidFill>
                <a:srgbClr val="0068B3"/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0EA9E-8423-ED67-A6E5-22E91352EE10}"/>
              </a:ext>
            </a:extLst>
          </p:cNvPr>
          <p:cNvSpPr txBox="1"/>
          <p:nvPr/>
        </p:nvSpPr>
        <p:spPr>
          <a:xfrm>
            <a:off x="503677" y="4656907"/>
            <a:ext cx="58862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cap="all" dirty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Enterprise Bank Project Sponsors:</a:t>
            </a:r>
          </a:p>
          <a:p>
            <a:pPr defTabSz="914400"/>
            <a:r>
              <a:rPr lang="en-US" sz="1400" b="1" dirty="0">
                <a:solidFill>
                  <a:prstClr val="black"/>
                </a:solidFill>
                <a:latin typeface="Calibri"/>
              </a:rPr>
              <a:t>Hicham </a:t>
            </a:r>
            <a:r>
              <a:rPr lang="en-US" sz="1400" b="1" dirty="0" err="1">
                <a:solidFill>
                  <a:prstClr val="black"/>
                </a:solidFill>
                <a:latin typeface="Calibri"/>
              </a:rPr>
              <a:t>Naciri</a:t>
            </a:r>
            <a:r>
              <a:rPr lang="en-US" sz="1400" b="1" dirty="0">
                <a:solidFill>
                  <a:prstClr val="black"/>
                </a:solidFill>
                <a:latin typeface="Calibri"/>
              </a:rPr>
              <a:t>, Carolyn Mansour, Eric Pearson, Michael Angell, Karen Merrill</a:t>
            </a:r>
          </a:p>
          <a:p>
            <a:pPr defTabSz="914400"/>
            <a:r>
              <a:rPr lang="en-US" sz="1400" cap="all" dirty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Manning School of Business Faculty Advisor:</a:t>
            </a:r>
          </a:p>
          <a:p>
            <a:pPr defTabSz="914400"/>
            <a:r>
              <a:rPr lang="en-US" sz="1400" b="1" dirty="0">
                <a:solidFill>
                  <a:prstClr val="black"/>
                </a:solidFill>
                <a:latin typeface="Calibri"/>
              </a:rPr>
              <a:t>Dr. Luvai Motiwalla, Dr. Amit Deokar</a:t>
            </a:r>
          </a:p>
          <a:p>
            <a:pPr defTabSz="914400"/>
            <a:r>
              <a:rPr lang="en-US" sz="1400" cap="all" dirty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Team Members:</a:t>
            </a:r>
          </a:p>
          <a:p>
            <a:pPr defTabSz="914400"/>
            <a:r>
              <a:rPr lang="en-US" sz="1400" b="1" dirty="0">
                <a:solidFill>
                  <a:prstClr val="black"/>
                </a:solidFill>
                <a:latin typeface="Calibri"/>
              </a:rPr>
              <a:t>Andrew Mejia, Ashika Fnu, Ajay Kumar Bolla </a:t>
            </a:r>
          </a:p>
          <a:p>
            <a:pPr defTabSz="914400"/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D7F780C-6414-92A0-4F88-7BA36E1CDAAF}"/>
              </a:ext>
            </a:extLst>
          </p:cNvPr>
          <p:cNvSpPr txBox="1">
            <a:spLocks/>
          </p:cNvSpPr>
          <p:nvPr/>
        </p:nvSpPr>
        <p:spPr>
          <a:xfrm>
            <a:off x="10199670" y="6257345"/>
            <a:ext cx="1992330" cy="5006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01AB3-7A76-E7FC-74BB-072E13A4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6" y="138793"/>
            <a:ext cx="2383970" cy="95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439870-2E9B-A873-7047-1F49B9D87BD8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9E7CC-9768-CC6B-F324-EA2FD678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/>
          <a:p>
            <a:r>
              <a:rPr lang="en-US" u="sng" dirty="0"/>
              <a:t>Vendor Evaluation Dashboard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381A4CB-47C2-0DF0-2D3E-CE3097F2A07E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7E8FF-A724-5931-8A6B-7D0EB820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80730"/>
            <a:ext cx="10469436" cy="52467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5AF2BD-F87C-510A-D48C-3EC00799995C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10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6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8028B-85F1-01C7-B8E7-43C14A94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71" y="83611"/>
            <a:ext cx="10694457" cy="838200"/>
          </a:xfrm>
        </p:spPr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BF144-EA80-1982-CF50-70518A522674}"/>
              </a:ext>
            </a:extLst>
          </p:cNvPr>
          <p:cNvSpPr txBox="1"/>
          <p:nvPr/>
        </p:nvSpPr>
        <p:spPr>
          <a:xfrm>
            <a:off x="514350" y="667821"/>
            <a:ext cx="1144476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  <a:endParaRPr lang="en-US" sz="2000" b="0" i="0" u="sng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Overall, this project served as an exploratory phase of building an API/Middleware strategy that will allow the bank to build a middleware platform that will allow the bank to remove dependency on a single vendor and build improved customer journeys.  This assisted the bank to identify and summarize API/Middleware partners, middleware solutions and approaches for building a core agnostic middleware platform that will allow the bank to be nimble and enable engagement with other Fintech providers into the future.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Key Highlights: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MuleSoft and API People stood out compared to the rest of the vendors.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combination of vendors should be considered. No silver bullet.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with other banks helps identify approaches and lessons learned.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Going forward: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other constraints the team will need to consider after our project is concluded:</a:t>
            </a:r>
          </a:p>
          <a:p>
            <a:pPr marL="800046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</a:p>
          <a:p>
            <a:pPr marL="800046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Engineers </a:t>
            </a:r>
          </a:p>
          <a:p>
            <a:pPr marL="800046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E8E273-96D9-A301-44FB-751D708FD2A8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9E265-3CAC-B3AA-BA3F-F805F283DCEA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11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9743" y="-108856"/>
            <a:ext cx="6270171" cy="1447799"/>
          </a:xfrm>
        </p:spPr>
        <p:txBody>
          <a:bodyPr>
            <a:normAutofit fontScale="90000"/>
          </a:bodyPr>
          <a:lstStyle/>
          <a:p>
            <a:r>
              <a:rPr lang="en-US" sz="2400" b="0" dirty="0"/>
              <a:t>University of Massachusetts Lowell</a:t>
            </a:r>
            <a:br>
              <a:rPr lang="en-US" sz="2400" b="0" dirty="0"/>
            </a:br>
            <a:r>
              <a:rPr lang="en-US" sz="2400" b="0" dirty="0"/>
              <a:t>Master of Science in Business Analytics </a:t>
            </a:r>
            <a:br>
              <a:rPr lang="en-US" sz="2400" b="0" dirty="0"/>
            </a:br>
            <a:r>
              <a:rPr lang="en-US" sz="2400" b="0" dirty="0"/>
              <a:t>Capstone Project, Fall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8EB75-60F3-DAF8-378B-28CC3F5FDC5B}"/>
              </a:ext>
            </a:extLst>
          </p:cNvPr>
          <p:cNvSpPr txBox="1"/>
          <p:nvPr/>
        </p:nvSpPr>
        <p:spPr>
          <a:xfrm>
            <a:off x="1752600" y="2438401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000" b="1" cap="all" dirty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0EA9E-8423-ED67-A6E5-22E91352EE10}"/>
              </a:ext>
            </a:extLst>
          </p:cNvPr>
          <p:cNvSpPr txBox="1"/>
          <p:nvPr/>
        </p:nvSpPr>
        <p:spPr>
          <a:xfrm>
            <a:off x="380999" y="5075873"/>
            <a:ext cx="5442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000" cap="all" dirty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See you at our poster session!</a:t>
            </a:r>
            <a:endParaRPr lang="en-US" sz="4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D7F780C-6414-92A0-4F88-7BA36E1CDAAF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01AB3-7A76-E7FC-74BB-072E13A4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6" y="138793"/>
            <a:ext cx="2383970" cy="952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F1A0A-A7A2-902E-5D43-EAF1CDC203DC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12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9D07F515-B0DC-C3BA-7AF2-4A0DD395C2A4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11411164" cy="5943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860" indent="-342860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63" indent="-285717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67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1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750" b="1" u="sng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Enterprise Bank:</a:t>
            </a:r>
          </a:p>
          <a:p>
            <a:pPr algn="just"/>
            <a:r>
              <a:rPr lang="en-US" sz="165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Enterprise Bank was established in 1989 and headquartered in Lowell, Massachusetts and specializes in financial services such as checking accounts, loans, and mobile banking. 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sz="1750" b="1" u="sng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Project Overview:</a:t>
            </a:r>
          </a:p>
          <a:p>
            <a:pPr marL="342265" indent="-342265" algn="just"/>
            <a:r>
              <a:rPr lang="en-US" sz="165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Enterprise Bank is creating a Core Banking and API/Middleware roadmap to unlock functionality, remove dependency on a single vendor and build a core agnostic platform that will streamline operations, improve data quality and lead to improved customer journeys. This project is an exploratory phase to gather insightful information on various API/Managed Service vendors, solutions to manage the Middleware layer and Fiserv’s Communicator Open solution.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sz="1750" b="1" u="sng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Objectives and Goals:</a:t>
            </a:r>
            <a:endParaRPr lang="en-US" sz="1650" dirty="0"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342265" indent="-342265" algn="just"/>
            <a:r>
              <a:rPr lang="en-US" sz="165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Analyze Enterprise Bank’s data architecture.</a:t>
            </a:r>
          </a:p>
          <a:p>
            <a:pPr marL="342265" indent="-342265" algn="just"/>
            <a:r>
              <a:rPr lang="en-US" sz="165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Perform Gap Analysis on current integrations vs Communicator Open from Fiserv.</a:t>
            </a:r>
          </a:p>
          <a:p>
            <a:pPr marL="342265" indent="-342265" algn="just"/>
            <a:r>
              <a:rPr lang="en-US" sz="165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Uncover managed service partners, middleware solutions and various approaches for building an API Strategy/Middleware platform.</a:t>
            </a:r>
          </a:p>
          <a:p>
            <a:pPr marL="0" indent="0" algn="just">
              <a:buNone/>
            </a:pPr>
            <a:r>
              <a:rPr lang="en-US" sz="1750" b="1" u="sng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Phase Approach:</a:t>
            </a:r>
          </a:p>
          <a:p>
            <a:pPr marL="685753" lvl="1" indent="-285750" algn="just">
              <a:buFont typeface="Arial" panose="020B0604020202020204" pitchFamily="34" charset="0"/>
              <a:buChar char="•"/>
            </a:pPr>
            <a:r>
              <a:rPr lang="en-US" sz="165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Phase 1: Interview banks &amp; vendors.</a:t>
            </a:r>
          </a:p>
          <a:p>
            <a:pPr marL="685753" lvl="1" indent="-285750" algn="just">
              <a:buFont typeface="Arial" panose="020B0604020202020204" pitchFamily="34" charset="0"/>
              <a:buChar char="•"/>
            </a:pPr>
            <a:r>
              <a:rPr lang="en-US" sz="165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Phase 2: Extract &amp; document insights from interviews.</a:t>
            </a:r>
          </a:p>
          <a:p>
            <a:pPr marL="685753" lvl="1" indent="-285750" algn="just">
              <a:buFont typeface="Arial" panose="020B0604020202020204" pitchFamily="34" charset="0"/>
              <a:buChar char="•"/>
            </a:pPr>
            <a:r>
              <a:rPr lang="en-US" sz="165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Phase 3: Conduct Gap Analysis between Deposit Account Opening solution and Fiserv Communicator Open.</a:t>
            </a:r>
          </a:p>
          <a:p>
            <a:pPr marL="685753" lvl="1" indent="-285750" algn="just">
              <a:buFont typeface="Arial" panose="020B0604020202020204" pitchFamily="34" charset="0"/>
              <a:buChar char="•"/>
            </a:pPr>
            <a:r>
              <a:rPr lang="en-US" sz="165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Phase 4: Deliver presentations to Enterprise Bank on the above.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AEDDA81-94AF-99A5-F4A7-A92C388C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lIns="91440" tIns="45720" rIns="91440" bIns="45720" rtlCol="0" anchor="ctr"/>
          <a:lstStyle/>
          <a:p>
            <a:r>
              <a:rPr lang="en-US" sz="3200" u="sng" dirty="0">
                <a:latin typeface="Calibri"/>
                <a:ea typeface="Verdana"/>
              </a:rPr>
              <a:t>Project Background &amp; Goals</a:t>
            </a:r>
            <a:endParaRPr lang="en-US" u="sng" dirty="0">
              <a:latin typeface="Calibri"/>
              <a:ea typeface="Verdana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12B051E2-BC86-61CF-8406-5397EE3A1FF2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0487F-B257-4C47-24C8-FCDD6D3BB414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6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D803A945-1903-B9AB-37E1-0267BE6C8330}"/>
              </a:ext>
            </a:extLst>
          </p:cNvPr>
          <p:cNvSpPr txBox="1">
            <a:spLocks/>
          </p:cNvSpPr>
          <p:nvPr/>
        </p:nvSpPr>
        <p:spPr>
          <a:xfrm>
            <a:off x="762000" y="1530850"/>
            <a:ext cx="4800600" cy="4755650"/>
          </a:xfrm>
          <a:prstGeom prst="rect">
            <a:avLst/>
          </a:prstGeom>
        </p:spPr>
        <p:txBody>
          <a:bodyPr/>
          <a:lstStyle>
            <a:lvl1pPr marL="342860" indent="-342860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63" indent="-285717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67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1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b="1" u="sng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400" b="1" u="sng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400" b="1" u="sng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b="1" u="sng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&amp; Functionality: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 APIs.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Sophisticated Technologies.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Industry-Specific Services and Standards.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&amp; Capability.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8124C158-E370-CB5D-BC0A-A5CA0F887DD3}"/>
              </a:ext>
            </a:extLst>
          </p:cNvPr>
          <p:cNvSpPr txBox="1">
            <a:spLocks/>
          </p:cNvSpPr>
          <p:nvPr/>
        </p:nvSpPr>
        <p:spPr>
          <a:xfrm>
            <a:off x="6197600" y="1787704"/>
            <a:ext cx="5613400" cy="4841698"/>
          </a:xfrm>
          <a:prstGeom prst="rect">
            <a:avLst/>
          </a:prstGeom>
        </p:spPr>
        <p:txBody>
          <a:bodyPr/>
          <a:lstStyle>
            <a:lvl1pPr marL="342860" indent="-342860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63" indent="-285717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67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1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400" b="1" u="sng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400" b="1" u="sng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b="1" u="sng" kern="100" dirty="0">
                <a:latin typeface="Calibri" panose="020F0502020204030204" pitchFamily="34" charset="0"/>
                <a:cs typeface="Calibri" panose="020F0502020204030204" pitchFamily="34" charset="0"/>
              </a:rPr>
              <a:t>Value add to Banking Infrastructure: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cs typeface="Calibri" panose="020F0502020204030204" pitchFamily="34" charset="0"/>
              </a:rPr>
              <a:t>Integration of Third-Party Innovations.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cs typeface="Calibri" panose="020F0502020204030204" pitchFamily="34" charset="0"/>
              </a:rPr>
              <a:t>Enhanced Digital Experiences.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cs typeface="Calibri" panose="020F0502020204030204" pitchFamily="34" charset="0"/>
              </a:rPr>
              <a:t>Real-Time Analytics and Streamlined Processes.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cs typeface="Calibri" panose="020F0502020204030204" pitchFamily="34" charset="0"/>
              </a:rPr>
              <a:t>Extending IT Asset Value.</a:t>
            </a:r>
          </a:p>
          <a:p>
            <a:pPr marL="342900" indent="-342900">
              <a:spcBef>
                <a:spcPts val="0"/>
              </a:spcBef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cs typeface="Calibri" panose="020F0502020204030204" pitchFamily="34" charset="0"/>
              </a:rPr>
              <a:t>Cost-Effectiveness.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7D2528-E177-05B3-1B37-89E77F85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lIns="91440" tIns="45720" rIns="91440" bIns="45720" rtlCol="0" anchor="ctr"/>
          <a:lstStyle/>
          <a:p>
            <a:r>
              <a:rPr lang="en-US" sz="3200" u="sng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FISERV Communicator 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5B8BB-9D7B-3A71-525A-0B98B5A2D6DD}"/>
              </a:ext>
            </a:extLst>
          </p:cNvPr>
          <p:cNvSpPr txBox="1"/>
          <p:nvPr/>
        </p:nvSpPr>
        <p:spPr>
          <a:xfrm>
            <a:off x="957942" y="1194137"/>
            <a:ext cx="109727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00" dirty="0">
                <a:latin typeface="Calibri" panose="020F0502020204030204" pitchFamily="34" charset="0"/>
                <a:cs typeface="Calibri" panose="020F0502020204030204" pitchFamily="34" charset="0"/>
              </a:rPr>
              <a:t>Fiserv's Communicator Open streamlines integration for financial institutions with Fiserv platforms, enabling customization of technology ecosystems, easy access to third-party fintech, and support for open finance strategies.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E1059C6F-C0AF-897D-232F-5F79FBADF4C3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7102F-8D11-A172-B896-5D77F9B36584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9D07F515-B0DC-C3BA-7AF2-4A0DD395C2A4}"/>
              </a:ext>
            </a:extLst>
          </p:cNvPr>
          <p:cNvSpPr txBox="1">
            <a:spLocks/>
          </p:cNvSpPr>
          <p:nvPr/>
        </p:nvSpPr>
        <p:spPr>
          <a:xfrm>
            <a:off x="609600" y="719137"/>
            <a:ext cx="10972800" cy="510540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860" indent="-342860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63" indent="-285717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67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1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Solution Vendors Overview:</a:t>
            </a:r>
          </a:p>
          <a:p>
            <a:pPr algn="just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Solution vendors play a crucial role in delivering integrated solutions, focusing specifically on integration projects within the banking technology sector.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Vendor Highlights:</a:t>
            </a:r>
          </a:p>
          <a:p>
            <a:pPr algn="just">
              <a:buFont typeface="+mj-lt"/>
              <a:buAutoNum type="arabicPeriod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API PEOPLE: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Specialization: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Renowned for their expertise in API managed services, with specialization in Fiserv Premier and middleware solutions.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Focus Area: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Concentrates on integrating diverse banking systems.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Notable Achievement: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Received excellent feedback from Banc of California for their services.</a:t>
            </a:r>
          </a:p>
          <a:p>
            <a:pPr algn="just">
              <a:buFont typeface="+mj-lt"/>
              <a:buAutoNum type="arabicPeriod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PORTX: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Specialization: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Known for their proficiency in API managed services and middleware integration.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Focus Area: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Primarily caters to the specific needs of financial institutions.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3AEDDA81-94AF-99A5-F4A7-A92C388C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lIns="91440" tIns="45720" rIns="91440" bIns="45720" rtlCol="0" anchor="ctr"/>
          <a:lstStyle/>
          <a:p>
            <a:r>
              <a:rPr lang="en-US" sz="3200" u="sng" dirty="0">
                <a:latin typeface="Calibri"/>
                <a:ea typeface="Verdana"/>
              </a:rPr>
              <a:t>VENDOR OVERVIEW: SOLUTION VENDORS</a:t>
            </a:r>
            <a:endParaRPr lang="en-US" u="sng" dirty="0">
              <a:latin typeface="Calibri"/>
              <a:ea typeface="Verdana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005BECE-34A7-8B2F-6A24-2B25AC3DA8EB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A1D44-1563-E8D1-7572-D5C97990BE46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4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D495E1-2D69-8309-1F7D-BD7A0279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11" y="150351"/>
            <a:ext cx="11049000" cy="868362"/>
          </a:xfrm>
        </p:spPr>
        <p:txBody>
          <a:bodyPr lIns="91440" tIns="45720" rIns="91440" bIns="45720" rtlCol="0" anchor="ctr"/>
          <a:lstStyle/>
          <a:p>
            <a:r>
              <a:rPr lang="en-US" u="sng" dirty="0">
                <a:latin typeface="Calibri"/>
                <a:ea typeface="Verdana"/>
              </a:rPr>
              <a:t>VENDOR OVERVIEW: API / MIDDLEWARE VENDORS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1749F-B075-9122-F0E2-D1419A34884A}"/>
              </a:ext>
            </a:extLst>
          </p:cNvPr>
          <p:cNvSpPr txBox="1"/>
          <p:nvPr/>
        </p:nvSpPr>
        <p:spPr>
          <a:xfrm>
            <a:off x="366712" y="1197272"/>
            <a:ext cx="10972800" cy="47828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u="sng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API / Middleware Vendors Overview: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API/Middleware vendors are key players in offering the necessary tools and platforms to facilitate and manage the data exchange between different banking systems.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b="1" u="sng" dirty="0"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Vendor Highlights: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Denodo / Fiserv Open Data: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Offers a data virtualization platform, streamlining data integration and management processes.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MuleSoft: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Provides an additional abstraction layer in API architecture, enhancing the efficiency and maintenance API integrations. 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JIFFY.AI: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Specializes in automation solutions, leveraging AI and machine learning to boost middleware functionalities.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6FB613F-6A8D-19FB-A26B-A3501D9D03BD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B95FF-6540-C744-EA9B-509BF295BE9B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5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657EE1-D608-7291-D3AA-19BAEF404333}"/>
              </a:ext>
            </a:extLst>
          </p:cNvPr>
          <p:cNvSpPr txBox="1">
            <a:spLocks/>
          </p:cNvSpPr>
          <p:nvPr/>
        </p:nvSpPr>
        <p:spPr>
          <a:xfrm>
            <a:off x="472836" y="1524000"/>
            <a:ext cx="5521566" cy="472439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860" indent="-342860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63" indent="-285717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67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1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algn="just">
              <a:buFont typeface="Arial" pitchFamily="34" charset="0"/>
              <a:buNone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Bank of Tampa (BoT):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Initially sought more autonomy from Fiserv.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Valued Communicator Open.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Partnered with Clarim and MuleSoft.</a:t>
            </a:r>
          </a:p>
          <a:p>
            <a:pPr marL="457200" lvl="1" indent="0" algn="just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 algn="just">
              <a:buFont typeface="Arial" pitchFamily="34" charset="0"/>
              <a:buNone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Banc of California: </a:t>
            </a:r>
          </a:p>
          <a:p>
            <a:pPr marL="685754" lvl="2" indent="-285750" algn="just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Needed cloud-compatible solutions, leading to the adoption of Communicator Open. </a:t>
            </a:r>
          </a:p>
          <a:p>
            <a:pPr marL="685754" lvl="2" indent="-285750" algn="just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Appreciated the shift from SOAP to RESTful APIs.</a:t>
            </a:r>
          </a:p>
          <a:p>
            <a:pPr marL="685754" lvl="2" indent="-285750" algn="just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Overcame initial integration challenges by partnering with API People.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3267D-98DD-5A45-AF34-982B246E17D4}"/>
              </a:ext>
            </a:extLst>
          </p:cNvPr>
          <p:cNvSpPr txBox="1">
            <a:spLocks/>
          </p:cNvSpPr>
          <p:nvPr/>
        </p:nvSpPr>
        <p:spPr>
          <a:xfrm>
            <a:off x="6197600" y="1524000"/>
            <a:ext cx="5765800" cy="58626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860" indent="-342860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63" indent="-285717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67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1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u="sng" dirty="0">
                <a:latin typeface="+mj-lt"/>
              </a:rPr>
              <a:t>Recommendations:</a:t>
            </a:r>
          </a:p>
          <a:p>
            <a:pPr marL="0" indent="0" algn="l">
              <a:buNone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/>
              </a:rPr>
              <a:t>Bank of Tampa (BoT):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Consider independent integrators like Clarim.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Invest in robust middleware solutions like MuleSoft.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Leverage Communicator Open.</a:t>
            </a:r>
          </a:p>
          <a:p>
            <a:pPr marL="457146" lvl="1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/>
              </a:rPr>
              <a:t>Banc of California: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Embrace the RESTful nature of Communicator Open.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Partner with API People to overcome integration challenges.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Implement robust security and governance measures.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AEFFD85-DF98-11DA-62DB-E5A718F0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lIns="91440" tIns="45720" rIns="91440" bIns="45720" rtlCol="0" anchor="ctr"/>
          <a:lstStyle/>
          <a:p>
            <a:r>
              <a:rPr lang="en-US" u="sng" dirty="0">
                <a:latin typeface="Calibri"/>
                <a:ea typeface="Verdana"/>
              </a:rPr>
              <a:t>Insights and Recommendations from interviews with bank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D41BEAA-28FF-BE59-E7F6-E0F6519BB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295400"/>
            <a:ext cx="10972800" cy="228600"/>
          </a:xfrm>
        </p:spPr>
        <p:txBody>
          <a:bodyPr lIns="91440" tIns="45720" rIns="91440" bIns="45720" anchor="ctr"/>
          <a:lstStyle/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76ABEE0-D17C-6530-2640-E499DE82050C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E11F7-804B-A51E-528C-4A5E0D32B90E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6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F5D7CB-7492-1D76-319D-265B2441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7521"/>
            <a:ext cx="10972800" cy="639762"/>
          </a:xfrm>
        </p:spPr>
        <p:txBody>
          <a:bodyPr lIns="91440" tIns="45720" rIns="91440" bIns="45720" rtlCol="0" anchor="ctr"/>
          <a:lstStyle/>
          <a:p>
            <a:r>
              <a:rPr lang="en-US" u="sng" dirty="0">
                <a:latin typeface="Calibri"/>
                <a:ea typeface="Verdana"/>
              </a:rPr>
              <a:t>Gap Analysis: Micro-Service Data Architecture</a:t>
            </a:r>
            <a:endParaRPr lang="en-US" u="sng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FC4C85DE-B403-1E9E-B765-1E93A03726EF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B68D3-9254-FBC7-5007-17CCB95AB735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7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33EA5-ACA6-E8CD-657D-6F06F1C0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58" y="857284"/>
            <a:ext cx="10088383" cy="55339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45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F5D7CB-7492-1D76-319D-265B2441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7521"/>
            <a:ext cx="10972800" cy="639762"/>
          </a:xfrm>
        </p:spPr>
        <p:txBody>
          <a:bodyPr lIns="91440" tIns="45720" rIns="91440" bIns="45720" rtlCol="0" anchor="ctr"/>
          <a:lstStyle/>
          <a:p>
            <a:r>
              <a:rPr lang="en-US" u="sng" dirty="0">
                <a:latin typeface="Calibri"/>
                <a:ea typeface="Verdana"/>
              </a:rPr>
              <a:t>Communicator Open Gap Analysis 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E3ABD-87E9-0B1E-E4DC-F794E1715E27}"/>
              </a:ext>
            </a:extLst>
          </p:cNvPr>
          <p:cNvSpPr txBox="1"/>
          <p:nvPr/>
        </p:nvSpPr>
        <p:spPr>
          <a:xfrm>
            <a:off x="719137" y="1141051"/>
            <a:ext cx="10753725" cy="56015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Fiserv Communicator Open Value Proposition:</a:t>
            </a:r>
          </a:p>
          <a:p>
            <a:pPr algn="l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Enhanced Integration: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Smooth connectivity with financial networks and services.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Improved Customer Experience: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User-friendly interfaces and engagement tools.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Advanced Security: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Superior protection of sensitive financial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 and Flexibility: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Easily adaptable to growth and market changes.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Cost-Effectiveness: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Long-term savings through efficiency and lower maintenance.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Compliance Ease: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Tailored to meet banking regulatory requirements.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Real-Time Processing &amp; Analytics: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better decision-making and personalized services.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Innovative Offerings: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Enables offering of modern financial products and services.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FC4C85DE-B403-1E9E-B765-1E93A03726EF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B68D3-9254-FBC7-5007-17CCB95AB735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8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F5D7CB-7492-1D76-319D-265B2441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7521"/>
            <a:ext cx="10972800" cy="639762"/>
          </a:xfrm>
        </p:spPr>
        <p:txBody>
          <a:bodyPr lIns="91440" tIns="45720" rIns="91440" bIns="45720" rtlCol="0" anchor="ctr"/>
          <a:lstStyle/>
          <a:p>
            <a:r>
              <a:rPr lang="en-US" u="sng" dirty="0">
                <a:latin typeface="Calibri"/>
                <a:ea typeface="Verdana"/>
              </a:rPr>
              <a:t>Gap Analysis: Middleware led Data Architecture</a:t>
            </a:r>
            <a:endParaRPr lang="en-US" u="sng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FC4C85DE-B403-1E9E-B765-1E93A03726EF}"/>
              </a:ext>
            </a:extLst>
          </p:cNvPr>
          <p:cNvSpPr txBox="1">
            <a:spLocks/>
          </p:cNvSpPr>
          <p:nvPr/>
        </p:nvSpPr>
        <p:spPr>
          <a:xfrm>
            <a:off x="10210800" y="6248402"/>
            <a:ext cx="2209800" cy="609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2800" b="1" kern="1200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>
                <a:solidFill>
                  <a:prstClr val="black"/>
                </a:solidFill>
              </a:rPr>
              <a:t>Manning School of Business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B68D3-9254-FBC7-5007-17CCB95AB735}"/>
              </a:ext>
            </a:extLst>
          </p:cNvPr>
          <p:cNvSpPr txBox="1"/>
          <p:nvPr/>
        </p:nvSpPr>
        <p:spPr>
          <a:xfrm>
            <a:off x="2982898" y="6627168"/>
            <a:ext cx="97743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cap="all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MIST.6490 MSBA Capstone Projects, Professor Motiwalla, Spring, 2023 		Slide </a:t>
            </a:r>
            <a:fld id="{1D5D85B6-40B3-41DF-8661-D644C5D8CB92}" type="slidenum">
              <a:rPr lang="en-US" sz="900" b="1" cap="all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rPr>
              <a:t>9</a:t>
            </a:fld>
            <a:endParaRPr lang="en-US" sz="900" b="1" cap="all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56285-BE8B-3128-F662-82C9AE23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98" y="857283"/>
            <a:ext cx="9571004" cy="552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.potx" id="{708C0D85-91B2-421C-9389-436EF7676D61}" vid="{B17C034C-A48D-4D7C-AAD5-00786938C1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a3340c-83e0-4046-9019-19a132461de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BDDA26ED4166449E357766DD75B04F" ma:contentTypeVersion="10" ma:contentTypeDescription="Create a new document." ma:contentTypeScope="" ma:versionID="183bf5cdce069711e7b8434db8eb15da">
  <xsd:schema xmlns:xsd="http://www.w3.org/2001/XMLSchema" xmlns:xs="http://www.w3.org/2001/XMLSchema" xmlns:p="http://schemas.microsoft.com/office/2006/metadata/properties" xmlns:ns3="94a3340c-83e0-4046-9019-19a132461dec" xmlns:ns4="8ba1594f-4c67-41d2-8a8f-ace7e0ef4cac" targetNamespace="http://schemas.microsoft.com/office/2006/metadata/properties" ma:root="true" ma:fieldsID="5109cfd5e2499ae34e0ad061152f6e00" ns3:_="" ns4:_="">
    <xsd:import namespace="94a3340c-83e0-4046-9019-19a132461dec"/>
    <xsd:import namespace="8ba1594f-4c67-41d2-8a8f-ace7e0ef4c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3340c-83e0-4046-9019-19a132461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1594f-4c67-41d2-8a8f-ace7e0ef4c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15C0CA-5F7B-48D6-9158-215B7F7C2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077A85-A39D-4FC4-A124-023B0F4816F4}">
  <ds:schemaRefs>
    <ds:schemaRef ds:uri="94a3340c-83e0-4046-9019-19a132461dec"/>
    <ds:schemaRef ds:uri="http://schemas.microsoft.com/office/2006/documentManagement/types"/>
    <ds:schemaRef ds:uri="8ba1594f-4c67-41d2-8a8f-ace7e0ef4cac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9C5C2D-4B3A-4BC8-BB1B-0D3D01267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a3340c-83e0-4046-9019-19a132461dec"/>
    <ds:schemaRef ds:uri="8ba1594f-4c67-41d2-8a8f-ace7e0ef4c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1228</Words>
  <Application>Microsoft Office PowerPoint</Application>
  <PresentationFormat>Widescreen</PresentationFormat>
  <Paragraphs>153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Verdana</vt:lpstr>
      <vt:lpstr>1_Deep Blue - Template</vt:lpstr>
      <vt:lpstr>University of Massachusetts Lowell Master of Science in Business Analytics  Capstone Project, Fall 2023</vt:lpstr>
      <vt:lpstr>Project Background &amp; Goals</vt:lpstr>
      <vt:lpstr>FISERV Communicator Open</vt:lpstr>
      <vt:lpstr>VENDOR OVERVIEW: SOLUTION VENDORS</vt:lpstr>
      <vt:lpstr>VENDOR OVERVIEW: API / MIDDLEWARE VENDORS</vt:lpstr>
      <vt:lpstr>Insights and Recommendations from interviews with bank</vt:lpstr>
      <vt:lpstr>Gap Analysis: Micro-Service Data Architecture</vt:lpstr>
      <vt:lpstr>Communicator Open Gap Analysis </vt:lpstr>
      <vt:lpstr>Gap Analysis: Middleware led Data Architecture</vt:lpstr>
      <vt:lpstr>Vendor Evaluation Dashboard</vt:lpstr>
      <vt:lpstr>Conclusion</vt:lpstr>
      <vt:lpstr>University of Massachusetts Lowell Master of Science in Business Analytics  Capstone Project, Fall 2023</vt:lpstr>
    </vt:vector>
  </TitlesOfParts>
  <Company>University of Massachusetts Lowell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Luvai Motiwalla</dc:creator>
  <cp:keywords>Capstone Project</cp:keywords>
  <cp:lastModifiedBy>Ashika, FNU</cp:lastModifiedBy>
  <cp:revision>19</cp:revision>
  <cp:lastPrinted>2019-04-15T21:29:48Z</cp:lastPrinted>
  <dcterms:created xsi:type="dcterms:W3CDTF">2021-11-17T02:05:27Z</dcterms:created>
  <dcterms:modified xsi:type="dcterms:W3CDTF">2023-12-05T22:10:03Z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0x010100B3BDDA26ED4166449E357766DD75B04F</vt:lpwstr>
  </property>
</Properties>
</file>