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9" r:id="rId17"/>
    <p:sldId id="280" r:id="rId18"/>
    <p:sldId id="271" r:id="rId19"/>
    <p:sldId id="272" r:id="rId20"/>
    <p:sldId id="273"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3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3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3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3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3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134FD420-9B71-4579-A5B6-D3D4CB7627A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685800" y="1143000"/>
            <a:ext cx="5486400" cy="3086100"/>
          </a:xfrm>
          <a:prstGeom prst="rect">
            <a:avLst/>
          </a:prstGeom>
        </p:spPr>
      </p:sp>
      <p:sp>
        <p:nvSpPr>
          <p:cNvPr id="18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IN" sz="2000" b="0" strike="noStrike" spc="-1">
              <a:latin typeface="Arial"/>
            </a:endParaRPr>
          </a:p>
        </p:txBody>
      </p:sp>
      <p:sp>
        <p:nvSpPr>
          <p:cNvPr id="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B35C471A-A046-4020-9E53-0F5446AD9884}" type="slidenum">
              <a:rPr lang="en-US" sz="1200" b="0" strike="noStrike" spc="-1">
                <a:solidFill>
                  <a:srgbClr val="000000"/>
                </a:solidFill>
                <a:latin typeface="Calibri"/>
                <a:ea typeface="+mn-ea"/>
              </a:rPr>
              <a:t>1</a:t>
            </a:fld>
            <a:endParaRPr lang="en-IN"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134FD420-9B71-4579-A5B6-D3D4CB7627A9}" type="slidenum">
              <a:rPr lang="en-IN" sz="1400" b="0" strike="noStrike" spc="-1" smtClean="0">
                <a:latin typeface="Times New Roman"/>
              </a:rPr>
              <a:t>12</a:t>
            </a:fld>
            <a:endParaRPr lang="en-IN" sz="1400" b="0" strike="noStrike" spc="-1">
              <a:latin typeface="Times New Roman"/>
            </a:endParaRPr>
          </a:p>
        </p:txBody>
      </p:sp>
    </p:spTree>
    <p:extLst>
      <p:ext uri="{BB962C8B-B14F-4D97-AF65-F5344CB8AC3E}">
        <p14:creationId xmlns:p14="http://schemas.microsoft.com/office/powerpoint/2010/main" val="30664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2BB1B-9282-0953-BF8D-623B93DC68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07B4E0-AB94-7E17-6889-07CEF25177BE}"/>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13C04761-3E78-EA91-4027-4F467533BB8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F0B5CD8-5D16-97EA-AE21-8B01B7723208}"/>
              </a:ext>
            </a:extLst>
          </p:cNvPr>
          <p:cNvSpPr>
            <a:spLocks noGrp="1"/>
          </p:cNvSpPr>
          <p:nvPr>
            <p:ph type="sldNum"/>
          </p:nvPr>
        </p:nvSpPr>
        <p:spPr/>
        <p:txBody>
          <a:bodyPr/>
          <a:lstStyle/>
          <a:p>
            <a:pPr algn="r"/>
            <a:fld id="{134FD420-9B71-4579-A5B6-D3D4CB7627A9}" type="slidenum">
              <a:rPr lang="en-IN" sz="1400" b="0" strike="noStrike" spc="-1" smtClean="0">
                <a:latin typeface="Times New Roman"/>
              </a:rPr>
              <a:t>19</a:t>
            </a:fld>
            <a:endParaRPr lang="en-IN" sz="1400" b="0" strike="noStrike" spc="-1">
              <a:latin typeface="Times New Roman"/>
            </a:endParaRPr>
          </a:p>
        </p:txBody>
      </p:sp>
    </p:spTree>
    <p:extLst>
      <p:ext uri="{BB962C8B-B14F-4D97-AF65-F5344CB8AC3E}">
        <p14:creationId xmlns:p14="http://schemas.microsoft.com/office/powerpoint/2010/main" val="1670116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4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CustomShape 1" hidden="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4" name="CustomShape 2" hidden="1"/>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scrgbClr r="0" g="0" b="0"/>
          </a:lnRef>
          <a:fillRef idx="0">
            <a:scrgbClr r="0" g="0" b="0"/>
          </a:fillRef>
          <a:effectRef idx="0">
            <a:scrgbClr r="0" g="0" b="0"/>
          </a:effectRef>
          <a:fontRef idx="minor"/>
        </p:style>
      </p:sp>
      <p:sp>
        <p:nvSpPr>
          <p:cNvPr id="2" name="CustomShape 3" hidden="1"/>
          <p:cNvSpPr/>
          <p:nvPr/>
        </p:nvSpPr>
        <p:spPr>
          <a:xfrm>
            <a:off x="371880" y="374760"/>
            <a:ext cx="11447640" cy="6107400"/>
          </a:xfrm>
          <a:prstGeom prst="rect">
            <a:avLst/>
          </a:prstGeom>
          <a:noFill/>
          <a:ln w="6480" cap="sq">
            <a:solidFill>
              <a:schemeClr val="tx1">
                <a:lumMod val="85000"/>
                <a:lumOff val="15000"/>
              </a:schemeClr>
            </a:solidFill>
            <a:miter/>
          </a:ln>
        </p:spPr>
        <p:style>
          <a:lnRef idx="0">
            <a:scrgbClr r="0" g="0" b="0"/>
          </a:lnRef>
          <a:fillRef idx="0">
            <a:scrgbClr r="0" g="0" b="0"/>
          </a:fillRef>
          <a:effectRef idx="0">
            <a:scrgbClr r="0" g="0" b="0"/>
          </a:effectRef>
          <a:fontRef idx="minor"/>
        </p:style>
      </p:sp>
      <p:sp>
        <p:nvSpPr>
          <p:cNvPr id="3" name="CustomShape 4"/>
          <p:cNvSpPr/>
          <p:nvPr/>
        </p:nvSpPr>
        <p:spPr>
          <a:xfrm>
            <a:off x="0" y="0"/>
            <a:ext cx="12191400" cy="68572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307880" y="1267560"/>
            <a:ext cx="9575640" cy="4307400"/>
          </a:xfrm>
          <a:prstGeom prst="rect">
            <a:avLst/>
          </a:prstGeom>
          <a:solidFill>
            <a:srgbClr val="FFFFFF"/>
          </a:solidFill>
          <a:ln w="6480">
            <a:noFill/>
          </a:ln>
          <a:effectLst>
            <a:outerShdw blurRad="50800" algn="ctr" rotWithShape="0">
              <a:srgbClr val="000000">
                <a:alpha val="66000"/>
              </a:srgbClr>
            </a:outerShdw>
            <a:softEdge rad="0"/>
          </a:effectLst>
        </p:spPr>
        <p:style>
          <a:lnRef idx="0">
            <a:scrgbClr r="0" g="0" b="0"/>
          </a:lnRef>
          <a:fillRef idx="0">
            <a:scrgbClr r="0" g="0" b="0"/>
          </a:fillRef>
          <a:effectRef idx="0">
            <a:scrgbClr r="0" g="0" b="0"/>
          </a:effectRef>
          <a:fontRef idx="minor"/>
        </p:style>
      </p:sp>
      <p:sp>
        <p:nvSpPr>
          <p:cNvPr id="5" name="CustomShape 6"/>
          <p:cNvSpPr/>
          <p:nvPr/>
        </p:nvSpPr>
        <p:spPr>
          <a:xfrm>
            <a:off x="1447920" y="1411560"/>
            <a:ext cx="9295560" cy="4034160"/>
          </a:xfrm>
          <a:prstGeom prst="rect">
            <a:avLst/>
          </a:prstGeom>
          <a:noFill/>
          <a:ln w="6480" cap="sq">
            <a:solidFill>
              <a:schemeClr val="tx1">
                <a:lumMod val="75000"/>
                <a:lumOff val="25000"/>
              </a:schemeClr>
            </a:solidFill>
            <a:miter/>
          </a:ln>
        </p:spPr>
        <p:style>
          <a:lnRef idx="0">
            <a:scrgbClr r="0" g="0" b="0"/>
          </a:lnRef>
          <a:fillRef idx="0">
            <a:scrgbClr r="0" g="0" b="0"/>
          </a:fillRef>
          <a:effectRef idx="0">
            <a:scrgbClr r="0" g="0" b="0"/>
          </a:effectRef>
          <a:fontRef idx="minor"/>
        </p:style>
      </p:sp>
      <p:sp>
        <p:nvSpPr>
          <p:cNvPr id="6" name="CustomShape 7"/>
          <p:cNvSpPr/>
          <p:nvPr/>
        </p:nvSpPr>
        <p:spPr>
          <a:xfrm>
            <a:off x="5135760" y="1267560"/>
            <a:ext cx="1919520" cy="7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5249880" y="1267560"/>
            <a:ext cx="1691640" cy="615960"/>
            <a:chOff x="5249880" y="1267560"/>
            <a:chExt cx="1691640" cy="615960"/>
          </a:xfrm>
        </p:grpSpPr>
        <p:sp>
          <p:nvSpPr>
            <p:cNvPr id="8" name="Line 9"/>
            <p:cNvSpPr/>
            <p:nvPr/>
          </p:nvSpPr>
          <p:spPr>
            <a:xfrm>
              <a:off x="5249880" y="1267560"/>
              <a:ext cx="0" cy="6127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9" name="Line 10"/>
            <p:cNvSpPr/>
            <p:nvPr/>
          </p:nvSpPr>
          <p:spPr>
            <a:xfrm>
              <a:off x="6941520" y="1267560"/>
              <a:ext cx="0" cy="6127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0" name="Line 11"/>
            <p:cNvSpPr/>
            <p:nvPr/>
          </p:nvSpPr>
          <p:spPr>
            <a:xfrm>
              <a:off x="5249880" y="1883520"/>
              <a:ext cx="1691640" cy="0"/>
            </a:xfrm>
            <a:prstGeom prst="line">
              <a:avLst/>
            </a:prstGeom>
            <a:ln>
              <a:solidFill>
                <a:srgbClr val="FFFFFF"/>
              </a:solidFill>
            </a:ln>
          </p:spPr>
          <p:style>
            <a:lnRef idx="1">
              <a:schemeClr val="accent1"/>
            </a:lnRef>
            <a:fillRef idx="0">
              <a:schemeClr val="accent1"/>
            </a:fillRef>
            <a:effectRef idx="0">
              <a:schemeClr val="accent1"/>
            </a:effectRef>
            <a:fontRef idx="minor"/>
          </p:style>
        </p:sp>
      </p:grpSp>
      <p:sp>
        <p:nvSpPr>
          <p:cNvPr id="11" name="PlaceHolder 12"/>
          <p:cNvSpPr>
            <a:spLocks noGrp="1"/>
          </p:cNvSpPr>
          <p:nvPr>
            <p:ph type="title"/>
          </p:nvPr>
        </p:nvSpPr>
        <p:spPr>
          <a:xfrm>
            <a:off x="1066680" y="642600"/>
            <a:ext cx="10057680" cy="13708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2"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scrgbClr r="0" g="0" b="0"/>
          </a:lnRef>
          <a:fillRef idx="0">
            <a:scrgbClr r="0" g="0" b="0"/>
          </a:fillRef>
          <a:effectRef idx="0">
            <a:scrgbClr r="0" g="0" b="0"/>
          </a:effectRef>
          <a:fontRef idx="minor"/>
        </p:style>
      </p:sp>
      <p:sp>
        <p:nvSpPr>
          <p:cNvPr id="51" name="CustomShape 3"/>
          <p:cNvSpPr/>
          <p:nvPr/>
        </p:nvSpPr>
        <p:spPr>
          <a:xfrm>
            <a:off x="371880" y="374760"/>
            <a:ext cx="11447640" cy="6107400"/>
          </a:xfrm>
          <a:prstGeom prst="rect">
            <a:avLst/>
          </a:prstGeom>
          <a:noFill/>
          <a:ln w="6480" cap="sq">
            <a:solidFill>
              <a:schemeClr val="tx1">
                <a:lumMod val="85000"/>
                <a:lumOff val="15000"/>
              </a:schemeClr>
            </a:solidFill>
            <a:miter/>
          </a:ln>
        </p:spPr>
        <p:style>
          <a:lnRef idx="0">
            <a:scrgbClr r="0" g="0" b="0"/>
          </a:lnRef>
          <a:fillRef idx="0">
            <a:scrgbClr r="0" g="0" b="0"/>
          </a:fillRef>
          <a:effectRef idx="0">
            <a:scrgbClr r="0" g="0" b="0"/>
          </a:effectRef>
          <a:fontRef idx="minor"/>
        </p:style>
      </p:sp>
      <p:sp>
        <p:nvSpPr>
          <p:cNvPr id="52" name="PlaceHolder 4"/>
          <p:cNvSpPr>
            <a:spLocks noGrp="1"/>
          </p:cNvSpPr>
          <p:nvPr>
            <p:ph type="title"/>
          </p:nvPr>
        </p:nvSpPr>
        <p:spPr>
          <a:xfrm>
            <a:off x="1066680" y="642600"/>
            <a:ext cx="10057680" cy="137088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53" name="PlaceHolder 5"/>
          <p:cNvSpPr>
            <a:spLocks noGrp="1"/>
          </p:cNvSpPr>
          <p:nvPr>
            <p:ph type="body"/>
          </p:nvPr>
        </p:nvSpPr>
        <p:spPr>
          <a:xfrm>
            <a:off x="1066680" y="2103120"/>
            <a:ext cx="4907880" cy="3848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54" name="PlaceHolder 6"/>
          <p:cNvSpPr>
            <a:spLocks noGrp="1"/>
          </p:cNvSpPr>
          <p:nvPr>
            <p:ph type="body"/>
          </p:nvPr>
        </p:nvSpPr>
        <p:spPr>
          <a:xfrm>
            <a:off x="6220800" y="2103120"/>
            <a:ext cx="4907880" cy="3848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scrgbClr r="0" g="0" b="0"/>
          </a:lnRef>
          <a:fillRef idx="0">
            <a:scrgbClr r="0" g="0" b="0"/>
          </a:fillRef>
          <a:effectRef idx="0">
            <a:scrgbClr r="0" g="0" b="0"/>
          </a:effectRef>
          <a:fontRef idx="minor"/>
        </p:style>
      </p:sp>
      <p:sp>
        <p:nvSpPr>
          <p:cNvPr id="93" name="CustomShape 3"/>
          <p:cNvSpPr/>
          <p:nvPr/>
        </p:nvSpPr>
        <p:spPr>
          <a:xfrm>
            <a:off x="371880" y="374760"/>
            <a:ext cx="11447640" cy="6107400"/>
          </a:xfrm>
          <a:prstGeom prst="rect">
            <a:avLst/>
          </a:prstGeom>
          <a:noFill/>
          <a:ln w="6480" cap="sq">
            <a:solidFill>
              <a:schemeClr val="tx1">
                <a:lumMod val="85000"/>
                <a:lumOff val="15000"/>
              </a:schemeClr>
            </a:solidFill>
            <a:miter/>
          </a:ln>
        </p:spPr>
        <p:style>
          <a:lnRef idx="0">
            <a:scrgbClr r="0" g="0" b="0"/>
          </a:lnRef>
          <a:fillRef idx="0">
            <a:scrgbClr r="0" g="0" b="0"/>
          </a:fillRef>
          <a:effectRef idx="0">
            <a:scrgbClr r="0" g="0" b="0"/>
          </a:effectRef>
          <a:fontRef idx="minor"/>
        </p:style>
      </p:sp>
      <p:sp>
        <p:nvSpPr>
          <p:cNvPr id="94" name="PlaceHolder 4"/>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8" name="Picture 7" descr="flower illustrations"/>
          <p:cNvPicPr/>
          <p:nvPr/>
        </p:nvPicPr>
        <p:blipFill>
          <a:blip r:embed="rId3"/>
          <a:stretch/>
        </p:blipFill>
        <p:spPr>
          <a:xfrm>
            <a:off x="0" y="-720"/>
            <a:ext cx="12191400" cy="6857280"/>
          </a:xfrm>
          <a:prstGeom prst="rect">
            <a:avLst/>
          </a:prstGeom>
          <a:ln>
            <a:noFill/>
          </a:ln>
        </p:spPr>
      </p:pic>
      <p:sp>
        <p:nvSpPr>
          <p:cNvPr id="139" name="CustomShape 1"/>
          <p:cNvSpPr/>
          <p:nvPr/>
        </p:nvSpPr>
        <p:spPr>
          <a:xfrm>
            <a:off x="1307880" y="1267560"/>
            <a:ext cx="9575640" cy="4307400"/>
          </a:xfrm>
          <a:prstGeom prst="rect">
            <a:avLst/>
          </a:prstGeom>
          <a:solidFill>
            <a:schemeClr val="bg1"/>
          </a:solidFill>
          <a:ln w="6480">
            <a:noFill/>
          </a:ln>
          <a:effectLst>
            <a:outerShdw blurRad="50800" algn="ctr" rotWithShape="0">
              <a:srgbClr val="000000">
                <a:alpha val="66000"/>
              </a:srgbClr>
            </a:outerShdw>
            <a:softEdge rad="0"/>
          </a:effectLst>
        </p:spPr>
        <p:style>
          <a:lnRef idx="0">
            <a:scrgbClr r="0" g="0" b="0"/>
          </a:lnRef>
          <a:fillRef idx="0">
            <a:scrgbClr r="0" g="0" b="0"/>
          </a:fillRef>
          <a:effectRef idx="0">
            <a:scrgbClr r="0" g="0" b="0"/>
          </a:effectRef>
          <a:fontRef idx="minor"/>
        </p:style>
      </p:sp>
      <p:sp>
        <p:nvSpPr>
          <p:cNvPr id="140" name="CustomShape 2"/>
          <p:cNvSpPr/>
          <p:nvPr/>
        </p:nvSpPr>
        <p:spPr>
          <a:xfrm>
            <a:off x="1447920" y="1411560"/>
            <a:ext cx="9295560" cy="4034160"/>
          </a:xfrm>
          <a:prstGeom prst="rect">
            <a:avLst/>
          </a:prstGeom>
          <a:noFill/>
          <a:ln w="6480" cap="sq">
            <a:solidFill>
              <a:schemeClr val="tx1">
                <a:lumMod val="75000"/>
                <a:lumOff val="25000"/>
              </a:schemeClr>
            </a:solidFill>
            <a:miter/>
          </a:ln>
        </p:spPr>
        <p:style>
          <a:lnRef idx="0">
            <a:scrgbClr r="0" g="0" b="0"/>
          </a:lnRef>
          <a:fillRef idx="0">
            <a:scrgbClr r="0" g="0" b="0"/>
          </a:fillRef>
          <a:effectRef idx="0">
            <a:scrgbClr r="0" g="0" b="0"/>
          </a:effectRef>
          <a:fontRef idx="minor"/>
        </p:style>
      </p:sp>
      <p:sp>
        <p:nvSpPr>
          <p:cNvPr id="141" name="CustomShape 3"/>
          <p:cNvSpPr/>
          <p:nvPr/>
        </p:nvSpPr>
        <p:spPr>
          <a:xfrm>
            <a:off x="1771200" y="2091240"/>
            <a:ext cx="8649000" cy="25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gn="ctr">
              <a:lnSpc>
                <a:spcPct val="83000"/>
              </a:lnSpc>
            </a:pPr>
            <a:r>
              <a:rPr lang="en-US" sz="7200" b="1" strike="noStrike" cap="all" spc="-100">
                <a:solidFill>
                  <a:srgbClr val="F95F88"/>
                </a:solidFill>
                <a:latin typeface="Petrona Bold"/>
                <a:ea typeface="Petrona Bold"/>
              </a:rPr>
              <a:t>The Future of Online Shopping</a:t>
            </a:r>
            <a:br/>
            <a:endParaRPr lang="en-IN" sz="7200" b="0" strike="noStrike" spc="-1">
              <a:latin typeface="Arial"/>
            </a:endParaRPr>
          </a:p>
        </p:txBody>
      </p:sp>
      <p:sp>
        <p:nvSpPr>
          <p:cNvPr id="142" name="CustomShape 4"/>
          <p:cNvSpPr/>
          <p:nvPr/>
        </p:nvSpPr>
        <p:spPr>
          <a:xfrm>
            <a:off x="1771200" y="4682160"/>
            <a:ext cx="865224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10000"/>
              </a:lnSpc>
              <a:spcAft>
                <a:spcPts val="601"/>
              </a:spcAft>
              <a:tabLst>
                <a:tab pos="0" algn="l"/>
              </a:tabLst>
            </a:pPr>
            <a:r>
              <a:rPr lang="en-US" sz="1800" b="0" strike="noStrike" spc="-38">
                <a:solidFill>
                  <a:srgbClr val="272525"/>
                </a:solidFill>
                <a:latin typeface="Inter"/>
                <a:ea typeface="Inter"/>
              </a:rPr>
              <a:t>Adwaid Manoj, Adithya Vinod, Ajay Das, Anamika S</a:t>
            </a:r>
            <a:endParaRPr lang="en-IN" sz="1800" b="0" strike="noStrike" spc="-1">
              <a:latin typeface="Arial"/>
            </a:endParaRPr>
          </a:p>
        </p:txBody>
      </p:sp>
      <p:sp>
        <p:nvSpPr>
          <p:cNvPr id="143" name="CustomShape 5"/>
          <p:cNvSpPr/>
          <p:nvPr/>
        </p:nvSpPr>
        <p:spPr>
          <a:xfrm>
            <a:off x="5135760" y="1267560"/>
            <a:ext cx="1919520" cy="7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4" name="Line 6"/>
          <p:cNvSpPr/>
          <p:nvPr/>
        </p:nvSpPr>
        <p:spPr>
          <a:xfrm>
            <a:off x="5249880" y="1267560"/>
            <a:ext cx="0" cy="6400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45" name="Line 7"/>
          <p:cNvSpPr/>
          <p:nvPr/>
        </p:nvSpPr>
        <p:spPr>
          <a:xfrm>
            <a:off x="6941520" y="1267560"/>
            <a:ext cx="0" cy="6400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46" name="Line 8"/>
          <p:cNvSpPr/>
          <p:nvPr/>
        </p:nvSpPr>
        <p:spPr>
          <a:xfrm>
            <a:off x="5249880" y="1912680"/>
            <a:ext cx="1691640" cy="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3000" lnSpcReduction="10000"/>
          </a:bodyPr>
          <a:lstStyle/>
          <a:p>
            <a:pPr>
              <a:lnSpc>
                <a:spcPct val="90000"/>
              </a:lnSpc>
            </a:pPr>
            <a:r>
              <a:rPr lang="en-IN" sz="3600" b="0" strike="noStrike" spc="-1">
                <a:solidFill>
                  <a:srgbClr val="D91569"/>
                </a:solidFill>
                <a:latin typeface="Bahnschrift"/>
              </a:rPr>
              <a:t>7. End-Cloud AI Framework for E-Commerce Customer Service</a:t>
            </a:r>
            <a:br/>
            <a:endParaRPr lang="en-IN" sz="3600" b="0" strike="noStrike" spc="-1">
              <a:latin typeface="Arial"/>
            </a:endParaRPr>
          </a:p>
        </p:txBody>
      </p:sp>
      <p:sp>
        <p:nvSpPr>
          <p:cNvPr id="165"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600" b="0" strike="noStrike" spc="-1">
                <a:solidFill>
                  <a:srgbClr val="D91569"/>
                </a:solidFill>
                <a:latin typeface="Bahnschrift"/>
              </a:rPr>
              <a:t>Methodology</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Integrates cloud-based large models with end-device AI for real-time, privacy-preserving customer support</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1600" b="0" strike="noStrike" spc="-1">
                <a:solidFill>
                  <a:srgbClr val="D91569"/>
                </a:solidFill>
                <a:latin typeface="Bahnschrift"/>
              </a:rPr>
              <a:t>Future Scope</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Expand deployment across industries with better optimization</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200" b="0" strike="noStrike" spc="-1">
                <a:solidFill>
                  <a:srgbClr val="D91569"/>
                </a:solidFill>
                <a:latin typeface="Bahnschrift"/>
              </a:rPr>
              <a:t>8. E-Commerce Image Enhancement via Instance Segmentation &amp; Background Replacement</a:t>
            </a:r>
            <a:br/>
            <a:endParaRPr lang="en-IN" sz="3200" b="0" strike="noStrike" spc="-1">
              <a:latin typeface="Arial"/>
            </a:endParaRPr>
          </a:p>
        </p:txBody>
      </p:sp>
      <p:sp>
        <p:nvSpPr>
          <p:cNvPr id="167"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600" b="0" strike="noStrike" spc="-1">
                <a:solidFill>
                  <a:srgbClr val="D91569"/>
                </a:solidFill>
                <a:latin typeface="Bahnschrift"/>
              </a:rPr>
              <a:t>Methodology</a:t>
            </a:r>
            <a:endParaRPr lang="en-IN" sz="1600" b="0" strike="noStrike" spc="-1">
              <a:latin typeface="Arial"/>
            </a:endParaRPr>
          </a:p>
          <a:p>
            <a:pPr marL="182880" indent="-182160">
              <a:lnSpc>
                <a:spcPct val="110000"/>
              </a:lnSpc>
              <a:spcBef>
                <a:spcPts val="901"/>
              </a:spcBef>
              <a:buClr>
                <a:srgbClr val="262626"/>
              </a:buClr>
              <a:buFont typeface="Arial"/>
              <a:buChar char="•"/>
              <a:tabLst>
                <a:tab pos="0" algn="l"/>
              </a:tabLst>
            </a:pPr>
            <a:r>
              <a:rPr lang="en-US" sz="1600" b="0" strike="noStrike" spc="-1">
                <a:solidFill>
                  <a:srgbClr val="000000"/>
                </a:solidFill>
                <a:latin typeface="Bahnschrift"/>
              </a:rPr>
              <a:t>Uses Fast-SAM segmentation, background replacement, &amp; shadow generation for product image enhancement</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1600" b="0" strike="noStrike" spc="-1">
                <a:solidFill>
                  <a:srgbClr val="D91569"/>
                </a:solidFill>
                <a:latin typeface="Bahnschrift"/>
              </a:rPr>
              <a:t>Future Scope</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Expand dataset diversity &amp; apply to fields like medical imaging &amp; artwork analysis</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4400" b="0" strike="noStrike" spc="-1">
                <a:solidFill>
                  <a:srgbClr val="D91569"/>
                </a:solidFill>
                <a:latin typeface="Bahnschrift"/>
              </a:rPr>
              <a:t>ABSTRACT</a:t>
            </a:r>
            <a:endParaRPr lang="en-IN" sz="4400" b="0" strike="noStrike" spc="-1">
              <a:latin typeface="Arial"/>
            </a:endParaRPr>
          </a:p>
        </p:txBody>
      </p:sp>
      <p:sp>
        <p:nvSpPr>
          <p:cNvPr id="169"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US" sz="2000" b="0" strike="noStrike" spc="-1" dirty="0">
                <a:solidFill>
                  <a:srgbClr val="000000"/>
                </a:solidFill>
                <a:latin typeface="Petrona Bold"/>
              </a:rPr>
              <a:t>The Online Shopping Platform (OSP) is an advanced e-commerce solution designed to provide a seamless and personalized shopping experience. With a wide range of product categories like electronics, fashion, and groceries, OSP offers users the ability to browse, purchase, and manage products effortlessly. Key features include personalized recommendations based on user preferences, advanced search and filter options, secure payment methods, and real-time order tracking from purchase to delivery. Customers can also read reviews, compare products, create </a:t>
            </a:r>
            <a:r>
              <a:rPr lang="en-US" sz="2000" b="0" strike="noStrike" spc="-1" dirty="0" err="1">
                <a:solidFill>
                  <a:srgbClr val="000000"/>
                </a:solidFill>
                <a:latin typeface="Petrona Bold"/>
              </a:rPr>
              <a:t>wishlists</a:t>
            </a:r>
            <a:r>
              <a:rPr lang="en-US" sz="2000" b="0" strike="noStrike" spc="-1" dirty="0">
                <a:solidFill>
                  <a:srgbClr val="000000"/>
                </a:solidFill>
                <a:latin typeface="Petrona Bold"/>
              </a:rPr>
              <a:t>, and receive notifications about exclusive deals and discounts. OSP prioritizes security with a robust checkout process and supports multiple payment methods for convenience. Its intuitive interface ensures easy navigation, while tools like product comparison and customer reviews empower users to make informed decisions. By integrating tailored recommendations, secure transactions, and enhanced usability, OSP redefines online shopping, providing a safe, convenient, and engaging experience for all users.</a:t>
            </a:r>
            <a:endParaRPr lang="en-IN" sz="2000" b="0" strike="noStrike" spc="-1" dirty="0">
              <a:latin typeface="Petrona Bold"/>
            </a:endParaRPr>
          </a:p>
          <a:p>
            <a:pPr>
              <a:lnSpc>
                <a:spcPct val="110000"/>
              </a:lnSpc>
              <a:spcBef>
                <a:spcPts val="901"/>
              </a:spcBef>
              <a:tabLst>
                <a:tab pos="0" algn="l"/>
              </a:tabLst>
            </a:pPr>
            <a:endParaRPr lang="en-IN" sz="2000" b="0" strike="noStrike" spc="-1" dirty="0">
              <a:latin typeface="Petrona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000" b="1" strike="noStrike" spc="-100">
                <a:solidFill>
                  <a:srgbClr val="F95F88"/>
                </a:solidFill>
                <a:latin typeface="Bahnschrift"/>
                <a:ea typeface="Petrona Bold"/>
              </a:rPr>
              <a:t>System Architecture Requirements</a:t>
            </a:r>
            <a:br/>
            <a:endParaRPr lang="en-IN" sz="4000" b="0" strike="noStrike" spc="-1">
              <a:latin typeface="Arial"/>
            </a:endParaRPr>
          </a:p>
        </p:txBody>
      </p:sp>
      <p:sp>
        <p:nvSpPr>
          <p:cNvPr id="171"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9500"/>
          </a:bodyPr>
          <a:lstStyle/>
          <a:p>
            <a:pPr>
              <a:lnSpc>
                <a:spcPct val="110000"/>
              </a:lnSpc>
              <a:spcBef>
                <a:spcPts val="901"/>
              </a:spcBef>
              <a:tabLst>
                <a:tab pos="0" algn="l"/>
              </a:tabLst>
            </a:pPr>
            <a:r>
              <a:rPr lang="en-US" sz="2000" b="1" strike="noStrike" spc="-49">
                <a:solidFill>
                  <a:srgbClr val="F95F88"/>
                </a:solidFill>
                <a:latin typeface="Petrona Bold"/>
                <a:ea typeface="Petrona Bold"/>
              </a:rPr>
              <a:t>Frontend</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ReactJS will be used for the frontend, providing a responsive and interactive user interface</a:t>
            </a:r>
            <a:endParaRPr lang="en-IN" sz="1800" b="0" strike="noStrike" spc="-1">
              <a:latin typeface="Arial"/>
            </a:endParaRPr>
          </a:p>
          <a:p>
            <a:pPr>
              <a:lnSpc>
                <a:spcPct val="110000"/>
              </a:lnSpc>
              <a:spcBef>
                <a:spcPts val="901"/>
              </a:spcBef>
              <a:tabLst>
                <a:tab pos="0" algn="l"/>
              </a:tabLst>
            </a:pPr>
            <a:r>
              <a:rPr lang="en-US" sz="2000" b="1" strike="noStrike" spc="-49">
                <a:solidFill>
                  <a:srgbClr val="F95F88"/>
                </a:solidFill>
                <a:latin typeface="Petrona Bold"/>
                <a:ea typeface="Petrona Bold"/>
              </a:rPr>
              <a:t>Backend</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Node.js with Express will handle the backend logic, including API endpoints and data processing.</a:t>
            </a:r>
            <a:endParaRPr lang="en-IN" sz="1800" b="0" strike="noStrike" spc="-1">
              <a:latin typeface="Arial"/>
            </a:endParaRPr>
          </a:p>
          <a:p>
            <a:pPr>
              <a:lnSpc>
                <a:spcPct val="110000"/>
              </a:lnSpc>
              <a:spcBef>
                <a:spcPts val="901"/>
              </a:spcBef>
              <a:tabLst>
                <a:tab pos="0" algn="l"/>
              </a:tabLst>
            </a:pPr>
            <a:r>
              <a:rPr lang="en-US" sz="2000" b="1" strike="noStrike" spc="-49">
                <a:solidFill>
                  <a:srgbClr val="F95F88"/>
                </a:solidFill>
                <a:latin typeface="Petrona Bold"/>
                <a:ea typeface="Petrona Bold"/>
              </a:rPr>
              <a:t>Database</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MongoDB will serve as the database, providing a flexible and scalable data storage solution.</a:t>
            </a:r>
            <a:endParaRPr lang="en-IN" sz="1800" b="0" strike="noStrike" spc="-1">
              <a:latin typeface="Arial"/>
            </a:endParaRPr>
          </a:p>
          <a:p>
            <a:pPr>
              <a:lnSpc>
                <a:spcPct val="110000"/>
              </a:lnSpc>
              <a:spcBef>
                <a:spcPts val="901"/>
              </a:spcBef>
              <a:tabLst>
                <a:tab pos="0" algn="l"/>
              </a:tabLst>
            </a:pPr>
            <a:r>
              <a:rPr lang="en-US" sz="2000" b="1" strike="noStrike" spc="-49">
                <a:solidFill>
                  <a:srgbClr val="F95F88"/>
                </a:solidFill>
                <a:latin typeface="Petrona Bold"/>
                <a:ea typeface="Petrona Bold"/>
              </a:rPr>
              <a:t>Third-Party</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We will utilize a third-party payment gateway for secure transaction processing and notifications for communication with users.</a:t>
            </a:r>
            <a:endParaRPr lang="en-IN" sz="1800" b="0" strike="noStrike" spc="-1">
              <a:latin typeface="Arial"/>
            </a:endParaRPr>
          </a:p>
          <a:p>
            <a:pPr>
              <a:lnSpc>
                <a:spcPct val="110000"/>
              </a:lnSpc>
              <a:spcBef>
                <a:spcPts val="901"/>
              </a:spcBef>
              <a:tabLst>
                <a:tab pos="0" algn="l"/>
              </a:tabLst>
            </a:pPr>
            <a:endParaRPr lang="en-IN" sz="1800" b="0" strike="noStrike" spc="-1">
              <a:latin typeface="Arial"/>
            </a:endParaRPr>
          </a:p>
          <a:p>
            <a:pPr>
              <a:lnSpc>
                <a:spcPct val="110000"/>
              </a:lnSpc>
              <a:spcBef>
                <a:spcPts val="901"/>
              </a:spcBef>
              <a:tabLst>
                <a:tab pos="0" algn="l"/>
              </a:tabLst>
            </a:pPr>
            <a:endParaRPr lang="en-IN" sz="1800" b="0" strike="noStrike" spc="-1">
              <a:latin typeface="Arial"/>
            </a:endParaRPr>
          </a:p>
          <a:p>
            <a:pPr>
              <a:lnSpc>
                <a:spcPct val="110000"/>
              </a:lnSpc>
              <a:spcBef>
                <a:spcPts val="901"/>
              </a:spcBef>
              <a:tabLst>
                <a:tab pos="0" algn="l"/>
              </a:tabLst>
            </a:pP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364C-C8E2-644F-DC53-E72DEAB014CB}"/>
              </a:ext>
            </a:extLst>
          </p:cNvPr>
          <p:cNvSpPr>
            <a:spLocks noGrp="1"/>
          </p:cNvSpPr>
          <p:nvPr>
            <p:ph type="title"/>
          </p:nvPr>
        </p:nvSpPr>
        <p:spPr/>
        <p:txBody>
          <a:bodyPr/>
          <a:lstStyle/>
          <a:p>
            <a:pPr algn="ctr"/>
            <a:r>
              <a:rPr lang="en-IN" dirty="0">
                <a:solidFill>
                  <a:srgbClr val="D91569"/>
                </a:solidFill>
                <a:latin typeface="Petrona Bold"/>
              </a:rPr>
              <a:t>REQUIREMENTS</a:t>
            </a:r>
          </a:p>
        </p:txBody>
      </p:sp>
      <p:graphicFrame>
        <p:nvGraphicFramePr>
          <p:cNvPr id="3" name="Table 2">
            <a:extLst>
              <a:ext uri="{FF2B5EF4-FFF2-40B4-BE49-F238E27FC236}">
                <a16:creationId xmlns:a16="http://schemas.microsoft.com/office/drawing/2014/main" id="{6EBBC9B6-752E-9D8B-D160-05A3F9DF0FEC}"/>
              </a:ext>
            </a:extLst>
          </p:cNvPr>
          <p:cNvGraphicFramePr>
            <a:graphicFrameLocks noGrp="1"/>
          </p:cNvGraphicFramePr>
          <p:nvPr/>
        </p:nvGraphicFramePr>
        <p:xfrm>
          <a:off x="2032000" y="1914525"/>
          <a:ext cx="8128000" cy="376745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8377689"/>
                    </a:ext>
                  </a:extLst>
                </a:gridCol>
                <a:gridCol w="4064000">
                  <a:extLst>
                    <a:ext uri="{9D8B030D-6E8A-4147-A177-3AD203B41FA5}">
                      <a16:colId xmlns:a16="http://schemas.microsoft.com/office/drawing/2014/main" val="2568783557"/>
                    </a:ext>
                  </a:extLst>
                </a:gridCol>
              </a:tblGrid>
              <a:tr h="625475">
                <a:tc>
                  <a:txBody>
                    <a:bodyPr/>
                    <a:lstStyle/>
                    <a:p>
                      <a:pPr marL="0" indent="0" algn="ctr">
                        <a:buFont typeface="Arial" panose="020B0604020202020204" pitchFamily="34" charset="0"/>
                        <a:buNone/>
                      </a:pPr>
                      <a:r>
                        <a:rPr lang="en-IN" dirty="0"/>
                        <a:t>HARDWARE</a:t>
                      </a:r>
                    </a:p>
                    <a:p>
                      <a:pPr marL="0" indent="0" algn="ctr">
                        <a:buFont typeface="Arial" panose="020B0604020202020204" pitchFamily="34" charset="0"/>
                        <a:buNone/>
                      </a:pPr>
                      <a:r>
                        <a:rPr lang="en-IN" dirty="0"/>
                        <a:t>REQUIREMENTS</a:t>
                      </a:r>
                    </a:p>
                  </a:txBody>
                  <a:tcPr/>
                </a:tc>
                <a:tc>
                  <a:txBody>
                    <a:bodyPr/>
                    <a:lstStyle/>
                    <a:p>
                      <a:pPr marL="0" indent="0" algn="ctr">
                        <a:buFont typeface="Arial" panose="020B0604020202020204" pitchFamily="34" charset="0"/>
                        <a:buNone/>
                      </a:pPr>
                      <a:r>
                        <a:rPr lang="en-IN" dirty="0"/>
                        <a:t>SOFTWARE</a:t>
                      </a:r>
                    </a:p>
                    <a:p>
                      <a:pPr marL="0" indent="0" algn="ctr">
                        <a:buFont typeface="Arial" panose="020B0604020202020204" pitchFamily="34" charset="0"/>
                        <a:buNone/>
                      </a:pPr>
                      <a:r>
                        <a:rPr lang="en-IN" dirty="0"/>
                        <a:t>REQUIREMENTS</a:t>
                      </a:r>
                    </a:p>
                  </a:txBody>
                  <a:tcPr/>
                </a:tc>
                <a:extLst>
                  <a:ext uri="{0D108BD9-81ED-4DB2-BD59-A6C34878D82A}">
                    <a16:rowId xmlns:a16="http://schemas.microsoft.com/office/drawing/2014/main" val="2407860863"/>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PROCESSOR - </a:t>
                      </a:r>
                      <a:r>
                        <a:rPr lang="en-US" sz="1600" b="0" strike="noStrike" spc="-38" dirty="0">
                          <a:solidFill>
                            <a:srgbClr val="272525"/>
                          </a:solidFill>
                          <a:latin typeface="Inter"/>
                          <a:ea typeface="Inter"/>
                        </a:rPr>
                        <a:t>Intel i3/i5/i7 processors offer sufficient performance for this application.</a:t>
                      </a:r>
                      <a:endParaRPr lang="en-IN" sz="1600"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WINDOWS - </a:t>
                      </a:r>
                      <a:r>
                        <a:rPr lang="en-US" sz="1600" b="0" strike="noStrike" spc="-38" dirty="0">
                          <a:solidFill>
                            <a:srgbClr val="272525"/>
                          </a:solidFill>
                          <a:latin typeface="Inter"/>
                          <a:ea typeface="Inter"/>
                        </a:rPr>
                        <a:t>Windows 8 or above is supported.</a:t>
                      </a:r>
                      <a:endParaRPr lang="en-IN" sz="1600" b="0" strike="noStrike" spc="-1" dirty="0">
                        <a:latin typeface="Arial"/>
                      </a:endParaRPr>
                    </a:p>
                  </a:txBody>
                  <a:tcPr/>
                </a:tc>
                <a:extLst>
                  <a:ext uri="{0D108BD9-81ED-4DB2-BD59-A6C34878D82A}">
                    <a16:rowId xmlns:a16="http://schemas.microsoft.com/office/drawing/2014/main" val="1669718257"/>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RAM - </a:t>
                      </a:r>
                      <a:r>
                        <a:rPr lang="en-US" sz="1600" b="0" strike="noStrike" spc="-38" dirty="0">
                          <a:solidFill>
                            <a:srgbClr val="272525"/>
                          </a:solidFill>
                          <a:latin typeface="Inter"/>
                          <a:ea typeface="Inter"/>
                        </a:rPr>
                        <a:t>8GB of RAM is recommended, with 16GB providing optimal performance.</a:t>
                      </a:r>
                      <a:endParaRPr lang="en-IN" sz="1600" b="0" strike="noStrike"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LINUX - </a:t>
                      </a:r>
                      <a:r>
                        <a:rPr lang="en-US" sz="1600" b="0" strike="noStrike" spc="-38" dirty="0">
                          <a:solidFill>
                            <a:srgbClr val="272525"/>
                          </a:solidFill>
                          <a:latin typeface="Inter"/>
                          <a:ea typeface="Inter"/>
                        </a:rPr>
                        <a:t>Linux distributions are supported.</a:t>
                      </a:r>
                    </a:p>
                  </a:txBody>
                  <a:tcPr/>
                </a:tc>
                <a:extLst>
                  <a:ext uri="{0D108BD9-81ED-4DB2-BD59-A6C34878D82A}">
                    <a16:rowId xmlns:a16="http://schemas.microsoft.com/office/drawing/2014/main" val="3108696129"/>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STORAGE - </a:t>
                      </a:r>
                      <a:r>
                        <a:rPr lang="en-US" sz="1600" b="0" strike="noStrike" spc="-38" dirty="0">
                          <a:solidFill>
                            <a:srgbClr val="272525"/>
                          </a:solidFill>
                          <a:latin typeface="Inter"/>
                          <a:ea typeface="Inter"/>
                        </a:rPr>
                        <a:t>A 256GB HDD is sufficient, but an SSD will significantly improve performance.</a:t>
                      </a:r>
                      <a:endParaRPr lang="en-IN" sz="1600" b="0" strike="noStrike"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MAC - </a:t>
                      </a:r>
                      <a:r>
                        <a:rPr lang="en-US" sz="1600" b="0" strike="noStrike" spc="-38" dirty="0">
                          <a:solidFill>
                            <a:srgbClr val="272525"/>
                          </a:solidFill>
                          <a:latin typeface="Inter"/>
                          <a:ea typeface="Inter"/>
                        </a:rPr>
                        <a:t>Mac operating systems are compatible.</a:t>
                      </a:r>
                      <a:endParaRPr lang="en-IN" sz="1600" b="0" strike="noStrike" spc="-1" dirty="0">
                        <a:latin typeface="Arial"/>
                      </a:endParaRPr>
                    </a:p>
                  </a:txBody>
                  <a:tcPr/>
                </a:tc>
                <a:extLst>
                  <a:ext uri="{0D108BD9-81ED-4DB2-BD59-A6C34878D82A}">
                    <a16:rowId xmlns:a16="http://schemas.microsoft.com/office/drawing/2014/main" val="447685033"/>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NETWORK - </a:t>
                      </a:r>
                      <a:r>
                        <a:rPr lang="en-US" sz="1600" b="0" strike="noStrike" spc="-38" dirty="0">
                          <a:solidFill>
                            <a:srgbClr val="272525"/>
                          </a:solidFill>
                          <a:latin typeface="Inter"/>
                          <a:ea typeface="Inter"/>
                        </a:rPr>
                        <a:t>A high-speed internet connection is essential for smooth operation.</a:t>
                      </a:r>
                      <a:endParaRPr lang="en-IN" sz="1600" b="0" strike="noStrike" spc="-1" dirty="0">
                        <a:latin typeface="Arial"/>
                      </a:endParaRPr>
                    </a:p>
                  </a:txBody>
                  <a:tcPr/>
                </a:tc>
                <a:tc>
                  <a:txBody>
                    <a:bodyPr/>
                    <a:lstStyle/>
                    <a:p>
                      <a:pPr marL="0" indent="0">
                        <a:buFont typeface="Arial" panose="020B0604020202020204" pitchFamily="34" charset="0"/>
                        <a:buNone/>
                      </a:pPr>
                      <a:endParaRPr lang="en-IN"/>
                    </a:p>
                  </a:txBody>
                  <a:tcPr/>
                </a:tc>
                <a:extLst>
                  <a:ext uri="{0D108BD9-81ED-4DB2-BD59-A6C34878D82A}">
                    <a16:rowId xmlns:a16="http://schemas.microsoft.com/office/drawing/2014/main" val="3532415122"/>
                  </a:ext>
                </a:extLst>
              </a:tr>
              <a:tr h="625475">
                <a:tc>
                  <a:txBody>
                    <a:bodyPr/>
                    <a:lstStyle/>
                    <a:p>
                      <a:pPr marL="0" indent="0">
                        <a:buFont typeface="Arial" panose="020B0604020202020204" pitchFamily="34" charset="0"/>
                        <a:buNone/>
                      </a:pPr>
                      <a:endParaRPr lang="en-IN" dirty="0"/>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val="1407465180"/>
                  </a:ext>
                </a:extLst>
              </a:tr>
            </a:tbl>
          </a:graphicData>
        </a:graphic>
      </p:graphicFrame>
    </p:spTree>
    <p:extLst>
      <p:ext uri="{BB962C8B-B14F-4D97-AF65-F5344CB8AC3E}">
        <p14:creationId xmlns:p14="http://schemas.microsoft.com/office/powerpoint/2010/main" val="2870287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76C7-5534-C43D-1B08-8FCC72A87D19}"/>
              </a:ext>
            </a:extLst>
          </p:cNvPr>
          <p:cNvSpPr>
            <a:spLocks noGrp="1"/>
          </p:cNvSpPr>
          <p:nvPr>
            <p:ph type="title"/>
          </p:nvPr>
        </p:nvSpPr>
        <p:spPr>
          <a:xfrm>
            <a:off x="1066800" y="642594"/>
            <a:ext cx="10058400" cy="700431"/>
          </a:xfrm>
        </p:spPr>
        <p:txBody>
          <a:bodyPr/>
          <a:lstStyle/>
          <a:p>
            <a:pPr algn="ctr"/>
            <a:r>
              <a:rPr lang="en-IN" dirty="0">
                <a:solidFill>
                  <a:srgbClr val="D91569"/>
                </a:solidFill>
                <a:latin typeface="Petrona Bold"/>
              </a:rPr>
              <a:t>Project Plan</a:t>
            </a:r>
          </a:p>
        </p:txBody>
      </p:sp>
      <p:graphicFrame>
        <p:nvGraphicFramePr>
          <p:cNvPr id="3" name="Table 2">
            <a:extLst>
              <a:ext uri="{FF2B5EF4-FFF2-40B4-BE49-F238E27FC236}">
                <a16:creationId xmlns:a16="http://schemas.microsoft.com/office/drawing/2014/main" id="{87AE8997-0C9D-E184-3FAB-783A694BF768}"/>
              </a:ext>
            </a:extLst>
          </p:cNvPr>
          <p:cNvGraphicFramePr>
            <a:graphicFrameLocks noGrp="1"/>
          </p:cNvGraphicFramePr>
          <p:nvPr/>
        </p:nvGraphicFramePr>
        <p:xfrm>
          <a:off x="2032000" y="1343025"/>
          <a:ext cx="8128000" cy="468629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19096172"/>
                    </a:ext>
                  </a:extLst>
                </a:gridCol>
                <a:gridCol w="2032000">
                  <a:extLst>
                    <a:ext uri="{9D8B030D-6E8A-4147-A177-3AD203B41FA5}">
                      <a16:colId xmlns:a16="http://schemas.microsoft.com/office/drawing/2014/main" val="2275838084"/>
                    </a:ext>
                  </a:extLst>
                </a:gridCol>
                <a:gridCol w="2032000">
                  <a:extLst>
                    <a:ext uri="{9D8B030D-6E8A-4147-A177-3AD203B41FA5}">
                      <a16:colId xmlns:a16="http://schemas.microsoft.com/office/drawing/2014/main" val="1897273850"/>
                    </a:ext>
                  </a:extLst>
                </a:gridCol>
                <a:gridCol w="2032000">
                  <a:extLst>
                    <a:ext uri="{9D8B030D-6E8A-4147-A177-3AD203B41FA5}">
                      <a16:colId xmlns:a16="http://schemas.microsoft.com/office/drawing/2014/main" val="432444132"/>
                    </a:ext>
                  </a:extLst>
                </a:gridCol>
              </a:tblGrid>
              <a:tr h="426027">
                <a:tc>
                  <a:txBody>
                    <a:bodyPr/>
                    <a:lstStyle/>
                    <a:p>
                      <a:pPr algn="ctr"/>
                      <a:r>
                        <a:rPr lang="en-IN" dirty="0"/>
                        <a:t>Plan</a:t>
                      </a:r>
                    </a:p>
                  </a:txBody>
                  <a:tcPr/>
                </a:tc>
                <a:tc>
                  <a:txBody>
                    <a:bodyPr/>
                    <a:lstStyle/>
                    <a:p>
                      <a:pPr algn="ctr"/>
                      <a:r>
                        <a:rPr lang="en-IN" dirty="0"/>
                        <a:t>Given Date</a:t>
                      </a:r>
                    </a:p>
                  </a:txBody>
                  <a:tcPr/>
                </a:tc>
                <a:tc>
                  <a:txBody>
                    <a:bodyPr/>
                    <a:lstStyle/>
                    <a:p>
                      <a:pPr algn="ctr"/>
                      <a:r>
                        <a:rPr lang="en-IN" dirty="0"/>
                        <a:t>Expected Date</a:t>
                      </a:r>
                    </a:p>
                  </a:txBody>
                  <a:tcPr/>
                </a:tc>
                <a:tc>
                  <a:txBody>
                    <a:bodyPr/>
                    <a:lstStyle/>
                    <a:p>
                      <a:pPr algn="ctr"/>
                      <a:r>
                        <a:rPr lang="en-IN" dirty="0"/>
                        <a:t>Status</a:t>
                      </a:r>
                    </a:p>
                  </a:txBody>
                  <a:tcPr/>
                </a:tc>
                <a:extLst>
                  <a:ext uri="{0D108BD9-81ED-4DB2-BD59-A6C34878D82A}">
                    <a16:rowId xmlns:a16="http://schemas.microsoft.com/office/drawing/2014/main" val="4176901649"/>
                  </a:ext>
                </a:extLst>
              </a:tr>
              <a:tr h="426027">
                <a:tc>
                  <a:txBody>
                    <a:bodyPr/>
                    <a:lstStyle/>
                    <a:p>
                      <a:r>
                        <a:rPr lang="en-IN" sz="1600" dirty="0">
                          <a:latin typeface="Petrona Bold"/>
                        </a:rPr>
                        <a:t>Project Initialization</a:t>
                      </a:r>
                    </a:p>
                  </a:txBody>
                  <a:tcPr/>
                </a:tc>
                <a:tc>
                  <a:txBody>
                    <a:bodyPr/>
                    <a:lstStyle/>
                    <a:p>
                      <a:pPr algn="ctr"/>
                      <a:r>
                        <a:rPr lang="en-IN" sz="1600" dirty="0">
                          <a:latin typeface="Petrona Bold"/>
                        </a:rPr>
                        <a:t>19/12/24</a:t>
                      </a:r>
                    </a:p>
                  </a:txBody>
                  <a:tcPr/>
                </a:tc>
                <a:tc>
                  <a:txBody>
                    <a:bodyPr/>
                    <a:lstStyle/>
                    <a:p>
                      <a:endParaRPr lang="en-IN"/>
                    </a:p>
                  </a:txBody>
                  <a:tcPr/>
                </a:tc>
                <a:tc>
                  <a:txBody>
                    <a:bodyPr/>
                    <a:lstStyle/>
                    <a:p>
                      <a:r>
                        <a:rPr lang="en-IN" sz="1600" dirty="0">
                          <a:latin typeface="Petrona Bold"/>
                        </a:rPr>
                        <a:t>completed</a:t>
                      </a:r>
                    </a:p>
                  </a:txBody>
                  <a:tcPr/>
                </a:tc>
                <a:extLst>
                  <a:ext uri="{0D108BD9-81ED-4DB2-BD59-A6C34878D82A}">
                    <a16:rowId xmlns:a16="http://schemas.microsoft.com/office/drawing/2014/main" val="1532969401"/>
                  </a:ext>
                </a:extLst>
              </a:tr>
              <a:tr h="426027">
                <a:tc>
                  <a:txBody>
                    <a:bodyPr/>
                    <a:lstStyle/>
                    <a:p>
                      <a:r>
                        <a:rPr lang="en-IN" sz="1600" dirty="0">
                          <a:latin typeface="Petrona Bold"/>
                        </a:rPr>
                        <a:t>Literature Review</a:t>
                      </a:r>
                    </a:p>
                  </a:txBody>
                  <a:tcPr/>
                </a:tc>
                <a:tc>
                  <a:txBody>
                    <a:bodyPr/>
                    <a:lstStyle/>
                    <a:p>
                      <a:pPr algn="ctr"/>
                      <a:r>
                        <a:rPr lang="en-IN" sz="1600" dirty="0">
                          <a:latin typeface="Petrona Bold"/>
                        </a:rPr>
                        <a:t>09/01/25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244971285"/>
                  </a:ext>
                </a:extLst>
              </a:tr>
              <a:tr h="426027">
                <a:tc>
                  <a:txBody>
                    <a:bodyPr/>
                    <a:lstStyle/>
                    <a:p>
                      <a:r>
                        <a:rPr lang="en-IN" sz="1600" dirty="0">
                          <a:latin typeface="Petrona Bold"/>
                        </a:rPr>
                        <a:t>Abstract</a:t>
                      </a:r>
                    </a:p>
                  </a:txBody>
                  <a:tcPr/>
                </a:tc>
                <a:tc>
                  <a:txBody>
                    <a:bodyPr/>
                    <a:lstStyle/>
                    <a:p>
                      <a:pPr algn="ctr"/>
                      <a:r>
                        <a:rPr lang="en-IN" sz="1600" dirty="0">
                          <a:latin typeface="Petrona Bold"/>
                        </a:rPr>
                        <a:t>23/01/25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2653281279"/>
                  </a:ext>
                </a:extLst>
              </a:tr>
              <a:tr h="426027">
                <a:tc>
                  <a:txBody>
                    <a:bodyPr/>
                    <a:lstStyle/>
                    <a:p>
                      <a:r>
                        <a:rPr lang="en-IN" sz="1600" dirty="0">
                          <a:latin typeface="Petrona Bold"/>
                        </a:rPr>
                        <a:t>SRS</a:t>
                      </a:r>
                    </a:p>
                  </a:txBody>
                  <a:tcPr/>
                </a:tc>
                <a:tc>
                  <a:txBody>
                    <a:bodyPr/>
                    <a:lstStyle/>
                    <a:p>
                      <a:pPr algn="ctr"/>
                      <a:r>
                        <a:rPr lang="en-IN" sz="1600" dirty="0">
                          <a:latin typeface="Petrona Bold"/>
                        </a:rPr>
                        <a:t>30/01/25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3406971460"/>
                  </a:ext>
                </a:extLst>
              </a:tr>
              <a:tr h="426027">
                <a:tc>
                  <a:txBody>
                    <a:bodyPr/>
                    <a:lstStyle/>
                    <a:p>
                      <a:r>
                        <a:rPr lang="en-IN" sz="1600" dirty="0">
                          <a:latin typeface="Petrona Bold"/>
                        </a:rPr>
                        <a:t>Design Document</a:t>
                      </a:r>
                    </a:p>
                  </a:txBody>
                  <a:tcPr/>
                </a:tc>
                <a:tc>
                  <a:txBody>
                    <a:bodyPr/>
                    <a:lstStyle/>
                    <a:p>
                      <a:pPr algn="ctr"/>
                      <a:r>
                        <a:rPr lang="en-IN" sz="1600" dirty="0">
                          <a:latin typeface="Petrona Bold"/>
                        </a:rPr>
                        <a:t>06/01/25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2571762947"/>
                  </a:ext>
                </a:extLst>
              </a:tr>
              <a:tr h="426027">
                <a:tc>
                  <a:txBody>
                    <a:bodyPr/>
                    <a:lstStyle/>
                    <a:p>
                      <a:r>
                        <a:rPr lang="en-IN" sz="1600" dirty="0">
                          <a:latin typeface="Petrona Bold"/>
                        </a:rPr>
                        <a:t>Test Plan</a:t>
                      </a:r>
                    </a:p>
                  </a:txBody>
                  <a:tcPr/>
                </a:tc>
                <a:tc>
                  <a:txBody>
                    <a:bodyPr/>
                    <a:lstStyle/>
                    <a:p>
                      <a:pPr algn="ctr"/>
                      <a:r>
                        <a:rPr lang="en-IN" sz="1600" dirty="0">
                          <a:latin typeface="Petrona Bold"/>
                        </a:rPr>
                        <a:t>20/02/25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0687782"/>
                  </a:ext>
                </a:extLst>
              </a:tr>
              <a:tr h="426027">
                <a:tc>
                  <a:txBody>
                    <a:bodyPr/>
                    <a:lstStyle/>
                    <a:p>
                      <a:r>
                        <a:rPr lang="en-IN" sz="1600" dirty="0">
                          <a:latin typeface="Petrona Bold"/>
                        </a:rPr>
                        <a:t>First Plan</a:t>
                      </a:r>
                    </a:p>
                  </a:txBody>
                  <a:tcPr/>
                </a:tc>
                <a:tc>
                  <a:txBody>
                    <a:bodyPr/>
                    <a:lstStyle/>
                    <a:p>
                      <a:pPr algn="ctr"/>
                      <a:r>
                        <a:rPr lang="en-IN" sz="1600" dirty="0">
                          <a:latin typeface="Petrona Bold"/>
                        </a:rPr>
                        <a:t>27/02/25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1024086509"/>
                  </a:ext>
                </a:extLst>
              </a:tr>
              <a:tr h="426027">
                <a:tc>
                  <a:txBody>
                    <a:bodyPr/>
                    <a:lstStyle/>
                    <a:p>
                      <a:r>
                        <a:rPr lang="en-IN" sz="1600" dirty="0">
                          <a:latin typeface="Petrona Bold"/>
                        </a:rPr>
                        <a:t>Second</a:t>
                      </a:r>
                      <a:r>
                        <a:rPr lang="en-IN" dirty="0"/>
                        <a:t> Plan</a:t>
                      </a:r>
                    </a:p>
                  </a:txBody>
                  <a:tcPr/>
                </a:tc>
                <a:tc>
                  <a:txBody>
                    <a:bodyPr/>
                    <a:lstStyle/>
                    <a:p>
                      <a:pPr algn="ctr"/>
                      <a:r>
                        <a:rPr lang="en-IN" sz="1600" dirty="0">
                          <a:latin typeface="Petrona Bold"/>
                        </a:rPr>
                        <a:t>27/02/25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54080276"/>
                  </a:ext>
                </a:extLst>
              </a:tr>
              <a:tr h="426027">
                <a:tc>
                  <a:txBody>
                    <a:bodyPr/>
                    <a:lstStyle/>
                    <a:p>
                      <a:r>
                        <a:rPr lang="en-IN" sz="1600" dirty="0">
                          <a:latin typeface="Petrona Bold"/>
                        </a:rPr>
                        <a:t>Project Report</a:t>
                      </a:r>
                    </a:p>
                  </a:txBody>
                  <a:tcPr/>
                </a:tc>
                <a:tc>
                  <a:txBody>
                    <a:bodyPr/>
                    <a:lstStyle/>
                    <a:p>
                      <a:pPr algn="ctr"/>
                      <a:r>
                        <a:rPr lang="en-IN" sz="1600" dirty="0">
                          <a:latin typeface="Petrona Bold"/>
                        </a:rPr>
                        <a:t>27/03/25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71895093"/>
                  </a:ext>
                </a:extLst>
              </a:tr>
              <a:tr h="426027">
                <a:tc>
                  <a:txBody>
                    <a:bodyPr/>
                    <a:lstStyle/>
                    <a:p>
                      <a:r>
                        <a:rPr lang="en-IN" sz="1600" dirty="0">
                          <a:latin typeface="Petrona Bold"/>
                        </a:rPr>
                        <a:t>Final PPT</a:t>
                      </a:r>
                    </a:p>
                  </a:txBody>
                  <a:tcPr/>
                </a:tc>
                <a:tc>
                  <a:txBody>
                    <a:bodyPr/>
                    <a:lstStyle/>
                    <a:p>
                      <a:pPr algn="ctr"/>
                      <a:r>
                        <a:rPr lang="en-IN" sz="1600" dirty="0">
                          <a:latin typeface="Petrona Bold"/>
                        </a:rPr>
                        <a:t>03/34/25</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37167677"/>
                  </a:ext>
                </a:extLst>
              </a:tr>
            </a:tbl>
          </a:graphicData>
        </a:graphic>
      </p:graphicFrame>
    </p:spTree>
    <p:extLst>
      <p:ext uri="{BB962C8B-B14F-4D97-AF65-F5344CB8AC3E}">
        <p14:creationId xmlns:p14="http://schemas.microsoft.com/office/powerpoint/2010/main" val="3570147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029960" y="17676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00">
                <a:solidFill>
                  <a:srgbClr val="F95F88"/>
                </a:solidFill>
                <a:latin typeface="Petrona Bold"/>
                <a:ea typeface="Petrona Bold"/>
              </a:rPr>
              <a:t>FLOW CHART</a:t>
            </a:r>
            <a:endParaRPr lang="en-IN" sz="3600" b="0" strike="noStrike" spc="-1">
              <a:latin typeface="Arial"/>
            </a:endParaRPr>
          </a:p>
        </p:txBody>
      </p:sp>
      <p:pic>
        <p:nvPicPr>
          <p:cNvPr id="177" name="Picture 176"/>
          <p:cNvPicPr/>
          <p:nvPr/>
        </p:nvPicPr>
        <p:blipFill>
          <a:blip r:embed="rId2"/>
          <a:stretch/>
        </p:blipFill>
        <p:spPr>
          <a:xfrm>
            <a:off x="4464000" y="1224000"/>
            <a:ext cx="3167640" cy="50025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1029960" y="17676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00">
                <a:solidFill>
                  <a:srgbClr val="F95F88"/>
                </a:solidFill>
                <a:latin typeface="Petrona Bold"/>
                <a:ea typeface="Petrona Bold"/>
              </a:rPr>
              <a:t>ER DIAGRAM</a:t>
            </a:r>
            <a:endParaRPr lang="en-IN" sz="3600" b="0" strike="noStrike" spc="-1">
              <a:latin typeface="Arial"/>
            </a:endParaRPr>
          </a:p>
        </p:txBody>
      </p:sp>
      <p:pic>
        <p:nvPicPr>
          <p:cNvPr id="179" name="Picture 178"/>
          <p:cNvPicPr/>
          <p:nvPr/>
        </p:nvPicPr>
        <p:blipFill>
          <a:blip r:embed="rId2"/>
          <a:stretch/>
        </p:blipFill>
        <p:spPr>
          <a:xfrm>
            <a:off x="1872000" y="1228680"/>
            <a:ext cx="8457480" cy="481896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029960" y="6876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00">
                <a:solidFill>
                  <a:srgbClr val="F95F88"/>
                </a:solidFill>
                <a:latin typeface="Petrona Bold"/>
                <a:ea typeface="Petrona Bold"/>
              </a:rPr>
              <a:t>USE CASE DIAGRAM</a:t>
            </a:r>
            <a:endParaRPr lang="en-IN" sz="3600" b="0" strike="noStrike" spc="-1">
              <a:latin typeface="Arial"/>
            </a:endParaRPr>
          </a:p>
        </p:txBody>
      </p:sp>
      <p:pic>
        <p:nvPicPr>
          <p:cNvPr id="181" name="Picture 180"/>
          <p:cNvPicPr/>
          <p:nvPr/>
        </p:nvPicPr>
        <p:blipFill>
          <a:blip r:embed="rId2"/>
          <a:stretch/>
        </p:blipFill>
        <p:spPr>
          <a:xfrm>
            <a:off x="3672000" y="1098360"/>
            <a:ext cx="4692240" cy="530928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2E5A9-8747-EB86-290F-C0BCA2926C4D}"/>
            </a:ext>
          </a:extLst>
        </p:cNvPr>
        <p:cNvGrpSpPr/>
        <p:nvPr/>
      </p:nvGrpSpPr>
      <p:grpSpPr>
        <a:xfrm>
          <a:off x="0" y="0"/>
          <a:ext cx="0" cy="0"/>
          <a:chOff x="0" y="0"/>
          <a:chExt cx="0" cy="0"/>
        </a:xfrm>
      </p:grpSpPr>
      <p:sp>
        <p:nvSpPr>
          <p:cNvPr id="168" name="CustomShape 1">
            <a:extLst>
              <a:ext uri="{FF2B5EF4-FFF2-40B4-BE49-F238E27FC236}">
                <a16:creationId xmlns:a16="http://schemas.microsoft.com/office/drawing/2014/main" id="{D62BD38C-3D8D-700D-D81E-FE159C74B563}"/>
              </a:ext>
            </a:extLst>
          </p:cNvPr>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IN" sz="4400" b="0" strike="noStrike" spc="-1" dirty="0">
                <a:solidFill>
                  <a:srgbClr val="D91569"/>
                </a:solidFill>
                <a:latin typeface="Bahnschrift"/>
              </a:rPr>
              <a:t>CONCLUSION</a:t>
            </a:r>
            <a:endParaRPr lang="en-IN" sz="4400" b="0" strike="noStrike" spc="-1" dirty="0">
              <a:latin typeface="Arial"/>
            </a:endParaRPr>
          </a:p>
        </p:txBody>
      </p:sp>
      <p:sp>
        <p:nvSpPr>
          <p:cNvPr id="169" name="CustomShape 2">
            <a:extLst>
              <a:ext uri="{FF2B5EF4-FFF2-40B4-BE49-F238E27FC236}">
                <a16:creationId xmlns:a16="http://schemas.microsoft.com/office/drawing/2014/main" id="{C2CEA21B-BE5E-ED6C-1C31-5DFE2321E839}"/>
              </a:ext>
            </a:extLst>
          </p:cNvPr>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US" sz="2000" dirty="0">
                <a:latin typeface="Petrona Bold"/>
              </a:rPr>
              <a:t>The Online Shopping Platform (OSP) successfully delivers a seamless, secure, and user-friendly e-commerce experience. By incorporating personalized recommendations, secure payment options, and real-time order tracking, OSP enhances convenience and reliability for users. Its advanced search, filtering, and product comparison features empower customers to make informed purchasing decisions. Additionally, intuitive navigation, customer reviews, and </a:t>
            </a:r>
            <a:r>
              <a:rPr lang="en-US" sz="2000" dirty="0" err="1">
                <a:latin typeface="Petrona Bold"/>
              </a:rPr>
              <a:t>wishlist</a:t>
            </a:r>
            <a:r>
              <a:rPr lang="en-US" sz="2000" dirty="0">
                <a:latin typeface="Petrona Bold"/>
              </a:rPr>
              <a:t> functionalities contribute to an engaging shopping journey. With a strong focus on security and usability, OSP redefines online shopping, making it an efficient and enjoyable platform for users seeking a comprehensive and personalized retail experience.</a:t>
            </a:r>
            <a:endParaRPr lang="en-IN" sz="2000" b="0" strike="noStrike" spc="-1" dirty="0">
              <a:latin typeface="Petrona Bold"/>
            </a:endParaRPr>
          </a:p>
        </p:txBody>
      </p:sp>
    </p:spTree>
    <p:extLst>
      <p:ext uri="{BB962C8B-B14F-4D97-AF65-F5344CB8AC3E}">
        <p14:creationId xmlns:p14="http://schemas.microsoft.com/office/powerpoint/2010/main" val="135058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000" b="1" strike="noStrike" spc="-100">
                <a:solidFill>
                  <a:srgbClr val="F95F88"/>
                </a:solidFill>
                <a:latin typeface="Petrona Bold"/>
                <a:ea typeface="Petrona Bold"/>
              </a:rPr>
              <a:t>Transforming the Retail Landscape</a:t>
            </a:r>
            <a:br/>
            <a:endParaRPr lang="en-IN" sz="4000" b="0" strike="noStrike" spc="-1">
              <a:latin typeface="Arial"/>
            </a:endParaRPr>
          </a:p>
        </p:txBody>
      </p:sp>
      <p:sp>
        <p:nvSpPr>
          <p:cNvPr id="148" name="CustomShape 2"/>
          <p:cNvSpPr/>
          <p:nvPr/>
        </p:nvSpPr>
        <p:spPr>
          <a:xfrm>
            <a:off x="1066680" y="2103120"/>
            <a:ext cx="4662720" cy="37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US" sz="2800" b="1" strike="noStrike" spc="-49">
                <a:solidFill>
                  <a:srgbClr val="F95F88"/>
                </a:solidFill>
                <a:latin typeface="Petrona Bold"/>
                <a:ea typeface="Petrona Bold"/>
              </a:rPr>
              <a:t>Growth of E-Commerce</a:t>
            </a:r>
            <a:endParaRPr lang="en-IN" sz="2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38">
                <a:solidFill>
                  <a:srgbClr val="272525"/>
                </a:solidFill>
                <a:latin typeface="Bahnschrift"/>
                <a:ea typeface="Inter"/>
              </a:rPr>
              <a:t>Integral part of retail, convenience, choice, accessibility</a:t>
            </a:r>
            <a:endParaRPr lang="en-IN" sz="1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800" b="0" strike="noStrike" spc="-1">
                <a:solidFill>
                  <a:srgbClr val="000000"/>
                </a:solidFill>
                <a:latin typeface="Bahnschrift"/>
                <a:ea typeface="Inter"/>
              </a:rPr>
              <a:t>Expansion of digital payment methods and secure transactions</a:t>
            </a:r>
            <a:endParaRPr lang="en-IN" sz="1800" b="0" strike="noStrike" spc="-1">
              <a:latin typeface="Arial"/>
            </a:endParaRPr>
          </a:p>
        </p:txBody>
      </p:sp>
      <p:sp>
        <p:nvSpPr>
          <p:cNvPr id="149" name="CustomShape 3"/>
          <p:cNvSpPr/>
          <p:nvPr/>
        </p:nvSpPr>
        <p:spPr>
          <a:xfrm>
            <a:off x="6461640" y="2103120"/>
            <a:ext cx="4662720" cy="374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US" sz="2800" b="1" strike="noStrike" spc="-49">
                <a:solidFill>
                  <a:srgbClr val="F95F88"/>
                </a:solidFill>
                <a:latin typeface="Petrona Bold"/>
                <a:ea typeface="Petrona Bold"/>
              </a:rPr>
              <a:t>Shifting Consumer Behavior</a:t>
            </a:r>
            <a:endParaRPr lang="en-IN" sz="2800" b="0" strike="noStrike" spc="-1">
              <a:latin typeface="Arial"/>
            </a:endParaRPr>
          </a:p>
          <a:p>
            <a:pPr marL="182880" indent="-182160">
              <a:lnSpc>
                <a:spcPct val="110000"/>
              </a:lnSpc>
              <a:spcBef>
                <a:spcPts val="901"/>
              </a:spcBef>
              <a:buClr>
                <a:srgbClr val="262626"/>
              </a:buClr>
              <a:buFont typeface="Courier New"/>
              <a:buChar char="o"/>
              <a:tabLst>
                <a:tab pos="0" algn="l"/>
              </a:tabLst>
            </a:pPr>
            <a:r>
              <a:rPr lang="en-US" sz="1800" b="0" strike="noStrike" spc="-38">
                <a:solidFill>
                  <a:srgbClr val="272525"/>
                </a:solidFill>
                <a:latin typeface="Bahnschrift"/>
                <a:ea typeface="Inter"/>
              </a:rPr>
              <a:t>Embracing online shopping, technological advancements, changing preference</a:t>
            </a:r>
            <a:endParaRPr lang="en-IN" sz="1800" b="0" strike="noStrike" spc="-1">
              <a:latin typeface="Arial"/>
            </a:endParaRPr>
          </a:p>
          <a:p>
            <a:pPr marL="182880" indent="-182160">
              <a:lnSpc>
                <a:spcPct val="110000"/>
              </a:lnSpc>
              <a:spcBef>
                <a:spcPts val="901"/>
              </a:spcBef>
              <a:buClr>
                <a:srgbClr val="262626"/>
              </a:buClr>
              <a:buFont typeface="Courier New"/>
              <a:buChar char="o"/>
              <a:tabLst>
                <a:tab pos="0" algn="l"/>
              </a:tabLst>
            </a:pPr>
            <a:r>
              <a:rPr lang="en-US" sz="1800" b="0" strike="noStrike" spc="-1">
                <a:solidFill>
                  <a:srgbClr val="000000"/>
                </a:solidFill>
                <a:latin typeface="Bahnschrift"/>
                <a:ea typeface="Inter"/>
              </a:rPr>
              <a:t>Growing demand for personalized and seamless shopping experiences</a:t>
            </a:r>
            <a:endParaRPr lang="en-IN" sz="1800" b="0" strike="noStrike" spc="-1">
              <a:latin typeface="Arial"/>
            </a:endParaRPr>
          </a:p>
          <a:p>
            <a:pPr marL="182880" indent="-182160">
              <a:lnSpc>
                <a:spcPct val="110000"/>
              </a:lnSpc>
              <a:spcBef>
                <a:spcPts val="901"/>
              </a:spcBef>
              <a:buClr>
                <a:srgbClr val="262626"/>
              </a:buClr>
              <a:buFont typeface="Courier New"/>
              <a:buChar char="o"/>
              <a:tabLst>
                <a:tab pos="0" algn="l"/>
              </a:tabLst>
            </a:pPr>
            <a:r>
              <a:rPr lang="en-US" sz="1800" b="0" strike="noStrike" spc="-1">
                <a:solidFill>
                  <a:srgbClr val="000000"/>
                </a:solidFill>
                <a:latin typeface="Bahnschrift"/>
                <a:ea typeface="Inter"/>
              </a:rPr>
              <a:t>Increased preference for sustainable and ethical brands</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8500"/>
          </a:bodyPr>
          <a:lstStyle/>
          <a:p>
            <a:pPr algn="ctr">
              <a:lnSpc>
                <a:spcPct val="90000"/>
              </a:lnSpc>
            </a:pPr>
            <a:r>
              <a:rPr lang="en-US" sz="4000" b="1" strike="noStrike" spc="-100">
                <a:solidFill>
                  <a:srgbClr val="F95F88"/>
                </a:solidFill>
                <a:latin typeface="Petrona Bold"/>
                <a:ea typeface="Petrona Bold"/>
              </a:rPr>
              <a:t>Research Paper Analysis: E-Commerce Advancements</a:t>
            </a:r>
            <a:br/>
            <a:endParaRPr lang="en-IN" sz="4000" b="0" strike="noStrike" spc="-1">
              <a:latin typeface="Arial"/>
            </a:endParaRPr>
          </a:p>
        </p:txBody>
      </p:sp>
      <p:sp>
        <p:nvSpPr>
          <p:cNvPr id="151"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5000"/>
          </a:bodyPr>
          <a:lstStyle/>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Online Product Decision Support Using Sentiment Analysis and Fuzzy Cloud-based Multi-Criteria Model</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Static ML-Based Usability &amp; Security Analysis in E-Commerce</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IN" sz="1800" b="0" strike="noStrike" spc="-1">
                <a:solidFill>
                  <a:srgbClr val="000000"/>
                </a:solidFill>
                <a:latin typeface="Bahnschrift"/>
              </a:rPr>
              <a:t>Sentiment Analysis in E-Commerce Platforms: Review of Techniques &amp; Future Directions</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Hybrid Recommendation Systems in E-Commerce: A Systematic Review</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Impact of Computer Applications on Cross-Border E-Commerce Performance</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US" sz="1800" b="0" strike="noStrike" spc="-1">
                <a:solidFill>
                  <a:srgbClr val="000000"/>
                </a:solidFill>
                <a:latin typeface="Bahnschrift"/>
              </a:rPr>
              <a:t>OntoCommerce: Ontology &amp; Sequential Pattern Mining for E-Commerce Recommendations</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IN" sz="1800" b="0" strike="noStrike" spc="-1">
                <a:solidFill>
                  <a:srgbClr val="000000"/>
                </a:solidFill>
                <a:latin typeface="Bahnschrift"/>
              </a:rPr>
              <a:t>End-Cloud AI Framework for E-Commerce Customer Service</a:t>
            </a:r>
            <a:endParaRPr lang="en-IN" sz="1800" b="0" strike="noStrike" spc="-1">
              <a:latin typeface="Arial"/>
            </a:endParaRPr>
          </a:p>
          <a:p>
            <a:pPr marL="182880" indent="-182160">
              <a:lnSpc>
                <a:spcPct val="110000"/>
              </a:lnSpc>
              <a:spcBef>
                <a:spcPts val="901"/>
              </a:spcBef>
              <a:buClr>
                <a:srgbClr val="262626"/>
              </a:buClr>
              <a:buFont typeface="Courier New"/>
              <a:buChar char="o"/>
            </a:pPr>
            <a:r>
              <a:rPr lang="en-IN" sz="1800" b="0" strike="noStrike" spc="-1">
                <a:solidFill>
                  <a:srgbClr val="000000"/>
                </a:solidFill>
                <a:latin typeface="Bahnschrift"/>
              </a:rPr>
              <a:t>E-Commerce Image Enhancement via Instance Segmentation &amp; Background Replacement</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8500" lnSpcReduction="20000"/>
          </a:bodyPr>
          <a:lstStyle/>
          <a:p>
            <a:pPr marL="743040" indent="-742320">
              <a:lnSpc>
                <a:spcPct val="90000"/>
              </a:lnSpc>
              <a:buClr>
                <a:srgbClr val="D91569"/>
              </a:buClr>
              <a:buFont typeface="Avenir Next LT Pro Light"/>
              <a:buAutoNum type="arabicPeriod"/>
            </a:pPr>
            <a:r>
              <a:rPr lang="en-US" sz="3600" b="0" strike="noStrike" spc="-1">
                <a:solidFill>
                  <a:srgbClr val="D91569"/>
                </a:solidFill>
                <a:latin typeface="Bahnschrift"/>
              </a:rPr>
              <a:t>Online Product Decision Support Using Sentiment Analysis and Fuzzy Cloud-based Multi-Criteria Model</a:t>
            </a:r>
            <a:br/>
            <a:r>
              <a:rPr lang="en-IN" sz="4000" b="0" strike="noStrike" spc="-1">
                <a:solidFill>
                  <a:srgbClr val="262626"/>
                </a:solidFill>
                <a:latin typeface="Bahnschrift"/>
              </a:rPr>
              <a:t> </a:t>
            </a:r>
            <a:endParaRPr lang="en-IN" sz="4000" b="0" strike="noStrike" spc="-1">
              <a:latin typeface="Arial"/>
            </a:endParaRPr>
          </a:p>
        </p:txBody>
      </p:sp>
      <p:sp>
        <p:nvSpPr>
          <p:cNvPr id="153"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10000"/>
              </a:lnSpc>
              <a:spcBef>
                <a:spcPts val="901"/>
              </a:spcBef>
              <a:tabLst>
                <a:tab pos="0" algn="l"/>
              </a:tabLst>
            </a:pPr>
            <a:r>
              <a:rPr lang="en-IN" sz="2000" b="0" strike="noStrike" spc="-1">
                <a:solidFill>
                  <a:srgbClr val="D91569"/>
                </a:solidFill>
                <a:latin typeface="Bahnschrift"/>
              </a:rPr>
              <a:t>Methodology</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BiLSTM-CRF, sentiment analysis, and K-means for product attribute mining</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q-Rung Orthopair Fuzzy Cloud (q-ROFC) for sentiment error analysis</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Multi-platform decision framework using fuzzy set theory</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2000" b="0" strike="noStrike" spc="-1">
                <a:solidFill>
                  <a:srgbClr val="D91569"/>
                </a:solidFill>
                <a:latin typeface="Bahnschrift"/>
              </a:rPr>
              <a:t>Future Scope</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Expansion to other domains</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Real-time consumer behavior analysis</a:t>
            </a:r>
            <a:endParaRPr lang="en-IN" sz="16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3000" lnSpcReduction="10000"/>
          </a:bodyPr>
          <a:lstStyle/>
          <a:p>
            <a:pPr>
              <a:lnSpc>
                <a:spcPct val="90000"/>
              </a:lnSpc>
            </a:pPr>
            <a:r>
              <a:rPr lang="en-US" sz="3600" b="0" strike="noStrike" spc="-1">
                <a:solidFill>
                  <a:srgbClr val="D91569"/>
                </a:solidFill>
                <a:latin typeface="Bahnschrift"/>
              </a:rPr>
              <a:t>2. Static ML-Based Usability &amp; Security Analysis in      E-Commerce</a:t>
            </a:r>
            <a:br/>
            <a:endParaRPr lang="en-IN" sz="3600" b="0" strike="noStrike" spc="-1">
              <a:latin typeface="Arial"/>
            </a:endParaRPr>
          </a:p>
        </p:txBody>
      </p:sp>
      <p:sp>
        <p:nvSpPr>
          <p:cNvPr id="155"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2000" b="0" strike="noStrike" spc="-1">
                <a:solidFill>
                  <a:srgbClr val="D91569"/>
                </a:solidFill>
                <a:latin typeface="Bahnschrift"/>
              </a:rPr>
              <a:t>Methodology</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AHP, VIKOR, TOPSIS for decision-making</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User surveys for usability assessments</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Security checks via online malware scanners</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2000" b="0" strike="noStrike" spc="-1">
                <a:solidFill>
                  <a:srgbClr val="D91569"/>
                </a:solidFill>
                <a:latin typeface="Bahnschrift"/>
              </a:rPr>
              <a:t>Future Scope</a:t>
            </a:r>
            <a:endParaRPr lang="en-IN" sz="20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Real-time adaptive evaluation</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Global e-commerce platform expansion</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8500" lnSpcReduction="10000"/>
          </a:bodyPr>
          <a:lstStyle/>
          <a:p>
            <a:pPr>
              <a:lnSpc>
                <a:spcPct val="90000"/>
              </a:lnSpc>
            </a:pPr>
            <a:r>
              <a:rPr lang="en-IN" sz="3600" b="0" strike="noStrike" spc="-1">
                <a:solidFill>
                  <a:srgbClr val="D91569"/>
                </a:solidFill>
                <a:latin typeface="Bahnschrift"/>
              </a:rPr>
              <a:t>3. Sentiment Analysis in E-Commerce Platforms: Review of Techniques &amp; Future Directions</a:t>
            </a:r>
            <a:br/>
            <a:endParaRPr lang="en-IN" sz="3600" b="0" strike="noStrike" spc="-1">
              <a:latin typeface="Arial"/>
            </a:endParaRPr>
          </a:p>
        </p:txBody>
      </p:sp>
      <p:sp>
        <p:nvSpPr>
          <p:cNvPr id="157"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800" b="0" strike="noStrike" spc="-1">
                <a:solidFill>
                  <a:srgbClr val="D91569"/>
                </a:solidFill>
                <a:latin typeface="Bahnschrift"/>
              </a:rPr>
              <a:t>Methodology</a:t>
            </a:r>
            <a:endParaRPr lang="en-IN" sz="1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Reviewed 54 studies on sentiment analysis in e-commerce </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Explored ML (SVM, Naive Bayes) &amp; DL (RNN, LSTM, BERT) techniques </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Categorized data sources (Amazon, Twitter, IMDB) &amp; research gaps</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1800" b="0" strike="noStrike" spc="-1">
                <a:solidFill>
                  <a:srgbClr val="D91569"/>
                </a:solidFill>
                <a:latin typeface="Bahnschrift"/>
              </a:rPr>
              <a:t>Future Scope</a:t>
            </a:r>
            <a:endParaRPr lang="en-IN" sz="1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 Universal models for multi-language &amp; cross-domain analysis</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 Enhanced implicit aspect recognition &amp; sarcasm detection</a:t>
            </a:r>
            <a:endParaRPr lang="en-IN" sz="16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0" strike="noStrike" spc="-1">
                <a:solidFill>
                  <a:srgbClr val="D91569"/>
                </a:solidFill>
                <a:latin typeface="Bahnschrift"/>
              </a:rPr>
              <a:t>4. Hybrid Recommendation Systems in E-Commerce: A Systematic Review</a:t>
            </a:r>
            <a:br/>
            <a:endParaRPr lang="en-IN" sz="3200" b="0" strike="noStrike" spc="-1">
              <a:latin typeface="Arial"/>
            </a:endParaRPr>
          </a:p>
        </p:txBody>
      </p:sp>
      <p:sp>
        <p:nvSpPr>
          <p:cNvPr id="159"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600" b="0" strike="noStrike" spc="-1">
                <a:solidFill>
                  <a:srgbClr val="D91569"/>
                </a:solidFill>
                <a:latin typeface="Bahnschrift"/>
              </a:rPr>
              <a:t>Methodology</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Reviewed 48 studies on hybrid recommendation systems</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Used data synthesis, quality assessment, and trend analysis</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1600" b="0" strike="noStrike" spc="-1">
                <a:solidFill>
                  <a:srgbClr val="D91569"/>
                </a:solidFill>
                <a:latin typeface="Bahnschrift"/>
              </a:rPr>
              <a:t>Future Scope</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IN" sz="1600" b="0" strike="noStrike" spc="-1">
                <a:solidFill>
                  <a:srgbClr val="000000"/>
                </a:solidFill>
                <a:latin typeface="Bahnschrift"/>
              </a:rPr>
              <a:t> AI integration, explainable models, multimodal data fusion, standardized metrics</a:t>
            </a:r>
            <a:endParaRPr lang="en-IN" sz="16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0" strike="noStrike" spc="-1">
                <a:solidFill>
                  <a:srgbClr val="D91569"/>
                </a:solidFill>
                <a:latin typeface="Bahnschrift"/>
              </a:rPr>
              <a:t>5. Impact of Computer Applications on Cross-Border E-Commerce Performance</a:t>
            </a:r>
            <a:br/>
            <a:endParaRPr lang="en-IN" sz="3200" b="0" strike="noStrike" spc="-1">
              <a:latin typeface="Arial"/>
            </a:endParaRPr>
          </a:p>
        </p:txBody>
      </p:sp>
      <p:sp>
        <p:nvSpPr>
          <p:cNvPr id="161"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800" b="0" strike="noStrike" spc="-1">
                <a:solidFill>
                  <a:srgbClr val="D91569"/>
                </a:solidFill>
                <a:latin typeface="Bahnschrift"/>
              </a:rPr>
              <a:t>Methodology</a:t>
            </a:r>
            <a:endParaRPr lang="en-IN" sz="1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Genetic Algorithm &amp; CNNs for performance optimization</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Focused on efficiency, predictive accuracy, and customer satisfaction</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1800" b="0" strike="noStrike" spc="-1">
                <a:solidFill>
                  <a:srgbClr val="D91569"/>
                </a:solidFill>
                <a:latin typeface="Bahnschrift"/>
              </a:rPr>
              <a:t>Future Scope</a:t>
            </a:r>
            <a:endParaRPr lang="en-IN" sz="18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Blockchain for secure transactions, AI for personalization, ethical AI for privacy &amp; security</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066680" y="642600"/>
            <a:ext cx="10057680" cy="137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US" sz="3200" b="0" strike="noStrike" spc="-1">
                <a:solidFill>
                  <a:srgbClr val="D91569"/>
                </a:solidFill>
                <a:latin typeface="Bahnschrift"/>
              </a:rPr>
              <a:t>6. OntoCommerce: Ontology &amp; Sequential Pattern Mining for E-Commerce Recommendations</a:t>
            </a:r>
            <a:br/>
            <a:endParaRPr lang="en-IN" sz="3200" b="0" strike="noStrike" spc="-1">
              <a:latin typeface="Arial"/>
            </a:endParaRPr>
          </a:p>
        </p:txBody>
      </p:sp>
      <p:sp>
        <p:nvSpPr>
          <p:cNvPr id="163" name="CustomShape 2"/>
          <p:cNvSpPr/>
          <p:nvPr/>
        </p:nvSpPr>
        <p:spPr>
          <a:xfrm>
            <a:off x="1066680" y="2103120"/>
            <a:ext cx="10057680" cy="384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10000"/>
              </a:lnSpc>
              <a:spcBef>
                <a:spcPts val="901"/>
              </a:spcBef>
              <a:tabLst>
                <a:tab pos="0" algn="l"/>
              </a:tabLst>
            </a:pPr>
            <a:r>
              <a:rPr lang="en-IN" sz="1600" b="0" strike="noStrike" spc="-1">
                <a:solidFill>
                  <a:srgbClr val="D91569"/>
                </a:solidFill>
                <a:latin typeface="Bahnschrift"/>
              </a:rPr>
              <a:t>Methodology</a:t>
            </a:r>
            <a:endParaRPr lang="en-IN" sz="1600" b="0" strike="noStrike" spc="-1">
              <a:latin typeface="Arial"/>
            </a:endParaRPr>
          </a:p>
          <a:p>
            <a:pPr marL="182880" indent="-182160">
              <a:lnSpc>
                <a:spcPct val="110000"/>
              </a:lnSpc>
              <a:spcBef>
                <a:spcPts val="901"/>
              </a:spcBef>
              <a:buClr>
                <a:srgbClr val="262626"/>
              </a:buClr>
              <a:buFont typeface="Arial"/>
              <a:buChar char="•"/>
              <a:tabLst>
                <a:tab pos="0" algn="l"/>
              </a:tabLst>
            </a:pPr>
            <a:r>
              <a:rPr lang="en-US" sz="1600" b="0" strike="noStrike" spc="-1">
                <a:solidFill>
                  <a:srgbClr val="000000"/>
                </a:solidFill>
                <a:latin typeface="Bahnschrift"/>
              </a:rPr>
              <a:t>Hybrid recommender system using ontology for domain knowledge &amp; Sequential Pattern Mining (SPM) for purchase patterns</a:t>
            </a:r>
            <a:endParaRPr lang="en-IN" sz="1600" b="0" strike="noStrike" spc="-1">
              <a:latin typeface="Arial"/>
            </a:endParaRPr>
          </a:p>
          <a:p>
            <a:pPr>
              <a:lnSpc>
                <a:spcPct val="110000"/>
              </a:lnSpc>
              <a:spcBef>
                <a:spcPts val="901"/>
              </a:spcBef>
              <a:tabLst>
                <a:tab pos="0" algn="l"/>
              </a:tabLst>
            </a:pPr>
            <a:endParaRPr lang="en-IN" sz="1600" b="0" strike="noStrike" spc="-1">
              <a:latin typeface="Arial"/>
            </a:endParaRPr>
          </a:p>
          <a:p>
            <a:pPr>
              <a:lnSpc>
                <a:spcPct val="110000"/>
              </a:lnSpc>
              <a:spcBef>
                <a:spcPts val="901"/>
              </a:spcBef>
              <a:tabLst>
                <a:tab pos="0" algn="l"/>
              </a:tabLst>
            </a:pPr>
            <a:r>
              <a:rPr lang="en-IN" sz="1600" b="0" strike="noStrike" spc="-1">
                <a:solidFill>
                  <a:srgbClr val="D91569"/>
                </a:solidFill>
                <a:latin typeface="Bahnschrift"/>
              </a:rPr>
              <a:t>Future Scope</a:t>
            </a:r>
            <a:endParaRPr lang="en-IN" sz="1600" b="0" strike="noStrike" spc="-1">
              <a:latin typeface="Arial"/>
            </a:endParaRPr>
          </a:p>
          <a:p>
            <a:pPr marL="182880" indent="-182160">
              <a:lnSpc>
                <a:spcPct val="110000"/>
              </a:lnSpc>
              <a:spcBef>
                <a:spcPts val="901"/>
              </a:spcBef>
              <a:buClr>
                <a:srgbClr val="262626"/>
              </a:buClr>
              <a:buFont typeface="Garamond"/>
              <a:buChar char="◦"/>
              <a:tabLst>
                <a:tab pos="0" algn="l"/>
              </a:tabLst>
            </a:pPr>
            <a:r>
              <a:rPr lang="en-US" sz="1600" b="0" strike="noStrike" spc="-1">
                <a:solidFill>
                  <a:srgbClr val="000000"/>
                </a:solidFill>
                <a:latin typeface="Bahnschrift"/>
              </a:rPr>
              <a:t>Extend to other domains &amp; improve scalability</a:t>
            </a:r>
            <a:endParaRPr lang="en-IN" sz="1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{37131552-80A6-476D-A1F3-4D0BCB4206F1}tf11531919_win32</Template>
  <TotalTime>101</TotalTime>
  <Words>1019</Words>
  <Application>Microsoft Office PowerPoint</Application>
  <PresentationFormat>Widescreen</PresentationFormat>
  <Paragraphs>141</Paragraphs>
  <Slides>19</Slides>
  <Notes>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19</vt:i4>
      </vt:variant>
    </vt:vector>
  </HeadingPairs>
  <TitlesOfParts>
    <vt:vector size="33" baseType="lpstr">
      <vt:lpstr>Arial</vt:lpstr>
      <vt:lpstr>Avenir Next LT Pro Light</vt:lpstr>
      <vt:lpstr>Bahnschrift</vt:lpstr>
      <vt:lpstr>Calibri</vt:lpstr>
      <vt:lpstr>Courier New</vt:lpstr>
      <vt:lpstr>Garamond</vt:lpstr>
      <vt:lpstr>Inter</vt:lpstr>
      <vt:lpstr>Petrona Bold</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vt:lpstr>
      <vt:lpstr>Project Plan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Adwaid Manoj</dc:creator>
  <dc:description/>
  <cp:lastModifiedBy>Vijay Das</cp:lastModifiedBy>
  <cp:revision>5</cp:revision>
  <dcterms:created xsi:type="dcterms:W3CDTF">2025-02-19T13:24:08Z</dcterms:created>
  <dcterms:modified xsi:type="dcterms:W3CDTF">2025-03-20T08:24:16Z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