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C1E07E-36F2-4344-8979-1DC73016C8CF}">
          <p14:sldIdLst>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56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3/19/2025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3/19/2025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3/19/2025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3/19/2025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3/19/2025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3/19/2025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fontScale="90000"/>
          </a:bodyPr>
          <a:lstStyle/>
          <a:p>
            <a:r>
              <a:rPr lang="en-US" sz="7200" b="1" strike="noStrike" spc="-100" dirty="0">
                <a:solidFill>
                  <a:srgbClr val="F95F88"/>
                </a:solidFill>
                <a:latin typeface="Petrona Bold"/>
                <a:ea typeface="Petrona Bold"/>
              </a:rPr>
              <a:t>The Future of Online Shopping</a:t>
            </a:r>
            <a:br>
              <a:rPr lang="en-IN" sz="7200" b="0" strike="noStrike" spc="-1" dirty="0">
                <a:latin typeface="Arial"/>
              </a:rPr>
            </a:b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sz="1800" b="0" strike="noStrike" spc="-38" dirty="0">
                <a:solidFill>
                  <a:srgbClr val="272525"/>
                </a:solidFill>
                <a:latin typeface="Inter"/>
                <a:ea typeface="Inter"/>
              </a:rPr>
              <a:t>Adwaid Manoj, Adithya Vinod, Ajay Das, Anamika S</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6F8E-5460-D7F5-BDEB-49E3D8339854}"/>
              </a:ext>
            </a:extLst>
          </p:cNvPr>
          <p:cNvSpPr>
            <a:spLocks noGrp="1"/>
          </p:cNvSpPr>
          <p:nvPr>
            <p:ph type="title"/>
          </p:nvPr>
        </p:nvSpPr>
        <p:spPr/>
        <p:txBody>
          <a:bodyPr>
            <a:normAutofit fontScale="90000"/>
          </a:bodyPr>
          <a:lstStyle/>
          <a:p>
            <a:r>
              <a:rPr lang="en-IN" sz="3600" dirty="0">
                <a:solidFill>
                  <a:srgbClr val="D91569"/>
                </a:solidFill>
                <a:latin typeface="Bahnschrift" panose="020B0502040204020203" pitchFamily="34" charset="0"/>
              </a:rPr>
              <a:t>7. End-Cloud AI Framework for E-Commerce Customer Service</a:t>
            </a:r>
            <a:br>
              <a:rPr lang="en-US" sz="4000"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AC47D6EC-BD23-F6AF-E4A3-BC682568BED3}"/>
              </a:ext>
            </a:extLst>
          </p:cNvPr>
          <p:cNvSpPr>
            <a:spLocks noGrp="1"/>
          </p:cNvSpPr>
          <p:nvPr>
            <p:ph idx="1"/>
          </p:nvPr>
        </p:nvSpPr>
        <p:spPr/>
        <p:txBody>
          <a:bodyPr/>
          <a:lstStyle/>
          <a:p>
            <a:pPr marL="0" indent="0">
              <a:buNone/>
            </a:pPr>
            <a:r>
              <a:rPr lang="en-IN" sz="1600" dirty="0">
                <a:solidFill>
                  <a:srgbClr val="D91569"/>
                </a:solidFill>
                <a:latin typeface="Bahnschrift" panose="020B0502040204020203" pitchFamily="34" charset="0"/>
              </a:rPr>
              <a:t>Methodology</a:t>
            </a:r>
          </a:p>
          <a:p>
            <a:r>
              <a:rPr lang="en-US" sz="1600" dirty="0">
                <a:latin typeface="Bahnschrift" panose="020B0502040204020203" pitchFamily="34" charset="0"/>
              </a:rPr>
              <a:t>Integrates cloud-based large models with end-device AI for real-time, privacy-preserving customer support</a:t>
            </a:r>
          </a:p>
          <a:p>
            <a:pPr marL="0" indent="0">
              <a:buNone/>
            </a:pPr>
            <a:endParaRPr lang="en-IN" sz="1600" u="sng" dirty="0">
              <a:latin typeface="Bahnschrift" panose="020B0502040204020203" pitchFamily="34" charset="0"/>
            </a:endParaRPr>
          </a:p>
          <a:p>
            <a:pPr marL="0" indent="0">
              <a:buNone/>
            </a:pPr>
            <a:r>
              <a:rPr lang="en-IN" sz="1600" dirty="0">
                <a:solidFill>
                  <a:srgbClr val="D91569"/>
                </a:solidFill>
                <a:latin typeface="Bahnschrift" panose="020B0502040204020203" pitchFamily="34" charset="0"/>
              </a:rPr>
              <a:t>Future Scope</a:t>
            </a:r>
          </a:p>
          <a:p>
            <a:r>
              <a:rPr lang="en-US" sz="1600" dirty="0">
                <a:latin typeface="Bahnschrift" panose="020B0502040204020203" pitchFamily="34" charset="0"/>
              </a:rPr>
              <a:t>Expand deployment across industries with better optimization</a:t>
            </a:r>
          </a:p>
          <a:p>
            <a:pPr marL="0" indent="0">
              <a:buNone/>
            </a:pPr>
            <a:endParaRPr lang="en-IN" dirty="0"/>
          </a:p>
        </p:txBody>
      </p:sp>
    </p:spTree>
    <p:extLst>
      <p:ext uri="{BB962C8B-B14F-4D97-AF65-F5344CB8AC3E}">
        <p14:creationId xmlns:p14="http://schemas.microsoft.com/office/powerpoint/2010/main" val="2826479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5F3A-D51D-F6C8-A947-BBC4E1A98CC2}"/>
              </a:ext>
            </a:extLst>
          </p:cNvPr>
          <p:cNvSpPr>
            <a:spLocks noGrp="1"/>
          </p:cNvSpPr>
          <p:nvPr>
            <p:ph type="title"/>
          </p:nvPr>
        </p:nvSpPr>
        <p:spPr/>
        <p:txBody>
          <a:bodyPr>
            <a:noAutofit/>
          </a:bodyPr>
          <a:lstStyle/>
          <a:p>
            <a:r>
              <a:rPr lang="en-IN" sz="3200" dirty="0">
                <a:solidFill>
                  <a:srgbClr val="D91569"/>
                </a:solidFill>
                <a:latin typeface="Bahnschrift" panose="020B0502040204020203" pitchFamily="34" charset="0"/>
              </a:rPr>
              <a:t>8. E-Commerce Image Enhancement via Instance Segmentation &amp; Background Replacement</a:t>
            </a:r>
            <a:br>
              <a:rPr lang="en-IN" sz="3200" dirty="0">
                <a:solidFill>
                  <a:srgbClr val="D91569"/>
                </a:solidFill>
                <a:latin typeface="Bahnschrift" panose="020B0502040204020203" pitchFamily="34" charset="0"/>
              </a:rPr>
            </a:br>
            <a:endParaRPr lang="en-IN" sz="3200" dirty="0">
              <a:solidFill>
                <a:srgbClr val="D91569"/>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E85D8BD6-EE3B-378F-9D66-D1E5D0CD0A39}"/>
              </a:ext>
            </a:extLst>
          </p:cNvPr>
          <p:cNvSpPr>
            <a:spLocks noGrp="1"/>
          </p:cNvSpPr>
          <p:nvPr>
            <p:ph idx="1"/>
          </p:nvPr>
        </p:nvSpPr>
        <p:spPr/>
        <p:txBody>
          <a:bodyPr/>
          <a:lstStyle/>
          <a:p>
            <a:pPr marL="0" indent="0">
              <a:buNone/>
            </a:pPr>
            <a:r>
              <a:rPr lang="en-IN" sz="1600" dirty="0">
                <a:solidFill>
                  <a:srgbClr val="D91569"/>
                </a:solidFill>
                <a:latin typeface="Bahnschrift" panose="020B0502040204020203" pitchFamily="34" charset="0"/>
              </a:rPr>
              <a:t>Methodology</a:t>
            </a:r>
          </a:p>
          <a:p>
            <a:pPr>
              <a:buFont typeface="Arial" panose="020B0604020202020204" pitchFamily="34" charset="0"/>
              <a:buChar char="•"/>
            </a:pPr>
            <a:r>
              <a:rPr lang="en-US" sz="1600" dirty="0">
                <a:latin typeface="Bahnschrift" panose="020B0502040204020203" pitchFamily="34" charset="0"/>
              </a:rPr>
              <a:t>Uses Fast-SAM segmentation, background replacement, &amp; shadow generation for product image enhancement</a:t>
            </a:r>
          </a:p>
          <a:p>
            <a:pPr>
              <a:buFont typeface="Arial" panose="020B0604020202020204" pitchFamily="34" charset="0"/>
              <a:buChar char="•"/>
            </a:pPr>
            <a:endParaRPr lang="en-IN" sz="1600" u="sng" dirty="0">
              <a:latin typeface="Bahnschrift" panose="020B0502040204020203" pitchFamily="34" charset="0"/>
            </a:endParaRPr>
          </a:p>
          <a:p>
            <a:pPr marL="0" indent="0">
              <a:buNone/>
            </a:pPr>
            <a:r>
              <a:rPr lang="en-IN" sz="1600" dirty="0">
                <a:solidFill>
                  <a:srgbClr val="D91569"/>
                </a:solidFill>
                <a:latin typeface="Bahnschrift" panose="020B0502040204020203" pitchFamily="34" charset="0"/>
              </a:rPr>
              <a:t>Future Scope</a:t>
            </a:r>
          </a:p>
          <a:p>
            <a:r>
              <a:rPr lang="en-US" sz="1600" dirty="0">
                <a:latin typeface="Bahnschrift" panose="020B0502040204020203" pitchFamily="34" charset="0"/>
              </a:rPr>
              <a:t>Expand dataset diversity &amp; apply to fields like medical imaging &amp; artwork analysis</a:t>
            </a:r>
          </a:p>
          <a:p>
            <a:pPr marL="0" indent="0">
              <a:buNone/>
            </a:pPr>
            <a:endParaRPr lang="en-IN" dirty="0"/>
          </a:p>
        </p:txBody>
      </p:sp>
    </p:spTree>
    <p:extLst>
      <p:ext uri="{BB962C8B-B14F-4D97-AF65-F5344CB8AC3E}">
        <p14:creationId xmlns:p14="http://schemas.microsoft.com/office/powerpoint/2010/main" val="184805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5BE8-770D-011E-6A16-BF15F58B538F}"/>
              </a:ext>
            </a:extLst>
          </p:cNvPr>
          <p:cNvSpPr>
            <a:spLocks noGrp="1"/>
          </p:cNvSpPr>
          <p:nvPr>
            <p:ph type="title"/>
          </p:nvPr>
        </p:nvSpPr>
        <p:spPr/>
        <p:txBody>
          <a:bodyPr>
            <a:normAutofit/>
          </a:bodyPr>
          <a:lstStyle/>
          <a:p>
            <a:pPr algn="ctr"/>
            <a:r>
              <a:rPr lang="en-IN" sz="4400" dirty="0">
                <a:solidFill>
                  <a:srgbClr val="D91569"/>
                </a:solidFill>
                <a:latin typeface="Bahnschrift" panose="020B0502040204020203" pitchFamily="34" charset="0"/>
              </a:rPr>
              <a:t>ABSTRACT</a:t>
            </a:r>
          </a:p>
        </p:txBody>
      </p:sp>
      <p:sp>
        <p:nvSpPr>
          <p:cNvPr id="3" name="Content Placeholder 2">
            <a:extLst>
              <a:ext uri="{FF2B5EF4-FFF2-40B4-BE49-F238E27FC236}">
                <a16:creationId xmlns:a16="http://schemas.microsoft.com/office/drawing/2014/main" id="{3C467ACC-EA47-CD44-BDD9-9786C50FB75D}"/>
              </a:ext>
            </a:extLst>
          </p:cNvPr>
          <p:cNvSpPr>
            <a:spLocks noGrp="1"/>
          </p:cNvSpPr>
          <p:nvPr>
            <p:ph idx="1"/>
          </p:nvPr>
        </p:nvSpPr>
        <p:spPr/>
        <p:txBody>
          <a:bodyPr/>
          <a:lstStyle/>
          <a:p>
            <a:pPr marL="0" indent="0">
              <a:buNone/>
            </a:pPr>
            <a:r>
              <a:rPr lang="en-US" sz="1600" dirty="0">
                <a:latin typeface="Bahnschrift" panose="020B0502040204020203" pitchFamily="34" charset="0"/>
              </a:rPr>
              <a:t>The Online Shopping Platform (OSP) is an advanced e-commerce solution designed to provide a seamless and personalized shopping experience. With a wide range of product categories like electronics, fashion, and groceries, OSP offers users the ability to browse, purchase, and manage products effortlessly. Key features include personalized recommendations based on user preferences, advanced search and filter options, secure payment methods, and real-time order tracking from purchase to delivery. Customers can also read reviews, compare products, create </a:t>
            </a:r>
            <a:r>
              <a:rPr lang="en-US" sz="1600" dirty="0" err="1">
                <a:latin typeface="Bahnschrift" panose="020B0502040204020203" pitchFamily="34" charset="0"/>
              </a:rPr>
              <a:t>wishlists</a:t>
            </a:r>
            <a:r>
              <a:rPr lang="en-US" sz="1600" dirty="0">
                <a:latin typeface="Bahnschrift" panose="020B0502040204020203" pitchFamily="34" charset="0"/>
              </a:rPr>
              <a:t>, and receive notifications about exclusive deals and discounts. OSP prioritizes security with a robust checkout process and supports multiple payment methods for convenience. Its intuitive interface ensures easy navigation, while tools like product comparison and customer reviews empower users to make informed decisions. By integrating tailored recommendations, secure transactions, and enhanced usability, OSP redefines online shopping, providing a safe, convenient, and engaging experience for all users</a:t>
            </a:r>
            <a:r>
              <a:rPr lang="en-US" dirty="0"/>
              <a:t>.</a:t>
            </a:r>
          </a:p>
          <a:p>
            <a:pPr marL="0" indent="0">
              <a:buNone/>
            </a:pPr>
            <a:endParaRPr lang="en-IN" dirty="0"/>
          </a:p>
        </p:txBody>
      </p:sp>
    </p:spTree>
    <p:extLst>
      <p:ext uri="{BB962C8B-B14F-4D97-AF65-F5344CB8AC3E}">
        <p14:creationId xmlns:p14="http://schemas.microsoft.com/office/powerpoint/2010/main" val="303802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691C-745D-F7CE-0471-9A6E9FA44B19}"/>
              </a:ext>
            </a:extLst>
          </p:cNvPr>
          <p:cNvSpPr>
            <a:spLocks noGrp="1"/>
          </p:cNvSpPr>
          <p:nvPr>
            <p:ph type="title"/>
          </p:nvPr>
        </p:nvSpPr>
        <p:spPr/>
        <p:txBody>
          <a:bodyPr/>
          <a:lstStyle/>
          <a:p>
            <a:pPr algn="ctr"/>
            <a:r>
              <a:rPr lang="en-US" sz="4000" b="1" strike="noStrike" spc="-100" dirty="0">
                <a:solidFill>
                  <a:srgbClr val="F95F88"/>
                </a:solidFill>
                <a:latin typeface="Bahnschrift" panose="020B0502040204020203" pitchFamily="34" charset="0"/>
                <a:ea typeface="Petrona Bold"/>
              </a:rPr>
              <a:t>System Architecture Requirements</a:t>
            </a:r>
            <a:br>
              <a:rPr lang="en-IN" sz="4000" b="0" strike="noStrike" spc="-1" dirty="0">
                <a:latin typeface="Bahnschrift" panose="020B0502040204020203" pitchFamily="34" charset="0"/>
              </a:rPr>
            </a:br>
            <a:endParaRPr lang="en-IN" dirty="0">
              <a:latin typeface="Bahnschrift" panose="020B0502040204020203" pitchFamily="34" charset="0"/>
            </a:endParaRPr>
          </a:p>
        </p:txBody>
      </p:sp>
      <p:sp>
        <p:nvSpPr>
          <p:cNvPr id="3" name="Content Placeholder 2">
            <a:extLst>
              <a:ext uri="{FF2B5EF4-FFF2-40B4-BE49-F238E27FC236}">
                <a16:creationId xmlns:a16="http://schemas.microsoft.com/office/drawing/2014/main" id="{E2DC156A-62CA-99AC-9495-984E7BAF6B09}"/>
              </a:ext>
            </a:extLst>
          </p:cNvPr>
          <p:cNvSpPr>
            <a:spLocks noGrp="1"/>
          </p:cNvSpPr>
          <p:nvPr>
            <p:ph idx="1"/>
          </p:nvPr>
        </p:nvSpPr>
        <p:spPr/>
        <p:txBody>
          <a:bodyPr>
            <a:normAutofit/>
          </a:bodyPr>
          <a:lstStyle/>
          <a:p>
            <a:pPr marL="0" indent="0">
              <a:buNone/>
            </a:pPr>
            <a:r>
              <a:rPr lang="en-US" sz="2000" b="1" strike="noStrike" spc="-49" dirty="0">
                <a:solidFill>
                  <a:srgbClr val="F95F88"/>
                </a:solidFill>
                <a:latin typeface="Petrona Bold"/>
                <a:ea typeface="Petrona Bold"/>
              </a:rPr>
              <a:t>Frontend</a:t>
            </a:r>
          </a:p>
          <a:p>
            <a:r>
              <a:rPr lang="en-US" sz="1800" b="0" strike="noStrike" spc="-38" dirty="0">
                <a:solidFill>
                  <a:srgbClr val="272525"/>
                </a:solidFill>
                <a:latin typeface="Bahnschrift" panose="020B0502040204020203" pitchFamily="34" charset="0"/>
                <a:ea typeface="Inter"/>
              </a:rPr>
              <a:t>ReactJS will be used for the frontend, providing a responsive and interactive user interface</a:t>
            </a:r>
          </a:p>
          <a:p>
            <a:pPr marL="0" indent="0">
              <a:buNone/>
            </a:pPr>
            <a:r>
              <a:rPr lang="en-US" sz="2000" b="1" strike="noStrike" spc="-49" dirty="0">
                <a:solidFill>
                  <a:srgbClr val="F95F88"/>
                </a:solidFill>
                <a:latin typeface="Petrona Bold"/>
                <a:ea typeface="Petrona Bold"/>
              </a:rPr>
              <a:t>Backend</a:t>
            </a:r>
            <a:endParaRPr lang="en-IN" sz="2000" b="0" strike="noStrike" spc="-1" dirty="0">
              <a:latin typeface="Arial"/>
            </a:endParaRPr>
          </a:p>
          <a:p>
            <a:r>
              <a:rPr lang="en-US" sz="1800" b="0" strike="noStrike" spc="-38" dirty="0">
                <a:solidFill>
                  <a:srgbClr val="272525"/>
                </a:solidFill>
                <a:latin typeface="Bahnschrift" panose="020B0502040204020203" pitchFamily="34" charset="0"/>
                <a:ea typeface="Inter"/>
              </a:rPr>
              <a:t>Node.js with Express will handle the backend logic, including API endpoints and data processing.</a:t>
            </a:r>
            <a:endParaRPr lang="en-IN" sz="1800" b="0" strike="noStrike" spc="-1" dirty="0">
              <a:latin typeface="Bahnschrift" panose="020B0502040204020203" pitchFamily="34" charset="0"/>
            </a:endParaRPr>
          </a:p>
          <a:p>
            <a:pPr marL="0" indent="0">
              <a:buNone/>
            </a:pPr>
            <a:r>
              <a:rPr lang="en-US" sz="2000" b="1" strike="noStrike" spc="-49" dirty="0">
                <a:solidFill>
                  <a:srgbClr val="F95F88"/>
                </a:solidFill>
                <a:latin typeface="Petrona Bold"/>
                <a:ea typeface="Petrona Bold"/>
              </a:rPr>
              <a:t>Database</a:t>
            </a:r>
          </a:p>
          <a:p>
            <a:r>
              <a:rPr lang="en-US" sz="1800" b="0" strike="noStrike" spc="-38" dirty="0">
                <a:solidFill>
                  <a:srgbClr val="272525"/>
                </a:solidFill>
                <a:latin typeface="Bahnschrift" panose="020B0502040204020203" pitchFamily="34" charset="0"/>
                <a:ea typeface="Inter"/>
              </a:rPr>
              <a:t>MongoDB will serve as the database, providing a flexible and scalable data storage solution.</a:t>
            </a:r>
          </a:p>
          <a:p>
            <a:pPr marL="0" indent="0">
              <a:buNone/>
            </a:pPr>
            <a:r>
              <a:rPr lang="en-US" sz="2000" b="1" strike="noStrike" spc="-49" dirty="0">
                <a:solidFill>
                  <a:srgbClr val="F95F88"/>
                </a:solidFill>
                <a:latin typeface="Petrona Bold"/>
                <a:ea typeface="Petrona Bold"/>
              </a:rPr>
              <a:t>Third-Party</a:t>
            </a:r>
            <a:endParaRPr lang="en-IN" sz="2000" b="0" strike="noStrike" spc="-1" dirty="0">
              <a:latin typeface="Arial"/>
            </a:endParaRPr>
          </a:p>
          <a:p>
            <a:r>
              <a:rPr lang="en-US" sz="1800" b="0" strike="noStrike" spc="-38" dirty="0">
                <a:solidFill>
                  <a:srgbClr val="272525"/>
                </a:solidFill>
                <a:latin typeface="Bahnschrift" panose="020B0502040204020203" pitchFamily="34" charset="0"/>
                <a:ea typeface="Inter"/>
              </a:rPr>
              <a:t>We will utilize a third-party payment gateway for secure transaction processing and notifications for communication with users.</a:t>
            </a:r>
            <a:endParaRPr lang="en-IN" sz="1800" b="0" strike="noStrike" spc="-1" dirty="0">
              <a:latin typeface="Bahnschrift" panose="020B0502040204020203" pitchFamily="34" charset="0"/>
            </a:endParaRPr>
          </a:p>
          <a:p>
            <a:endParaRPr lang="en-IN" sz="1800" b="0" strike="noStrike" spc="-1" dirty="0">
              <a:latin typeface="Bahnschrift" panose="020B0502040204020203" pitchFamily="34" charset="0"/>
            </a:endParaRPr>
          </a:p>
          <a:p>
            <a:endParaRPr lang="en-IN" sz="2000" b="0" strike="noStrike" spc="-1" dirty="0">
              <a:latin typeface="Arial"/>
            </a:endParaRPr>
          </a:p>
          <a:p>
            <a:pPr marL="0" indent="0">
              <a:buNone/>
            </a:pPr>
            <a:endParaRPr lang="en-IN" sz="1800" dirty="0"/>
          </a:p>
        </p:txBody>
      </p:sp>
    </p:spTree>
    <p:extLst>
      <p:ext uri="{BB962C8B-B14F-4D97-AF65-F5344CB8AC3E}">
        <p14:creationId xmlns:p14="http://schemas.microsoft.com/office/powerpoint/2010/main" val="1298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5664-99CC-ED9F-E89D-093562F05AA4}"/>
              </a:ext>
            </a:extLst>
          </p:cNvPr>
          <p:cNvSpPr>
            <a:spLocks noGrp="1"/>
          </p:cNvSpPr>
          <p:nvPr>
            <p:ph type="title"/>
          </p:nvPr>
        </p:nvSpPr>
        <p:spPr/>
        <p:txBody>
          <a:bodyPr/>
          <a:lstStyle/>
          <a:p>
            <a:pPr algn="ctr"/>
            <a:r>
              <a:rPr lang="en-US" sz="4000" b="1" strike="noStrike" spc="-100" dirty="0">
                <a:solidFill>
                  <a:srgbClr val="F95F88"/>
                </a:solidFill>
                <a:latin typeface="Petrona Bold"/>
                <a:ea typeface="Petrona Bold"/>
              </a:rPr>
              <a:t>Hardware Requirements</a:t>
            </a:r>
            <a:br>
              <a:rPr lang="en-IN" sz="4000" b="0" strike="noStrike" spc="-1" dirty="0">
                <a:latin typeface="Arial"/>
              </a:rPr>
            </a:br>
            <a:endParaRPr lang="en-IN" dirty="0"/>
          </a:p>
        </p:txBody>
      </p:sp>
      <p:sp>
        <p:nvSpPr>
          <p:cNvPr id="3" name="Content Placeholder 2">
            <a:extLst>
              <a:ext uri="{FF2B5EF4-FFF2-40B4-BE49-F238E27FC236}">
                <a16:creationId xmlns:a16="http://schemas.microsoft.com/office/drawing/2014/main" id="{3E67FC76-D66C-CEFD-E08F-DC4FB8738816}"/>
              </a:ext>
            </a:extLst>
          </p:cNvPr>
          <p:cNvSpPr>
            <a:spLocks noGrp="1"/>
          </p:cNvSpPr>
          <p:nvPr>
            <p:ph idx="1"/>
          </p:nvPr>
        </p:nvSpPr>
        <p:spPr/>
        <p:txBody>
          <a:bodyPr/>
          <a:lstStyle/>
          <a:p>
            <a:pPr marL="0" indent="0">
              <a:buNone/>
            </a:pPr>
            <a:r>
              <a:rPr lang="en-US" sz="2000" b="1" strike="noStrike" spc="-49" dirty="0">
                <a:solidFill>
                  <a:srgbClr val="D91569"/>
                </a:solidFill>
                <a:latin typeface="Bahnschrift" panose="020B0502040204020203" pitchFamily="34" charset="0"/>
                <a:ea typeface="Petrona Bold"/>
              </a:rPr>
              <a:t>Processor</a:t>
            </a:r>
          </a:p>
          <a:p>
            <a:r>
              <a:rPr lang="en-US" sz="2000" b="0" strike="noStrike" spc="-38" dirty="0">
                <a:solidFill>
                  <a:srgbClr val="272525"/>
                </a:solidFill>
                <a:latin typeface="Inter"/>
                <a:ea typeface="Inter"/>
              </a:rPr>
              <a:t>Intel i3/i5/i7 processors offer sufficient performance for this application.</a:t>
            </a:r>
            <a:endParaRPr lang="en-IN" sz="2000" spc="-1" dirty="0">
              <a:latin typeface="Arial"/>
            </a:endParaRPr>
          </a:p>
          <a:p>
            <a:pPr marL="0" indent="0">
              <a:buNone/>
            </a:pPr>
            <a:r>
              <a:rPr lang="en-US" sz="2000" b="1" strike="noStrike" spc="-49" dirty="0">
                <a:solidFill>
                  <a:srgbClr val="D91569"/>
                </a:solidFill>
                <a:latin typeface="Bahnschrift" panose="020B0502040204020203" pitchFamily="34" charset="0"/>
                <a:ea typeface="Petrona Bold"/>
              </a:rPr>
              <a:t>RAM</a:t>
            </a:r>
          </a:p>
          <a:p>
            <a:r>
              <a:rPr lang="en-US" sz="2000" b="0" strike="noStrike" spc="-38" dirty="0">
                <a:solidFill>
                  <a:srgbClr val="272525"/>
                </a:solidFill>
                <a:latin typeface="Inter"/>
                <a:ea typeface="Inter"/>
              </a:rPr>
              <a:t>8GB of RAM is recommended, with 16GB providing optimal performance.</a:t>
            </a:r>
            <a:endParaRPr lang="en-IN" sz="2000" b="0" strike="noStrike" spc="-1" dirty="0">
              <a:latin typeface="Arial"/>
            </a:endParaRPr>
          </a:p>
          <a:p>
            <a:pPr marL="0" indent="0">
              <a:buNone/>
            </a:pPr>
            <a:r>
              <a:rPr lang="en-US" sz="2000" b="1" strike="noStrike" spc="-49" dirty="0">
                <a:solidFill>
                  <a:srgbClr val="D91569"/>
                </a:solidFill>
                <a:latin typeface="Bahnschrift" panose="020B0502040204020203" pitchFamily="34" charset="0"/>
                <a:ea typeface="Petrona Bold"/>
              </a:rPr>
              <a:t>Storage</a:t>
            </a:r>
          </a:p>
          <a:p>
            <a:r>
              <a:rPr lang="en-US" sz="2000" b="0" strike="noStrike" spc="-38" dirty="0">
                <a:solidFill>
                  <a:srgbClr val="272525"/>
                </a:solidFill>
                <a:latin typeface="Inter"/>
                <a:ea typeface="Inter"/>
              </a:rPr>
              <a:t>A 256GB HDD is sufficient, but an SSD will significantly improve performance.</a:t>
            </a:r>
            <a:endParaRPr lang="en-IN" sz="2000" b="0" strike="noStrike" spc="-1" dirty="0">
              <a:latin typeface="Arial"/>
            </a:endParaRPr>
          </a:p>
          <a:p>
            <a:pPr marL="0" indent="0">
              <a:buNone/>
            </a:pPr>
            <a:r>
              <a:rPr lang="en-US" sz="2000" b="1" strike="noStrike" spc="-49" dirty="0">
                <a:solidFill>
                  <a:srgbClr val="D91569"/>
                </a:solidFill>
                <a:latin typeface="Bahnschrift" panose="020B0502040204020203" pitchFamily="34" charset="0"/>
                <a:ea typeface="Petrona Bold"/>
              </a:rPr>
              <a:t>Network</a:t>
            </a:r>
          </a:p>
          <a:p>
            <a:r>
              <a:rPr lang="en-US" sz="2000" b="0" strike="noStrike" spc="-38" dirty="0">
                <a:solidFill>
                  <a:srgbClr val="272525"/>
                </a:solidFill>
                <a:latin typeface="Inter"/>
                <a:ea typeface="Inter"/>
              </a:rPr>
              <a:t>A high-speed internet connection is essential for smooth operation.</a:t>
            </a:r>
            <a:endParaRPr lang="en-IN" sz="2000" b="0" strike="noStrike" spc="-1" dirty="0">
              <a:latin typeface="Arial"/>
            </a:endParaRPr>
          </a:p>
          <a:p>
            <a:endParaRPr lang="en-US" sz="2000" b="1" strike="noStrike" spc="-49" dirty="0">
              <a:solidFill>
                <a:srgbClr val="D91569"/>
              </a:solidFill>
              <a:latin typeface="Bahnschrift" panose="020B0502040204020203" pitchFamily="34" charset="0"/>
              <a:ea typeface="Petrona Bold"/>
            </a:endParaRPr>
          </a:p>
          <a:p>
            <a:pPr marL="0" indent="0">
              <a:buNone/>
            </a:pPr>
            <a:endParaRPr lang="en-IN" sz="2000" b="0" strike="noStrike" spc="-1" dirty="0">
              <a:solidFill>
                <a:srgbClr val="D91569"/>
              </a:solidFill>
              <a:latin typeface="Bahnschrift" panose="020B0502040204020203" pitchFamily="34" charset="0"/>
            </a:endParaRPr>
          </a:p>
          <a:p>
            <a:pPr marL="0" indent="0">
              <a:buNone/>
            </a:pPr>
            <a:endParaRPr lang="en-IN" sz="2000" b="0" strike="noStrike" spc="-1" dirty="0">
              <a:solidFill>
                <a:srgbClr val="D91569"/>
              </a:solidFill>
              <a:latin typeface="Bahnschrift" panose="020B0502040204020203" pitchFamily="34" charset="0"/>
            </a:endParaRPr>
          </a:p>
          <a:p>
            <a:pPr marL="0" indent="0">
              <a:buNone/>
            </a:pPr>
            <a:endParaRPr lang="en-IN" sz="2000" b="0" strike="noStrike" spc="-1" dirty="0">
              <a:solidFill>
                <a:srgbClr val="D91569"/>
              </a:solidFill>
              <a:latin typeface="Bahnschrift" panose="020B0502040204020203" pitchFamily="34" charset="0"/>
            </a:endParaRPr>
          </a:p>
        </p:txBody>
      </p:sp>
    </p:spTree>
    <p:extLst>
      <p:ext uri="{BB962C8B-B14F-4D97-AF65-F5344CB8AC3E}">
        <p14:creationId xmlns:p14="http://schemas.microsoft.com/office/powerpoint/2010/main" val="195335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6F8C-F72A-DB44-0B21-D4CE6A401BBA}"/>
              </a:ext>
            </a:extLst>
          </p:cNvPr>
          <p:cNvSpPr>
            <a:spLocks noGrp="1"/>
          </p:cNvSpPr>
          <p:nvPr>
            <p:ph type="title"/>
          </p:nvPr>
        </p:nvSpPr>
        <p:spPr/>
        <p:txBody>
          <a:bodyPr/>
          <a:lstStyle/>
          <a:p>
            <a:pPr algn="ctr"/>
            <a:r>
              <a:rPr lang="en-US" sz="4000" b="1" strike="noStrike" spc="-100" dirty="0">
                <a:solidFill>
                  <a:srgbClr val="F95F88"/>
                </a:solidFill>
                <a:latin typeface="Petrona Bold"/>
                <a:ea typeface="Petrona Bold"/>
              </a:rPr>
              <a:t>Software Requirements</a:t>
            </a:r>
            <a:br>
              <a:rPr lang="en-IN" sz="4000" b="0" strike="noStrike" spc="-1" dirty="0">
                <a:latin typeface="Arial"/>
              </a:rPr>
            </a:br>
            <a:endParaRPr lang="en-IN" dirty="0"/>
          </a:p>
        </p:txBody>
      </p:sp>
      <p:sp>
        <p:nvSpPr>
          <p:cNvPr id="6" name="Content Placeholder 5">
            <a:extLst>
              <a:ext uri="{FF2B5EF4-FFF2-40B4-BE49-F238E27FC236}">
                <a16:creationId xmlns:a16="http://schemas.microsoft.com/office/drawing/2014/main" id="{DDDF81FE-7A02-DC3B-7496-5E225EAE42DC}"/>
              </a:ext>
            </a:extLst>
          </p:cNvPr>
          <p:cNvSpPr>
            <a:spLocks noGrp="1"/>
          </p:cNvSpPr>
          <p:nvPr>
            <p:ph idx="1"/>
          </p:nvPr>
        </p:nvSpPr>
        <p:spPr/>
        <p:txBody>
          <a:bodyPr/>
          <a:lstStyle/>
          <a:p>
            <a:pPr marL="0" indent="0">
              <a:buNone/>
            </a:pPr>
            <a:r>
              <a:rPr lang="en-US" sz="2000" b="1" strike="noStrike" spc="-49" dirty="0">
                <a:solidFill>
                  <a:srgbClr val="D91569"/>
                </a:solidFill>
                <a:latin typeface="Petrona Bold"/>
                <a:ea typeface="Petrona Bold"/>
              </a:rPr>
              <a:t>Windows</a:t>
            </a:r>
            <a:endParaRPr lang="en-IN" sz="2000" b="0" strike="noStrike" spc="-1" dirty="0">
              <a:solidFill>
                <a:srgbClr val="D91569"/>
              </a:solidFill>
              <a:latin typeface="Arial"/>
            </a:endParaRPr>
          </a:p>
          <a:p>
            <a:r>
              <a:rPr lang="en-US" sz="1600" b="0" strike="noStrike" spc="-38" dirty="0">
                <a:solidFill>
                  <a:srgbClr val="272525"/>
                </a:solidFill>
                <a:latin typeface="Inter"/>
                <a:ea typeface="Inter"/>
              </a:rPr>
              <a:t>Windows 8 or above is supported.</a:t>
            </a:r>
            <a:endParaRPr lang="en-IN" sz="1600" b="0" strike="noStrike" spc="-1" dirty="0">
              <a:latin typeface="Arial"/>
            </a:endParaRPr>
          </a:p>
          <a:p>
            <a:pPr marL="0" indent="0">
              <a:buNone/>
            </a:pPr>
            <a:r>
              <a:rPr lang="en-US" sz="2000" b="1" strike="noStrike" spc="-49" dirty="0">
                <a:solidFill>
                  <a:srgbClr val="D91569"/>
                </a:solidFill>
                <a:latin typeface="Petrona Bold"/>
                <a:ea typeface="Petrona Bold"/>
              </a:rPr>
              <a:t>Linux</a:t>
            </a:r>
            <a:endParaRPr lang="en-IN" sz="2000" b="1" strike="noStrike" spc="-49" dirty="0">
              <a:solidFill>
                <a:srgbClr val="D91569"/>
              </a:solidFill>
              <a:latin typeface="Petrona Bold"/>
              <a:ea typeface="Petrona Bold"/>
            </a:endParaRPr>
          </a:p>
          <a:p>
            <a:r>
              <a:rPr lang="en-US" sz="1600" b="0" strike="noStrike" spc="-38" dirty="0">
                <a:solidFill>
                  <a:srgbClr val="272525"/>
                </a:solidFill>
                <a:latin typeface="Inter"/>
                <a:ea typeface="Inter"/>
              </a:rPr>
              <a:t>Linux distributions are supported.</a:t>
            </a:r>
          </a:p>
          <a:p>
            <a:pPr marL="0" indent="0">
              <a:buNone/>
            </a:pPr>
            <a:r>
              <a:rPr lang="en-US" sz="2000" b="1" strike="noStrike" spc="-49" dirty="0">
                <a:solidFill>
                  <a:srgbClr val="D91569"/>
                </a:solidFill>
                <a:latin typeface="Petrona Bold"/>
                <a:ea typeface="Petrona Bold"/>
              </a:rPr>
              <a:t>Mac</a:t>
            </a:r>
          </a:p>
          <a:p>
            <a:r>
              <a:rPr lang="en-US" sz="1600" b="0" strike="noStrike" spc="-38" dirty="0">
                <a:solidFill>
                  <a:srgbClr val="272525"/>
                </a:solidFill>
                <a:latin typeface="Inter"/>
                <a:ea typeface="Inter"/>
              </a:rPr>
              <a:t>Mac operating systems are compatible.</a:t>
            </a:r>
            <a:endParaRPr lang="en-IN" sz="1600" b="0" strike="noStrike" spc="-1" dirty="0">
              <a:latin typeface="Arial"/>
            </a:endParaRPr>
          </a:p>
          <a:p>
            <a:endParaRPr lang="en-IN" sz="2000" b="0" strike="noStrike" spc="-1" dirty="0">
              <a:solidFill>
                <a:srgbClr val="D91569"/>
              </a:solidFill>
              <a:latin typeface="Arial"/>
            </a:endParaRPr>
          </a:p>
          <a:p>
            <a:pPr marL="0" indent="0">
              <a:buNone/>
            </a:pPr>
            <a:endParaRPr lang="en-IN" sz="1600" b="0" strike="noStrike" spc="-1" dirty="0">
              <a:latin typeface="Arial"/>
            </a:endParaRPr>
          </a:p>
          <a:p>
            <a:endParaRPr lang="en-IN" sz="2000" b="0" strike="noStrike" spc="-1" dirty="0">
              <a:solidFill>
                <a:srgbClr val="D91569"/>
              </a:solidFill>
              <a:latin typeface="Arial"/>
            </a:endParaRPr>
          </a:p>
        </p:txBody>
      </p:sp>
    </p:spTree>
    <p:extLst>
      <p:ext uri="{BB962C8B-B14F-4D97-AF65-F5344CB8AC3E}">
        <p14:creationId xmlns:p14="http://schemas.microsoft.com/office/powerpoint/2010/main" val="266747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6364C-C8E2-644F-DC53-E72DEAB014CB}"/>
              </a:ext>
            </a:extLst>
          </p:cNvPr>
          <p:cNvSpPr>
            <a:spLocks noGrp="1"/>
          </p:cNvSpPr>
          <p:nvPr>
            <p:ph type="title"/>
          </p:nvPr>
        </p:nvSpPr>
        <p:spPr/>
        <p:txBody>
          <a:bodyPr/>
          <a:lstStyle/>
          <a:p>
            <a:pPr algn="ctr"/>
            <a:r>
              <a:rPr lang="en-IN" dirty="0">
                <a:solidFill>
                  <a:srgbClr val="D91569"/>
                </a:solidFill>
                <a:latin typeface="Petrona Bold"/>
              </a:rPr>
              <a:t>REQUIREMENTS</a:t>
            </a:r>
          </a:p>
        </p:txBody>
      </p:sp>
      <p:graphicFrame>
        <p:nvGraphicFramePr>
          <p:cNvPr id="3" name="Table 2">
            <a:extLst>
              <a:ext uri="{FF2B5EF4-FFF2-40B4-BE49-F238E27FC236}">
                <a16:creationId xmlns:a16="http://schemas.microsoft.com/office/drawing/2014/main" id="{6EBBC9B6-752E-9D8B-D160-05A3F9DF0FEC}"/>
              </a:ext>
            </a:extLst>
          </p:cNvPr>
          <p:cNvGraphicFramePr>
            <a:graphicFrameLocks noGrp="1"/>
          </p:cNvGraphicFramePr>
          <p:nvPr>
            <p:extLst>
              <p:ext uri="{D42A27DB-BD31-4B8C-83A1-F6EECF244321}">
                <p14:modId xmlns:p14="http://schemas.microsoft.com/office/powerpoint/2010/main" val="3403720915"/>
              </p:ext>
            </p:extLst>
          </p:nvPr>
        </p:nvGraphicFramePr>
        <p:xfrm>
          <a:off x="2032000" y="1914525"/>
          <a:ext cx="8128000" cy="376745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78377689"/>
                    </a:ext>
                  </a:extLst>
                </a:gridCol>
                <a:gridCol w="4064000">
                  <a:extLst>
                    <a:ext uri="{9D8B030D-6E8A-4147-A177-3AD203B41FA5}">
                      <a16:colId xmlns:a16="http://schemas.microsoft.com/office/drawing/2014/main" val="2568783557"/>
                    </a:ext>
                  </a:extLst>
                </a:gridCol>
              </a:tblGrid>
              <a:tr h="625475">
                <a:tc>
                  <a:txBody>
                    <a:bodyPr/>
                    <a:lstStyle/>
                    <a:p>
                      <a:pPr marL="0" indent="0" algn="ctr">
                        <a:buFont typeface="Arial" panose="020B0604020202020204" pitchFamily="34" charset="0"/>
                        <a:buNone/>
                      </a:pPr>
                      <a:r>
                        <a:rPr lang="en-IN" dirty="0"/>
                        <a:t>HARDWARE</a:t>
                      </a:r>
                    </a:p>
                    <a:p>
                      <a:pPr marL="0" indent="0" algn="ctr">
                        <a:buFont typeface="Arial" panose="020B0604020202020204" pitchFamily="34" charset="0"/>
                        <a:buNone/>
                      </a:pPr>
                      <a:r>
                        <a:rPr lang="en-IN" dirty="0"/>
                        <a:t>REQUIREMENTS</a:t>
                      </a:r>
                    </a:p>
                  </a:txBody>
                  <a:tcPr/>
                </a:tc>
                <a:tc>
                  <a:txBody>
                    <a:bodyPr/>
                    <a:lstStyle/>
                    <a:p>
                      <a:pPr marL="0" indent="0" algn="ctr">
                        <a:buFont typeface="Arial" panose="020B0604020202020204" pitchFamily="34" charset="0"/>
                        <a:buNone/>
                      </a:pPr>
                      <a:r>
                        <a:rPr lang="en-IN" dirty="0"/>
                        <a:t>SOFTWARE</a:t>
                      </a:r>
                    </a:p>
                    <a:p>
                      <a:pPr marL="0" indent="0" algn="ctr">
                        <a:buFont typeface="Arial" panose="020B0604020202020204" pitchFamily="34" charset="0"/>
                        <a:buNone/>
                      </a:pPr>
                      <a:r>
                        <a:rPr lang="en-IN" dirty="0"/>
                        <a:t>REQUIREMENTS</a:t>
                      </a:r>
                    </a:p>
                  </a:txBody>
                  <a:tcPr/>
                </a:tc>
                <a:extLst>
                  <a:ext uri="{0D108BD9-81ED-4DB2-BD59-A6C34878D82A}">
                    <a16:rowId xmlns:a16="http://schemas.microsoft.com/office/drawing/2014/main" val="2407860863"/>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PROCESSOR - </a:t>
                      </a:r>
                      <a:r>
                        <a:rPr lang="en-US" sz="1600" b="0" strike="noStrike" spc="-38" dirty="0">
                          <a:solidFill>
                            <a:srgbClr val="272525"/>
                          </a:solidFill>
                          <a:latin typeface="Inter"/>
                          <a:ea typeface="Inter"/>
                        </a:rPr>
                        <a:t>Intel i3/i5/i7 processors offer sufficient performance for this application.</a:t>
                      </a:r>
                      <a:endParaRPr lang="en-IN" sz="1600" spc="-1" dirty="0">
                        <a:latin typeface="Aria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WINDOWS - </a:t>
                      </a:r>
                      <a:r>
                        <a:rPr lang="en-US" sz="1600" b="0" strike="noStrike" spc="-38" dirty="0">
                          <a:solidFill>
                            <a:srgbClr val="272525"/>
                          </a:solidFill>
                          <a:latin typeface="Inter"/>
                          <a:ea typeface="Inter"/>
                        </a:rPr>
                        <a:t>Windows 8 or above is supported.</a:t>
                      </a:r>
                      <a:endParaRPr lang="en-IN" sz="1600" b="0" strike="noStrike" spc="-1" dirty="0">
                        <a:latin typeface="Arial"/>
                      </a:endParaRPr>
                    </a:p>
                  </a:txBody>
                  <a:tcPr/>
                </a:tc>
                <a:extLst>
                  <a:ext uri="{0D108BD9-81ED-4DB2-BD59-A6C34878D82A}">
                    <a16:rowId xmlns:a16="http://schemas.microsoft.com/office/drawing/2014/main" val="1669718257"/>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RAM - </a:t>
                      </a:r>
                      <a:r>
                        <a:rPr lang="en-US" sz="1600" b="0" strike="noStrike" spc="-38" dirty="0">
                          <a:solidFill>
                            <a:srgbClr val="272525"/>
                          </a:solidFill>
                          <a:latin typeface="Inter"/>
                          <a:ea typeface="Inter"/>
                        </a:rPr>
                        <a:t>8GB of RAM is recommended, with 16GB providing optimal performance.</a:t>
                      </a:r>
                      <a:endParaRPr lang="en-IN" sz="1600" b="0" strike="noStrike" spc="-1" dirty="0">
                        <a:latin typeface="Aria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LINUX - </a:t>
                      </a:r>
                      <a:r>
                        <a:rPr lang="en-US" sz="1600" b="0" strike="noStrike" spc="-38" dirty="0">
                          <a:solidFill>
                            <a:srgbClr val="272525"/>
                          </a:solidFill>
                          <a:latin typeface="Inter"/>
                          <a:ea typeface="Inter"/>
                        </a:rPr>
                        <a:t>Linux distributions are supported.</a:t>
                      </a:r>
                    </a:p>
                  </a:txBody>
                  <a:tcPr/>
                </a:tc>
                <a:extLst>
                  <a:ext uri="{0D108BD9-81ED-4DB2-BD59-A6C34878D82A}">
                    <a16:rowId xmlns:a16="http://schemas.microsoft.com/office/drawing/2014/main" val="3108696129"/>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STORAGE - </a:t>
                      </a:r>
                      <a:r>
                        <a:rPr lang="en-US" sz="1600" b="0" strike="noStrike" spc="-38" dirty="0">
                          <a:solidFill>
                            <a:srgbClr val="272525"/>
                          </a:solidFill>
                          <a:latin typeface="Inter"/>
                          <a:ea typeface="Inter"/>
                        </a:rPr>
                        <a:t>A 256GB HDD is sufficient, but an SSD will significantly improve performance.</a:t>
                      </a:r>
                      <a:endParaRPr lang="en-IN" sz="1600" b="0" strike="noStrike" spc="-1" dirty="0">
                        <a:latin typeface="Aria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MAC - </a:t>
                      </a:r>
                      <a:r>
                        <a:rPr lang="en-US" sz="1600" b="0" strike="noStrike" spc="-38" dirty="0">
                          <a:solidFill>
                            <a:srgbClr val="272525"/>
                          </a:solidFill>
                          <a:latin typeface="Inter"/>
                          <a:ea typeface="Inter"/>
                        </a:rPr>
                        <a:t>Mac operating systems are compatible.</a:t>
                      </a:r>
                      <a:endParaRPr lang="en-IN" sz="1600" b="0" strike="noStrike" spc="-1" dirty="0">
                        <a:latin typeface="Arial"/>
                      </a:endParaRPr>
                    </a:p>
                  </a:txBody>
                  <a:tcPr/>
                </a:tc>
                <a:extLst>
                  <a:ext uri="{0D108BD9-81ED-4DB2-BD59-A6C34878D82A}">
                    <a16:rowId xmlns:a16="http://schemas.microsoft.com/office/drawing/2014/main" val="447685033"/>
                  </a:ext>
                </a:extLst>
              </a:tr>
              <a:tr h="62547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600" dirty="0">
                          <a:latin typeface="Petrona Bold"/>
                        </a:rPr>
                        <a:t>NETWORK - </a:t>
                      </a:r>
                      <a:r>
                        <a:rPr lang="en-US" sz="1600" b="0" strike="noStrike" spc="-38" dirty="0">
                          <a:solidFill>
                            <a:srgbClr val="272525"/>
                          </a:solidFill>
                          <a:latin typeface="Inter"/>
                          <a:ea typeface="Inter"/>
                        </a:rPr>
                        <a:t>A high-speed internet connection is essential for smooth operation.</a:t>
                      </a:r>
                      <a:endParaRPr lang="en-IN" sz="1600" b="0" strike="noStrike" spc="-1" dirty="0">
                        <a:latin typeface="Arial"/>
                      </a:endParaRPr>
                    </a:p>
                  </a:txBody>
                  <a:tcPr/>
                </a:tc>
                <a:tc>
                  <a:txBody>
                    <a:bodyPr/>
                    <a:lstStyle/>
                    <a:p>
                      <a:pPr marL="0" indent="0">
                        <a:buFont typeface="Arial" panose="020B0604020202020204" pitchFamily="34" charset="0"/>
                        <a:buNone/>
                      </a:pPr>
                      <a:endParaRPr lang="en-IN"/>
                    </a:p>
                  </a:txBody>
                  <a:tcPr/>
                </a:tc>
                <a:extLst>
                  <a:ext uri="{0D108BD9-81ED-4DB2-BD59-A6C34878D82A}">
                    <a16:rowId xmlns:a16="http://schemas.microsoft.com/office/drawing/2014/main" val="3532415122"/>
                  </a:ext>
                </a:extLst>
              </a:tr>
              <a:tr h="625475">
                <a:tc>
                  <a:txBody>
                    <a:bodyPr/>
                    <a:lstStyle/>
                    <a:p>
                      <a:pPr marL="0" indent="0">
                        <a:buFont typeface="Arial" panose="020B0604020202020204" pitchFamily="34" charset="0"/>
                        <a:buNone/>
                      </a:pPr>
                      <a:endParaRPr lang="en-IN" dirty="0"/>
                    </a:p>
                  </a:txBody>
                  <a:tcPr/>
                </a:tc>
                <a:tc>
                  <a:txBody>
                    <a:bodyPr/>
                    <a:lstStyle/>
                    <a:p>
                      <a:pPr marL="0" indent="0">
                        <a:buFont typeface="Arial" panose="020B0604020202020204" pitchFamily="34" charset="0"/>
                        <a:buNone/>
                      </a:pPr>
                      <a:endParaRPr lang="en-IN" dirty="0"/>
                    </a:p>
                  </a:txBody>
                  <a:tcPr/>
                </a:tc>
                <a:extLst>
                  <a:ext uri="{0D108BD9-81ED-4DB2-BD59-A6C34878D82A}">
                    <a16:rowId xmlns:a16="http://schemas.microsoft.com/office/drawing/2014/main" val="1407465180"/>
                  </a:ext>
                </a:extLst>
              </a:tr>
            </a:tbl>
          </a:graphicData>
        </a:graphic>
      </p:graphicFrame>
    </p:spTree>
    <p:extLst>
      <p:ext uri="{BB962C8B-B14F-4D97-AF65-F5344CB8AC3E}">
        <p14:creationId xmlns:p14="http://schemas.microsoft.com/office/powerpoint/2010/main" val="2870287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76C7-5534-C43D-1B08-8FCC72A87D19}"/>
              </a:ext>
            </a:extLst>
          </p:cNvPr>
          <p:cNvSpPr>
            <a:spLocks noGrp="1"/>
          </p:cNvSpPr>
          <p:nvPr>
            <p:ph type="title"/>
          </p:nvPr>
        </p:nvSpPr>
        <p:spPr>
          <a:xfrm>
            <a:off x="1066800" y="642594"/>
            <a:ext cx="10058400" cy="700431"/>
          </a:xfrm>
        </p:spPr>
        <p:txBody>
          <a:bodyPr/>
          <a:lstStyle/>
          <a:p>
            <a:pPr algn="ctr"/>
            <a:r>
              <a:rPr lang="en-IN" dirty="0">
                <a:solidFill>
                  <a:srgbClr val="D91569"/>
                </a:solidFill>
                <a:latin typeface="Petrona Bold"/>
              </a:rPr>
              <a:t>Project Plan</a:t>
            </a:r>
          </a:p>
        </p:txBody>
      </p:sp>
      <p:graphicFrame>
        <p:nvGraphicFramePr>
          <p:cNvPr id="3" name="Table 2">
            <a:extLst>
              <a:ext uri="{FF2B5EF4-FFF2-40B4-BE49-F238E27FC236}">
                <a16:creationId xmlns:a16="http://schemas.microsoft.com/office/drawing/2014/main" id="{87AE8997-0C9D-E184-3FAB-783A694BF768}"/>
              </a:ext>
            </a:extLst>
          </p:cNvPr>
          <p:cNvGraphicFramePr>
            <a:graphicFrameLocks noGrp="1"/>
          </p:cNvGraphicFramePr>
          <p:nvPr>
            <p:extLst>
              <p:ext uri="{D42A27DB-BD31-4B8C-83A1-F6EECF244321}">
                <p14:modId xmlns:p14="http://schemas.microsoft.com/office/powerpoint/2010/main" val="2437181861"/>
              </p:ext>
            </p:extLst>
          </p:nvPr>
        </p:nvGraphicFramePr>
        <p:xfrm>
          <a:off x="2032000" y="1343025"/>
          <a:ext cx="8128000" cy="4686297"/>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19096172"/>
                    </a:ext>
                  </a:extLst>
                </a:gridCol>
                <a:gridCol w="2032000">
                  <a:extLst>
                    <a:ext uri="{9D8B030D-6E8A-4147-A177-3AD203B41FA5}">
                      <a16:colId xmlns:a16="http://schemas.microsoft.com/office/drawing/2014/main" val="2275838084"/>
                    </a:ext>
                  </a:extLst>
                </a:gridCol>
                <a:gridCol w="2032000">
                  <a:extLst>
                    <a:ext uri="{9D8B030D-6E8A-4147-A177-3AD203B41FA5}">
                      <a16:colId xmlns:a16="http://schemas.microsoft.com/office/drawing/2014/main" val="1897273850"/>
                    </a:ext>
                  </a:extLst>
                </a:gridCol>
                <a:gridCol w="2032000">
                  <a:extLst>
                    <a:ext uri="{9D8B030D-6E8A-4147-A177-3AD203B41FA5}">
                      <a16:colId xmlns:a16="http://schemas.microsoft.com/office/drawing/2014/main" val="432444132"/>
                    </a:ext>
                  </a:extLst>
                </a:gridCol>
              </a:tblGrid>
              <a:tr h="426027">
                <a:tc>
                  <a:txBody>
                    <a:bodyPr/>
                    <a:lstStyle/>
                    <a:p>
                      <a:pPr algn="ctr"/>
                      <a:r>
                        <a:rPr lang="en-IN" dirty="0"/>
                        <a:t>Plan</a:t>
                      </a:r>
                    </a:p>
                  </a:txBody>
                  <a:tcPr/>
                </a:tc>
                <a:tc>
                  <a:txBody>
                    <a:bodyPr/>
                    <a:lstStyle/>
                    <a:p>
                      <a:pPr algn="ctr"/>
                      <a:r>
                        <a:rPr lang="en-IN" dirty="0"/>
                        <a:t>Given Date</a:t>
                      </a:r>
                    </a:p>
                  </a:txBody>
                  <a:tcPr/>
                </a:tc>
                <a:tc>
                  <a:txBody>
                    <a:bodyPr/>
                    <a:lstStyle/>
                    <a:p>
                      <a:pPr algn="ctr"/>
                      <a:r>
                        <a:rPr lang="en-IN" dirty="0"/>
                        <a:t>Expected Date</a:t>
                      </a:r>
                    </a:p>
                  </a:txBody>
                  <a:tcPr/>
                </a:tc>
                <a:tc>
                  <a:txBody>
                    <a:bodyPr/>
                    <a:lstStyle/>
                    <a:p>
                      <a:pPr algn="ctr"/>
                      <a:r>
                        <a:rPr lang="en-IN" dirty="0"/>
                        <a:t>Status</a:t>
                      </a:r>
                    </a:p>
                  </a:txBody>
                  <a:tcPr/>
                </a:tc>
                <a:extLst>
                  <a:ext uri="{0D108BD9-81ED-4DB2-BD59-A6C34878D82A}">
                    <a16:rowId xmlns:a16="http://schemas.microsoft.com/office/drawing/2014/main" val="4176901649"/>
                  </a:ext>
                </a:extLst>
              </a:tr>
              <a:tr h="426027">
                <a:tc>
                  <a:txBody>
                    <a:bodyPr/>
                    <a:lstStyle/>
                    <a:p>
                      <a:r>
                        <a:rPr lang="en-IN" sz="1600" dirty="0">
                          <a:latin typeface="Petrona Bold"/>
                        </a:rPr>
                        <a:t>Project Initialization</a:t>
                      </a:r>
                    </a:p>
                  </a:txBody>
                  <a:tcPr/>
                </a:tc>
                <a:tc>
                  <a:txBody>
                    <a:bodyPr/>
                    <a:lstStyle/>
                    <a:p>
                      <a:pPr algn="ctr"/>
                      <a:r>
                        <a:rPr lang="en-IN" sz="1600" dirty="0">
                          <a:latin typeface="Petrona Bold"/>
                        </a:rPr>
                        <a:t>19/12/24</a:t>
                      </a:r>
                    </a:p>
                  </a:txBody>
                  <a:tcPr/>
                </a:tc>
                <a:tc>
                  <a:txBody>
                    <a:bodyPr/>
                    <a:lstStyle/>
                    <a:p>
                      <a:endParaRPr lang="en-IN"/>
                    </a:p>
                  </a:txBody>
                  <a:tcPr/>
                </a:tc>
                <a:tc>
                  <a:txBody>
                    <a:bodyPr/>
                    <a:lstStyle/>
                    <a:p>
                      <a:r>
                        <a:rPr lang="en-IN" sz="1600" dirty="0">
                          <a:latin typeface="Petrona Bold"/>
                        </a:rPr>
                        <a:t>completed</a:t>
                      </a:r>
                    </a:p>
                  </a:txBody>
                  <a:tcPr/>
                </a:tc>
                <a:extLst>
                  <a:ext uri="{0D108BD9-81ED-4DB2-BD59-A6C34878D82A}">
                    <a16:rowId xmlns:a16="http://schemas.microsoft.com/office/drawing/2014/main" val="1532969401"/>
                  </a:ext>
                </a:extLst>
              </a:tr>
              <a:tr h="426027">
                <a:tc>
                  <a:txBody>
                    <a:bodyPr/>
                    <a:lstStyle/>
                    <a:p>
                      <a:r>
                        <a:rPr lang="en-IN" sz="1600" dirty="0">
                          <a:latin typeface="Petrona Bold"/>
                        </a:rPr>
                        <a:t>Literature Review</a:t>
                      </a:r>
                    </a:p>
                  </a:txBody>
                  <a:tcPr/>
                </a:tc>
                <a:tc>
                  <a:txBody>
                    <a:bodyPr/>
                    <a:lstStyle/>
                    <a:p>
                      <a:pPr algn="ctr"/>
                      <a:r>
                        <a:rPr lang="en-IN" sz="1600" dirty="0">
                          <a:latin typeface="Petrona Bold"/>
                        </a:rPr>
                        <a:t>09/01/25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Petrona Bold"/>
                        </a:rPr>
                        <a:t>completed</a:t>
                      </a:r>
                    </a:p>
                  </a:txBody>
                  <a:tcPr/>
                </a:tc>
                <a:extLst>
                  <a:ext uri="{0D108BD9-81ED-4DB2-BD59-A6C34878D82A}">
                    <a16:rowId xmlns:a16="http://schemas.microsoft.com/office/drawing/2014/main" val="244971285"/>
                  </a:ext>
                </a:extLst>
              </a:tr>
              <a:tr h="426027">
                <a:tc>
                  <a:txBody>
                    <a:bodyPr/>
                    <a:lstStyle/>
                    <a:p>
                      <a:r>
                        <a:rPr lang="en-IN" sz="1600" dirty="0">
                          <a:latin typeface="Petrona Bold"/>
                        </a:rPr>
                        <a:t>Abstract</a:t>
                      </a:r>
                    </a:p>
                  </a:txBody>
                  <a:tcPr/>
                </a:tc>
                <a:tc>
                  <a:txBody>
                    <a:bodyPr/>
                    <a:lstStyle/>
                    <a:p>
                      <a:pPr algn="ctr"/>
                      <a:r>
                        <a:rPr lang="en-IN" sz="1600" dirty="0">
                          <a:latin typeface="Petrona Bold"/>
                        </a:rPr>
                        <a:t>23/01/25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Petrona Bold"/>
                        </a:rPr>
                        <a:t>completed</a:t>
                      </a:r>
                    </a:p>
                  </a:txBody>
                  <a:tcPr/>
                </a:tc>
                <a:extLst>
                  <a:ext uri="{0D108BD9-81ED-4DB2-BD59-A6C34878D82A}">
                    <a16:rowId xmlns:a16="http://schemas.microsoft.com/office/drawing/2014/main" val="2653281279"/>
                  </a:ext>
                </a:extLst>
              </a:tr>
              <a:tr h="426027">
                <a:tc>
                  <a:txBody>
                    <a:bodyPr/>
                    <a:lstStyle/>
                    <a:p>
                      <a:r>
                        <a:rPr lang="en-IN" sz="1600" dirty="0">
                          <a:latin typeface="Petrona Bold"/>
                        </a:rPr>
                        <a:t>SRS</a:t>
                      </a:r>
                    </a:p>
                  </a:txBody>
                  <a:tcPr/>
                </a:tc>
                <a:tc>
                  <a:txBody>
                    <a:bodyPr/>
                    <a:lstStyle/>
                    <a:p>
                      <a:pPr algn="ctr"/>
                      <a:r>
                        <a:rPr lang="en-IN" sz="1600" dirty="0">
                          <a:latin typeface="Petrona Bold"/>
                        </a:rPr>
                        <a:t>30/01/25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Petrona Bold"/>
                        </a:rPr>
                        <a:t>completed</a:t>
                      </a:r>
                    </a:p>
                  </a:txBody>
                  <a:tcPr/>
                </a:tc>
                <a:extLst>
                  <a:ext uri="{0D108BD9-81ED-4DB2-BD59-A6C34878D82A}">
                    <a16:rowId xmlns:a16="http://schemas.microsoft.com/office/drawing/2014/main" val="3406971460"/>
                  </a:ext>
                </a:extLst>
              </a:tr>
              <a:tr h="426027">
                <a:tc>
                  <a:txBody>
                    <a:bodyPr/>
                    <a:lstStyle/>
                    <a:p>
                      <a:r>
                        <a:rPr lang="en-IN" sz="1600" dirty="0">
                          <a:latin typeface="Petrona Bold"/>
                        </a:rPr>
                        <a:t>Design Document</a:t>
                      </a:r>
                    </a:p>
                  </a:txBody>
                  <a:tcPr/>
                </a:tc>
                <a:tc>
                  <a:txBody>
                    <a:bodyPr/>
                    <a:lstStyle/>
                    <a:p>
                      <a:pPr algn="ctr"/>
                      <a:r>
                        <a:rPr lang="en-IN" sz="1600" dirty="0">
                          <a:latin typeface="Petrona Bold"/>
                        </a:rPr>
                        <a:t>06/01/25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Petrona Bold"/>
                        </a:rPr>
                        <a:t>completed</a:t>
                      </a:r>
                    </a:p>
                  </a:txBody>
                  <a:tcPr/>
                </a:tc>
                <a:extLst>
                  <a:ext uri="{0D108BD9-81ED-4DB2-BD59-A6C34878D82A}">
                    <a16:rowId xmlns:a16="http://schemas.microsoft.com/office/drawing/2014/main" val="2571762947"/>
                  </a:ext>
                </a:extLst>
              </a:tr>
              <a:tr h="426027">
                <a:tc>
                  <a:txBody>
                    <a:bodyPr/>
                    <a:lstStyle/>
                    <a:p>
                      <a:r>
                        <a:rPr lang="en-IN" sz="1600" dirty="0">
                          <a:latin typeface="Petrona Bold"/>
                        </a:rPr>
                        <a:t>Test Plan</a:t>
                      </a:r>
                    </a:p>
                  </a:txBody>
                  <a:tcPr/>
                </a:tc>
                <a:tc>
                  <a:txBody>
                    <a:bodyPr/>
                    <a:lstStyle/>
                    <a:p>
                      <a:pPr algn="ctr"/>
                      <a:r>
                        <a:rPr lang="en-IN" sz="1600" dirty="0">
                          <a:latin typeface="Petrona Bold"/>
                        </a:rPr>
                        <a:t>20/02/25</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0687782"/>
                  </a:ext>
                </a:extLst>
              </a:tr>
              <a:tr h="426027">
                <a:tc>
                  <a:txBody>
                    <a:bodyPr/>
                    <a:lstStyle/>
                    <a:p>
                      <a:r>
                        <a:rPr lang="en-IN" sz="1600" dirty="0">
                          <a:latin typeface="Petrona Bold"/>
                        </a:rPr>
                        <a:t>First Plan</a:t>
                      </a:r>
                    </a:p>
                  </a:txBody>
                  <a:tcPr/>
                </a:tc>
                <a:tc>
                  <a:txBody>
                    <a:bodyPr/>
                    <a:lstStyle/>
                    <a:p>
                      <a:pPr algn="ctr"/>
                      <a:r>
                        <a:rPr lang="en-IN" sz="1600" dirty="0">
                          <a:latin typeface="Petrona Bold"/>
                        </a:rPr>
                        <a:t>27/02/25</a:t>
                      </a:r>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Petrona Bold"/>
                        </a:rPr>
                        <a:t>completed</a:t>
                      </a:r>
                    </a:p>
                  </a:txBody>
                  <a:tcPr/>
                </a:tc>
                <a:extLst>
                  <a:ext uri="{0D108BD9-81ED-4DB2-BD59-A6C34878D82A}">
                    <a16:rowId xmlns:a16="http://schemas.microsoft.com/office/drawing/2014/main" val="1024086509"/>
                  </a:ext>
                </a:extLst>
              </a:tr>
              <a:tr h="426027">
                <a:tc>
                  <a:txBody>
                    <a:bodyPr/>
                    <a:lstStyle/>
                    <a:p>
                      <a:r>
                        <a:rPr lang="en-IN" sz="1600" dirty="0">
                          <a:latin typeface="Petrona Bold"/>
                        </a:rPr>
                        <a:t>Second</a:t>
                      </a:r>
                      <a:r>
                        <a:rPr lang="en-IN" dirty="0"/>
                        <a:t> Plan</a:t>
                      </a:r>
                    </a:p>
                  </a:txBody>
                  <a:tcPr/>
                </a:tc>
                <a:tc>
                  <a:txBody>
                    <a:bodyPr/>
                    <a:lstStyle/>
                    <a:p>
                      <a:pPr algn="ctr"/>
                      <a:r>
                        <a:rPr lang="en-IN" sz="1600" dirty="0">
                          <a:latin typeface="Petrona Bold"/>
                        </a:rPr>
                        <a:t>27/02/25</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054080276"/>
                  </a:ext>
                </a:extLst>
              </a:tr>
              <a:tr h="426027">
                <a:tc>
                  <a:txBody>
                    <a:bodyPr/>
                    <a:lstStyle/>
                    <a:p>
                      <a:r>
                        <a:rPr lang="en-IN" sz="1600" dirty="0">
                          <a:latin typeface="Petrona Bold"/>
                        </a:rPr>
                        <a:t>Project Report</a:t>
                      </a:r>
                    </a:p>
                  </a:txBody>
                  <a:tcPr/>
                </a:tc>
                <a:tc>
                  <a:txBody>
                    <a:bodyPr/>
                    <a:lstStyle/>
                    <a:p>
                      <a:pPr algn="ctr"/>
                      <a:r>
                        <a:rPr lang="en-IN" sz="1600" dirty="0">
                          <a:latin typeface="Petrona Bold"/>
                        </a:rPr>
                        <a:t>27/03/25</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71895093"/>
                  </a:ext>
                </a:extLst>
              </a:tr>
              <a:tr h="426027">
                <a:tc>
                  <a:txBody>
                    <a:bodyPr/>
                    <a:lstStyle/>
                    <a:p>
                      <a:r>
                        <a:rPr lang="en-IN" sz="1600" dirty="0">
                          <a:latin typeface="Petrona Bold"/>
                        </a:rPr>
                        <a:t>Final PPT</a:t>
                      </a:r>
                    </a:p>
                  </a:txBody>
                  <a:tcPr/>
                </a:tc>
                <a:tc>
                  <a:txBody>
                    <a:bodyPr/>
                    <a:lstStyle/>
                    <a:p>
                      <a:pPr algn="ctr"/>
                      <a:r>
                        <a:rPr lang="en-IN" sz="1600" dirty="0">
                          <a:latin typeface="Petrona Bold"/>
                        </a:rPr>
                        <a:t>03/34/25</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37167677"/>
                  </a:ext>
                </a:extLst>
              </a:tr>
            </a:tbl>
          </a:graphicData>
        </a:graphic>
      </p:graphicFrame>
    </p:spTree>
    <p:extLst>
      <p:ext uri="{BB962C8B-B14F-4D97-AF65-F5344CB8AC3E}">
        <p14:creationId xmlns:p14="http://schemas.microsoft.com/office/powerpoint/2010/main" val="3570147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9468-13C5-640F-0951-26EB0EE8B88C}"/>
              </a:ext>
            </a:extLst>
          </p:cNvPr>
          <p:cNvSpPr>
            <a:spLocks noGrp="1"/>
          </p:cNvSpPr>
          <p:nvPr>
            <p:ph type="title"/>
          </p:nvPr>
        </p:nvSpPr>
        <p:spPr/>
        <p:txBody>
          <a:bodyPr/>
          <a:lstStyle/>
          <a:p>
            <a:pPr algn="ctr"/>
            <a:r>
              <a:rPr lang="en-US" sz="4000" b="1" strike="noStrike" spc="-100" dirty="0">
                <a:solidFill>
                  <a:srgbClr val="F95F88"/>
                </a:solidFill>
                <a:latin typeface="Petrona Bold"/>
                <a:ea typeface="Petrona Bold"/>
              </a:rPr>
              <a:t>Transforming the Retail Landscape</a:t>
            </a:r>
            <a:br>
              <a:rPr lang="en-IN" sz="4000" b="0" strike="noStrike" spc="-1" dirty="0">
                <a:latin typeface="Arial"/>
              </a:rPr>
            </a:br>
            <a:endParaRPr lang="en-IN" dirty="0"/>
          </a:p>
        </p:txBody>
      </p:sp>
      <p:sp>
        <p:nvSpPr>
          <p:cNvPr id="3" name="Content Placeholder 2">
            <a:extLst>
              <a:ext uri="{FF2B5EF4-FFF2-40B4-BE49-F238E27FC236}">
                <a16:creationId xmlns:a16="http://schemas.microsoft.com/office/drawing/2014/main" id="{0E2EFE67-4474-4345-5E82-C4AE3CEF6986}"/>
              </a:ext>
            </a:extLst>
          </p:cNvPr>
          <p:cNvSpPr>
            <a:spLocks noGrp="1"/>
          </p:cNvSpPr>
          <p:nvPr>
            <p:ph sz="half" idx="1"/>
          </p:nvPr>
        </p:nvSpPr>
        <p:spPr/>
        <p:txBody>
          <a:bodyPr/>
          <a:lstStyle/>
          <a:p>
            <a:pPr marL="0" indent="0">
              <a:buNone/>
            </a:pPr>
            <a:r>
              <a:rPr lang="en-US" sz="2800" b="1" strike="noStrike" spc="-49" dirty="0">
                <a:solidFill>
                  <a:srgbClr val="F95F88"/>
                </a:solidFill>
                <a:latin typeface="Petrona Bold"/>
                <a:ea typeface="Petrona Bold"/>
              </a:rPr>
              <a:t>Growth of E-Commerce</a:t>
            </a:r>
            <a:endParaRPr lang="en-IN" sz="2800" b="0" strike="noStrike" spc="-1" dirty="0">
              <a:latin typeface="Arial"/>
            </a:endParaRPr>
          </a:p>
          <a:p>
            <a:r>
              <a:rPr lang="en-US" sz="1800" b="0" strike="noStrike" spc="-38" dirty="0">
                <a:solidFill>
                  <a:srgbClr val="272525"/>
                </a:solidFill>
                <a:latin typeface="Bahnschrift" panose="020B0502040204020203" pitchFamily="34" charset="0"/>
                <a:ea typeface="Inter"/>
              </a:rPr>
              <a:t>Integral part of retail, convenience, choice, accessibility</a:t>
            </a:r>
            <a:endParaRPr lang="en-IN" sz="1800" b="0" strike="noStrike" spc="-1" dirty="0">
              <a:latin typeface="Bahnschrift" panose="020B0502040204020203" pitchFamily="34" charset="0"/>
            </a:endParaRPr>
          </a:p>
          <a:p>
            <a:r>
              <a:rPr lang="en-US" dirty="0">
                <a:latin typeface="Bahnschrift" panose="020B0502040204020203" pitchFamily="34" charset="0"/>
              </a:rPr>
              <a:t>Expansion of digital payment methods and secure transactions</a:t>
            </a:r>
            <a:endParaRPr lang="en-IN" dirty="0">
              <a:latin typeface="Bahnschrift" panose="020B0502040204020203" pitchFamily="34" charset="0"/>
            </a:endParaRPr>
          </a:p>
        </p:txBody>
      </p:sp>
      <p:sp>
        <p:nvSpPr>
          <p:cNvPr id="4" name="Content Placeholder 3">
            <a:extLst>
              <a:ext uri="{FF2B5EF4-FFF2-40B4-BE49-F238E27FC236}">
                <a16:creationId xmlns:a16="http://schemas.microsoft.com/office/drawing/2014/main" id="{73B34C2F-75DB-1B6F-A5B8-9E9780D9AF37}"/>
              </a:ext>
            </a:extLst>
          </p:cNvPr>
          <p:cNvSpPr>
            <a:spLocks noGrp="1"/>
          </p:cNvSpPr>
          <p:nvPr>
            <p:ph sz="half" idx="2"/>
          </p:nvPr>
        </p:nvSpPr>
        <p:spPr/>
        <p:txBody>
          <a:bodyPr/>
          <a:lstStyle/>
          <a:p>
            <a:pPr marL="0" indent="0">
              <a:buNone/>
            </a:pPr>
            <a:r>
              <a:rPr lang="en-US" sz="2800" b="1" strike="noStrike" spc="-49" dirty="0">
                <a:solidFill>
                  <a:srgbClr val="F95F88"/>
                </a:solidFill>
                <a:latin typeface="Petrona Bold"/>
                <a:ea typeface="Petrona Bold"/>
              </a:rPr>
              <a:t>Shifting Consumer Behavior</a:t>
            </a:r>
          </a:p>
          <a:p>
            <a:pPr>
              <a:buFont typeface="Courier New" panose="02070309020205020404" pitchFamily="49" charset="0"/>
              <a:buChar char="o"/>
            </a:pPr>
            <a:r>
              <a:rPr lang="en-US" b="0" strike="noStrike" spc="-38" dirty="0">
                <a:solidFill>
                  <a:srgbClr val="272525"/>
                </a:solidFill>
                <a:latin typeface="Bahnschrift" panose="020B0502040204020203" pitchFamily="34" charset="0"/>
                <a:ea typeface="Inter"/>
              </a:rPr>
              <a:t>Embracing online shopping, technological advancements, changing preference</a:t>
            </a:r>
          </a:p>
          <a:p>
            <a:pPr>
              <a:buFont typeface="Courier New" panose="02070309020205020404" pitchFamily="49" charset="0"/>
              <a:buChar char="o"/>
            </a:pPr>
            <a:r>
              <a:rPr lang="en-US" dirty="0">
                <a:latin typeface="Bahnschrift" panose="020B0502040204020203" pitchFamily="34" charset="0"/>
              </a:rPr>
              <a:t>Growing demand for personalized and seamless shopping experiences</a:t>
            </a:r>
          </a:p>
          <a:p>
            <a:pPr>
              <a:buFont typeface="Courier New" panose="02070309020205020404" pitchFamily="49" charset="0"/>
              <a:buChar char="o"/>
            </a:pPr>
            <a:r>
              <a:rPr lang="en-US" dirty="0">
                <a:latin typeface="Bahnschrift" panose="020B0502040204020203" pitchFamily="34" charset="0"/>
              </a:rPr>
              <a:t>Increased preference for sustainable and ethical brands</a:t>
            </a:r>
            <a:endParaRPr lang="en-IN" b="0" strike="noStrike" spc="-1" dirty="0">
              <a:latin typeface="Bahnschrift" panose="020B0502040204020203" pitchFamily="34" charset="0"/>
            </a:endParaRPr>
          </a:p>
        </p:txBody>
      </p:sp>
    </p:spTree>
    <p:extLst>
      <p:ext uri="{BB962C8B-B14F-4D97-AF65-F5344CB8AC3E}">
        <p14:creationId xmlns:p14="http://schemas.microsoft.com/office/powerpoint/2010/main" val="304214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CD4E-7616-0EFD-58C1-303CFCBC3BBC}"/>
              </a:ext>
            </a:extLst>
          </p:cNvPr>
          <p:cNvSpPr>
            <a:spLocks noGrp="1"/>
          </p:cNvSpPr>
          <p:nvPr>
            <p:ph type="title"/>
          </p:nvPr>
        </p:nvSpPr>
        <p:spPr/>
        <p:txBody>
          <a:bodyPr>
            <a:normAutofit fontScale="90000"/>
          </a:bodyPr>
          <a:lstStyle/>
          <a:p>
            <a:pPr algn="ctr"/>
            <a:r>
              <a:rPr lang="en-US" sz="4000" b="1" strike="noStrike" spc="-100" dirty="0">
                <a:solidFill>
                  <a:srgbClr val="F95F88"/>
                </a:solidFill>
                <a:latin typeface="Petrona Bold"/>
                <a:ea typeface="Petrona Bold"/>
              </a:rPr>
              <a:t>Research Paper Analysis: E-Commerce Advancements</a:t>
            </a:r>
            <a:br>
              <a:rPr lang="en-IN" sz="4000" b="0" strike="noStrike" spc="-1" dirty="0">
                <a:latin typeface="Arial"/>
              </a:rPr>
            </a:br>
            <a:endParaRPr lang="en-IN" dirty="0"/>
          </a:p>
        </p:txBody>
      </p:sp>
      <p:sp>
        <p:nvSpPr>
          <p:cNvPr id="3" name="Content Placeholder 2">
            <a:extLst>
              <a:ext uri="{FF2B5EF4-FFF2-40B4-BE49-F238E27FC236}">
                <a16:creationId xmlns:a16="http://schemas.microsoft.com/office/drawing/2014/main" id="{607D7EF1-2EB6-BC3F-CBE7-A8DAC73CEEFF}"/>
              </a:ext>
            </a:extLst>
          </p:cNvPr>
          <p:cNvSpPr>
            <a:spLocks noGrp="1"/>
          </p:cNvSpPr>
          <p:nvPr>
            <p:ph idx="1"/>
          </p:nvPr>
        </p:nvSpPr>
        <p:spPr/>
        <p:txBody>
          <a:bodyPr>
            <a:normAutofit/>
          </a:bodyPr>
          <a:lstStyle/>
          <a:p>
            <a:pPr>
              <a:buFont typeface="Courier New" panose="02070309020205020404" pitchFamily="49" charset="0"/>
              <a:buChar char="o"/>
            </a:pPr>
            <a:r>
              <a:rPr lang="en-US" sz="1800" dirty="0">
                <a:latin typeface="Bahnschrift" panose="020B0502040204020203" pitchFamily="34" charset="0"/>
              </a:rPr>
              <a:t>Online Product Decision Support Using Sentiment Analysis and Fuzzy Cloud-based Multi-Criteria Model</a:t>
            </a:r>
          </a:p>
          <a:p>
            <a:pPr>
              <a:buFont typeface="Courier New" panose="02070309020205020404" pitchFamily="49" charset="0"/>
              <a:buChar char="o"/>
            </a:pPr>
            <a:r>
              <a:rPr lang="en-US" sz="1800" dirty="0">
                <a:latin typeface="Bahnschrift" panose="020B0502040204020203" pitchFamily="34" charset="0"/>
              </a:rPr>
              <a:t>Static ML-Based Usability &amp; Security Analysis in E-Commerce</a:t>
            </a:r>
          </a:p>
          <a:p>
            <a:pPr>
              <a:buFont typeface="Courier New" panose="02070309020205020404" pitchFamily="49" charset="0"/>
              <a:buChar char="o"/>
            </a:pPr>
            <a:r>
              <a:rPr lang="en-IN" sz="1800" dirty="0">
                <a:latin typeface="Bahnschrift" panose="020B0502040204020203" pitchFamily="34" charset="0"/>
              </a:rPr>
              <a:t>Sentiment Analysis in E-Commerce Platforms: Review of Techniques &amp; Future Directions</a:t>
            </a:r>
          </a:p>
          <a:p>
            <a:pPr>
              <a:buFont typeface="Courier New" panose="02070309020205020404" pitchFamily="49" charset="0"/>
              <a:buChar char="o"/>
            </a:pPr>
            <a:r>
              <a:rPr lang="en-US" sz="1800" dirty="0">
                <a:latin typeface="Bahnschrift" panose="020B0502040204020203" pitchFamily="34" charset="0"/>
              </a:rPr>
              <a:t>Hybrid Recommendation Systems in E-Commerce: A Systematic Review</a:t>
            </a:r>
          </a:p>
          <a:p>
            <a:pPr>
              <a:buFont typeface="Courier New" panose="02070309020205020404" pitchFamily="49" charset="0"/>
              <a:buChar char="o"/>
            </a:pPr>
            <a:r>
              <a:rPr lang="en-US" sz="1800" dirty="0">
                <a:latin typeface="Bahnschrift" panose="020B0502040204020203" pitchFamily="34" charset="0"/>
              </a:rPr>
              <a:t>Impact of Computer Applications on Cross-Border E-Commerce Performance</a:t>
            </a:r>
          </a:p>
          <a:p>
            <a:pPr>
              <a:buFont typeface="Courier New" panose="02070309020205020404" pitchFamily="49" charset="0"/>
              <a:buChar char="o"/>
            </a:pPr>
            <a:r>
              <a:rPr lang="en-US" sz="1800" dirty="0" err="1">
                <a:latin typeface="Bahnschrift" panose="020B0502040204020203" pitchFamily="34" charset="0"/>
              </a:rPr>
              <a:t>OntoCommerce</a:t>
            </a:r>
            <a:r>
              <a:rPr lang="en-US" sz="1800" dirty="0">
                <a:latin typeface="Bahnschrift" panose="020B0502040204020203" pitchFamily="34" charset="0"/>
              </a:rPr>
              <a:t>: Ontology &amp; Sequential Pattern Mining for E-Commerce Recommendations</a:t>
            </a:r>
          </a:p>
          <a:p>
            <a:pPr>
              <a:buFont typeface="Courier New" panose="02070309020205020404" pitchFamily="49" charset="0"/>
              <a:buChar char="o"/>
            </a:pPr>
            <a:r>
              <a:rPr lang="en-IN" sz="1800" dirty="0">
                <a:latin typeface="Bahnschrift" panose="020B0502040204020203" pitchFamily="34" charset="0"/>
              </a:rPr>
              <a:t>End-Cloud AI Framework for E-Commerce Customer Service</a:t>
            </a:r>
            <a:endParaRPr lang="en-US" sz="1800" dirty="0">
              <a:latin typeface="Bahnschrift" panose="020B0502040204020203" pitchFamily="34" charset="0"/>
            </a:endParaRPr>
          </a:p>
          <a:p>
            <a:pPr>
              <a:buFont typeface="Courier New" panose="02070309020205020404" pitchFamily="49" charset="0"/>
              <a:buChar char="o"/>
            </a:pPr>
            <a:r>
              <a:rPr lang="en-IN" sz="1800" dirty="0">
                <a:latin typeface="Bahnschrift" panose="020B0502040204020203" pitchFamily="34" charset="0"/>
              </a:rPr>
              <a:t>E-Commerce Image Enhancement via Instance Segmentation &amp; Background Replacement</a:t>
            </a:r>
          </a:p>
        </p:txBody>
      </p:sp>
    </p:spTree>
    <p:extLst>
      <p:ext uri="{BB962C8B-B14F-4D97-AF65-F5344CB8AC3E}">
        <p14:creationId xmlns:p14="http://schemas.microsoft.com/office/powerpoint/2010/main" val="190161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AE93-AE58-4A07-D1EF-A804D46896AC}"/>
              </a:ext>
            </a:extLst>
          </p:cNvPr>
          <p:cNvSpPr>
            <a:spLocks noGrp="1"/>
          </p:cNvSpPr>
          <p:nvPr>
            <p:ph type="title"/>
          </p:nvPr>
        </p:nvSpPr>
        <p:spPr/>
        <p:txBody>
          <a:bodyPr>
            <a:normAutofit fontScale="90000"/>
          </a:bodyPr>
          <a:lstStyle/>
          <a:p>
            <a:pPr marL="742950" indent="-742950">
              <a:buFont typeface="+mj-lt"/>
              <a:buAutoNum type="arabicPeriod"/>
            </a:pPr>
            <a:r>
              <a:rPr lang="en-US" sz="3600" dirty="0">
                <a:solidFill>
                  <a:srgbClr val="D91569"/>
                </a:solidFill>
                <a:latin typeface="Bahnschrift" panose="020B0502040204020203" pitchFamily="34" charset="0"/>
              </a:rPr>
              <a:t>Online Product Decision Support Using Sentiment Analysis and Fuzzy Cloud-based Multi-Criteria Model</a:t>
            </a:r>
            <a:br>
              <a:rPr lang="en-US" sz="4000"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5D9AF8D0-C5DF-3D2D-C112-CE9C8F83DF07}"/>
              </a:ext>
            </a:extLst>
          </p:cNvPr>
          <p:cNvSpPr>
            <a:spLocks noGrp="1"/>
          </p:cNvSpPr>
          <p:nvPr>
            <p:ph idx="1"/>
          </p:nvPr>
        </p:nvSpPr>
        <p:spPr/>
        <p:txBody>
          <a:bodyPr>
            <a:normAutofit/>
          </a:bodyPr>
          <a:lstStyle/>
          <a:p>
            <a:pPr marL="0" indent="0">
              <a:buNone/>
            </a:pPr>
            <a:r>
              <a:rPr lang="en-IN" sz="2000" dirty="0">
                <a:solidFill>
                  <a:srgbClr val="D91569"/>
                </a:solidFill>
                <a:latin typeface="Bahnschrift" panose="020B0502040204020203" pitchFamily="34" charset="0"/>
              </a:rPr>
              <a:t>Methodology</a:t>
            </a:r>
          </a:p>
          <a:p>
            <a:r>
              <a:rPr lang="en-US" sz="1600" dirty="0" err="1">
                <a:latin typeface="Bahnschrift" panose="020B0502040204020203" pitchFamily="34" charset="0"/>
              </a:rPr>
              <a:t>BiLSTM</a:t>
            </a:r>
            <a:r>
              <a:rPr lang="en-US" sz="1600" dirty="0">
                <a:latin typeface="Bahnschrift" panose="020B0502040204020203" pitchFamily="34" charset="0"/>
              </a:rPr>
              <a:t>-CRF, sentiment analysis, and K-means for product attribute mining</a:t>
            </a:r>
          </a:p>
          <a:p>
            <a:r>
              <a:rPr lang="en-IN" sz="1600" dirty="0">
                <a:latin typeface="Bahnschrift" panose="020B0502040204020203" pitchFamily="34" charset="0"/>
              </a:rPr>
              <a:t>q-Rung </a:t>
            </a:r>
            <a:r>
              <a:rPr lang="en-IN" sz="1600" dirty="0" err="1">
                <a:latin typeface="Bahnschrift" panose="020B0502040204020203" pitchFamily="34" charset="0"/>
              </a:rPr>
              <a:t>Orthopair</a:t>
            </a:r>
            <a:r>
              <a:rPr lang="en-IN" sz="1600" dirty="0">
                <a:latin typeface="Bahnschrift" panose="020B0502040204020203" pitchFamily="34" charset="0"/>
              </a:rPr>
              <a:t> Fuzzy Cloud (q-ROFC) for sentiment error analysis</a:t>
            </a:r>
          </a:p>
          <a:p>
            <a:r>
              <a:rPr lang="en-US" sz="1600" dirty="0">
                <a:latin typeface="Bahnschrift" panose="020B0502040204020203" pitchFamily="34" charset="0"/>
              </a:rPr>
              <a:t>Multi-platform decision framework using fuzzy set theory</a:t>
            </a:r>
            <a:endParaRPr lang="en-IN" sz="1600" u="sng" dirty="0">
              <a:latin typeface="Bahnschrift" panose="020B0502040204020203" pitchFamily="34" charset="0"/>
            </a:endParaRPr>
          </a:p>
          <a:p>
            <a:pPr marL="0" indent="0">
              <a:buNone/>
            </a:pPr>
            <a:endParaRPr lang="en-IN" sz="2000" u="sng" dirty="0">
              <a:latin typeface="Bahnschrift" panose="020B0502040204020203" pitchFamily="34" charset="0"/>
            </a:endParaRPr>
          </a:p>
          <a:p>
            <a:pPr marL="0" indent="0">
              <a:buNone/>
            </a:pPr>
            <a:r>
              <a:rPr lang="en-IN" sz="2000" dirty="0">
                <a:solidFill>
                  <a:srgbClr val="D91569"/>
                </a:solidFill>
                <a:latin typeface="Bahnschrift" panose="020B0502040204020203" pitchFamily="34" charset="0"/>
              </a:rPr>
              <a:t>Future Scope</a:t>
            </a:r>
          </a:p>
          <a:p>
            <a:r>
              <a:rPr lang="en-IN" sz="1600" dirty="0">
                <a:latin typeface="Bahnschrift" panose="020B0502040204020203" pitchFamily="34" charset="0"/>
              </a:rPr>
              <a:t>Expansion to other domains</a:t>
            </a:r>
          </a:p>
          <a:p>
            <a:r>
              <a:rPr lang="en-IN" sz="1600" dirty="0">
                <a:latin typeface="Bahnschrift" panose="020B0502040204020203" pitchFamily="34" charset="0"/>
              </a:rPr>
              <a:t>Real-time consumer </a:t>
            </a:r>
            <a:r>
              <a:rPr lang="en-IN" sz="1600" dirty="0" err="1">
                <a:latin typeface="Bahnschrift" panose="020B0502040204020203" pitchFamily="34" charset="0"/>
              </a:rPr>
              <a:t>behavior</a:t>
            </a:r>
            <a:r>
              <a:rPr lang="en-IN" sz="1600" dirty="0">
                <a:latin typeface="Bahnschrift" panose="020B0502040204020203" pitchFamily="34" charset="0"/>
              </a:rPr>
              <a:t> analysis</a:t>
            </a:r>
            <a:endParaRPr lang="en-IN" sz="1600" u="sng" dirty="0">
              <a:solidFill>
                <a:srgbClr val="D91569"/>
              </a:solidFill>
              <a:latin typeface="Bahnschrift" panose="020B0502040204020203" pitchFamily="34" charset="0"/>
            </a:endParaRPr>
          </a:p>
        </p:txBody>
      </p:sp>
    </p:spTree>
    <p:extLst>
      <p:ext uri="{BB962C8B-B14F-4D97-AF65-F5344CB8AC3E}">
        <p14:creationId xmlns:p14="http://schemas.microsoft.com/office/powerpoint/2010/main" val="65083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DE15-6250-9898-7117-DB2913AD20CD}"/>
              </a:ext>
            </a:extLst>
          </p:cNvPr>
          <p:cNvSpPr>
            <a:spLocks noGrp="1"/>
          </p:cNvSpPr>
          <p:nvPr>
            <p:ph type="title"/>
          </p:nvPr>
        </p:nvSpPr>
        <p:spPr/>
        <p:txBody>
          <a:bodyPr>
            <a:normAutofit fontScale="90000"/>
          </a:bodyPr>
          <a:lstStyle/>
          <a:p>
            <a:r>
              <a:rPr lang="en-US" sz="3600" dirty="0">
                <a:solidFill>
                  <a:srgbClr val="D91569"/>
                </a:solidFill>
                <a:latin typeface="Bahnschrift" panose="020B0502040204020203" pitchFamily="34" charset="0"/>
              </a:rPr>
              <a:t>2. Static ML-Based Usability &amp; Security Analysis in      E-Commerce</a:t>
            </a:r>
            <a:br>
              <a:rPr lang="en-US" sz="4000"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67D2AC63-D425-4592-A377-AB0F254FF025}"/>
              </a:ext>
            </a:extLst>
          </p:cNvPr>
          <p:cNvSpPr>
            <a:spLocks noGrp="1"/>
          </p:cNvSpPr>
          <p:nvPr>
            <p:ph idx="1"/>
          </p:nvPr>
        </p:nvSpPr>
        <p:spPr/>
        <p:txBody>
          <a:bodyPr/>
          <a:lstStyle/>
          <a:p>
            <a:pPr marL="0" indent="0">
              <a:buNone/>
            </a:pPr>
            <a:r>
              <a:rPr lang="en-IN" sz="2000" dirty="0">
                <a:solidFill>
                  <a:srgbClr val="D91569"/>
                </a:solidFill>
                <a:latin typeface="Bahnschrift" panose="020B0502040204020203" pitchFamily="34" charset="0"/>
              </a:rPr>
              <a:t>Methodology</a:t>
            </a:r>
          </a:p>
          <a:p>
            <a:r>
              <a:rPr lang="en-US" sz="1600" dirty="0">
                <a:latin typeface="Bahnschrift" panose="020B0502040204020203" pitchFamily="34" charset="0"/>
              </a:rPr>
              <a:t>AHP, VIKOR, TOPSIS for decision-making</a:t>
            </a:r>
            <a:endParaRPr lang="en-IN" sz="1600" dirty="0">
              <a:latin typeface="Bahnschrift" panose="020B0502040204020203" pitchFamily="34" charset="0"/>
            </a:endParaRPr>
          </a:p>
          <a:p>
            <a:r>
              <a:rPr lang="en-US" sz="1600" dirty="0">
                <a:latin typeface="Bahnschrift" panose="020B0502040204020203" pitchFamily="34" charset="0"/>
              </a:rPr>
              <a:t>User surveys for usability assessments</a:t>
            </a:r>
            <a:endParaRPr lang="en-IN" sz="1600" dirty="0">
              <a:latin typeface="Bahnschrift" panose="020B0502040204020203" pitchFamily="34" charset="0"/>
            </a:endParaRPr>
          </a:p>
          <a:p>
            <a:r>
              <a:rPr lang="en-US" sz="1600" dirty="0">
                <a:latin typeface="Bahnschrift" panose="020B0502040204020203" pitchFamily="34" charset="0"/>
              </a:rPr>
              <a:t>Security checks via online malware scanners</a:t>
            </a:r>
          </a:p>
          <a:p>
            <a:pPr marL="0" indent="0">
              <a:buNone/>
            </a:pPr>
            <a:endParaRPr lang="en-US" sz="1600" dirty="0">
              <a:solidFill>
                <a:srgbClr val="D91569"/>
              </a:solidFill>
              <a:latin typeface="Bahnschrift" panose="020B0502040204020203" pitchFamily="34" charset="0"/>
            </a:endParaRPr>
          </a:p>
          <a:p>
            <a:pPr marL="0" indent="0">
              <a:buNone/>
            </a:pPr>
            <a:r>
              <a:rPr lang="en-IN" sz="2000" dirty="0">
                <a:solidFill>
                  <a:srgbClr val="D91569"/>
                </a:solidFill>
                <a:latin typeface="Bahnschrift" panose="020B0502040204020203" pitchFamily="34" charset="0"/>
              </a:rPr>
              <a:t>Future Scope</a:t>
            </a:r>
          </a:p>
          <a:p>
            <a:r>
              <a:rPr lang="en-US" sz="1600" dirty="0">
                <a:latin typeface="Bahnschrift" panose="020B0502040204020203" pitchFamily="34" charset="0"/>
              </a:rPr>
              <a:t>Real-time adaptive evaluation</a:t>
            </a:r>
          </a:p>
          <a:p>
            <a:r>
              <a:rPr lang="en-US" sz="1600" dirty="0">
                <a:latin typeface="Bahnschrift" panose="020B0502040204020203" pitchFamily="34" charset="0"/>
              </a:rPr>
              <a:t>Global e-commerce platform expansion</a:t>
            </a:r>
            <a:endParaRPr lang="en-IN" sz="1600" dirty="0">
              <a:solidFill>
                <a:srgbClr val="D91569"/>
              </a:solidFill>
              <a:latin typeface="Bahnschrift" panose="020B0502040204020203" pitchFamily="34" charset="0"/>
            </a:endParaRPr>
          </a:p>
          <a:p>
            <a:pPr marL="0" indent="0">
              <a:buNone/>
            </a:pPr>
            <a:endParaRPr lang="en-IN" sz="1600" dirty="0">
              <a:solidFill>
                <a:srgbClr val="D91569"/>
              </a:solidFill>
              <a:latin typeface="Bahnschrift" panose="020B0502040204020203" pitchFamily="34" charset="0"/>
            </a:endParaRPr>
          </a:p>
        </p:txBody>
      </p:sp>
    </p:spTree>
    <p:extLst>
      <p:ext uri="{BB962C8B-B14F-4D97-AF65-F5344CB8AC3E}">
        <p14:creationId xmlns:p14="http://schemas.microsoft.com/office/powerpoint/2010/main" val="2905100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1C53-81D5-7D15-6EFE-071265EC2387}"/>
              </a:ext>
            </a:extLst>
          </p:cNvPr>
          <p:cNvSpPr>
            <a:spLocks noGrp="1"/>
          </p:cNvSpPr>
          <p:nvPr>
            <p:ph type="title"/>
          </p:nvPr>
        </p:nvSpPr>
        <p:spPr/>
        <p:txBody>
          <a:bodyPr>
            <a:normAutofit fontScale="90000"/>
          </a:bodyPr>
          <a:lstStyle/>
          <a:p>
            <a:r>
              <a:rPr lang="en-IN" sz="3600" dirty="0">
                <a:solidFill>
                  <a:srgbClr val="D91569"/>
                </a:solidFill>
                <a:latin typeface="Bahnschrift" panose="020B0502040204020203" pitchFamily="34" charset="0"/>
              </a:rPr>
              <a:t>3. Sentiment Analysis in E-Commerce Platforms: Review of Techniques &amp; Future Directions</a:t>
            </a:r>
            <a:br>
              <a:rPr lang="en-IN" sz="4000"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0F47E304-FEF3-7CF0-52D9-1DA66C405CD9}"/>
              </a:ext>
            </a:extLst>
          </p:cNvPr>
          <p:cNvSpPr>
            <a:spLocks noGrp="1"/>
          </p:cNvSpPr>
          <p:nvPr>
            <p:ph idx="1"/>
          </p:nvPr>
        </p:nvSpPr>
        <p:spPr/>
        <p:txBody>
          <a:bodyPr/>
          <a:lstStyle/>
          <a:p>
            <a:pPr marL="0" indent="0">
              <a:buNone/>
            </a:pPr>
            <a:r>
              <a:rPr lang="en-IN" sz="1800" dirty="0">
                <a:solidFill>
                  <a:srgbClr val="D91569"/>
                </a:solidFill>
                <a:latin typeface="Bahnschrift" panose="020B0502040204020203" pitchFamily="34" charset="0"/>
              </a:rPr>
              <a:t>Methodology</a:t>
            </a:r>
          </a:p>
          <a:p>
            <a:r>
              <a:rPr lang="en-US" sz="1600" dirty="0">
                <a:latin typeface="Bahnschrift" panose="020B0502040204020203" pitchFamily="34" charset="0"/>
              </a:rPr>
              <a:t>Reviewed 54 studies on sentiment analysis in e-commerce </a:t>
            </a:r>
          </a:p>
          <a:p>
            <a:r>
              <a:rPr lang="en-IN" sz="1600" dirty="0">
                <a:latin typeface="Bahnschrift" panose="020B0502040204020203" pitchFamily="34" charset="0"/>
              </a:rPr>
              <a:t>Explored ML (SVM, Naive Bayes) &amp; DL (RNN, LSTM, BERT) techniques </a:t>
            </a:r>
          </a:p>
          <a:p>
            <a:r>
              <a:rPr lang="en-US" sz="1600" dirty="0">
                <a:latin typeface="Bahnschrift" panose="020B0502040204020203" pitchFamily="34" charset="0"/>
              </a:rPr>
              <a:t>Categorized data sources (Amazon, Twitter, IMDB) &amp; research gaps</a:t>
            </a:r>
          </a:p>
          <a:p>
            <a:endParaRPr lang="en-IN" sz="1800" u="sng" dirty="0">
              <a:latin typeface="Bahnschrift" panose="020B0502040204020203" pitchFamily="34" charset="0"/>
            </a:endParaRPr>
          </a:p>
          <a:p>
            <a:pPr marL="0" indent="0">
              <a:buNone/>
            </a:pPr>
            <a:r>
              <a:rPr lang="en-IN" sz="1800" dirty="0">
                <a:solidFill>
                  <a:srgbClr val="D91569"/>
                </a:solidFill>
                <a:latin typeface="Bahnschrift" panose="020B0502040204020203" pitchFamily="34" charset="0"/>
              </a:rPr>
              <a:t>Future Scope</a:t>
            </a:r>
          </a:p>
          <a:p>
            <a:r>
              <a:rPr lang="en-IN" sz="1600" dirty="0">
                <a:latin typeface="Bahnschrift" panose="020B0502040204020203" pitchFamily="34" charset="0"/>
              </a:rPr>
              <a:t> Universal models for multi-language &amp; cross-domain analysis</a:t>
            </a:r>
          </a:p>
          <a:p>
            <a:r>
              <a:rPr lang="en-IN" sz="1600" dirty="0">
                <a:latin typeface="Bahnschrift" panose="020B0502040204020203" pitchFamily="34" charset="0"/>
              </a:rPr>
              <a:t> Enhanced implicit aspect recognition &amp; sarcasm detection</a:t>
            </a:r>
            <a:endParaRPr lang="en-IN" dirty="0">
              <a:latin typeface="Bahnschrift" panose="020B0502040204020203" pitchFamily="34" charset="0"/>
            </a:endParaRPr>
          </a:p>
        </p:txBody>
      </p:sp>
    </p:spTree>
    <p:extLst>
      <p:ext uri="{BB962C8B-B14F-4D97-AF65-F5344CB8AC3E}">
        <p14:creationId xmlns:p14="http://schemas.microsoft.com/office/powerpoint/2010/main" val="57989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F184-D704-942E-6F2B-9FF97414B127}"/>
              </a:ext>
            </a:extLst>
          </p:cNvPr>
          <p:cNvSpPr>
            <a:spLocks noGrp="1"/>
          </p:cNvSpPr>
          <p:nvPr>
            <p:ph type="title"/>
          </p:nvPr>
        </p:nvSpPr>
        <p:spPr/>
        <p:txBody>
          <a:bodyPr>
            <a:noAutofit/>
          </a:bodyPr>
          <a:lstStyle/>
          <a:p>
            <a:r>
              <a:rPr lang="en-US" sz="3200" dirty="0">
                <a:solidFill>
                  <a:srgbClr val="D91569"/>
                </a:solidFill>
                <a:latin typeface="Bahnschrift" panose="020B0502040204020203" pitchFamily="34" charset="0"/>
              </a:rPr>
              <a:t>4. Hybrid Recommendation Systems in E-Commerce: A Systematic Review</a:t>
            </a:r>
            <a:br>
              <a:rPr lang="en-US" sz="3200" dirty="0">
                <a:solidFill>
                  <a:srgbClr val="D91569"/>
                </a:solidFill>
                <a:latin typeface="Bahnschrift" panose="020B0502040204020203" pitchFamily="34" charset="0"/>
              </a:rPr>
            </a:br>
            <a:endParaRPr lang="en-IN" sz="3200" dirty="0">
              <a:solidFill>
                <a:srgbClr val="D91569"/>
              </a:solidFill>
            </a:endParaRPr>
          </a:p>
        </p:txBody>
      </p:sp>
      <p:sp>
        <p:nvSpPr>
          <p:cNvPr id="3" name="Content Placeholder 2">
            <a:extLst>
              <a:ext uri="{FF2B5EF4-FFF2-40B4-BE49-F238E27FC236}">
                <a16:creationId xmlns:a16="http://schemas.microsoft.com/office/drawing/2014/main" id="{E3DB17A8-32CB-0806-BA2B-438AE9C27CD5}"/>
              </a:ext>
            </a:extLst>
          </p:cNvPr>
          <p:cNvSpPr>
            <a:spLocks noGrp="1"/>
          </p:cNvSpPr>
          <p:nvPr>
            <p:ph idx="1"/>
          </p:nvPr>
        </p:nvSpPr>
        <p:spPr/>
        <p:txBody>
          <a:bodyPr/>
          <a:lstStyle/>
          <a:p>
            <a:pPr marL="0" indent="0">
              <a:buNone/>
            </a:pPr>
            <a:r>
              <a:rPr lang="en-IN" sz="1600" dirty="0">
                <a:solidFill>
                  <a:srgbClr val="D91569"/>
                </a:solidFill>
                <a:latin typeface="Bahnschrift" panose="020B0502040204020203" pitchFamily="34" charset="0"/>
              </a:rPr>
              <a:t>Methodology</a:t>
            </a:r>
          </a:p>
          <a:p>
            <a:r>
              <a:rPr lang="en-US" sz="1600" dirty="0">
                <a:latin typeface="Bahnschrift" panose="020B0502040204020203" pitchFamily="34" charset="0"/>
              </a:rPr>
              <a:t>Reviewed 48 studies on hybrid recommendation systems</a:t>
            </a:r>
          </a:p>
          <a:p>
            <a:r>
              <a:rPr lang="en-US" sz="1600" dirty="0">
                <a:latin typeface="Bahnschrift" panose="020B0502040204020203" pitchFamily="34" charset="0"/>
              </a:rPr>
              <a:t>Used data synthesis, quality assessment, and trend analysis</a:t>
            </a:r>
          </a:p>
          <a:p>
            <a:pPr marL="0" indent="0">
              <a:buNone/>
            </a:pPr>
            <a:endParaRPr lang="en-IN" sz="1600" u="sng" dirty="0">
              <a:latin typeface="Bahnschrift" panose="020B0502040204020203" pitchFamily="34" charset="0"/>
            </a:endParaRPr>
          </a:p>
          <a:p>
            <a:pPr marL="0" indent="0">
              <a:buNone/>
            </a:pPr>
            <a:r>
              <a:rPr lang="en-IN" sz="1600" dirty="0">
                <a:solidFill>
                  <a:srgbClr val="D91569"/>
                </a:solidFill>
                <a:latin typeface="Bahnschrift" panose="020B0502040204020203" pitchFamily="34" charset="0"/>
              </a:rPr>
              <a:t>Future Scope</a:t>
            </a:r>
          </a:p>
          <a:p>
            <a:r>
              <a:rPr lang="en-IN" sz="1600" dirty="0">
                <a:latin typeface="Bahnschrift" panose="020B0502040204020203" pitchFamily="34" charset="0"/>
              </a:rPr>
              <a:t> AI integration, explainable models, multimodal data fusion, standardized metrics</a:t>
            </a:r>
            <a:endParaRPr lang="en-IN" dirty="0">
              <a:latin typeface="Bahnschrift" panose="020B0502040204020203" pitchFamily="34" charset="0"/>
            </a:endParaRPr>
          </a:p>
        </p:txBody>
      </p:sp>
    </p:spTree>
    <p:extLst>
      <p:ext uri="{BB962C8B-B14F-4D97-AF65-F5344CB8AC3E}">
        <p14:creationId xmlns:p14="http://schemas.microsoft.com/office/powerpoint/2010/main" val="370701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C121-0E9D-F6ED-D6E1-A84EAE87A05C}"/>
              </a:ext>
            </a:extLst>
          </p:cNvPr>
          <p:cNvSpPr>
            <a:spLocks noGrp="1"/>
          </p:cNvSpPr>
          <p:nvPr>
            <p:ph type="title"/>
          </p:nvPr>
        </p:nvSpPr>
        <p:spPr/>
        <p:txBody>
          <a:bodyPr>
            <a:noAutofit/>
          </a:bodyPr>
          <a:lstStyle/>
          <a:p>
            <a:r>
              <a:rPr lang="en-US" sz="3200" dirty="0">
                <a:solidFill>
                  <a:srgbClr val="D91569"/>
                </a:solidFill>
                <a:latin typeface="Bahnschrift" panose="020B0502040204020203" pitchFamily="34" charset="0"/>
              </a:rPr>
              <a:t>5. Impact of Computer Applications on Cross-Border E-Commerce Performance</a:t>
            </a:r>
            <a:br>
              <a:rPr lang="en-US" sz="3200" dirty="0">
                <a:solidFill>
                  <a:srgbClr val="D91569"/>
                </a:solidFill>
                <a:latin typeface="Bahnschrift" panose="020B0502040204020203" pitchFamily="34" charset="0"/>
              </a:rPr>
            </a:br>
            <a:endParaRPr lang="en-IN" sz="3200" dirty="0">
              <a:solidFill>
                <a:srgbClr val="D91569"/>
              </a:solidFill>
            </a:endParaRPr>
          </a:p>
        </p:txBody>
      </p:sp>
      <p:sp>
        <p:nvSpPr>
          <p:cNvPr id="3" name="Content Placeholder 2">
            <a:extLst>
              <a:ext uri="{FF2B5EF4-FFF2-40B4-BE49-F238E27FC236}">
                <a16:creationId xmlns:a16="http://schemas.microsoft.com/office/drawing/2014/main" id="{FABB5121-20DF-46D4-6CA2-1B8DFF3CD2F9}"/>
              </a:ext>
            </a:extLst>
          </p:cNvPr>
          <p:cNvSpPr>
            <a:spLocks noGrp="1"/>
          </p:cNvSpPr>
          <p:nvPr>
            <p:ph idx="1"/>
          </p:nvPr>
        </p:nvSpPr>
        <p:spPr/>
        <p:txBody>
          <a:bodyPr/>
          <a:lstStyle/>
          <a:p>
            <a:pPr marL="0" indent="0">
              <a:buNone/>
            </a:pPr>
            <a:r>
              <a:rPr lang="en-IN" sz="1800" dirty="0">
                <a:solidFill>
                  <a:srgbClr val="D91569"/>
                </a:solidFill>
                <a:latin typeface="Bahnschrift" panose="020B0502040204020203" pitchFamily="34" charset="0"/>
              </a:rPr>
              <a:t>Methodology</a:t>
            </a:r>
          </a:p>
          <a:p>
            <a:r>
              <a:rPr lang="en-US" sz="1600" dirty="0">
                <a:latin typeface="Bahnschrift" panose="020B0502040204020203" pitchFamily="34" charset="0"/>
              </a:rPr>
              <a:t>Genetic Algorithm &amp; CNNs for performance optimization</a:t>
            </a:r>
          </a:p>
          <a:p>
            <a:r>
              <a:rPr lang="en-US" sz="1600" dirty="0">
                <a:latin typeface="Bahnschrift" panose="020B0502040204020203" pitchFamily="34" charset="0"/>
              </a:rPr>
              <a:t>Focused on efficiency, predictive accuracy, and customer satisfaction</a:t>
            </a:r>
          </a:p>
          <a:p>
            <a:pPr>
              <a:buFont typeface="Arial" panose="020B0604020202020204" pitchFamily="34" charset="0"/>
              <a:buChar char="•"/>
            </a:pPr>
            <a:endParaRPr lang="en-US" sz="1400" dirty="0">
              <a:solidFill>
                <a:srgbClr val="D91569"/>
              </a:solidFill>
              <a:latin typeface="Bahnschrift" panose="020B0502040204020203" pitchFamily="34" charset="0"/>
            </a:endParaRPr>
          </a:p>
          <a:p>
            <a:pPr marL="0" indent="0">
              <a:buNone/>
            </a:pPr>
            <a:r>
              <a:rPr lang="en-IN" sz="1800" dirty="0">
                <a:solidFill>
                  <a:srgbClr val="D91569"/>
                </a:solidFill>
                <a:latin typeface="Bahnschrift" panose="020B0502040204020203" pitchFamily="34" charset="0"/>
              </a:rPr>
              <a:t>Future Scope</a:t>
            </a:r>
          </a:p>
          <a:p>
            <a:r>
              <a:rPr lang="en-US" sz="1600" dirty="0">
                <a:latin typeface="Bahnschrift" panose="020B0502040204020203" pitchFamily="34" charset="0"/>
              </a:rPr>
              <a:t>Blockchain for secure transactions, AI for personalization, ethical AI for privacy &amp; security</a:t>
            </a:r>
            <a:endParaRPr lang="en-IN" sz="1600" dirty="0">
              <a:solidFill>
                <a:srgbClr val="D91569"/>
              </a:solidFill>
              <a:latin typeface="Bahnschrift" panose="020B0502040204020203" pitchFamily="34" charset="0"/>
            </a:endParaRPr>
          </a:p>
          <a:p>
            <a:endParaRPr lang="en-IN" dirty="0"/>
          </a:p>
        </p:txBody>
      </p:sp>
    </p:spTree>
    <p:extLst>
      <p:ext uri="{BB962C8B-B14F-4D97-AF65-F5344CB8AC3E}">
        <p14:creationId xmlns:p14="http://schemas.microsoft.com/office/powerpoint/2010/main" val="405410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33FF-B71C-5A8B-7DE5-C443927C4A5B}"/>
              </a:ext>
            </a:extLst>
          </p:cNvPr>
          <p:cNvSpPr>
            <a:spLocks noGrp="1"/>
          </p:cNvSpPr>
          <p:nvPr>
            <p:ph type="title"/>
          </p:nvPr>
        </p:nvSpPr>
        <p:spPr/>
        <p:txBody>
          <a:bodyPr>
            <a:noAutofit/>
          </a:bodyPr>
          <a:lstStyle/>
          <a:p>
            <a:r>
              <a:rPr lang="en-US" sz="3200" dirty="0">
                <a:solidFill>
                  <a:srgbClr val="D91569"/>
                </a:solidFill>
                <a:latin typeface="Bahnschrift" panose="020B0502040204020203" pitchFamily="34" charset="0"/>
              </a:rPr>
              <a:t>6. </a:t>
            </a:r>
            <a:r>
              <a:rPr lang="en-US" sz="3200" dirty="0" err="1">
                <a:solidFill>
                  <a:srgbClr val="D91569"/>
                </a:solidFill>
                <a:latin typeface="Bahnschrift" panose="020B0502040204020203" pitchFamily="34" charset="0"/>
              </a:rPr>
              <a:t>OntoCommerce</a:t>
            </a:r>
            <a:r>
              <a:rPr lang="en-US" sz="3200" dirty="0">
                <a:solidFill>
                  <a:srgbClr val="D91569"/>
                </a:solidFill>
                <a:latin typeface="Bahnschrift" panose="020B0502040204020203" pitchFamily="34" charset="0"/>
              </a:rPr>
              <a:t>: Ontology &amp; Sequential Pattern Mining for E-Commerce Recommendations</a:t>
            </a:r>
            <a:br>
              <a:rPr lang="en-US" sz="3200" dirty="0">
                <a:solidFill>
                  <a:srgbClr val="D91569"/>
                </a:solidFill>
                <a:latin typeface="Bahnschrift" panose="020B0502040204020203" pitchFamily="34" charset="0"/>
              </a:rPr>
            </a:br>
            <a:endParaRPr lang="en-IN" sz="3200" dirty="0">
              <a:solidFill>
                <a:srgbClr val="D91569"/>
              </a:solidFill>
            </a:endParaRPr>
          </a:p>
        </p:txBody>
      </p:sp>
      <p:sp>
        <p:nvSpPr>
          <p:cNvPr id="3" name="Content Placeholder 2">
            <a:extLst>
              <a:ext uri="{FF2B5EF4-FFF2-40B4-BE49-F238E27FC236}">
                <a16:creationId xmlns:a16="http://schemas.microsoft.com/office/drawing/2014/main" id="{12F63BA2-C3F7-2BC0-E7CB-C152DCEDDAF8}"/>
              </a:ext>
            </a:extLst>
          </p:cNvPr>
          <p:cNvSpPr>
            <a:spLocks noGrp="1"/>
          </p:cNvSpPr>
          <p:nvPr>
            <p:ph idx="1"/>
          </p:nvPr>
        </p:nvSpPr>
        <p:spPr/>
        <p:txBody>
          <a:bodyPr/>
          <a:lstStyle/>
          <a:p>
            <a:pPr marL="0" indent="0">
              <a:buNone/>
            </a:pPr>
            <a:r>
              <a:rPr lang="en-IN" sz="1600" dirty="0">
                <a:solidFill>
                  <a:srgbClr val="D91569"/>
                </a:solidFill>
                <a:latin typeface="Bahnschrift" panose="020B0502040204020203" pitchFamily="34" charset="0"/>
              </a:rPr>
              <a:t>Methodology</a:t>
            </a:r>
          </a:p>
          <a:p>
            <a:pPr>
              <a:buFont typeface="Arial" panose="020B0604020202020204" pitchFamily="34" charset="0"/>
              <a:buChar char="•"/>
            </a:pPr>
            <a:r>
              <a:rPr lang="en-US" sz="1600" dirty="0">
                <a:latin typeface="Bahnschrift" panose="020B0502040204020203" pitchFamily="34" charset="0"/>
              </a:rPr>
              <a:t>Hybrid recommender system using ontology for domain knowledge &amp; Sequential Pattern Mining (SPM) for purchase patterns</a:t>
            </a:r>
          </a:p>
          <a:p>
            <a:pPr marL="0" indent="0">
              <a:buNone/>
            </a:pPr>
            <a:endParaRPr lang="en-US" sz="1400" dirty="0">
              <a:latin typeface="Bahnschrift" panose="020B0502040204020203" pitchFamily="34" charset="0"/>
            </a:endParaRPr>
          </a:p>
          <a:p>
            <a:pPr marL="0" indent="0">
              <a:buNone/>
            </a:pPr>
            <a:r>
              <a:rPr lang="en-IN" sz="1600" dirty="0">
                <a:solidFill>
                  <a:srgbClr val="D91569"/>
                </a:solidFill>
                <a:latin typeface="Bahnschrift" panose="020B0502040204020203" pitchFamily="34" charset="0"/>
              </a:rPr>
              <a:t>Future Scope</a:t>
            </a:r>
          </a:p>
          <a:p>
            <a:r>
              <a:rPr lang="en-US" sz="1600" dirty="0">
                <a:latin typeface="Bahnschrift" panose="020B0502040204020203" pitchFamily="34" charset="0"/>
              </a:rPr>
              <a:t>Extend to other domains &amp; improve scalability</a:t>
            </a:r>
          </a:p>
        </p:txBody>
      </p:sp>
    </p:spTree>
    <p:extLst>
      <p:ext uri="{BB962C8B-B14F-4D97-AF65-F5344CB8AC3E}">
        <p14:creationId xmlns:p14="http://schemas.microsoft.com/office/powerpoint/2010/main" val="219634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{37131552-80A6-476D-A1F3-4D0BCB4206F1}tf11531919_win32</Template>
  <TotalTime>94</TotalTime>
  <Words>981</Words>
  <Application>Microsoft Office PowerPoint</Application>
  <PresentationFormat>Widescreen</PresentationFormat>
  <Paragraphs>153</Paragraphs>
  <Slides>17</Slides>
  <Notes>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Avenir Next LT Pro</vt:lpstr>
      <vt:lpstr>Avenir Next LT Pro Light</vt:lpstr>
      <vt:lpstr>Bahnschrift</vt:lpstr>
      <vt:lpstr>Calibri</vt:lpstr>
      <vt:lpstr>Courier New</vt:lpstr>
      <vt:lpstr>Garamond</vt:lpstr>
      <vt:lpstr>Inter</vt:lpstr>
      <vt:lpstr>Petrona Bold</vt:lpstr>
      <vt:lpstr>SavonVTI</vt:lpstr>
      <vt:lpstr>The Future of Online Shopping </vt:lpstr>
      <vt:lpstr>Transforming the Retail Landscape </vt:lpstr>
      <vt:lpstr>Research Paper Analysis: E-Commerce Advancements </vt:lpstr>
      <vt:lpstr>Online Product Decision Support Using Sentiment Analysis and Fuzzy Cloud-based Multi-Criteria Model </vt:lpstr>
      <vt:lpstr>2. Static ML-Based Usability &amp; Security Analysis in      E-Commerce </vt:lpstr>
      <vt:lpstr>3. Sentiment Analysis in E-Commerce Platforms: Review of Techniques &amp; Future Directions </vt:lpstr>
      <vt:lpstr>4. Hybrid Recommendation Systems in E-Commerce: A Systematic Review </vt:lpstr>
      <vt:lpstr>5. Impact of Computer Applications on Cross-Border E-Commerce Performance </vt:lpstr>
      <vt:lpstr>6. OntoCommerce: Ontology &amp; Sequential Pattern Mining for E-Commerce Recommendations </vt:lpstr>
      <vt:lpstr>7. End-Cloud AI Framework for E-Commerce Customer Service </vt:lpstr>
      <vt:lpstr>8. E-Commerce Image Enhancement via Instance Segmentation &amp; Background Replacement </vt:lpstr>
      <vt:lpstr>ABSTRACT</vt:lpstr>
      <vt:lpstr>System Architecture Requirements </vt:lpstr>
      <vt:lpstr>Hardware Requirements </vt:lpstr>
      <vt:lpstr>Software Requirements </vt:lpstr>
      <vt:lpstr>REQUIREMENTS</vt:lpstr>
      <vt:lpstr>Project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Adwaid Manoj</dc:creator>
  <cp:lastModifiedBy>Adwaid Manoj</cp:lastModifiedBy>
  <cp:revision>2</cp:revision>
  <dcterms:created xsi:type="dcterms:W3CDTF">2025-02-19T13:24:08Z</dcterms:created>
  <dcterms:modified xsi:type="dcterms:W3CDTF">2025-03-19T12:50:23Z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