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_rels/.rels" ContentType="application/vnd.openxmlformats-package.relationship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notesMasters/_rels/notesMaster1.xml.rels" ContentType="application/vnd.openxmlformats-package.relationships+xml"/>
  <Override PartName="/ppt/notesMasters/notesMaster1.xml" ContentType="application/vnd.openxmlformats-officedocument.presentationml.notesMaster+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8.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3.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14.xml.rels" ContentType="application/vnd.openxmlformats-package.relationships+xml"/>
  <Override PartName="/ppt/slides/_rels/slide8.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xml.rels" ContentType="application/vnd.openxmlformats-package.relationships+xml"/>
  <Override PartName="/ppt/slides/_rels/slide4.xml.rels" ContentType="application/vnd.openxmlformats-package.relationships+xml"/>
  <Override PartName="/ppt/slides/_rels/slide2.xml.rels" ContentType="application/vnd.openxmlformats-package.relationships+xml"/>
  <Override PartName="/ppt/slides/slide16.xml" ContentType="application/vnd.openxmlformats-officedocument.presentationml.slide+xml"/>
  <Override PartName="/ppt/slides/slide1.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 Id="rId20" Type="http://schemas.openxmlformats.org/officeDocument/2006/relationships/slide" Target="slides/slide15.xml"/><Relationship Id="rId21" Type="http://schemas.openxmlformats.org/officeDocument/2006/relationships/slide" Target="slides/slide16.xml"/><Relationship Id="rId22" Type="http://schemas.openxmlformats.org/officeDocument/2006/relationships/slide" Target="slides/slide17.xml"/><Relationship Id="rId23" Type="http://schemas.openxmlformats.org/officeDocument/2006/relationships/slide" Target="slides/slide18.xml"/>
</Relationships>
</file>

<file path=ppt/notesMasters/_rels/notesMaster1.xml.rels><?xml version="1.0" encoding="UTF-8"?>
<Relationships xmlns="http://schemas.openxmlformats.org/package/2006/relationships"><Relationship Id="rId1" Type="http://schemas.openxmlformats.org/officeDocument/2006/relationships/theme" Target="../theme/theme4.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sldImg"/>
          </p:nvPr>
        </p:nvSpPr>
        <p:spPr>
          <a:xfrm>
            <a:off x="216000" y="812520"/>
            <a:ext cx="7127280" cy="4008960"/>
          </a:xfrm>
          <a:prstGeom prst="rect">
            <a:avLst/>
          </a:prstGeom>
        </p:spPr>
        <p:txBody>
          <a:bodyPr lIns="0" rIns="0" tIns="0" bIns="0" anchor="ctr">
            <a:noAutofit/>
          </a:bodyPr>
          <a:p>
            <a:pPr algn="ctr"/>
            <a:r>
              <a:rPr b="0" lang="en-IN" sz="4400" spc="-1" strike="noStrike">
                <a:latin typeface="Arial"/>
              </a:rPr>
              <a:t>Click to move the slide</a:t>
            </a:r>
            <a:endParaRPr b="0" lang="en-IN" sz="4400" spc="-1" strike="noStrike">
              <a:latin typeface="Arial"/>
            </a:endParaRPr>
          </a:p>
        </p:txBody>
      </p:sp>
      <p:sp>
        <p:nvSpPr>
          <p:cNvPr id="133" name="PlaceHolder 2"/>
          <p:cNvSpPr>
            <a:spLocks noGrp="1"/>
          </p:cNvSpPr>
          <p:nvPr>
            <p:ph type="body"/>
          </p:nvPr>
        </p:nvSpPr>
        <p:spPr>
          <a:xfrm>
            <a:off x="756000" y="5078520"/>
            <a:ext cx="6047640" cy="481104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134" name="PlaceHolder 3"/>
          <p:cNvSpPr>
            <a:spLocks noGrp="1"/>
          </p:cNvSpPr>
          <p:nvPr>
            <p:ph type="hdr"/>
          </p:nvPr>
        </p:nvSpPr>
        <p:spPr>
          <a:xfrm>
            <a:off x="0" y="0"/>
            <a:ext cx="3280680" cy="53424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135" name="PlaceHolder 4"/>
          <p:cNvSpPr>
            <a:spLocks noGrp="1"/>
          </p:cNvSpPr>
          <p:nvPr>
            <p:ph type="dt"/>
          </p:nvPr>
        </p:nvSpPr>
        <p:spPr>
          <a:xfrm>
            <a:off x="4278960" y="0"/>
            <a:ext cx="3280680" cy="53424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136" name="PlaceHolder 5"/>
          <p:cNvSpPr>
            <a:spLocks noGrp="1"/>
          </p:cNvSpPr>
          <p:nvPr>
            <p:ph type="ftr"/>
          </p:nvPr>
        </p:nvSpPr>
        <p:spPr>
          <a:xfrm>
            <a:off x="0" y="10157400"/>
            <a:ext cx="3280680" cy="53424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137"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134FD420-9B71-4579-A5B6-D3D4CB7627A9}"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2" name="PlaceHolder 1"/>
          <p:cNvSpPr>
            <a:spLocks noGrp="1"/>
          </p:cNvSpPr>
          <p:nvPr>
            <p:ph type="sldImg"/>
          </p:nvPr>
        </p:nvSpPr>
        <p:spPr>
          <a:xfrm>
            <a:off x="685800" y="1143000"/>
            <a:ext cx="5485680" cy="3085560"/>
          </a:xfrm>
          <a:prstGeom prst="rect">
            <a:avLst/>
          </a:prstGeom>
        </p:spPr>
      </p:sp>
      <p:sp>
        <p:nvSpPr>
          <p:cNvPr id="183" name="PlaceHolder 2"/>
          <p:cNvSpPr>
            <a:spLocks noGrp="1"/>
          </p:cNvSpPr>
          <p:nvPr>
            <p:ph type="body"/>
          </p:nvPr>
        </p:nvSpPr>
        <p:spPr>
          <a:xfrm>
            <a:off x="685800" y="4400640"/>
            <a:ext cx="5485680" cy="3599640"/>
          </a:xfrm>
          <a:prstGeom prst="rect">
            <a:avLst/>
          </a:prstGeom>
        </p:spPr>
        <p:txBody>
          <a:bodyPr lIns="0" rIns="0" tIns="0" bIns="0">
            <a:noAutofit/>
          </a:bodyPr>
          <a:p>
            <a:endParaRPr b="0" lang="en-IN" sz="2000" spc="-1" strike="noStrike">
              <a:latin typeface="Arial"/>
            </a:endParaRPr>
          </a:p>
        </p:txBody>
      </p:sp>
      <p:sp>
        <p:nvSpPr>
          <p:cNvPr id="184" name="CustomShape 3"/>
          <p:cNvSpPr/>
          <p:nvPr/>
        </p:nvSpPr>
        <p:spPr>
          <a:xfrm>
            <a:off x="3884760" y="8685360"/>
            <a:ext cx="2971080" cy="457920"/>
          </a:xfrm>
          <a:prstGeom prst="rect">
            <a:avLst/>
          </a:prstGeom>
          <a:noFill/>
          <a:ln>
            <a:noFill/>
          </a:ln>
        </p:spPr>
        <p:style>
          <a:lnRef idx="0"/>
          <a:fillRef idx="0"/>
          <a:effectRef idx="0"/>
          <a:fontRef idx="minor"/>
        </p:style>
        <p:txBody>
          <a:bodyPr lIns="90000" rIns="90000" tIns="45000" bIns="45000" anchor="b">
            <a:noAutofit/>
          </a:bodyPr>
          <a:p>
            <a:pPr algn="r">
              <a:lnSpc>
                <a:spcPct val="100000"/>
              </a:lnSpc>
              <a:tabLst>
                <a:tab algn="l" pos="0"/>
              </a:tabLst>
            </a:pPr>
            <a:fld id="{B35C471A-A046-4020-9E53-0F5446AD9884}" type="slidenum">
              <a:rPr b="0" lang="en-US" sz="1200" spc="-1" strike="noStrike">
                <a:solidFill>
                  <a:srgbClr val="000000"/>
                </a:solidFill>
                <a:latin typeface="Calibri"/>
                <a:ea typeface="+mn-ea"/>
              </a:rPr>
              <a:t>&lt;number&gt;</a:t>
            </a:fld>
            <a:endParaRPr b="0" lang="en-IN" sz="12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5"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6"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8"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9"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40"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41"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43"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4"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5"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6"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7"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8"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6"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8"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1"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3"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5"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6"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9"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70"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5"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8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82"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3"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5"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6"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7"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8"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9"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90"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7"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99"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1"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02"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6"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6"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07"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108"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0"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1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2"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1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16"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18"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119"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12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123"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124"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6"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127"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128"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129"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130"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131"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8"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9"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3"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hidden="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1" name="CustomShape 2" hidden="1"/>
          <p:cNvSpPr/>
          <p:nvPr/>
        </p:nvSpPr>
        <p:spPr>
          <a:xfrm>
            <a:off x="234720" y="237600"/>
            <a:ext cx="11721960" cy="6381720"/>
          </a:xfrm>
          <a:prstGeom prst="rect">
            <a:avLst/>
          </a:prstGeom>
          <a:solidFill>
            <a:schemeClr val="bg1">
              <a:lumMod val="75000"/>
              <a:alpha val="60000"/>
            </a:schemeClr>
          </a:solidFill>
          <a:ln w="6480">
            <a:noFill/>
          </a:ln>
          <a:effectLst>
            <a:softEdge rad="0"/>
          </a:effectLst>
        </p:spPr>
        <p:style>
          <a:lnRef idx="0"/>
          <a:fillRef idx="0"/>
          <a:effectRef idx="0"/>
          <a:fontRef idx="minor"/>
        </p:style>
      </p:sp>
      <p:sp>
        <p:nvSpPr>
          <p:cNvPr id="2" name="CustomShape 3" hidden="1"/>
          <p:cNvSpPr/>
          <p:nvPr/>
        </p:nvSpPr>
        <p:spPr>
          <a:xfrm>
            <a:off x="371880" y="374760"/>
            <a:ext cx="11447640" cy="6107400"/>
          </a:xfrm>
          <a:prstGeom prst="rect">
            <a:avLst/>
          </a:prstGeom>
          <a:noFill/>
          <a:ln cap="sq" w="6480">
            <a:solidFill>
              <a:schemeClr val="tx1">
                <a:lumMod val="85000"/>
                <a:lumOff val="15000"/>
              </a:schemeClr>
            </a:solidFill>
            <a:miter/>
          </a:ln>
        </p:spPr>
        <p:style>
          <a:lnRef idx="0"/>
          <a:fillRef idx="0"/>
          <a:effectRef idx="0"/>
          <a:fontRef idx="minor"/>
        </p:style>
      </p:sp>
      <p:sp>
        <p:nvSpPr>
          <p:cNvPr id="3" name="CustomShape 4"/>
          <p:cNvSpPr/>
          <p:nvPr/>
        </p:nvSpPr>
        <p:spPr>
          <a:xfrm>
            <a:off x="0" y="0"/>
            <a:ext cx="12191400" cy="68572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p:style>
      </p:sp>
      <p:sp>
        <p:nvSpPr>
          <p:cNvPr id="4" name="CustomShape 5"/>
          <p:cNvSpPr/>
          <p:nvPr/>
        </p:nvSpPr>
        <p:spPr>
          <a:xfrm>
            <a:off x="1307880" y="1267560"/>
            <a:ext cx="9575640" cy="4307400"/>
          </a:xfrm>
          <a:prstGeom prst="rect">
            <a:avLst/>
          </a:prstGeom>
          <a:solidFill>
            <a:srgbClr val="ffffff"/>
          </a:solidFill>
          <a:ln w="6480">
            <a:noFill/>
          </a:ln>
          <a:effectLst>
            <a:outerShdw algn="ctr" blurRad="50800" rotWithShape="0">
              <a:srgbClr val="000000">
                <a:alpha val="66000"/>
              </a:srgbClr>
            </a:outerShdw>
            <a:softEdge rad="0"/>
          </a:effectLst>
        </p:spPr>
        <p:style>
          <a:lnRef idx="0"/>
          <a:fillRef idx="0"/>
          <a:effectRef idx="0"/>
          <a:fontRef idx="minor"/>
        </p:style>
      </p:sp>
      <p:sp>
        <p:nvSpPr>
          <p:cNvPr id="5" name="CustomShape 6"/>
          <p:cNvSpPr/>
          <p:nvPr/>
        </p:nvSpPr>
        <p:spPr>
          <a:xfrm>
            <a:off x="1447920" y="1411560"/>
            <a:ext cx="9295560" cy="4034160"/>
          </a:xfrm>
          <a:prstGeom prst="rect">
            <a:avLst/>
          </a:prstGeom>
          <a:noFill/>
          <a:ln cap="sq" w="6480">
            <a:solidFill>
              <a:schemeClr val="tx1">
                <a:lumMod val="75000"/>
                <a:lumOff val="25000"/>
              </a:schemeClr>
            </a:solidFill>
            <a:miter/>
          </a:ln>
        </p:spPr>
        <p:style>
          <a:lnRef idx="0"/>
          <a:fillRef idx="0"/>
          <a:effectRef idx="0"/>
          <a:fontRef idx="minor"/>
        </p:style>
      </p:sp>
      <p:sp>
        <p:nvSpPr>
          <p:cNvPr id="6" name="CustomShape 7"/>
          <p:cNvSpPr/>
          <p:nvPr/>
        </p:nvSpPr>
        <p:spPr>
          <a:xfrm>
            <a:off x="5135760" y="1267560"/>
            <a:ext cx="1919520" cy="7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grpSp>
        <p:nvGrpSpPr>
          <p:cNvPr id="7" name="Group 8"/>
          <p:cNvGrpSpPr/>
          <p:nvPr/>
        </p:nvGrpSpPr>
        <p:grpSpPr>
          <a:xfrm>
            <a:off x="5249880" y="1267560"/>
            <a:ext cx="1691640" cy="615960"/>
            <a:chOff x="5249880" y="1267560"/>
            <a:chExt cx="1691640" cy="615960"/>
          </a:xfrm>
        </p:grpSpPr>
        <p:sp>
          <p:nvSpPr>
            <p:cNvPr id="8" name="Line 9"/>
            <p:cNvSpPr/>
            <p:nvPr/>
          </p:nvSpPr>
          <p:spPr>
            <a:xfrm>
              <a:off x="5249880" y="1267560"/>
              <a:ext cx="0" cy="61272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9" name="Line 10"/>
            <p:cNvSpPr/>
            <p:nvPr/>
          </p:nvSpPr>
          <p:spPr>
            <a:xfrm>
              <a:off x="6941520" y="1267560"/>
              <a:ext cx="0" cy="61272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10" name="Line 11"/>
            <p:cNvSpPr/>
            <p:nvPr/>
          </p:nvSpPr>
          <p:spPr>
            <a:xfrm>
              <a:off x="5249880" y="1883520"/>
              <a:ext cx="1691640" cy="0"/>
            </a:xfrm>
            <a:prstGeom prst="line">
              <a:avLst/>
            </a:prstGeom>
            <a:ln>
              <a:solidFill>
                <a:srgbClr val="ffffff"/>
              </a:solidFill>
            </a:ln>
          </p:spPr>
          <p:style>
            <a:lnRef idx="1">
              <a:schemeClr val="accent1"/>
            </a:lnRef>
            <a:fillRef idx="0">
              <a:schemeClr val="accent1"/>
            </a:fillRef>
            <a:effectRef idx="0">
              <a:schemeClr val="accent1"/>
            </a:effectRef>
            <a:fontRef idx="minor"/>
          </p:style>
        </p:sp>
      </p:grpSp>
      <p:sp>
        <p:nvSpPr>
          <p:cNvPr id="11" name="PlaceHolder 12"/>
          <p:cNvSpPr>
            <a:spLocks noGrp="1"/>
          </p:cNvSpPr>
          <p:nvPr>
            <p:ph type="title"/>
          </p:nvPr>
        </p:nvSpPr>
        <p:spPr>
          <a:xfrm>
            <a:off x="1066680" y="642600"/>
            <a:ext cx="10057680" cy="13708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12" name="PlaceHolder 13"/>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9"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50" name="CustomShape 2"/>
          <p:cNvSpPr/>
          <p:nvPr/>
        </p:nvSpPr>
        <p:spPr>
          <a:xfrm>
            <a:off x="234720" y="237600"/>
            <a:ext cx="11721960" cy="6381720"/>
          </a:xfrm>
          <a:prstGeom prst="rect">
            <a:avLst/>
          </a:prstGeom>
          <a:solidFill>
            <a:schemeClr val="bg1">
              <a:lumMod val="75000"/>
              <a:alpha val="60000"/>
            </a:schemeClr>
          </a:solidFill>
          <a:ln w="6480">
            <a:noFill/>
          </a:ln>
          <a:effectLst>
            <a:softEdge rad="0"/>
          </a:effectLst>
        </p:spPr>
        <p:style>
          <a:lnRef idx="0"/>
          <a:fillRef idx="0"/>
          <a:effectRef idx="0"/>
          <a:fontRef idx="minor"/>
        </p:style>
      </p:sp>
      <p:sp>
        <p:nvSpPr>
          <p:cNvPr id="51" name="CustomShape 3"/>
          <p:cNvSpPr/>
          <p:nvPr/>
        </p:nvSpPr>
        <p:spPr>
          <a:xfrm>
            <a:off x="371880" y="374760"/>
            <a:ext cx="11447640" cy="6107400"/>
          </a:xfrm>
          <a:prstGeom prst="rect">
            <a:avLst/>
          </a:prstGeom>
          <a:noFill/>
          <a:ln cap="sq" w="6480">
            <a:solidFill>
              <a:schemeClr val="tx1">
                <a:lumMod val="85000"/>
                <a:lumOff val="15000"/>
              </a:schemeClr>
            </a:solidFill>
            <a:miter/>
          </a:ln>
        </p:spPr>
        <p:style>
          <a:lnRef idx="0"/>
          <a:fillRef idx="0"/>
          <a:effectRef idx="0"/>
          <a:fontRef idx="minor"/>
        </p:style>
      </p:sp>
      <p:sp>
        <p:nvSpPr>
          <p:cNvPr id="52" name="PlaceHolder 4"/>
          <p:cNvSpPr>
            <a:spLocks noGrp="1"/>
          </p:cNvSpPr>
          <p:nvPr>
            <p:ph type="title"/>
          </p:nvPr>
        </p:nvSpPr>
        <p:spPr>
          <a:xfrm>
            <a:off x="1066680" y="642600"/>
            <a:ext cx="10057680" cy="1370880"/>
          </a:xfrm>
          <a:prstGeom prst="rect">
            <a:avLst/>
          </a:prstGeom>
        </p:spPr>
        <p:txBody>
          <a:bodyPr lIns="0" rIns="0" tIns="0" bIns="0" anchor="ctr">
            <a:noAutofit/>
          </a:bodyPr>
          <a:p>
            <a:r>
              <a:rPr b="0" lang="en-IN" sz="1800" spc="-1" strike="noStrike">
                <a:latin typeface="Arial"/>
              </a:rPr>
              <a:t>Click to edit the title text format</a:t>
            </a:r>
            <a:endParaRPr b="0" lang="en-IN" sz="1800" spc="-1" strike="noStrike">
              <a:latin typeface="Arial"/>
            </a:endParaRPr>
          </a:p>
        </p:txBody>
      </p:sp>
      <p:sp>
        <p:nvSpPr>
          <p:cNvPr id="53" name="PlaceHolder 5"/>
          <p:cNvSpPr>
            <a:spLocks noGrp="1"/>
          </p:cNvSpPr>
          <p:nvPr>
            <p:ph type="body"/>
          </p:nvPr>
        </p:nvSpPr>
        <p:spPr>
          <a:xfrm>
            <a:off x="1066680" y="2103120"/>
            <a:ext cx="4907880" cy="38487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
        <p:nvSpPr>
          <p:cNvPr id="54" name="PlaceHolder 6"/>
          <p:cNvSpPr>
            <a:spLocks noGrp="1"/>
          </p:cNvSpPr>
          <p:nvPr>
            <p:ph type="body"/>
          </p:nvPr>
        </p:nvSpPr>
        <p:spPr>
          <a:xfrm>
            <a:off x="6220800" y="2103120"/>
            <a:ext cx="4907880" cy="384876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1800" spc="-1" strike="noStrike">
                <a:latin typeface="Arial"/>
              </a:rPr>
              <a:t>Click to edit the outline text format</a:t>
            </a:r>
            <a:endParaRPr b="0" lang="en-IN" sz="1800" spc="-1" strike="noStrike">
              <a:latin typeface="Arial"/>
            </a:endParaRPr>
          </a:p>
          <a:p>
            <a:pPr lvl="1" marL="864000" indent="-324000">
              <a:spcBef>
                <a:spcPts val="1134"/>
              </a:spcBef>
              <a:buClr>
                <a:srgbClr val="000000"/>
              </a:buClr>
              <a:buSzPct val="75000"/>
              <a:buFont typeface="Symbol" charset="2"/>
              <a:buChar char=""/>
            </a:pPr>
            <a:r>
              <a:rPr b="0" lang="en-IN" sz="1800" spc="-1" strike="noStrike">
                <a:latin typeface="Arial"/>
              </a:rPr>
              <a:t>Second Outline Level</a:t>
            </a:r>
            <a:endParaRPr b="0" lang="en-IN" sz="1800" spc="-1" strike="noStrike">
              <a:latin typeface="Arial"/>
            </a:endParaRPr>
          </a:p>
          <a:p>
            <a:pPr lvl="2" marL="1296000" indent="-288000">
              <a:spcBef>
                <a:spcPts val="850"/>
              </a:spcBef>
              <a:buClr>
                <a:srgbClr val="000000"/>
              </a:buClr>
              <a:buSzPct val="45000"/>
              <a:buFont typeface="Wingdings" charset="2"/>
              <a:buChar char=""/>
            </a:pPr>
            <a:r>
              <a:rPr b="0" lang="en-IN" sz="1800" spc="-1" strike="noStrike">
                <a:latin typeface="Arial"/>
              </a:rPr>
              <a:t>Third Outline Level</a:t>
            </a:r>
            <a:endParaRPr b="0" lang="en-IN" sz="1800" spc="-1" strike="noStrike">
              <a:latin typeface="Arial"/>
            </a:endParaRPr>
          </a:p>
          <a:p>
            <a:pPr lvl="3" marL="1728000" indent="-216000">
              <a:spcBef>
                <a:spcPts val="567"/>
              </a:spcBef>
              <a:buClr>
                <a:srgbClr val="000000"/>
              </a:buClr>
              <a:buSzPct val="75000"/>
              <a:buFont typeface="Symbol" charset="2"/>
              <a:buChar char=""/>
            </a:pPr>
            <a:r>
              <a:rPr b="0" lang="en-IN" sz="1800" spc="-1" strike="noStrike">
                <a:latin typeface="Arial"/>
              </a:rPr>
              <a:t>Fourth Outline Level</a:t>
            </a:r>
            <a:endParaRPr b="0" lang="en-IN" sz="1800" spc="-1" strike="noStrike">
              <a:latin typeface="Arial"/>
            </a:endParaRPr>
          </a:p>
          <a:p>
            <a:pPr lvl="4" marL="2160000" indent="-216000">
              <a:spcBef>
                <a:spcPts val="283"/>
              </a:spcBef>
              <a:buClr>
                <a:srgbClr val="000000"/>
              </a:buClr>
              <a:buSzPct val="45000"/>
              <a:buFont typeface="Wingdings" charset="2"/>
              <a:buChar char=""/>
            </a:pPr>
            <a:r>
              <a:rPr b="0" lang="en-IN" sz="1800" spc="-1" strike="noStrike">
                <a:latin typeface="Arial"/>
              </a:rPr>
              <a:t>Fifth Outline Level</a:t>
            </a:r>
            <a:endParaRPr b="0" lang="en-IN" sz="1800" spc="-1" strike="noStrike">
              <a:latin typeface="Arial"/>
            </a:endParaRPr>
          </a:p>
          <a:p>
            <a:pPr lvl="5" marL="2592000" indent="-216000">
              <a:spcBef>
                <a:spcPts val="283"/>
              </a:spcBef>
              <a:buClr>
                <a:srgbClr val="000000"/>
              </a:buClr>
              <a:buSzPct val="45000"/>
              <a:buFont typeface="Wingdings" charset="2"/>
              <a:buChar char=""/>
            </a:pPr>
            <a:r>
              <a:rPr b="0" lang="en-IN" sz="1800" spc="-1" strike="noStrike">
                <a:latin typeface="Arial"/>
              </a:rPr>
              <a:t>Sixth Outline Level</a:t>
            </a:r>
            <a:endParaRPr b="0" lang="en-IN" sz="1800" spc="-1" strike="noStrike">
              <a:latin typeface="Arial"/>
            </a:endParaRPr>
          </a:p>
          <a:p>
            <a:pPr lvl="6" marL="3024000" indent="-216000">
              <a:spcBef>
                <a:spcPts val="283"/>
              </a:spcBef>
              <a:buClr>
                <a:srgbClr val="000000"/>
              </a:buClr>
              <a:buSzPct val="45000"/>
              <a:buFont typeface="Wingdings" charset="2"/>
              <a:buChar char=""/>
            </a:pPr>
            <a:r>
              <a:rPr b="0" lang="en-IN" sz="1800" spc="-1" strike="noStrike">
                <a:latin typeface="Arial"/>
              </a:rPr>
              <a:t>Seventh Outline Level</a:t>
            </a:r>
            <a:endParaRPr b="0" lang="en-IN" sz="18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1" name="CustomShape 1"/>
          <p:cNvSpPr/>
          <p:nvPr/>
        </p:nvSpPr>
        <p:spPr>
          <a:xfrm>
            <a:off x="0" y="0"/>
            <a:ext cx="12191400" cy="68572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p:style>
      </p:sp>
      <p:sp>
        <p:nvSpPr>
          <p:cNvPr id="92" name="CustomShape 2"/>
          <p:cNvSpPr/>
          <p:nvPr/>
        </p:nvSpPr>
        <p:spPr>
          <a:xfrm>
            <a:off x="234720" y="237600"/>
            <a:ext cx="11721960" cy="6381720"/>
          </a:xfrm>
          <a:prstGeom prst="rect">
            <a:avLst/>
          </a:prstGeom>
          <a:solidFill>
            <a:schemeClr val="bg1">
              <a:lumMod val="75000"/>
              <a:alpha val="60000"/>
            </a:schemeClr>
          </a:solidFill>
          <a:ln w="6480">
            <a:noFill/>
          </a:ln>
          <a:effectLst>
            <a:softEdge rad="0"/>
          </a:effectLst>
        </p:spPr>
        <p:style>
          <a:lnRef idx="0"/>
          <a:fillRef idx="0"/>
          <a:effectRef idx="0"/>
          <a:fontRef idx="minor"/>
        </p:style>
      </p:sp>
      <p:sp>
        <p:nvSpPr>
          <p:cNvPr id="93" name="CustomShape 3"/>
          <p:cNvSpPr/>
          <p:nvPr/>
        </p:nvSpPr>
        <p:spPr>
          <a:xfrm>
            <a:off x="371880" y="374760"/>
            <a:ext cx="11447640" cy="6107400"/>
          </a:xfrm>
          <a:prstGeom prst="rect">
            <a:avLst/>
          </a:prstGeom>
          <a:noFill/>
          <a:ln cap="sq" w="6480">
            <a:solidFill>
              <a:schemeClr val="tx1">
                <a:lumMod val="85000"/>
                <a:lumOff val="15000"/>
              </a:schemeClr>
            </a:solidFill>
            <a:miter/>
          </a:ln>
        </p:spPr>
        <p:style>
          <a:lnRef idx="0"/>
          <a:fillRef idx="0"/>
          <a:effectRef idx="0"/>
          <a:fontRef idx="minor"/>
        </p:style>
      </p:sp>
      <p:sp>
        <p:nvSpPr>
          <p:cNvPr id="94" name="PlaceHolder 4"/>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95" name="PlaceHolder 5"/>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3.xml"/><Relationship Id="rId3"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16.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25.xml"/>
</Relationships>
</file>

<file path=ppt/slides/_rels/slide17.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5.xml"/>
</Relationships>
</file>

<file path=ppt/slides/_rels/slide18.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2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25.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8" name="Picture 7" descr="flower illustrations"/>
          <p:cNvPicPr/>
          <p:nvPr/>
        </p:nvPicPr>
        <p:blipFill>
          <a:blip r:embed="rId1"/>
          <a:stretch/>
        </p:blipFill>
        <p:spPr>
          <a:xfrm>
            <a:off x="0" y="-720"/>
            <a:ext cx="12191400" cy="6857280"/>
          </a:xfrm>
          <a:prstGeom prst="rect">
            <a:avLst/>
          </a:prstGeom>
          <a:ln>
            <a:noFill/>
          </a:ln>
        </p:spPr>
      </p:pic>
      <p:sp>
        <p:nvSpPr>
          <p:cNvPr id="139" name="CustomShape 1"/>
          <p:cNvSpPr/>
          <p:nvPr/>
        </p:nvSpPr>
        <p:spPr>
          <a:xfrm>
            <a:off x="1307880" y="1267560"/>
            <a:ext cx="9575640" cy="4307400"/>
          </a:xfrm>
          <a:prstGeom prst="rect">
            <a:avLst/>
          </a:prstGeom>
          <a:solidFill>
            <a:schemeClr val="bg1"/>
          </a:solidFill>
          <a:ln w="6480">
            <a:noFill/>
          </a:ln>
          <a:effectLst>
            <a:outerShdw algn="ctr" blurRad="50800" rotWithShape="0">
              <a:srgbClr val="000000">
                <a:alpha val="66000"/>
              </a:srgbClr>
            </a:outerShdw>
            <a:softEdge rad="0"/>
          </a:effectLst>
        </p:spPr>
        <p:style>
          <a:lnRef idx="0"/>
          <a:fillRef idx="0"/>
          <a:effectRef idx="0"/>
          <a:fontRef idx="minor"/>
        </p:style>
      </p:sp>
      <p:sp>
        <p:nvSpPr>
          <p:cNvPr id="140" name="CustomShape 2"/>
          <p:cNvSpPr/>
          <p:nvPr/>
        </p:nvSpPr>
        <p:spPr>
          <a:xfrm>
            <a:off x="1447920" y="1411560"/>
            <a:ext cx="9295560" cy="4034160"/>
          </a:xfrm>
          <a:prstGeom prst="rect">
            <a:avLst/>
          </a:prstGeom>
          <a:noFill/>
          <a:ln cap="sq" w="6480">
            <a:solidFill>
              <a:schemeClr val="tx1">
                <a:lumMod val="75000"/>
                <a:lumOff val="25000"/>
              </a:schemeClr>
            </a:solidFill>
            <a:miter/>
          </a:ln>
        </p:spPr>
        <p:style>
          <a:lnRef idx="0"/>
          <a:fillRef idx="0"/>
          <a:effectRef idx="0"/>
          <a:fontRef idx="minor"/>
        </p:style>
      </p:sp>
      <p:sp>
        <p:nvSpPr>
          <p:cNvPr id="141" name="CustomShape 3"/>
          <p:cNvSpPr/>
          <p:nvPr/>
        </p:nvSpPr>
        <p:spPr>
          <a:xfrm>
            <a:off x="1771200" y="2091240"/>
            <a:ext cx="8649000" cy="2590200"/>
          </a:xfrm>
          <a:prstGeom prst="rect">
            <a:avLst/>
          </a:prstGeom>
          <a:noFill/>
          <a:ln>
            <a:noFill/>
          </a:ln>
        </p:spPr>
        <p:style>
          <a:lnRef idx="0"/>
          <a:fillRef idx="0"/>
          <a:effectRef idx="0"/>
          <a:fontRef idx="minor"/>
        </p:style>
        <p:txBody>
          <a:bodyPr lIns="90000" rIns="90000" tIns="45000" bIns="45000" anchor="ctr">
            <a:normAutofit fontScale="54000"/>
          </a:bodyPr>
          <a:p>
            <a:pPr algn="ctr">
              <a:lnSpc>
                <a:spcPct val="83000"/>
              </a:lnSpc>
            </a:pPr>
            <a:r>
              <a:rPr b="1" lang="en-US" sz="7200" spc="-100" strike="noStrike" cap="all">
                <a:solidFill>
                  <a:srgbClr val="f95f88"/>
                </a:solidFill>
                <a:latin typeface="Petrona Bold"/>
                <a:ea typeface="Petrona Bold"/>
              </a:rPr>
              <a:t>The Future of Online Shopping</a:t>
            </a:r>
            <a:br/>
            <a:endParaRPr b="0" lang="en-IN" sz="7200" spc="-1" strike="noStrike">
              <a:latin typeface="Arial"/>
            </a:endParaRPr>
          </a:p>
        </p:txBody>
      </p:sp>
      <p:sp>
        <p:nvSpPr>
          <p:cNvPr id="142" name="CustomShape 4"/>
          <p:cNvSpPr/>
          <p:nvPr/>
        </p:nvSpPr>
        <p:spPr>
          <a:xfrm>
            <a:off x="1771200" y="4682160"/>
            <a:ext cx="8652240" cy="456480"/>
          </a:xfrm>
          <a:prstGeom prst="rect">
            <a:avLst/>
          </a:prstGeom>
          <a:noFill/>
          <a:ln>
            <a:noFill/>
          </a:ln>
        </p:spPr>
        <p:style>
          <a:lnRef idx="0"/>
          <a:fillRef idx="0"/>
          <a:effectRef idx="0"/>
          <a:fontRef idx="minor"/>
        </p:style>
        <p:txBody>
          <a:bodyPr lIns="90000" rIns="90000" tIns="45000" bIns="45000">
            <a:normAutofit/>
          </a:bodyPr>
          <a:p>
            <a:pPr algn="ctr">
              <a:lnSpc>
                <a:spcPct val="110000"/>
              </a:lnSpc>
              <a:spcAft>
                <a:spcPts val="601"/>
              </a:spcAft>
              <a:tabLst>
                <a:tab algn="l" pos="0"/>
              </a:tabLst>
            </a:pPr>
            <a:r>
              <a:rPr b="0" lang="en-US" sz="1800" spc="-38" strike="noStrike">
                <a:solidFill>
                  <a:srgbClr val="272525"/>
                </a:solidFill>
                <a:latin typeface="Inter"/>
                <a:ea typeface="Inter"/>
              </a:rPr>
              <a:t>Adwaid Manoj, Adithya Vinod, Ajay Das, Anamika S</a:t>
            </a:r>
            <a:endParaRPr b="0" lang="en-IN" sz="1800" spc="-1" strike="noStrike">
              <a:latin typeface="Arial"/>
            </a:endParaRPr>
          </a:p>
        </p:txBody>
      </p:sp>
      <p:sp>
        <p:nvSpPr>
          <p:cNvPr id="143" name="CustomShape 5"/>
          <p:cNvSpPr/>
          <p:nvPr/>
        </p:nvSpPr>
        <p:spPr>
          <a:xfrm>
            <a:off x="5135760" y="1267560"/>
            <a:ext cx="1919520" cy="730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p:style>
      </p:sp>
      <p:sp>
        <p:nvSpPr>
          <p:cNvPr id="144" name="Line 6"/>
          <p:cNvSpPr/>
          <p:nvPr/>
        </p:nvSpPr>
        <p:spPr>
          <a:xfrm>
            <a:off x="5249880" y="1267560"/>
            <a:ext cx="0" cy="64008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145" name="Line 7"/>
          <p:cNvSpPr/>
          <p:nvPr/>
        </p:nvSpPr>
        <p:spPr>
          <a:xfrm>
            <a:off x="6941520" y="1267560"/>
            <a:ext cx="0" cy="640080"/>
          </a:xfrm>
          <a:prstGeom prst="line">
            <a:avLst/>
          </a:prstGeom>
          <a:ln>
            <a:solidFill>
              <a:srgbClr val="ffffff"/>
            </a:solidFill>
          </a:ln>
        </p:spPr>
        <p:style>
          <a:lnRef idx="1">
            <a:schemeClr val="accent1"/>
          </a:lnRef>
          <a:fillRef idx="0">
            <a:schemeClr val="accent1"/>
          </a:fillRef>
          <a:effectRef idx="0">
            <a:schemeClr val="accent1"/>
          </a:effectRef>
          <a:fontRef idx="minor"/>
        </p:style>
      </p:sp>
      <p:sp>
        <p:nvSpPr>
          <p:cNvPr id="146" name="Line 8"/>
          <p:cNvSpPr/>
          <p:nvPr/>
        </p:nvSpPr>
        <p:spPr>
          <a:xfrm>
            <a:off x="5249880" y="1912680"/>
            <a:ext cx="1691640" cy="0"/>
          </a:xfrm>
          <a:prstGeom prst="line">
            <a:avLst/>
          </a:prstGeom>
          <a:ln>
            <a:solidFill>
              <a:srgbClr val="ffffff"/>
            </a:solidFill>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4" name="CustomShape 1"/>
          <p:cNvSpPr/>
          <p:nvPr/>
        </p:nvSpPr>
        <p:spPr>
          <a:xfrm>
            <a:off x="1066680" y="642600"/>
            <a:ext cx="10057680" cy="1370880"/>
          </a:xfrm>
          <a:prstGeom prst="rect">
            <a:avLst/>
          </a:prstGeom>
          <a:noFill/>
          <a:ln>
            <a:noFill/>
          </a:ln>
        </p:spPr>
        <p:style>
          <a:lnRef idx="0"/>
          <a:fillRef idx="0"/>
          <a:effectRef idx="0"/>
          <a:fontRef idx="minor"/>
        </p:style>
        <p:txBody>
          <a:bodyPr lIns="90000" rIns="90000" tIns="45000" bIns="45000" anchor="ctr">
            <a:normAutofit fontScale="78000"/>
          </a:bodyPr>
          <a:p>
            <a:pPr>
              <a:lnSpc>
                <a:spcPct val="90000"/>
              </a:lnSpc>
            </a:pPr>
            <a:r>
              <a:rPr b="0" lang="en-IN" sz="3600" spc="-1" strike="noStrike">
                <a:solidFill>
                  <a:srgbClr val="d91569"/>
                </a:solidFill>
                <a:latin typeface="Bahnschrift"/>
              </a:rPr>
              <a:t>7. End-Cloud AI Framework for E-Commerce Customer Service</a:t>
            </a:r>
            <a:br/>
            <a:endParaRPr b="0" lang="en-IN" sz="3600" spc="-1" strike="noStrike">
              <a:latin typeface="Arial"/>
            </a:endParaRPr>
          </a:p>
        </p:txBody>
      </p:sp>
      <p:sp>
        <p:nvSpPr>
          <p:cNvPr id="165" name="CustomShape 2"/>
          <p:cNvSpPr/>
          <p:nvPr/>
        </p:nvSpPr>
        <p:spPr>
          <a:xfrm>
            <a:off x="1066680" y="2103120"/>
            <a:ext cx="10057680" cy="384876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901"/>
              </a:spcBef>
              <a:tabLst>
                <a:tab algn="l" pos="0"/>
              </a:tabLst>
            </a:pPr>
            <a:r>
              <a:rPr b="0" lang="en-IN" sz="1600" spc="-1" strike="noStrike">
                <a:solidFill>
                  <a:srgbClr val="d91569"/>
                </a:solidFill>
                <a:latin typeface="Bahnschrift"/>
              </a:rPr>
              <a:t>Methodology</a:t>
            </a:r>
            <a:endParaRPr b="0" lang="en-IN" sz="16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600" spc="-1" strike="noStrike">
                <a:solidFill>
                  <a:srgbClr val="000000"/>
                </a:solidFill>
                <a:latin typeface="Bahnschrift"/>
              </a:rPr>
              <a:t>Integrates cloud-based large models with end-device AI for real-time, privacy-preserving customer support</a:t>
            </a:r>
            <a:endParaRPr b="0" lang="en-IN" sz="1600" spc="-1" strike="noStrike">
              <a:latin typeface="Arial"/>
            </a:endParaRPr>
          </a:p>
          <a:p>
            <a:pPr>
              <a:lnSpc>
                <a:spcPct val="110000"/>
              </a:lnSpc>
              <a:spcBef>
                <a:spcPts val="901"/>
              </a:spcBef>
              <a:tabLst>
                <a:tab algn="l" pos="0"/>
              </a:tabLst>
            </a:pPr>
            <a:endParaRPr b="0" lang="en-IN" sz="1600" spc="-1" strike="noStrike">
              <a:latin typeface="Arial"/>
            </a:endParaRPr>
          </a:p>
          <a:p>
            <a:pPr>
              <a:lnSpc>
                <a:spcPct val="110000"/>
              </a:lnSpc>
              <a:spcBef>
                <a:spcPts val="901"/>
              </a:spcBef>
              <a:tabLst>
                <a:tab algn="l" pos="0"/>
              </a:tabLst>
            </a:pPr>
            <a:r>
              <a:rPr b="0" lang="en-IN" sz="1600" spc="-1" strike="noStrike">
                <a:solidFill>
                  <a:srgbClr val="d91569"/>
                </a:solidFill>
                <a:latin typeface="Bahnschrift"/>
              </a:rPr>
              <a:t>Future Scope</a:t>
            </a:r>
            <a:endParaRPr b="0" lang="en-IN" sz="16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600" spc="-1" strike="noStrike">
                <a:solidFill>
                  <a:srgbClr val="000000"/>
                </a:solidFill>
                <a:latin typeface="Bahnschrift"/>
              </a:rPr>
              <a:t>Expand deployment across industries with better optimization</a:t>
            </a:r>
            <a:endParaRPr b="0" lang="en-IN" sz="1600" spc="-1" strike="noStrike">
              <a:latin typeface="Arial"/>
            </a:endParaRPr>
          </a:p>
          <a:p>
            <a:pPr>
              <a:lnSpc>
                <a:spcPct val="110000"/>
              </a:lnSpc>
              <a:spcBef>
                <a:spcPts val="901"/>
              </a:spcBef>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6" name="CustomShape 1"/>
          <p:cNvSpPr/>
          <p:nvPr/>
        </p:nvSpPr>
        <p:spPr>
          <a:xfrm>
            <a:off x="1066680" y="642600"/>
            <a:ext cx="10057680" cy="13708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IN" sz="3200" spc="-1" strike="noStrike">
                <a:solidFill>
                  <a:srgbClr val="d91569"/>
                </a:solidFill>
                <a:latin typeface="Bahnschrift"/>
              </a:rPr>
              <a:t>8. E-Commerce Image Enhancement via Instance Segmentation &amp; Background Replacement</a:t>
            </a:r>
            <a:br/>
            <a:endParaRPr b="0" lang="en-IN" sz="3200" spc="-1" strike="noStrike">
              <a:latin typeface="Arial"/>
            </a:endParaRPr>
          </a:p>
        </p:txBody>
      </p:sp>
      <p:sp>
        <p:nvSpPr>
          <p:cNvPr id="167" name="CustomShape 2"/>
          <p:cNvSpPr/>
          <p:nvPr/>
        </p:nvSpPr>
        <p:spPr>
          <a:xfrm>
            <a:off x="1066680" y="2103120"/>
            <a:ext cx="10057680" cy="384876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901"/>
              </a:spcBef>
              <a:tabLst>
                <a:tab algn="l" pos="0"/>
              </a:tabLst>
            </a:pPr>
            <a:r>
              <a:rPr b="0" lang="en-IN" sz="1600" spc="-1" strike="noStrike">
                <a:solidFill>
                  <a:srgbClr val="d91569"/>
                </a:solidFill>
                <a:latin typeface="Bahnschrift"/>
              </a:rPr>
              <a:t>Methodology</a:t>
            </a:r>
            <a:endParaRPr b="0" lang="en-IN" sz="1600" spc="-1" strike="noStrike">
              <a:latin typeface="Arial"/>
            </a:endParaRPr>
          </a:p>
          <a:p>
            <a:pPr marL="182880" indent="-182160">
              <a:lnSpc>
                <a:spcPct val="110000"/>
              </a:lnSpc>
              <a:spcBef>
                <a:spcPts val="901"/>
              </a:spcBef>
              <a:buClr>
                <a:srgbClr val="262626"/>
              </a:buClr>
              <a:buFont typeface="Arial"/>
              <a:buChar char="•"/>
              <a:tabLst>
                <a:tab algn="l" pos="0"/>
              </a:tabLst>
            </a:pPr>
            <a:r>
              <a:rPr b="0" lang="en-US" sz="1600" spc="-1" strike="noStrike">
                <a:solidFill>
                  <a:srgbClr val="000000"/>
                </a:solidFill>
                <a:latin typeface="Bahnschrift"/>
              </a:rPr>
              <a:t>Uses Fast-SAM segmentation, background replacement, &amp; shadow generation for product image enhancement</a:t>
            </a:r>
            <a:endParaRPr b="0" lang="en-IN" sz="1600" spc="-1" strike="noStrike">
              <a:latin typeface="Arial"/>
            </a:endParaRPr>
          </a:p>
          <a:p>
            <a:pPr>
              <a:lnSpc>
                <a:spcPct val="110000"/>
              </a:lnSpc>
              <a:spcBef>
                <a:spcPts val="901"/>
              </a:spcBef>
              <a:tabLst>
                <a:tab algn="l" pos="0"/>
              </a:tabLst>
            </a:pPr>
            <a:endParaRPr b="0" lang="en-IN" sz="1600" spc="-1" strike="noStrike">
              <a:latin typeface="Arial"/>
            </a:endParaRPr>
          </a:p>
          <a:p>
            <a:pPr>
              <a:lnSpc>
                <a:spcPct val="110000"/>
              </a:lnSpc>
              <a:spcBef>
                <a:spcPts val="901"/>
              </a:spcBef>
              <a:tabLst>
                <a:tab algn="l" pos="0"/>
              </a:tabLst>
            </a:pPr>
            <a:r>
              <a:rPr b="0" lang="en-IN" sz="1600" spc="-1" strike="noStrike">
                <a:solidFill>
                  <a:srgbClr val="d91569"/>
                </a:solidFill>
                <a:latin typeface="Bahnschrift"/>
              </a:rPr>
              <a:t>Future Scope</a:t>
            </a:r>
            <a:endParaRPr b="0" lang="en-IN" sz="16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600" spc="-1" strike="noStrike">
                <a:solidFill>
                  <a:srgbClr val="000000"/>
                </a:solidFill>
                <a:latin typeface="Bahnschrift"/>
              </a:rPr>
              <a:t>Expand dataset diversity &amp; apply to fields like medical imaging &amp; artwork analysis</a:t>
            </a:r>
            <a:endParaRPr b="0" lang="en-IN" sz="1600" spc="-1" strike="noStrike">
              <a:latin typeface="Arial"/>
            </a:endParaRPr>
          </a:p>
          <a:p>
            <a:pPr>
              <a:lnSpc>
                <a:spcPct val="110000"/>
              </a:lnSpc>
              <a:spcBef>
                <a:spcPts val="901"/>
              </a:spcBef>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066680" y="642600"/>
            <a:ext cx="10057680" cy="1370880"/>
          </a:xfrm>
          <a:prstGeom prst="rect">
            <a:avLst/>
          </a:prstGeom>
          <a:noFill/>
          <a:ln>
            <a:noFill/>
          </a:ln>
        </p:spPr>
        <p:style>
          <a:lnRef idx="0"/>
          <a:fillRef idx="0"/>
          <a:effectRef idx="0"/>
          <a:fontRef idx="minor"/>
        </p:style>
        <p:txBody>
          <a:bodyPr lIns="90000" rIns="90000" tIns="45000" bIns="45000" anchor="ctr">
            <a:normAutofit/>
          </a:bodyPr>
          <a:p>
            <a:pPr algn="ctr">
              <a:lnSpc>
                <a:spcPct val="90000"/>
              </a:lnSpc>
            </a:pPr>
            <a:r>
              <a:rPr b="0" lang="en-IN" sz="4400" spc="-1" strike="noStrike">
                <a:solidFill>
                  <a:srgbClr val="d91569"/>
                </a:solidFill>
                <a:latin typeface="Bahnschrift"/>
              </a:rPr>
              <a:t>ABSTRACT</a:t>
            </a:r>
            <a:endParaRPr b="0" lang="en-IN" sz="4400" spc="-1" strike="noStrike">
              <a:latin typeface="Arial"/>
            </a:endParaRPr>
          </a:p>
        </p:txBody>
      </p:sp>
      <p:sp>
        <p:nvSpPr>
          <p:cNvPr id="169" name="CustomShape 2"/>
          <p:cNvSpPr/>
          <p:nvPr/>
        </p:nvSpPr>
        <p:spPr>
          <a:xfrm>
            <a:off x="1066680" y="2103120"/>
            <a:ext cx="10057680" cy="384876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901"/>
              </a:spcBef>
              <a:tabLst>
                <a:tab algn="l" pos="0"/>
              </a:tabLst>
            </a:pPr>
            <a:r>
              <a:rPr b="0" lang="en-US" sz="1600" spc="-1" strike="noStrike">
                <a:solidFill>
                  <a:srgbClr val="000000"/>
                </a:solidFill>
                <a:latin typeface="Bahnschrift"/>
              </a:rPr>
              <a:t>The Online Shopping Platform (OSP) is an advanced e-commerce solution designed to provide a seamless and personalized shopping experience. With a wide range of product categories like electronics, fashion, and groceries, OSP offers users the ability to browse, purchase, and manage products effortlessly. Key features include personalized recommendations based on user preferences, advanced search and filter options, secure payment methods, and real-time order tracking from purchase to delivery. Customers can also read reviews, compare products, create wishlists, and receive notifications about exclusive deals and discounts. OSP prioritizes security with a robust checkout process and supports multiple payment methods for convenience. Its intuitive interface ensures easy navigation, while tools like product comparison and customer reviews empower users to make informed decisions. By integrating tailored recommendations, secure transactions, and enhanced usability, OSP redefines online shopping, providing a safe, convenient, and engaging experience for all users</a:t>
            </a:r>
            <a:r>
              <a:rPr b="0" lang="en-US" sz="1500" spc="-1" strike="noStrike">
                <a:solidFill>
                  <a:srgbClr val="000000"/>
                </a:solidFill>
                <a:latin typeface="Avenir Next LT Pro"/>
              </a:rPr>
              <a:t>.</a:t>
            </a:r>
            <a:endParaRPr b="0" lang="en-IN" sz="1500" spc="-1" strike="noStrike">
              <a:latin typeface="Arial"/>
            </a:endParaRPr>
          </a:p>
          <a:p>
            <a:pPr>
              <a:lnSpc>
                <a:spcPct val="110000"/>
              </a:lnSpc>
              <a:spcBef>
                <a:spcPts val="901"/>
              </a:spcBef>
              <a:tabLst>
                <a:tab algn="l" pos="0"/>
              </a:tabLst>
            </a:pPr>
            <a:endParaRPr b="0" lang="en-IN" sz="15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CustomShape 1"/>
          <p:cNvSpPr/>
          <p:nvPr/>
        </p:nvSpPr>
        <p:spPr>
          <a:xfrm>
            <a:off x="1066680" y="642600"/>
            <a:ext cx="10057680" cy="137088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000" spc="-100" strike="noStrike">
                <a:solidFill>
                  <a:srgbClr val="f95f88"/>
                </a:solidFill>
                <a:latin typeface="Bahnschrift"/>
                <a:ea typeface="Petrona Bold"/>
              </a:rPr>
              <a:t>System Architecture Requirements</a:t>
            </a:r>
            <a:br/>
            <a:endParaRPr b="0" lang="en-IN" sz="4000" spc="-1" strike="noStrike">
              <a:latin typeface="Arial"/>
            </a:endParaRPr>
          </a:p>
        </p:txBody>
      </p:sp>
      <p:sp>
        <p:nvSpPr>
          <p:cNvPr id="171" name="CustomShape 2"/>
          <p:cNvSpPr/>
          <p:nvPr/>
        </p:nvSpPr>
        <p:spPr>
          <a:xfrm>
            <a:off x="1066680" y="2103120"/>
            <a:ext cx="10057680" cy="3848760"/>
          </a:xfrm>
          <a:prstGeom prst="rect">
            <a:avLst/>
          </a:prstGeom>
          <a:noFill/>
          <a:ln>
            <a:noFill/>
          </a:ln>
        </p:spPr>
        <p:style>
          <a:lnRef idx="0"/>
          <a:fillRef idx="0"/>
          <a:effectRef idx="0"/>
          <a:fontRef idx="minor"/>
        </p:style>
        <p:txBody>
          <a:bodyPr lIns="90000" rIns="90000" tIns="45000" bIns="45000">
            <a:normAutofit fontScale="77000"/>
          </a:bodyPr>
          <a:p>
            <a:pPr>
              <a:lnSpc>
                <a:spcPct val="110000"/>
              </a:lnSpc>
              <a:spcBef>
                <a:spcPts val="901"/>
              </a:spcBef>
              <a:tabLst>
                <a:tab algn="l" pos="0"/>
              </a:tabLst>
            </a:pPr>
            <a:r>
              <a:rPr b="1" lang="en-US" sz="2000" spc="-49" strike="noStrike">
                <a:solidFill>
                  <a:srgbClr val="f95f88"/>
                </a:solidFill>
                <a:latin typeface="Petrona Bold"/>
                <a:ea typeface="Petrona Bold"/>
              </a:rPr>
              <a:t>Frontend</a:t>
            </a:r>
            <a:endParaRPr b="0" lang="en-IN" sz="20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800" spc="-38" strike="noStrike">
                <a:solidFill>
                  <a:srgbClr val="272525"/>
                </a:solidFill>
                <a:latin typeface="Bahnschrift"/>
                <a:ea typeface="Inter"/>
              </a:rPr>
              <a:t>ReactJS will be used for the frontend, providing a responsive and interactive user interface</a:t>
            </a:r>
            <a:endParaRPr b="0" lang="en-IN" sz="1800" spc="-1" strike="noStrike">
              <a:latin typeface="Arial"/>
            </a:endParaRPr>
          </a:p>
          <a:p>
            <a:pPr>
              <a:lnSpc>
                <a:spcPct val="110000"/>
              </a:lnSpc>
              <a:spcBef>
                <a:spcPts val="901"/>
              </a:spcBef>
              <a:tabLst>
                <a:tab algn="l" pos="0"/>
              </a:tabLst>
            </a:pPr>
            <a:r>
              <a:rPr b="1" lang="en-US" sz="2000" spc="-49" strike="noStrike">
                <a:solidFill>
                  <a:srgbClr val="f95f88"/>
                </a:solidFill>
                <a:latin typeface="Petrona Bold"/>
                <a:ea typeface="Petrona Bold"/>
              </a:rPr>
              <a:t>Backend</a:t>
            </a:r>
            <a:endParaRPr b="0" lang="en-IN" sz="20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800" spc="-38" strike="noStrike">
                <a:solidFill>
                  <a:srgbClr val="272525"/>
                </a:solidFill>
                <a:latin typeface="Bahnschrift"/>
                <a:ea typeface="Inter"/>
              </a:rPr>
              <a:t>Node.js with Express will handle the backend logic, including API endpoints and data processing.</a:t>
            </a:r>
            <a:endParaRPr b="0" lang="en-IN" sz="1800" spc="-1" strike="noStrike">
              <a:latin typeface="Arial"/>
            </a:endParaRPr>
          </a:p>
          <a:p>
            <a:pPr>
              <a:lnSpc>
                <a:spcPct val="110000"/>
              </a:lnSpc>
              <a:spcBef>
                <a:spcPts val="901"/>
              </a:spcBef>
              <a:tabLst>
                <a:tab algn="l" pos="0"/>
              </a:tabLst>
            </a:pPr>
            <a:r>
              <a:rPr b="1" lang="en-US" sz="2000" spc="-49" strike="noStrike">
                <a:solidFill>
                  <a:srgbClr val="f95f88"/>
                </a:solidFill>
                <a:latin typeface="Petrona Bold"/>
                <a:ea typeface="Petrona Bold"/>
              </a:rPr>
              <a:t>Database</a:t>
            </a:r>
            <a:endParaRPr b="0" lang="en-IN" sz="20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800" spc="-38" strike="noStrike">
                <a:solidFill>
                  <a:srgbClr val="272525"/>
                </a:solidFill>
                <a:latin typeface="Bahnschrift"/>
                <a:ea typeface="Inter"/>
              </a:rPr>
              <a:t>MongoDB will serve as the database, providing a flexible and scalable data storage solution.</a:t>
            </a:r>
            <a:endParaRPr b="0" lang="en-IN" sz="1800" spc="-1" strike="noStrike">
              <a:latin typeface="Arial"/>
            </a:endParaRPr>
          </a:p>
          <a:p>
            <a:pPr>
              <a:lnSpc>
                <a:spcPct val="110000"/>
              </a:lnSpc>
              <a:spcBef>
                <a:spcPts val="901"/>
              </a:spcBef>
              <a:tabLst>
                <a:tab algn="l" pos="0"/>
              </a:tabLst>
            </a:pPr>
            <a:r>
              <a:rPr b="1" lang="en-US" sz="2000" spc="-49" strike="noStrike">
                <a:solidFill>
                  <a:srgbClr val="f95f88"/>
                </a:solidFill>
                <a:latin typeface="Petrona Bold"/>
                <a:ea typeface="Petrona Bold"/>
              </a:rPr>
              <a:t>Third-Party</a:t>
            </a:r>
            <a:endParaRPr b="0" lang="en-IN" sz="20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800" spc="-38" strike="noStrike">
                <a:solidFill>
                  <a:srgbClr val="272525"/>
                </a:solidFill>
                <a:latin typeface="Bahnschrift"/>
                <a:ea typeface="Inter"/>
              </a:rPr>
              <a:t>We will utilize a third-party payment gateway for secure transaction processing and notifications for communication with users.</a:t>
            </a:r>
            <a:endParaRPr b="0" lang="en-IN" sz="1800" spc="-1" strike="noStrike">
              <a:latin typeface="Arial"/>
            </a:endParaRPr>
          </a:p>
          <a:p>
            <a:pPr>
              <a:lnSpc>
                <a:spcPct val="110000"/>
              </a:lnSpc>
              <a:spcBef>
                <a:spcPts val="901"/>
              </a:spcBef>
              <a:tabLst>
                <a:tab algn="l" pos="0"/>
              </a:tabLst>
            </a:pPr>
            <a:endParaRPr b="0" lang="en-IN" sz="1800" spc="-1" strike="noStrike">
              <a:latin typeface="Arial"/>
            </a:endParaRPr>
          </a:p>
          <a:p>
            <a:pPr>
              <a:lnSpc>
                <a:spcPct val="110000"/>
              </a:lnSpc>
              <a:spcBef>
                <a:spcPts val="901"/>
              </a:spcBef>
              <a:tabLst>
                <a:tab algn="l" pos="0"/>
              </a:tabLst>
            </a:pPr>
            <a:endParaRPr b="0" lang="en-IN" sz="1800" spc="-1" strike="noStrike">
              <a:latin typeface="Arial"/>
            </a:endParaRPr>
          </a:p>
          <a:p>
            <a:pPr>
              <a:lnSpc>
                <a:spcPct val="110000"/>
              </a:lnSpc>
              <a:spcBef>
                <a:spcPts val="901"/>
              </a:spcBef>
              <a:tabLst>
                <a:tab algn="l" pos="0"/>
              </a:tabLst>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 name="CustomShape 1"/>
          <p:cNvSpPr/>
          <p:nvPr/>
        </p:nvSpPr>
        <p:spPr>
          <a:xfrm>
            <a:off x="1066680" y="642600"/>
            <a:ext cx="10057680" cy="137088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000" spc="-100" strike="noStrike">
                <a:solidFill>
                  <a:srgbClr val="f95f88"/>
                </a:solidFill>
                <a:latin typeface="Petrona Bold"/>
                <a:ea typeface="Petrona Bold"/>
              </a:rPr>
              <a:t>Hardware Requirements</a:t>
            </a:r>
            <a:br/>
            <a:endParaRPr b="0" lang="en-IN" sz="4000" spc="-1" strike="noStrike">
              <a:latin typeface="Arial"/>
            </a:endParaRPr>
          </a:p>
        </p:txBody>
      </p:sp>
      <p:sp>
        <p:nvSpPr>
          <p:cNvPr id="173" name="CustomShape 2"/>
          <p:cNvSpPr/>
          <p:nvPr/>
        </p:nvSpPr>
        <p:spPr>
          <a:xfrm>
            <a:off x="1066680" y="2103120"/>
            <a:ext cx="10057680" cy="384876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901"/>
              </a:spcBef>
              <a:tabLst>
                <a:tab algn="l" pos="0"/>
              </a:tabLst>
            </a:pPr>
            <a:r>
              <a:rPr b="1" lang="en-US" sz="2000" spc="-49" strike="noStrike">
                <a:solidFill>
                  <a:srgbClr val="d91569"/>
                </a:solidFill>
                <a:latin typeface="Bahnschrift"/>
                <a:ea typeface="Petrona Bold"/>
              </a:rPr>
              <a:t>Processor</a:t>
            </a:r>
            <a:endParaRPr b="0" lang="en-IN" sz="20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2000" spc="-38" strike="noStrike">
                <a:solidFill>
                  <a:srgbClr val="272525"/>
                </a:solidFill>
                <a:latin typeface="Inter"/>
                <a:ea typeface="Inter"/>
              </a:rPr>
              <a:t>Intel i3/i5/i7 processors offer sufficient performance for this application.</a:t>
            </a:r>
            <a:endParaRPr b="0" lang="en-IN" sz="2000" spc="-1" strike="noStrike">
              <a:latin typeface="Arial"/>
            </a:endParaRPr>
          </a:p>
          <a:p>
            <a:pPr>
              <a:lnSpc>
                <a:spcPct val="110000"/>
              </a:lnSpc>
              <a:spcBef>
                <a:spcPts val="901"/>
              </a:spcBef>
              <a:tabLst>
                <a:tab algn="l" pos="0"/>
              </a:tabLst>
            </a:pPr>
            <a:r>
              <a:rPr b="1" lang="en-US" sz="2000" spc="-49" strike="noStrike">
                <a:solidFill>
                  <a:srgbClr val="d91569"/>
                </a:solidFill>
                <a:latin typeface="Bahnschrift"/>
                <a:ea typeface="Petrona Bold"/>
              </a:rPr>
              <a:t>RAM</a:t>
            </a:r>
            <a:endParaRPr b="0" lang="en-IN" sz="20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2000" spc="-38" strike="noStrike">
                <a:solidFill>
                  <a:srgbClr val="272525"/>
                </a:solidFill>
                <a:latin typeface="Inter"/>
                <a:ea typeface="Inter"/>
              </a:rPr>
              <a:t>8GB of RAM is recommended, with 16GB providing optimal performance.</a:t>
            </a:r>
            <a:endParaRPr b="0" lang="en-IN" sz="2000" spc="-1" strike="noStrike">
              <a:latin typeface="Arial"/>
            </a:endParaRPr>
          </a:p>
          <a:p>
            <a:pPr>
              <a:lnSpc>
                <a:spcPct val="110000"/>
              </a:lnSpc>
              <a:spcBef>
                <a:spcPts val="901"/>
              </a:spcBef>
              <a:tabLst>
                <a:tab algn="l" pos="0"/>
              </a:tabLst>
            </a:pPr>
            <a:r>
              <a:rPr b="1" lang="en-US" sz="2000" spc="-49" strike="noStrike">
                <a:solidFill>
                  <a:srgbClr val="d91569"/>
                </a:solidFill>
                <a:latin typeface="Bahnschrift"/>
                <a:ea typeface="Petrona Bold"/>
              </a:rPr>
              <a:t>Storage</a:t>
            </a:r>
            <a:endParaRPr b="0" lang="en-IN" sz="20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2000" spc="-38" strike="noStrike">
                <a:solidFill>
                  <a:srgbClr val="272525"/>
                </a:solidFill>
                <a:latin typeface="Inter"/>
                <a:ea typeface="Inter"/>
              </a:rPr>
              <a:t>A 256GB HDD is sufficient, but an SSD will significantly improve performance.</a:t>
            </a:r>
            <a:endParaRPr b="0" lang="en-IN" sz="2000" spc="-1" strike="noStrike">
              <a:latin typeface="Arial"/>
            </a:endParaRPr>
          </a:p>
          <a:p>
            <a:pPr>
              <a:lnSpc>
                <a:spcPct val="110000"/>
              </a:lnSpc>
              <a:spcBef>
                <a:spcPts val="901"/>
              </a:spcBef>
              <a:tabLst>
                <a:tab algn="l" pos="0"/>
              </a:tabLst>
            </a:pPr>
            <a:r>
              <a:rPr b="1" lang="en-US" sz="2000" spc="-49" strike="noStrike">
                <a:solidFill>
                  <a:srgbClr val="d91569"/>
                </a:solidFill>
                <a:latin typeface="Bahnschrift"/>
                <a:ea typeface="Petrona Bold"/>
              </a:rPr>
              <a:t>Network</a:t>
            </a:r>
            <a:endParaRPr b="0" lang="en-IN" sz="20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2000" spc="-38" strike="noStrike">
                <a:solidFill>
                  <a:srgbClr val="272525"/>
                </a:solidFill>
                <a:latin typeface="Inter"/>
                <a:ea typeface="Inter"/>
              </a:rPr>
              <a:t>A high-speed internet connection is essential for smooth operation.</a:t>
            </a:r>
            <a:endParaRPr b="0" lang="en-IN" sz="2000" spc="-1" strike="noStrike">
              <a:latin typeface="Arial"/>
            </a:endParaRPr>
          </a:p>
          <a:p>
            <a:pPr>
              <a:lnSpc>
                <a:spcPct val="110000"/>
              </a:lnSpc>
              <a:spcBef>
                <a:spcPts val="901"/>
              </a:spcBef>
              <a:tabLst>
                <a:tab algn="l" pos="0"/>
              </a:tabLst>
            </a:pPr>
            <a:endParaRPr b="0" lang="en-IN" sz="2000" spc="-1" strike="noStrike">
              <a:latin typeface="Arial"/>
            </a:endParaRPr>
          </a:p>
          <a:p>
            <a:pPr>
              <a:lnSpc>
                <a:spcPct val="110000"/>
              </a:lnSpc>
              <a:spcBef>
                <a:spcPts val="901"/>
              </a:spcBef>
              <a:tabLst>
                <a:tab algn="l" pos="0"/>
              </a:tabLst>
            </a:pPr>
            <a:endParaRPr b="0" lang="en-IN" sz="2000" spc="-1" strike="noStrike">
              <a:latin typeface="Arial"/>
            </a:endParaRPr>
          </a:p>
          <a:p>
            <a:pPr>
              <a:lnSpc>
                <a:spcPct val="110000"/>
              </a:lnSpc>
              <a:spcBef>
                <a:spcPts val="901"/>
              </a:spcBef>
              <a:tabLst>
                <a:tab algn="l" pos="0"/>
              </a:tabLst>
            </a:pPr>
            <a:endParaRPr b="0" lang="en-IN" sz="2000" spc="-1" strike="noStrike">
              <a:latin typeface="Arial"/>
            </a:endParaRPr>
          </a:p>
          <a:p>
            <a:pPr>
              <a:lnSpc>
                <a:spcPct val="110000"/>
              </a:lnSpc>
              <a:spcBef>
                <a:spcPts val="901"/>
              </a:spcBef>
              <a:tabLst>
                <a:tab algn="l" pos="0"/>
              </a:tabLst>
            </a:pP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4" name="CustomShape 1"/>
          <p:cNvSpPr/>
          <p:nvPr/>
        </p:nvSpPr>
        <p:spPr>
          <a:xfrm>
            <a:off x="1066680" y="642600"/>
            <a:ext cx="10057680" cy="137088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000" spc="-100" strike="noStrike">
                <a:solidFill>
                  <a:srgbClr val="f95f88"/>
                </a:solidFill>
                <a:latin typeface="Petrona Bold"/>
                <a:ea typeface="Petrona Bold"/>
              </a:rPr>
              <a:t>Software Requirements</a:t>
            </a:r>
            <a:br/>
            <a:endParaRPr b="0" lang="en-IN" sz="4000" spc="-1" strike="noStrike">
              <a:latin typeface="Arial"/>
            </a:endParaRPr>
          </a:p>
        </p:txBody>
      </p:sp>
      <p:sp>
        <p:nvSpPr>
          <p:cNvPr id="175" name="CustomShape 2"/>
          <p:cNvSpPr/>
          <p:nvPr/>
        </p:nvSpPr>
        <p:spPr>
          <a:xfrm>
            <a:off x="1066680" y="2103120"/>
            <a:ext cx="10057680" cy="384876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901"/>
              </a:spcBef>
              <a:tabLst>
                <a:tab algn="l" pos="0"/>
              </a:tabLst>
            </a:pPr>
            <a:r>
              <a:rPr b="1" lang="en-US" sz="2000" spc="-49" strike="noStrike">
                <a:solidFill>
                  <a:srgbClr val="d91569"/>
                </a:solidFill>
                <a:latin typeface="Petrona Bold"/>
                <a:ea typeface="Petrona Bold"/>
              </a:rPr>
              <a:t>Windows</a:t>
            </a:r>
            <a:endParaRPr b="0" lang="en-IN" sz="20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600" spc="-38" strike="noStrike">
                <a:solidFill>
                  <a:srgbClr val="272525"/>
                </a:solidFill>
                <a:latin typeface="Inter"/>
                <a:ea typeface="Inter"/>
              </a:rPr>
              <a:t>Windows 8 or above is supported.</a:t>
            </a:r>
            <a:endParaRPr b="0" lang="en-IN" sz="1600" spc="-1" strike="noStrike">
              <a:latin typeface="Arial"/>
            </a:endParaRPr>
          </a:p>
          <a:p>
            <a:pPr>
              <a:lnSpc>
                <a:spcPct val="110000"/>
              </a:lnSpc>
              <a:spcBef>
                <a:spcPts val="901"/>
              </a:spcBef>
              <a:tabLst>
                <a:tab algn="l" pos="0"/>
              </a:tabLst>
            </a:pPr>
            <a:r>
              <a:rPr b="1" lang="en-US" sz="2000" spc="-49" strike="noStrike">
                <a:solidFill>
                  <a:srgbClr val="d91569"/>
                </a:solidFill>
                <a:latin typeface="Petrona Bold"/>
                <a:ea typeface="Petrona Bold"/>
              </a:rPr>
              <a:t>Linux</a:t>
            </a:r>
            <a:endParaRPr b="0" lang="en-IN" sz="20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600" spc="-38" strike="noStrike">
                <a:solidFill>
                  <a:srgbClr val="272525"/>
                </a:solidFill>
                <a:latin typeface="Inter"/>
                <a:ea typeface="Inter"/>
              </a:rPr>
              <a:t>Linux distributions are supported.</a:t>
            </a:r>
            <a:endParaRPr b="0" lang="en-IN" sz="1600" spc="-1" strike="noStrike">
              <a:latin typeface="Arial"/>
            </a:endParaRPr>
          </a:p>
          <a:p>
            <a:pPr>
              <a:lnSpc>
                <a:spcPct val="110000"/>
              </a:lnSpc>
              <a:spcBef>
                <a:spcPts val="901"/>
              </a:spcBef>
              <a:tabLst>
                <a:tab algn="l" pos="0"/>
              </a:tabLst>
            </a:pPr>
            <a:r>
              <a:rPr b="1" lang="en-US" sz="2000" spc="-49" strike="noStrike">
                <a:solidFill>
                  <a:srgbClr val="d91569"/>
                </a:solidFill>
                <a:latin typeface="Petrona Bold"/>
                <a:ea typeface="Petrona Bold"/>
              </a:rPr>
              <a:t>Mac</a:t>
            </a:r>
            <a:endParaRPr b="0" lang="en-IN" sz="20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600" spc="-38" strike="noStrike">
                <a:solidFill>
                  <a:srgbClr val="272525"/>
                </a:solidFill>
                <a:latin typeface="Inter"/>
                <a:ea typeface="Inter"/>
              </a:rPr>
              <a:t>Mac operating systems are compatible.</a:t>
            </a:r>
            <a:endParaRPr b="0" lang="en-IN" sz="1600" spc="-1" strike="noStrike">
              <a:latin typeface="Arial"/>
            </a:endParaRPr>
          </a:p>
          <a:p>
            <a:pPr>
              <a:lnSpc>
                <a:spcPct val="110000"/>
              </a:lnSpc>
              <a:spcBef>
                <a:spcPts val="901"/>
              </a:spcBef>
              <a:tabLst>
                <a:tab algn="l" pos="0"/>
              </a:tabLst>
            </a:pPr>
            <a:endParaRPr b="0" lang="en-IN" sz="1600" spc="-1" strike="noStrike">
              <a:latin typeface="Arial"/>
            </a:endParaRPr>
          </a:p>
          <a:p>
            <a:pPr>
              <a:lnSpc>
                <a:spcPct val="110000"/>
              </a:lnSpc>
              <a:spcBef>
                <a:spcPts val="901"/>
              </a:spcBef>
              <a:tabLst>
                <a:tab algn="l" pos="0"/>
              </a:tabLst>
            </a:pPr>
            <a:endParaRPr b="0" lang="en-IN" sz="1600" spc="-1" strike="noStrike">
              <a:latin typeface="Arial"/>
            </a:endParaRPr>
          </a:p>
          <a:p>
            <a:pPr>
              <a:lnSpc>
                <a:spcPct val="110000"/>
              </a:lnSpc>
              <a:spcBef>
                <a:spcPts val="901"/>
              </a:spcBef>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029960" y="176760"/>
            <a:ext cx="100576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US" sz="3600" spc="-100" strike="noStrike">
                <a:solidFill>
                  <a:srgbClr val="f95f88"/>
                </a:solidFill>
                <a:latin typeface="Petrona Bold"/>
                <a:ea typeface="Petrona Bold"/>
              </a:rPr>
              <a:t>FLOW CHART</a:t>
            </a:r>
            <a:endParaRPr b="0" lang="en-IN" sz="3600" spc="-1" strike="noStrike">
              <a:latin typeface="Arial"/>
            </a:endParaRPr>
          </a:p>
        </p:txBody>
      </p:sp>
      <p:pic>
        <p:nvPicPr>
          <p:cNvPr id="177" name="" descr=""/>
          <p:cNvPicPr/>
          <p:nvPr/>
        </p:nvPicPr>
        <p:blipFill>
          <a:blip r:embed="rId1"/>
          <a:stretch/>
        </p:blipFill>
        <p:spPr>
          <a:xfrm>
            <a:off x="4464000" y="1224000"/>
            <a:ext cx="3167640" cy="5002560"/>
          </a:xfrm>
          <a:prstGeom prst="rect">
            <a:avLst/>
          </a:prstGeom>
          <a:ln>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029960" y="176760"/>
            <a:ext cx="100576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US" sz="3600" spc="-100" strike="noStrike">
                <a:solidFill>
                  <a:srgbClr val="f95f88"/>
                </a:solidFill>
                <a:latin typeface="Petrona Bold"/>
                <a:ea typeface="Petrona Bold"/>
              </a:rPr>
              <a:t>ER DIAGRAM</a:t>
            </a:r>
            <a:endParaRPr b="0" lang="en-IN" sz="3600" spc="-1" strike="noStrike">
              <a:latin typeface="Arial"/>
            </a:endParaRPr>
          </a:p>
        </p:txBody>
      </p:sp>
      <p:pic>
        <p:nvPicPr>
          <p:cNvPr id="179" name="" descr=""/>
          <p:cNvPicPr/>
          <p:nvPr/>
        </p:nvPicPr>
        <p:blipFill>
          <a:blip r:embed="rId1"/>
          <a:stretch/>
        </p:blipFill>
        <p:spPr>
          <a:xfrm>
            <a:off x="1872000" y="1228680"/>
            <a:ext cx="8457480" cy="4818960"/>
          </a:xfrm>
          <a:prstGeom prst="rect">
            <a:avLst/>
          </a:prstGeom>
          <a:ln>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 name="CustomShape 1"/>
          <p:cNvSpPr/>
          <p:nvPr/>
        </p:nvSpPr>
        <p:spPr>
          <a:xfrm>
            <a:off x="1029960" y="68760"/>
            <a:ext cx="10057680" cy="1370880"/>
          </a:xfrm>
          <a:prstGeom prst="rect">
            <a:avLst/>
          </a:prstGeom>
          <a:noFill/>
          <a:ln>
            <a:noFill/>
          </a:ln>
        </p:spPr>
        <p:style>
          <a:lnRef idx="0"/>
          <a:fillRef idx="0"/>
          <a:effectRef idx="0"/>
          <a:fontRef idx="minor"/>
        </p:style>
        <p:txBody>
          <a:bodyPr lIns="90000" rIns="90000" tIns="45000" bIns="45000" anchor="ctr">
            <a:noAutofit/>
          </a:bodyPr>
          <a:p>
            <a:pPr algn="ctr">
              <a:lnSpc>
                <a:spcPct val="100000"/>
              </a:lnSpc>
            </a:pPr>
            <a:r>
              <a:rPr b="1" lang="en-US" sz="3600" spc="-100" strike="noStrike">
                <a:solidFill>
                  <a:srgbClr val="f95f88"/>
                </a:solidFill>
                <a:latin typeface="Petrona Bold"/>
                <a:ea typeface="Petrona Bold"/>
              </a:rPr>
              <a:t>USE CASE DIAGRAM</a:t>
            </a:r>
            <a:endParaRPr b="0" lang="en-IN" sz="3600" spc="-1" strike="noStrike">
              <a:latin typeface="Arial"/>
            </a:endParaRPr>
          </a:p>
        </p:txBody>
      </p:sp>
      <p:pic>
        <p:nvPicPr>
          <p:cNvPr id="181" name="" descr=""/>
          <p:cNvPicPr/>
          <p:nvPr/>
        </p:nvPicPr>
        <p:blipFill>
          <a:blip r:embed="rId1"/>
          <a:stretch/>
        </p:blipFill>
        <p:spPr>
          <a:xfrm>
            <a:off x="3672000" y="1098360"/>
            <a:ext cx="4692240" cy="5309280"/>
          </a:xfrm>
          <a:prstGeom prst="rect">
            <a:avLst/>
          </a:prstGeom>
          <a:ln>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CustomShape 1"/>
          <p:cNvSpPr/>
          <p:nvPr/>
        </p:nvSpPr>
        <p:spPr>
          <a:xfrm>
            <a:off x="1066680" y="642600"/>
            <a:ext cx="10057680" cy="1370880"/>
          </a:xfrm>
          <a:prstGeom prst="rect">
            <a:avLst/>
          </a:prstGeom>
          <a:noFill/>
          <a:ln>
            <a:noFill/>
          </a:ln>
        </p:spPr>
        <p:style>
          <a:lnRef idx="0"/>
          <a:fillRef idx="0"/>
          <a:effectRef idx="0"/>
          <a:fontRef idx="minor"/>
        </p:style>
        <p:txBody>
          <a:bodyPr lIns="90000" rIns="90000" tIns="45000" bIns="45000" anchor="ctr">
            <a:noAutofit/>
          </a:bodyPr>
          <a:p>
            <a:pPr algn="ctr">
              <a:lnSpc>
                <a:spcPct val="90000"/>
              </a:lnSpc>
            </a:pPr>
            <a:r>
              <a:rPr b="1" lang="en-US" sz="4000" spc="-100" strike="noStrike">
                <a:solidFill>
                  <a:srgbClr val="f95f88"/>
                </a:solidFill>
                <a:latin typeface="Petrona Bold"/>
                <a:ea typeface="Petrona Bold"/>
              </a:rPr>
              <a:t>Transforming the Retail Landscape</a:t>
            </a:r>
            <a:br/>
            <a:endParaRPr b="0" lang="en-IN" sz="4000" spc="-1" strike="noStrike">
              <a:latin typeface="Arial"/>
            </a:endParaRPr>
          </a:p>
        </p:txBody>
      </p:sp>
      <p:sp>
        <p:nvSpPr>
          <p:cNvPr id="148" name="CustomShape 2"/>
          <p:cNvSpPr/>
          <p:nvPr/>
        </p:nvSpPr>
        <p:spPr>
          <a:xfrm>
            <a:off x="1066680" y="2103120"/>
            <a:ext cx="4662720" cy="374832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901"/>
              </a:spcBef>
              <a:tabLst>
                <a:tab algn="l" pos="0"/>
              </a:tabLst>
            </a:pPr>
            <a:r>
              <a:rPr b="1" lang="en-US" sz="2800" spc="-49" strike="noStrike">
                <a:solidFill>
                  <a:srgbClr val="f95f88"/>
                </a:solidFill>
                <a:latin typeface="Petrona Bold"/>
                <a:ea typeface="Petrona Bold"/>
              </a:rPr>
              <a:t>Growth of E-Commerce</a:t>
            </a:r>
            <a:endParaRPr b="0" lang="en-IN" sz="28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800" spc="-38" strike="noStrike">
                <a:solidFill>
                  <a:srgbClr val="272525"/>
                </a:solidFill>
                <a:latin typeface="Bahnschrift"/>
                <a:ea typeface="Inter"/>
              </a:rPr>
              <a:t>Integral part of retail, convenience, choice, accessibility</a:t>
            </a:r>
            <a:endParaRPr b="0" lang="en-IN" sz="18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800" spc="-1" strike="noStrike">
                <a:solidFill>
                  <a:srgbClr val="000000"/>
                </a:solidFill>
                <a:latin typeface="Bahnschrift"/>
                <a:ea typeface="Inter"/>
              </a:rPr>
              <a:t>Expansion of digital payment methods and secure transactions</a:t>
            </a:r>
            <a:endParaRPr b="0" lang="en-IN" sz="1800" spc="-1" strike="noStrike">
              <a:latin typeface="Arial"/>
            </a:endParaRPr>
          </a:p>
        </p:txBody>
      </p:sp>
      <p:sp>
        <p:nvSpPr>
          <p:cNvPr id="149" name="CustomShape 3"/>
          <p:cNvSpPr/>
          <p:nvPr/>
        </p:nvSpPr>
        <p:spPr>
          <a:xfrm>
            <a:off x="6461640" y="2103120"/>
            <a:ext cx="4662720" cy="374832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901"/>
              </a:spcBef>
              <a:tabLst>
                <a:tab algn="l" pos="0"/>
              </a:tabLst>
            </a:pPr>
            <a:r>
              <a:rPr b="1" lang="en-US" sz="2800" spc="-49" strike="noStrike">
                <a:solidFill>
                  <a:srgbClr val="f95f88"/>
                </a:solidFill>
                <a:latin typeface="Petrona Bold"/>
                <a:ea typeface="Petrona Bold"/>
              </a:rPr>
              <a:t>Shifting Consumer Behavior</a:t>
            </a:r>
            <a:endParaRPr b="0" lang="en-IN" sz="2800" spc="-1" strike="noStrike">
              <a:latin typeface="Arial"/>
            </a:endParaRPr>
          </a:p>
          <a:p>
            <a:pPr marL="182880" indent="-182160">
              <a:lnSpc>
                <a:spcPct val="110000"/>
              </a:lnSpc>
              <a:spcBef>
                <a:spcPts val="901"/>
              </a:spcBef>
              <a:buClr>
                <a:srgbClr val="262626"/>
              </a:buClr>
              <a:buFont typeface="Courier New"/>
              <a:buChar char="o"/>
              <a:tabLst>
                <a:tab algn="l" pos="0"/>
              </a:tabLst>
            </a:pPr>
            <a:r>
              <a:rPr b="0" lang="en-US" sz="1800" spc="-38" strike="noStrike">
                <a:solidFill>
                  <a:srgbClr val="272525"/>
                </a:solidFill>
                <a:latin typeface="Bahnschrift"/>
                <a:ea typeface="Inter"/>
              </a:rPr>
              <a:t>Embracing online shopping, technological advancements, changing preference</a:t>
            </a:r>
            <a:endParaRPr b="0" lang="en-IN" sz="1800" spc="-1" strike="noStrike">
              <a:latin typeface="Arial"/>
            </a:endParaRPr>
          </a:p>
          <a:p>
            <a:pPr marL="182880" indent="-182160">
              <a:lnSpc>
                <a:spcPct val="110000"/>
              </a:lnSpc>
              <a:spcBef>
                <a:spcPts val="901"/>
              </a:spcBef>
              <a:buClr>
                <a:srgbClr val="262626"/>
              </a:buClr>
              <a:buFont typeface="Courier New"/>
              <a:buChar char="o"/>
              <a:tabLst>
                <a:tab algn="l" pos="0"/>
              </a:tabLst>
            </a:pPr>
            <a:r>
              <a:rPr b="0" lang="en-US" sz="1800" spc="-1" strike="noStrike">
                <a:solidFill>
                  <a:srgbClr val="000000"/>
                </a:solidFill>
                <a:latin typeface="Bahnschrift"/>
                <a:ea typeface="Inter"/>
              </a:rPr>
              <a:t>Growing demand for personalized and seamless shopping experiences</a:t>
            </a:r>
            <a:endParaRPr b="0" lang="en-IN" sz="1800" spc="-1" strike="noStrike">
              <a:latin typeface="Arial"/>
            </a:endParaRPr>
          </a:p>
          <a:p>
            <a:pPr marL="182880" indent="-182160">
              <a:lnSpc>
                <a:spcPct val="110000"/>
              </a:lnSpc>
              <a:spcBef>
                <a:spcPts val="901"/>
              </a:spcBef>
              <a:buClr>
                <a:srgbClr val="262626"/>
              </a:buClr>
              <a:buFont typeface="Courier New"/>
              <a:buChar char="o"/>
              <a:tabLst>
                <a:tab algn="l" pos="0"/>
              </a:tabLst>
            </a:pPr>
            <a:r>
              <a:rPr b="0" lang="en-US" sz="1800" spc="-1" strike="noStrike">
                <a:solidFill>
                  <a:srgbClr val="000000"/>
                </a:solidFill>
                <a:latin typeface="Bahnschrift"/>
                <a:ea typeface="Inter"/>
              </a:rPr>
              <a:t>Increased preference for sustainable and ethical brands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0" name="CustomShape 1"/>
          <p:cNvSpPr/>
          <p:nvPr/>
        </p:nvSpPr>
        <p:spPr>
          <a:xfrm>
            <a:off x="1066680" y="642600"/>
            <a:ext cx="10057680" cy="1370880"/>
          </a:xfrm>
          <a:prstGeom prst="rect">
            <a:avLst/>
          </a:prstGeom>
          <a:noFill/>
          <a:ln>
            <a:noFill/>
          </a:ln>
        </p:spPr>
        <p:style>
          <a:lnRef idx="0"/>
          <a:fillRef idx="0"/>
          <a:effectRef idx="0"/>
          <a:fontRef idx="minor"/>
        </p:style>
        <p:txBody>
          <a:bodyPr lIns="90000" rIns="90000" tIns="45000" bIns="45000" anchor="ctr">
            <a:normAutofit fontScale="66000"/>
          </a:bodyPr>
          <a:p>
            <a:pPr algn="ctr">
              <a:lnSpc>
                <a:spcPct val="90000"/>
              </a:lnSpc>
            </a:pPr>
            <a:r>
              <a:rPr b="1" lang="en-US" sz="4000" spc="-100" strike="noStrike">
                <a:solidFill>
                  <a:srgbClr val="f95f88"/>
                </a:solidFill>
                <a:latin typeface="Petrona Bold"/>
                <a:ea typeface="Petrona Bold"/>
              </a:rPr>
              <a:t>Research Paper Analysis: E-Commerce Advancements</a:t>
            </a:r>
            <a:br/>
            <a:endParaRPr b="0" lang="en-IN" sz="4000" spc="-1" strike="noStrike">
              <a:latin typeface="Arial"/>
            </a:endParaRPr>
          </a:p>
        </p:txBody>
      </p:sp>
      <p:sp>
        <p:nvSpPr>
          <p:cNvPr id="151" name="CustomShape 2"/>
          <p:cNvSpPr/>
          <p:nvPr/>
        </p:nvSpPr>
        <p:spPr>
          <a:xfrm>
            <a:off x="1066680" y="2103120"/>
            <a:ext cx="10057680" cy="3848760"/>
          </a:xfrm>
          <a:prstGeom prst="rect">
            <a:avLst/>
          </a:prstGeom>
          <a:noFill/>
          <a:ln>
            <a:noFill/>
          </a:ln>
        </p:spPr>
        <p:style>
          <a:lnRef idx="0"/>
          <a:fillRef idx="0"/>
          <a:effectRef idx="0"/>
          <a:fontRef idx="minor"/>
        </p:style>
        <p:txBody>
          <a:bodyPr lIns="90000" rIns="90000" tIns="45000" bIns="45000">
            <a:normAutofit fontScale="80000"/>
          </a:bodyPr>
          <a:p>
            <a:pPr marL="182880" indent="-182160">
              <a:lnSpc>
                <a:spcPct val="110000"/>
              </a:lnSpc>
              <a:spcBef>
                <a:spcPts val="901"/>
              </a:spcBef>
              <a:buClr>
                <a:srgbClr val="262626"/>
              </a:buClr>
              <a:buFont typeface="Courier New"/>
              <a:buChar char="o"/>
            </a:pPr>
            <a:r>
              <a:rPr b="0" lang="en-US" sz="1800" spc="-1" strike="noStrike">
                <a:solidFill>
                  <a:srgbClr val="000000"/>
                </a:solidFill>
                <a:latin typeface="Bahnschrift"/>
              </a:rPr>
              <a:t>Online Product Decision Support Using Sentiment Analysis and Fuzzy Cloud-based Multi-Criteria Model</a:t>
            </a:r>
            <a:endParaRPr b="0" lang="en-IN" sz="1800" spc="-1" strike="noStrike">
              <a:latin typeface="Arial"/>
            </a:endParaRPr>
          </a:p>
          <a:p>
            <a:pPr marL="182880" indent="-182160">
              <a:lnSpc>
                <a:spcPct val="110000"/>
              </a:lnSpc>
              <a:spcBef>
                <a:spcPts val="901"/>
              </a:spcBef>
              <a:buClr>
                <a:srgbClr val="262626"/>
              </a:buClr>
              <a:buFont typeface="Courier New"/>
              <a:buChar char="o"/>
            </a:pPr>
            <a:r>
              <a:rPr b="0" lang="en-US" sz="1800" spc="-1" strike="noStrike">
                <a:solidFill>
                  <a:srgbClr val="000000"/>
                </a:solidFill>
                <a:latin typeface="Bahnschrift"/>
              </a:rPr>
              <a:t>Static ML-Based Usability &amp; Security Analysis in E-Commerce</a:t>
            </a:r>
            <a:endParaRPr b="0" lang="en-IN" sz="1800" spc="-1" strike="noStrike">
              <a:latin typeface="Arial"/>
            </a:endParaRPr>
          </a:p>
          <a:p>
            <a:pPr marL="182880" indent="-182160">
              <a:lnSpc>
                <a:spcPct val="110000"/>
              </a:lnSpc>
              <a:spcBef>
                <a:spcPts val="901"/>
              </a:spcBef>
              <a:buClr>
                <a:srgbClr val="262626"/>
              </a:buClr>
              <a:buFont typeface="Courier New"/>
              <a:buChar char="o"/>
            </a:pPr>
            <a:r>
              <a:rPr b="0" lang="en-IN" sz="1800" spc="-1" strike="noStrike">
                <a:solidFill>
                  <a:srgbClr val="000000"/>
                </a:solidFill>
                <a:latin typeface="Bahnschrift"/>
              </a:rPr>
              <a:t>Sentiment Analysis in E-Commerce Platforms: Review of Techniques &amp; Future Directions</a:t>
            </a:r>
            <a:endParaRPr b="0" lang="en-IN" sz="1800" spc="-1" strike="noStrike">
              <a:latin typeface="Arial"/>
            </a:endParaRPr>
          </a:p>
          <a:p>
            <a:pPr marL="182880" indent="-182160">
              <a:lnSpc>
                <a:spcPct val="110000"/>
              </a:lnSpc>
              <a:spcBef>
                <a:spcPts val="901"/>
              </a:spcBef>
              <a:buClr>
                <a:srgbClr val="262626"/>
              </a:buClr>
              <a:buFont typeface="Courier New"/>
              <a:buChar char="o"/>
            </a:pPr>
            <a:r>
              <a:rPr b="0" lang="en-US" sz="1800" spc="-1" strike="noStrike">
                <a:solidFill>
                  <a:srgbClr val="000000"/>
                </a:solidFill>
                <a:latin typeface="Bahnschrift"/>
              </a:rPr>
              <a:t>Hybrid Recommendation Systems in E-Commerce: A Systematic Review</a:t>
            </a:r>
            <a:endParaRPr b="0" lang="en-IN" sz="1800" spc="-1" strike="noStrike">
              <a:latin typeface="Arial"/>
            </a:endParaRPr>
          </a:p>
          <a:p>
            <a:pPr marL="182880" indent="-182160">
              <a:lnSpc>
                <a:spcPct val="110000"/>
              </a:lnSpc>
              <a:spcBef>
                <a:spcPts val="901"/>
              </a:spcBef>
              <a:buClr>
                <a:srgbClr val="262626"/>
              </a:buClr>
              <a:buFont typeface="Courier New"/>
              <a:buChar char="o"/>
            </a:pPr>
            <a:r>
              <a:rPr b="0" lang="en-US" sz="1800" spc="-1" strike="noStrike">
                <a:solidFill>
                  <a:srgbClr val="000000"/>
                </a:solidFill>
                <a:latin typeface="Bahnschrift"/>
              </a:rPr>
              <a:t>Impact of Computer Applications on Cross-Border E-Commerce Performance</a:t>
            </a:r>
            <a:endParaRPr b="0" lang="en-IN" sz="1800" spc="-1" strike="noStrike">
              <a:latin typeface="Arial"/>
            </a:endParaRPr>
          </a:p>
          <a:p>
            <a:pPr marL="182880" indent="-182160">
              <a:lnSpc>
                <a:spcPct val="110000"/>
              </a:lnSpc>
              <a:spcBef>
                <a:spcPts val="901"/>
              </a:spcBef>
              <a:buClr>
                <a:srgbClr val="262626"/>
              </a:buClr>
              <a:buFont typeface="Courier New"/>
              <a:buChar char="o"/>
            </a:pPr>
            <a:r>
              <a:rPr b="0" lang="en-US" sz="1800" spc="-1" strike="noStrike">
                <a:solidFill>
                  <a:srgbClr val="000000"/>
                </a:solidFill>
                <a:latin typeface="Bahnschrift"/>
              </a:rPr>
              <a:t>OntoCommerce: Ontology &amp; Sequential Pattern Mining for E-Commerce Recommendations</a:t>
            </a:r>
            <a:endParaRPr b="0" lang="en-IN" sz="1800" spc="-1" strike="noStrike">
              <a:latin typeface="Arial"/>
            </a:endParaRPr>
          </a:p>
          <a:p>
            <a:pPr marL="182880" indent="-182160">
              <a:lnSpc>
                <a:spcPct val="110000"/>
              </a:lnSpc>
              <a:spcBef>
                <a:spcPts val="901"/>
              </a:spcBef>
              <a:buClr>
                <a:srgbClr val="262626"/>
              </a:buClr>
              <a:buFont typeface="Courier New"/>
              <a:buChar char="o"/>
            </a:pPr>
            <a:r>
              <a:rPr b="0" lang="en-IN" sz="1800" spc="-1" strike="noStrike">
                <a:solidFill>
                  <a:srgbClr val="000000"/>
                </a:solidFill>
                <a:latin typeface="Bahnschrift"/>
              </a:rPr>
              <a:t>End-Cloud AI Framework for E-Commerce Customer Service</a:t>
            </a:r>
            <a:endParaRPr b="0" lang="en-IN" sz="1800" spc="-1" strike="noStrike">
              <a:latin typeface="Arial"/>
            </a:endParaRPr>
          </a:p>
          <a:p>
            <a:pPr marL="182880" indent="-182160">
              <a:lnSpc>
                <a:spcPct val="110000"/>
              </a:lnSpc>
              <a:spcBef>
                <a:spcPts val="901"/>
              </a:spcBef>
              <a:buClr>
                <a:srgbClr val="262626"/>
              </a:buClr>
              <a:buFont typeface="Courier New"/>
              <a:buChar char="o"/>
            </a:pPr>
            <a:r>
              <a:rPr b="0" lang="en-IN" sz="1800" spc="-1" strike="noStrike">
                <a:solidFill>
                  <a:srgbClr val="000000"/>
                </a:solidFill>
                <a:latin typeface="Bahnschrift"/>
              </a:rPr>
              <a:t>E-Commerce Image Enhancement via Instance Segmentation &amp; Background Replacement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CustomShape 1"/>
          <p:cNvSpPr/>
          <p:nvPr/>
        </p:nvSpPr>
        <p:spPr>
          <a:xfrm>
            <a:off x="1066680" y="642600"/>
            <a:ext cx="10057680" cy="1370880"/>
          </a:xfrm>
          <a:prstGeom prst="rect">
            <a:avLst/>
          </a:prstGeom>
          <a:noFill/>
          <a:ln>
            <a:noFill/>
          </a:ln>
        </p:spPr>
        <p:style>
          <a:lnRef idx="0"/>
          <a:fillRef idx="0"/>
          <a:effectRef idx="0"/>
          <a:fontRef idx="minor"/>
        </p:style>
        <p:txBody>
          <a:bodyPr lIns="90000" rIns="90000" tIns="45000" bIns="45000" anchor="ctr">
            <a:normAutofit fontScale="51000"/>
          </a:bodyPr>
          <a:p>
            <a:pPr marL="743040" indent="-742320">
              <a:lnSpc>
                <a:spcPct val="90000"/>
              </a:lnSpc>
              <a:buClr>
                <a:srgbClr val="d91569"/>
              </a:buClr>
              <a:buFont typeface="Avenir Next LT Pro Light"/>
              <a:buAutoNum type="arabicPeriod"/>
            </a:pPr>
            <a:r>
              <a:rPr b="0" lang="en-US" sz="3600" spc="-1" strike="noStrike">
                <a:solidFill>
                  <a:srgbClr val="d91569"/>
                </a:solidFill>
                <a:latin typeface="Bahnschrift"/>
              </a:rPr>
              <a:t>Online Product Decision Support Using Sentiment Analysis and Fuzzy Cloud-based Multi-Criteria Model</a:t>
            </a:r>
            <a:br/>
            <a:r>
              <a:rPr b="0" lang="en-IN" sz="4000" spc="-1" strike="noStrike">
                <a:solidFill>
                  <a:srgbClr val="262626"/>
                </a:solidFill>
                <a:latin typeface="Bahnschrift"/>
              </a:rPr>
              <a:t> </a:t>
            </a:r>
            <a:endParaRPr b="0" lang="en-IN" sz="4000" spc="-1" strike="noStrike">
              <a:latin typeface="Arial"/>
            </a:endParaRPr>
          </a:p>
        </p:txBody>
      </p:sp>
      <p:sp>
        <p:nvSpPr>
          <p:cNvPr id="153" name="CustomShape 2"/>
          <p:cNvSpPr/>
          <p:nvPr/>
        </p:nvSpPr>
        <p:spPr>
          <a:xfrm>
            <a:off x="1066680" y="2103120"/>
            <a:ext cx="10057680" cy="3848760"/>
          </a:xfrm>
          <a:prstGeom prst="rect">
            <a:avLst/>
          </a:prstGeom>
          <a:noFill/>
          <a:ln>
            <a:noFill/>
          </a:ln>
        </p:spPr>
        <p:style>
          <a:lnRef idx="0"/>
          <a:fillRef idx="0"/>
          <a:effectRef idx="0"/>
          <a:fontRef idx="minor"/>
        </p:style>
        <p:txBody>
          <a:bodyPr lIns="90000" rIns="90000" tIns="45000" bIns="45000">
            <a:normAutofit/>
          </a:bodyPr>
          <a:p>
            <a:pPr>
              <a:lnSpc>
                <a:spcPct val="110000"/>
              </a:lnSpc>
              <a:spcBef>
                <a:spcPts val="901"/>
              </a:spcBef>
              <a:tabLst>
                <a:tab algn="l" pos="0"/>
              </a:tabLst>
            </a:pPr>
            <a:r>
              <a:rPr b="0" lang="en-IN" sz="2000" spc="-1" strike="noStrike">
                <a:solidFill>
                  <a:srgbClr val="d91569"/>
                </a:solidFill>
                <a:latin typeface="Bahnschrift"/>
              </a:rPr>
              <a:t>Methodology</a:t>
            </a:r>
            <a:endParaRPr b="0" lang="en-IN" sz="20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600" spc="-1" strike="noStrike">
                <a:solidFill>
                  <a:srgbClr val="000000"/>
                </a:solidFill>
                <a:latin typeface="Bahnschrift"/>
              </a:rPr>
              <a:t>BiLSTM-CRF, sentiment analysis, and K-means for product attribute mining</a:t>
            </a:r>
            <a:endParaRPr b="0" lang="en-IN" sz="1600" spc="-1" strike="noStrike">
              <a:latin typeface="Arial"/>
            </a:endParaRPr>
          </a:p>
          <a:p>
            <a:pPr marL="182880" indent="-182160">
              <a:lnSpc>
                <a:spcPct val="110000"/>
              </a:lnSpc>
              <a:spcBef>
                <a:spcPts val="901"/>
              </a:spcBef>
              <a:buClr>
                <a:srgbClr val="262626"/>
              </a:buClr>
              <a:buFont typeface="Garamond"/>
              <a:buChar char="◦"/>
              <a:tabLst>
                <a:tab algn="l" pos="0"/>
              </a:tabLst>
            </a:pPr>
            <a:r>
              <a:rPr b="0" lang="en-IN" sz="1600" spc="-1" strike="noStrike">
                <a:solidFill>
                  <a:srgbClr val="000000"/>
                </a:solidFill>
                <a:latin typeface="Bahnschrift"/>
              </a:rPr>
              <a:t>q-Rung Orthopair Fuzzy Cloud (q-ROFC) for sentiment error analysis</a:t>
            </a:r>
            <a:endParaRPr b="0" lang="en-IN" sz="16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600" spc="-1" strike="noStrike">
                <a:solidFill>
                  <a:srgbClr val="000000"/>
                </a:solidFill>
                <a:latin typeface="Bahnschrift"/>
              </a:rPr>
              <a:t>Multi-platform decision framework using fuzzy set theory</a:t>
            </a:r>
            <a:endParaRPr b="0" lang="en-IN" sz="1600" spc="-1" strike="noStrike">
              <a:latin typeface="Arial"/>
            </a:endParaRPr>
          </a:p>
          <a:p>
            <a:pPr>
              <a:lnSpc>
                <a:spcPct val="110000"/>
              </a:lnSpc>
              <a:spcBef>
                <a:spcPts val="901"/>
              </a:spcBef>
              <a:tabLst>
                <a:tab algn="l" pos="0"/>
              </a:tabLst>
            </a:pPr>
            <a:endParaRPr b="0" lang="en-IN" sz="1600" spc="-1" strike="noStrike">
              <a:latin typeface="Arial"/>
            </a:endParaRPr>
          </a:p>
          <a:p>
            <a:pPr>
              <a:lnSpc>
                <a:spcPct val="110000"/>
              </a:lnSpc>
              <a:spcBef>
                <a:spcPts val="901"/>
              </a:spcBef>
              <a:tabLst>
                <a:tab algn="l" pos="0"/>
              </a:tabLst>
            </a:pPr>
            <a:r>
              <a:rPr b="0" lang="en-IN" sz="2000" spc="-1" strike="noStrike">
                <a:solidFill>
                  <a:srgbClr val="d91569"/>
                </a:solidFill>
                <a:latin typeface="Bahnschrift"/>
              </a:rPr>
              <a:t>Future Scope</a:t>
            </a:r>
            <a:endParaRPr b="0" lang="en-IN" sz="2000" spc="-1" strike="noStrike">
              <a:latin typeface="Arial"/>
            </a:endParaRPr>
          </a:p>
          <a:p>
            <a:pPr marL="182880" indent="-182160">
              <a:lnSpc>
                <a:spcPct val="110000"/>
              </a:lnSpc>
              <a:spcBef>
                <a:spcPts val="901"/>
              </a:spcBef>
              <a:buClr>
                <a:srgbClr val="262626"/>
              </a:buClr>
              <a:buFont typeface="Garamond"/>
              <a:buChar char="◦"/>
              <a:tabLst>
                <a:tab algn="l" pos="0"/>
              </a:tabLst>
            </a:pPr>
            <a:r>
              <a:rPr b="0" lang="en-IN" sz="1600" spc="-1" strike="noStrike">
                <a:solidFill>
                  <a:srgbClr val="000000"/>
                </a:solidFill>
                <a:latin typeface="Bahnschrift"/>
              </a:rPr>
              <a:t>Expansion to other domains</a:t>
            </a:r>
            <a:endParaRPr b="0" lang="en-IN" sz="1600" spc="-1" strike="noStrike">
              <a:latin typeface="Arial"/>
            </a:endParaRPr>
          </a:p>
          <a:p>
            <a:pPr marL="182880" indent="-182160">
              <a:lnSpc>
                <a:spcPct val="110000"/>
              </a:lnSpc>
              <a:spcBef>
                <a:spcPts val="901"/>
              </a:spcBef>
              <a:buClr>
                <a:srgbClr val="262626"/>
              </a:buClr>
              <a:buFont typeface="Garamond"/>
              <a:buChar char="◦"/>
              <a:tabLst>
                <a:tab algn="l" pos="0"/>
              </a:tabLst>
            </a:pPr>
            <a:r>
              <a:rPr b="0" lang="en-IN" sz="1600" spc="-1" strike="noStrike">
                <a:solidFill>
                  <a:srgbClr val="000000"/>
                </a:solidFill>
                <a:latin typeface="Bahnschrift"/>
              </a:rPr>
              <a:t>Real-time consumer behavior analysis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CustomShape 1"/>
          <p:cNvSpPr/>
          <p:nvPr/>
        </p:nvSpPr>
        <p:spPr>
          <a:xfrm>
            <a:off x="1066680" y="642600"/>
            <a:ext cx="10057680" cy="1370880"/>
          </a:xfrm>
          <a:prstGeom prst="rect">
            <a:avLst/>
          </a:prstGeom>
          <a:noFill/>
          <a:ln>
            <a:noFill/>
          </a:ln>
        </p:spPr>
        <p:style>
          <a:lnRef idx="0"/>
          <a:fillRef idx="0"/>
          <a:effectRef idx="0"/>
          <a:fontRef idx="minor"/>
        </p:style>
        <p:txBody>
          <a:bodyPr lIns="90000" rIns="90000" tIns="45000" bIns="45000" anchor="ctr">
            <a:normAutofit fontScale="78000"/>
          </a:bodyPr>
          <a:p>
            <a:pPr>
              <a:lnSpc>
                <a:spcPct val="90000"/>
              </a:lnSpc>
            </a:pPr>
            <a:r>
              <a:rPr b="0" lang="en-US" sz="3600" spc="-1" strike="noStrike">
                <a:solidFill>
                  <a:srgbClr val="d91569"/>
                </a:solidFill>
                <a:latin typeface="Bahnschrift"/>
              </a:rPr>
              <a:t>2. Static ML-Based Usability &amp; Security Analysis in      E-Commerce</a:t>
            </a:r>
            <a:br/>
            <a:endParaRPr b="0" lang="en-IN" sz="3600" spc="-1" strike="noStrike">
              <a:latin typeface="Arial"/>
            </a:endParaRPr>
          </a:p>
        </p:txBody>
      </p:sp>
      <p:sp>
        <p:nvSpPr>
          <p:cNvPr id="155" name="CustomShape 2"/>
          <p:cNvSpPr/>
          <p:nvPr/>
        </p:nvSpPr>
        <p:spPr>
          <a:xfrm>
            <a:off x="1066680" y="2103120"/>
            <a:ext cx="10057680" cy="384876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901"/>
              </a:spcBef>
              <a:tabLst>
                <a:tab algn="l" pos="0"/>
              </a:tabLst>
            </a:pPr>
            <a:r>
              <a:rPr b="0" lang="en-IN" sz="2000" spc="-1" strike="noStrike">
                <a:solidFill>
                  <a:srgbClr val="d91569"/>
                </a:solidFill>
                <a:latin typeface="Bahnschrift"/>
              </a:rPr>
              <a:t>Methodology</a:t>
            </a:r>
            <a:endParaRPr b="0" lang="en-IN" sz="20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600" spc="-1" strike="noStrike">
                <a:solidFill>
                  <a:srgbClr val="000000"/>
                </a:solidFill>
                <a:latin typeface="Bahnschrift"/>
              </a:rPr>
              <a:t>AHP, VIKOR, TOPSIS for decision-making</a:t>
            </a:r>
            <a:endParaRPr b="0" lang="en-IN" sz="16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600" spc="-1" strike="noStrike">
                <a:solidFill>
                  <a:srgbClr val="000000"/>
                </a:solidFill>
                <a:latin typeface="Bahnschrift"/>
              </a:rPr>
              <a:t>User surveys for usability assessments</a:t>
            </a:r>
            <a:endParaRPr b="0" lang="en-IN" sz="16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600" spc="-1" strike="noStrike">
                <a:solidFill>
                  <a:srgbClr val="000000"/>
                </a:solidFill>
                <a:latin typeface="Bahnschrift"/>
              </a:rPr>
              <a:t>Security checks via online malware scanners</a:t>
            </a:r>
            <a:endParaRPr b="0" lang="en-IN" sz="1600" spc="-1" strike="noStrike">
              <a:latin typeface="Arial"/>
            </a:endParaRPr>
          </a:p>
          <a:p>
            <a:pPr>
              <a:lnSpc>
                <a:spcPct val="110000"/>
              </a:lnSpc>
              <a:spcBef>
                <a:spcPts val="901"/>
              </a:spcBef>
              <a:tabLst>
                <a:tab algn="l" pos="0"/>
              </a:tabLst>
            </a:pPr>
            <a:endParaRPr b="0" lang="en-IN" sz="1600" spc="-1" strike="noStrike">
              <a:latin typeface="Arial"/>
            </a:endParaRPr>
          </a:p>
          <a:p>
            <a:pPr>
              <a:lnSpc>
                <a:spcPct val="110000"/>
              </a:lnSpc>
              <a:spcBef>
                <a:spcPts val="901"/>
              </a:spcBef>
              <a:tabLst>
                <a:tab algn="l" pos="0"/>
              </a:tabLst>
            </a:pPr>
            <a:r>
              <a:rPr b="0" lang="en-IN" sz="2000" spc="-1" strike="noStrike">
                <a:solidFill>
                  <a:srgbClr val="d91569"/>
                </a:solidFill>
                <a:latin typeface="Bahnschrift"/>
              </a:rPr>
              <a:t>Future Scope</a:t>
            </a:r>
            <a:endParaRPr b="0" lang="en-IN" sz="20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600" spc="-1" strike="noStrike">
                <a:solidFill>
                  <a:srgbClr val="000000"/>
                </a:solidFill>
                <a:latin typeface="Bahnschrift"/>
              </a:rPr>
              <a:t>Real-time adaptive evaluation</a:t>
            </a:r>
            <a:endParaRPr b="0" lang="en-IN" sz="16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600" spc="-1" strike="noStrike">
                <a:solidFill>
                  <a:srgbClr val="000000"/>
                </a:solidFill>
                <a:latin typeface="Bahnschrift"/>
              </a:rPr>
              <a:t>Global e-commerce platform expansion</a:t>
            </a:r>
            <a:endParaRPr b="0" lang="en-IN" sz="1600" spc="-1" strike="noStrike">
              <a:latin typeface="Arial"/>
            </a:endParaRPr>
          </a:p>
          <a:p>
            <a:pPr>
              <a:lnSpc>
                <a:spcPct val="110000"/>
              </a:lnSpc>
              <a:spcBef>
                <a:spcPts val="901"/>
              </a:spcBef>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CustomShape 1"/>
          <p:cNvSpPr/>
          <p:nvPr/>
        </p:nvSpPr>
        <p:spPr>
          <a:xfrm>
            <a:off x="1066680" y="642600"/>
            <a:ext cx="10057680" cy="1370880"/>
          </a:xfrm>
          <a:prstGeom prst="rect">
            <a:avLst/>
          </a:prstGeom>
          <a:noFill/>
          <a:ln>
            <a:noFill/>
          </a:ln>
        </p:spPr>
        <p:style>
          <a:lnRef idx="0"/>
          <a:fillRef idx="0"/>
          <a:effectRef idx="0"/>
          <a:fontRef idx="minor"/>
        </p:style>
        <p:txBody>
          <a:bodyPr lIns="90000" rIns="90000" tIns="45000" bIns="45000" anchor="ctr">
            <a:normAutofit fontScale="51000"/>
          </a:bodyPr>
          <a:p>
            <a:pPr>
              <a:lnSpc>
                <a:spcPct val="90000"/>
              </a:lnSpc>
            </a:pPr>
            <a:r>
              <a:rPr b="0" lang="en-IN" sz="3600" spc="-1" strike="noStrike">
                <a:solidFill>
                  <a:srgbClr val="d91569"/>
                </a:solidFill>
                <a:latin typeface="Bahnschrift"/>
              </a:rPr>
              <a:t>3. Sentiment Analysis in E-Commerce Platforms: Review of Techniques &amp; Future Directions</a:t>
            </a:r>
            <a:br/>
            <a:endParaRPr b="0" lang="en-IN" sz="3600" spc="-1" strike="noStrike">
              <a:latin typeface="Arial"/>
            </a:endParaRPr>
          </a:p>
        </p:txBody>
      </p:sp>
      <p:sp>
        <p:nvSpPr>
          <p:cNvPr id="157" name="CustomShape 2"/>
          <p:cNvSpPr/>
          <p:nvPr/>
        </p:nvSpPr>
        <p:spPr>
          <a:xfrm>
            <a:off x="1066680" y="2103120"/>
            <a:ext cx="10057680" cy="384876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901"/>
              </a:spcBef>
              <a:tabLst>
                <a:tab algn="l" pos="0"/>
              </a:tabLst>
            </a:pPr>
            <a:r>
              <a:rPr b="0" lang="en-IN" sz="1800" spc="-1" strike="noStrike">
                <a:solidFill>
                  <a:srgbClr val="d91569"/>
                </a:solidFill>
                <a:latin typeface="Bahnschrift"/>
              </a:rPr>
              <a:t>Methodology</a:t>
            </a:r>
            <a:endParaRPr b="0" lang="en-IN" sz="18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600" spc="-1" strike="noStrike">
                <a:solidFill>
                  <a:srgbClr val="000000"/>
                </a:solidFill>
                <a:latin typeface="Bahnschrift"/>
              </a:rPr>
              <a:t>Reviewed 54 studies on sentiment analysis in e-commerce </a:t>
            </a:r>
            <a:endParaRPr b="0" lang="en-IN" sz="1600" spc="-1" strike="noStrike">
              <a:latin typeface="Arial"/>
            </a:endParaRPr>
          </a:p>
          <a:p>
            <a:pPr marL="182880" indent="-182160">
              <a:lnSpc>
                <a:spcPct val="110000"/>
              </a:lnSpc>
              <a:spcBef>
                <a:spcPts val="901"/>
              </a:spcBef>
              <a:buClr>
                <a:srgbClr val="262626"/>
              </a:buClr>
              <a:buFont typeface="Garamond"/>
              <a:buChar char="◦"/>
              <a:tabLst>
                <a:tab algn="l" pos="0"/>
              </a:tabLst>
            </a:pPr>
            <a:r>
              <a:rPr b="0" lang="en-IN" sz="1600" spc="-1" strike="noStrike">
                <a:solidFill>
                  <a:srgbClr val="000000"/>
                </a:solidFill>
                <a:latin typeface="Bahnschrift"/>
              </a:rPr>
              <a:t>Explored ML (SVM, Naive Bayes) &amp; DL (RNN, LSTM, BERT) techniques </a:t>
            </a:r>
            <a:endParaRPr b="0" lang="en-IN" sz="16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600" spc="-1" strike="noStrike">
                <a:solidFill>
                  <a:srgbClr val="000000"/>
                </a:solidFill>
                <a:latin typeface="Bahnschrift"/>
              </a:rPr>
              <a:t>Categorized data sources (Amazon, Twitter, IMDB) &amp; research gaps</a:t>
            </a:r>
            <a:endParaRPr b="0" lang="en-IN" sz="1600" spc="-1" strike="noStrike">
              <a:latin typeface="Arial"/>
            </a:endParaRPr>
          </a:p>
          <a:p>
            <a:pPr>
              <a:lnSpc>
                <a:spcPct val="110000"/>
              </a:lnSpc>
              <a:spcBef>
                <a:spcPts val="901"/>
              </a:spcBef>
              <a:tabLst>
                <a:tab algn="l" pos="0"/>
              </a:tabLst>
            </a:pPr>
            <a:endParaRPr b="0" lang="en-IN" sz="1600" spc="-1" strike="noStrike">
              <a:latin typeface="Arial"/>
            </a:endParaRPr>
          </a:p>
          <a:p>
            <a:pPr>
              <a:lnSpc>
                <a:spcPct val="110000"/>
              </a:lnSpc>
              <a:spcBef>
                <a:spcPts val="901"/>
              </a:spcBef>
              <a:tabLst>
                <a:tab algn="l" pos="0"/>
              </a:tabLst>
            </a:pPr>
            <a:r>
              <a:rPr b="0" lang="en-IN" sz="1800" spc="-1" strike="noStrike">
                <a:solidFill>
                  <a:srgbClr val="d91569"/>
                </a:solidFill>
                <a:latin typeface="Bahnschrift"/>
              </a:rPr>
              <a:t>Future Scope</a:t>
            </a:r>
            <a:endParaRPr b="0" lang="en-IN" sz="1800" spc="-1" strike="noStrike">
              <a:latin typeface="Arial"/>
            </a:endParaRPr>
          </a:p>
          <a:p>
            <a:pPr marL="182880" indent="-182160">
              <a:lnSpc>
                <a:spcPct val="110000"/>
              </a:lnSpc>
              <a:spcBef>
                <a:spcPts val="901"/>
              </a:spcBef>
              <a:buClr>
                <a:srgbClr val="262626"/>
              </a:buClr>
              <a:buFont typeface="Garamond"/>
              <a:buChar char="◦"/>
              <a:tabLst>
                <a:tab algn="l" pos="0"/>
              </a:tabLst>
            </a:pPr>
            <a:r>
              <a:rPr b="0" lang="en-IN" sz="1600" spc="-1" strike="noStrike">
                <a:solidFill>
                  <a:srgbClr val="000000"/>
                </a:solidFill>
                <a:latin typeface="Bahnschrift"/>
              </a:rPr>
              <a:t> </a:t>
            </a:r>
            <a:r>
              <a:rPr b="0" lang="en-IN" sz="1600" spc="-1" strike="noStrike">
                <a:solidFill>
                  <a:srgbClr val="000000"/>
                </a:solidFill>
                <a:latin typeface="Bahnschrift"/>
              </a:rPr>
              <a:t>Universal models for multi-language &amp; cross-domain analysis</a:t>
            </a:r>
            <a:endParaRPr b="0" lang="en-IN" sz="1600" spc="-1" strike="noStrike">
              <a:latin typeface="Arial"/>
            </a:endParaRPr>
          </a:p>
          <a:p>
            <a:pPr marL="182880" indent="-182160">
              <a:lnSpc>
                <a:spcPct val="110000"/>
              </a:lnSpc>
              <a:spcBef>
                <a:spcPts val="901"/>
              </a:spcBef>
              <a:buClr>
                <a:srgbClr val="262626"/>
              </a:buClr>
              <a:buFont typeface="Garamond"/>
              <a:buChar char="◦"/>
              <a:tabLst>
                <a:tab algn="l" pos="0"/>
              </a:tabLst>
            </a:pPr>
            <a:r>
              <a:rPr b="0" lang="en-IN" sz="1600" spc="-1" strike="noStrike">
                <a:solidFill>
                  <a:srgbClr val="000000"/>
                </a:solidFill>
                <a:latin typeface="Bahnschrift"/>
              </a:rPr>
              <a:t> </a:t>
            </a:r>
            <a:r>
              <a:rPr b="0" lang="en-IN" sz="1600" spc="-1" strike="noStrike">
                <a:solidFill>
                  <a:srgbClr val="000000"/>
                </a:solidFill>
                <a:latin typeface="Bahnschrift"/>
              </a:rPr>
              <a:t>Enhanced implicit aspect recognition &amp; sarcasm detection</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066680" y="642600"/>
            <a:ext cx="10057680" cy="13708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200" spc="-1" strike="noStrike">
                <a:solidFill>
                  <a:srgbClr val="d91569"/>
                </a:solidFill>
                <a:latin typeface="Bahnschrift"/>
              </a:rPr>
              <a:t>4. Hybrid Recommendation Systems in E-Commerce: A Systematic Review</a:t>
            </a:r>
            <a:br/>
            <a:endParaRPr b="0" lang="en-IN" sz="3200" spc="-1" strike="noStrike">
              <a:latin typeface="Arial"/>
            </a:endParaRPr>
          </a:p>
        </p:txBody>
      </p:sp>
      <p:sp>
        <p:nvSpPr>
          <p:cNvPr id="159" name="CustomShape 2"/>
          <p:cNvSpPr/>
          <p:nvPr/>
        </p:nvSpPr>
        <p:spPr>
          <a:xfrm>
            <a:off x="1066680" y="2103120"/>
            <a:ext cx="10057680" cy="384876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901"/>
              </a:spcBef>
              <a:tabLst>
                <a:tab algn="l" pos="0"/>
              </a:tabLst>
            </a:pPr>
            <a:r>
              <a:rPr b="0" lang="en-IN" sz="1600" spc="-1" strike="noStrike">
                <a:solidFill>
                  <a:srgbClr val="d91569"/>
                </a:solidFill>
                <a:latin typeface="Bahnschrift"/>
              </a:rPr>
              <a:t>Methodology</a:t>
            </a:r>
            <a:endParaRPr b="0" lang="en-IN" sz="16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600" spc="-1" strike="noStrike">
                <a:solidFill>
                  <a:srgbClr val="000000"/>
                </a:solidFill>
                <a:latin typeface="Bahnschrift"/>
              </a:rPr>
              <a:t>Reviewed 48 studies on hybrid recommendation systems</a:t>
            </a:r>
            <a:endParaRPr b="0" lang="en-IN" sz="16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600" spc="-1" strike="noStrike">
                <a:solidFill>
                  <a:srgbClr val="000000"/>
                </a:solidFill>
                <a:latin typeface="Bahnschrift"/>
              </a:rPr>
              <a:t>Used data synthesis, quality assessment, and trend analysis</a:t>
            </a:r>
            <a:endParaRPr b="0" lang="en-IN" sz="1600" spc="-1" strike="noStrike">
              <a:latin typeface="Arial"/>
            </a:endParaRPr>
          </a:p>
          <a:p>
            <a:pPr>
              <a:lnSpc>
                <a:spcPct val="110000"/>
              </a:lnSpc>
              <a:spcBef>
                <a:spcPts val="901"/>
              </a:spcBef>
              <a:tabLst>
                <a:tab algn="l" pos="0"/>
              </a:tabLst>
            </a:pPr>
            <a:endParaRPr b="0" lang="en-IN" sz="1600" spc="-1" strike="noStrike">
              <a:latin typeface="Arial"/>
            </a:endParaRPr>
          </a:p>
          <a:p>
            <a:pPr>
              <a:lnSpc>
                <a:spcPct val="110000"/>
              </a:lnSpc>
              <a:spcBef>
                <a:spcPts val="901"/>
              </a:spcBef>
              <a:tabLst>
                <a:tab algn="l" pos="0"/>
              </a:tabLst>
            </a:pPr>
            <a:r>
              <a:rPr b="0" lang="en-IN" sz="1600" spc="-1" strike="noStrike">
                <a:solidFill>
                  <a:srgbClr val="d91569"/>
                </a:solidFill>
                <a:latin typeface="Bahnschrift"/>
              </a:rPr>
              <a:t>Future Scope</a:t>
            </a:r>
            <a:endParaRPr b="0" lang="en-IN" sz="1600" spc="-1" strike="noStrike">
              <a:latin typeface="Arial"/>
            </a:endParaRPr>
          </a:p>
          <a:p>
            <a:pPr marL="182880" indent="-182160">
              <a:lnSpc>
                <a:spcPct val="110000"/>
              </a:lnSpc>
              <a:spcBef>
                <a:spcPts val="901"/>
              </a:spcBef>
              <a:buClr>
                <a:srgbClr val="262626"/>
              </a:buClr>
              <a:buFont typeface="Garamond"/>
              <a:buChar char="◦"/>
              <a:tabLst>
                <a:tab algn="l" pos="0"/>
              </a:tabLst>
            </a:pPr>
            <a:r>
              <a:rPr b="0" lang="en-IN" sz="1600" spc="-1" strike="noStrike">
                <a:solidFill>
                  <a:srgbClr val="000000"/>
                </a:solidFill>
                <a:latin typeface="Bahnschrift"/>
              </a:rPr>
              <a:t> </a:t>
            </a:r>
            <a:r>
              <a:rPr b="0" lang="en-IN" sz="1600" spc="-1" strike="noStrike">
                <a:solidFill>
                  <a:srgbClr val="000000"/>
                </a:solidFill>
                <a:latin typeface="Bahnschrift"/>
              </a:rPr>
              <a:t>AI integration, explainable models, multimodal data fusion, standardized metrics</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CustomShape 1"/>
          <p:cNvSpPr/>
          <p:nvPr/>
        </p:nvSpPr>
        <p:spPr>
          <a:xfrm>
            <a:off x="1066680" y="642600"/>
            <a:ext cx="10057680" cy="13708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200" spc="-1" strike="noStrike">
                <a:solidFill>
                  <a:srgbClr val="d91569"/>
                </a:solidFill>
                <a:latin typeface="Bahnschrift"/>
              </a:rPr>
              <a:t>5. Impact of Computer Applications on Cross-Border E-Commerce Performance</a:t>
            </a:r>
            <a:br/>
            <a:endParaRPr b="0" lang="en-IN" sz="3200" spc="-1" strike="noStrike">
              <a:latin typeface="Arial"/>
            </a:endParaRPr>
          </a:p>
        </p:txBody>
      </p:sp>
      <p:sp>
        <p:nvSpPr>
          <p:cNvPr id="161" name="CustomShape 2"/>
          <p:cNvSpPr/>
          <p:nvPr/>
        </p:nvSpPr>
        <p:spPr>
          <a:xfrm>
            <a:off x="1066680" y="2103120"/>
            <a:ext cx="10057680" cy="384876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901"/>
              </a:spcBef>
              <a:tabLst>
                <a:tab algn="l" pos="0"/>
              </a:tabLst>
            </a:pPr>
            <a:r>
              <a:rPr b="0" lang="en-IN" sz="1800" spc="-1" strike="noStrike">
                <a:solidFill>
                  <a:srgbClr val="d91569"/>
                </a:solidFill>
                <a:latin typeface="Bahnschrift"/>
              </a:rPr>
              <a:t>Methodology</a:t>
            </a:r>
            <a:endParaRPr b="0" lang="en-IN" sz="18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600" spc="-1" strike="noStrike">
                <a:solidFill>
                  <a:srgbClr val="000000"/>
                </a:solidFill>
                <a:latin typeface="Bahnschrift"/>
              </a:rPr>
              <a:t>Genetic Algorithm &amp; CNNs for performance optimization</a:t>
            </a:r>
            <a:endParaRPr b="0" lang="en-IN" sz="16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600" spc="-1" strike="noStrike">
                <a:solidFill>
                  <a:srgbClr val="000000"/>
                </a:solidFill>
                <a:latin typeface="Bahnschrift"/>
              </a:rPr>
              <a:t>Focused on efficiency, predictive accuracy, and customer satisfaction</a:t>
            </a:r>
            <a:endParaRPr b="0" lang="en-IN" sz="1600" spc="-1" strike="noStrike">
              <a:latin typeface="Arial"/>
            </a:endParaRPr>
          </a:p>
          <a:p>
            <a:pPr>
              <a:lnSpc>
                <a:spcPct val="110000"/>
              </a:lnSpc>
              <a:spcBef>
                <a:spcPts val="901"/>
              </a:spcBef>
              <a:tabLst>
                <a:tab algn="l" pos="0"/>
              </a:tabLst>
            </a:pPr>
            <a:endParaRPr b="0" lang="en-IN" sz="1600" spc="-1" strike="noStrike">
              <a:latin typeface="Arial"/>
            </a:endParaRPr>
          </a:p>
          <a:p>
            <a:pPr>
              <a:lnSpc>
                <a:spcPct val="110000"/>
              </a:lnSpc>
              <a:spcBef>
                <a:spcPts val="901"/>
              </a:spcBef>
              <a:tabLst>
                <a:tab algn="l" pos="0"/>
              </a:tabLst>
            </a:pPr>
            <a:r>
              <a:rPr b="0" lang="en-IN" sz="1800" spc="-1" strike="noStrike">
                <a:solidFill>
                  <a:srgbClr val="d91569"/>
                </a:solidFill>
                <a:latin typeface="Bahnschrift"/>
              </a:rPr>
              <a:t>Future Scope</a:t>
            </a:r>
            <a:endParaRPr b="0" lang="en-IN" sz="18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600" spc="-1" strike="noStrike">
                <a:solidFill>
                  <a:srgbClr val="000000"/>
                </a:solidFill>
                <a:latin typeface="Bahnschrift"/>
              </a:rPr>
              <a:t>Blockchain for secure transactions, AI for personalization, ethical AI for privacy &amp; security</a:t>
            </a:r>
            <a:endParaRPr b="0" lang="en-IN" sz="1600" spc="-1" strike="noStrike">
              <a:latin typeface="Arial"/>
            </a:endParaRPr>
          </a:p>
          <a:p>
            <a:pPr>
              <a:lnSpc>
                <a:spcPct val="110000"/>
              </a:lnSpc>
              <a:spcBef>
                <a:spcPts val="901"/>
              </a:spcBef>
              <a:tabLst>
                <a:tab algn="l" pos="0"/>
              </a:tabLst>
            </a:pPr>
            <a:endParaRPr b="0" lang="en-IN" sz="16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CustomShape 1"/>
          <p:cNvSpPr/>
          <p:nvPr/>
        </p:nvSpPr>
        <p:spPr>
          <a:xfrm>
            <a:off x="1066680" y="642600"/>
            <a:ext cx="10057680" cy="1370880"/>
          </a:xfrm>
          <a:prstGeom prst="rect">
            <a:avLst/>
          </a:prstGeom>
          <a:noFill/>
          <a:ln>
            <a:noFill/>
          </a:ln>
        </p:spPr>
        <p:style>
          <a:lnRef idx="0"/>
          <a:fillRef idx="0"/>
          <a:effectRef idx="0"/>
          <a:fontRef idx="minor"/>
        </p:style>
        <p:txBody>
          <a:bodyPr lIns="90000" rIns="90000" tIns="45000" bIns="45000" anchor="ctr">
            <a:noAutofit/>
          </a:bodyPr>
          <a:p>
            <a:pPr>
              <a:lnSpc>
                <a:spcPct val="90000"/>
              </a:lnSpc>
            </a:pPr>
            <a:r>
              <a:rPr b="0" lang="en-US" sz="3200" spc="-1" strike="noStrike">
                <a:solidFill>
                  <a:srgbClr val="d91569"/>
                </a:solidFill>
                <a:latin typeface="Bahnschrift"/>
              </a:rPr>
              <a:t>6. OntoCommerce: Ontology &amp; Sequential Pattern Mining for E-Commerce Recommendations</a:t>
            </a:r>
            <a:br/>
            <a:endParaRPr b="0" lang="en-IN" sz="3200" spc="-1" strike="noStrike">
              <a:latin typeface="Arial"/>
            </a:endParaRPr>
          </a:p>
        </p:txBody>
      </p:sp>
      <p:sp>
        <p:nvSpPr>
          <p:cNvPr id="163" name="CustomShape 2"/>
          <p:cNvSpPr/>
          <p:nvPr/>
        </p:nvSpPr>
        <p:spPr>
          <a:xfrm>
            <a:off x="1066680" y="2103120"/>
            <a:ext cx="10057680" cy="3848760"/>
          </a:xfrm>
          <a:prstGeom prst="rect">
            <a:avLst/>
          </a:prstGeom>
          <a:noFill/>
          <a:ln>
            <a:noFill/>
          </a:ln>
        </p:spPr>
        <p:style>
          <a:lnRef idx="0"/>
          <a:fillRef idx="0"/>
          <a:effectRef idx="0"/>
          <a:fontRef idx="minor"/>
        </p:style>
        <p:txBody>
          <a:bodyPr lIns="90000" rIns="90000" tIns="45000" bIns="45000">
            <a:noAutofit/>
          </a:bodyPr>
          <a:p>
            <a:pPr>
              <a:lnSpc>
                <a:spcPct val="110000"/>
              </a:lnSpc>
              <a:spcBef>
                <a:spcPts val="901"/>
              </a:spcBef>
              <a:tabLst>
                <a:tab algn="l" pos="0"/>
              </a:tabLst>
            </a:pPr>
            <a:r>
              <a:rPr b="0" lang="en-IN" sz="1600" spc="-1" strike="noStrike">
                <a:solidFill>
                  <a:srgbClr val="d91569"/>
                </a:solidFill>
                <a:latin typeface="Bahnschrift"/>
              </a:rPr>
              <a:t>Methodology</a:t>
            </a:r>
            <a:endParaRPr b="0" lang="en-IN" sz="1600" spc="-1" strike="noStrike">
              <a:latin typeface="Arial"/>
            </a:endParaRPr>
          </a:p>
          <a:p>
            <a:pPr marL="182880" indent="-182160">
              <a:lnSpc>
                <a:spcPct val="110000"/>
              </a:lnSpc>
              <a:spcBef>
                <a:spcPts val="901"/>
              </a:spcBef>
              <a:buClr>
                <a:srgbClr val="262626"/>
              </a:buClr>
              <a:buFont typeface="Arial"/>
              <a:buChar char="•"/>
              <a:tabLst>
                <a:tab algn="l" pos="0"/>
              </a:tabLst>
            </a:pPr>
            <a:r>
              <a:rPr b="0" lang="en-US" sz="1600" spc="-1" strike="noStrike">
                <a:solidFill>
                  <a:srgbClr val="000000"/>
                </a:solidFill>
                <a:latin typeface="Bahnschrift"/>
              </a:rPr>
              <a:t>Hybrid recommender system using ontology for domain knowledge &amp; Sequential Pattern Mining (SPM) for purchase patterns</a:t>
            </a:r>
            <a:endParaRPr b="0" lang="en-IN" sz="1600" spc="-1" strike="noStrike">
              <a:latin typeface="Arial"/>
            </a:endParaRPr>
          </a:p>
          <a:p>
            <a:pPr>
              <a:lnSpc>
                <a:spcPct val="110000"/>
              </a:lnSpc>
              <a:spcBef>
                <a:spcPts val="901"/>
              </a:spcBef>
              <a:tabLst>
                <a:tab algn="l" pos="0"/>
              </a:tabLst>
            </a:pPr>
            <a:endParaRPr b="0" lang="en-IN" sz="1600" spc="-1" strike="noStrike">
              <a:latin typeface="Arial"/>
            </a:endParaRPr>
          </a:p>
          <a:p>
            <a:pPr>
              <a:lnSpc>
                <a:spcPct val="110000"/>
              </a:lnSpc>
              <a:spcBef>
                <a:spcPts val="901"/>
              </a:spcBef>
              <a:tabLst>
                <a:tab algn="l" pos="0"/>
              </a:tabLst>
            </a:pPr>
            <a:r>
              <a:rPr b="0" lang="en-IN" sz="1600" spc="-1" strike="noStrike">
                <a:solidFill>
                  <a:srgbClr val="d91569"/>
                </a:solidFill>
                <a:latin typeface="Bahnschrift"/>
              </a:rPr>
              <a:t>Future Scope</a:t>
            </a:r>
            <a:endParaRPr b="0" lang="en-IN" sz="1600" spc="-1" strike="noStrike">
              <a:latin typeface="Arial"/>
            </a:endParaRPr>
          </a:p>
          <a:p>
            <a:pPr marL="182880" indent="-182160">
              <a:lnSpc>
                <a:spcPct val="110000"/>
              </a:lnSpc>
              <a:spcBef>
                <a:spcPts val="901"/>
              </a:spcBef>
              <a:buClr>
                <a:srgbClr val="262626"/>
              </a:buClr>
              <a:buFont typeface="Garamond"/>
              <a:buChar char="◦"/>
              <a:tabLst>
                <a:tab algn="l" pos="0"/>
              </a:tabLst>
            </a:pPr>
            <a:r>
              <a:rPr b="0" lang="en-US" sz="1600" spc="-1" strike="noStrike">
                <a:solidFill>
                  <a:srgbClr val="000000"/>
                </a:solidFill>
                <a:latin typeface="Bahnschrift"/>
              </a:rPr>
              <a:t>Extend to other domains &amp; improve scalability</a:t>
            </a:r>
            <a:endParaRPr b="0" lang="en-IN" sz="16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259D436-C82E-43E0-8A01-53DF9CED6032}">
  <ds:schemaRefs>
    <ds:schemaRef ds:uri="http://schemas.microsoft.com/sharepoint/v3/contenttype/forms"/>
  </ds:schemaRefs>
</ds:datastoreItem>
</file>

<file path=customXml/itemProps2.xml><?xml version="1.0" encoding="utf-8"?>
<ds:datastoreItem xmlns:ds="http://schemas.openxmlformats.org/officeDocument/2006/customXml" ds:itemID="{946BCBFB-BBC7-42F1-95CD-058E172363A0}">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1F91CDEB-92ED-41DC-BF33-2916A768762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{37131552-80A6-476D-A1F3-4D0BCB4206F1}tf11531919_win32</Template>
  <TotalTime>86</TotalTime>
  <Application>LibreOffice/6.4.7.2$Linux_X86_64 LibreOffice_project/40$Build-2</Application>
  <Words>852</Words>
  <Paragraphs>110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2025-02-19T13:24:08Z</dcterms:created>
  <dc:creator>Adwaid Manoj</dc:creator>
  <dc:description/>
  <dc:language>en-IN</dc:language>
  <cp:lastModifiedBy/>
  <dcterms:modified xsi:type="dcterms:W3CDTF">2025-02-20T14:05:42Z</dcterms:modified>
  <cp:revision>4</cp:revision>
  <dc:subject/>
  <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0x01010079F111ED35F8CC479449609E8A0923A6</vt:lpwstr>
  </property>
  <property fmtid="{D5CDD505-2E9C-101B-9397-08002B2CF9AE}" pid="4" name="HiddenSlides">
    <vt:i4>0</vt:i4>
  </property>
  <property fmtid="{D5CDD505-2E9C-101B-9397-08002B2CF9AE}" pid="5" name="HyperlinksChanged">
    <vt:bool>0</vt:bool>
  </property>
  <property fmtid="{D5CDD505-2E9C-101B-9397-08002B2CF9AE}" pid="6" name="LinksUpToDate">
    <vt:bool>0</vt:bool>
  </property>
  <property fmtid="{D5CDD505-2E9C-101B-9397-08002B2CF9AE}" pid="7" name="MMClips">
    <vt:i4>0</vt:i4>
  </property>
  <property fmtid="{D5CDD505-2E9C-101B-9397-08002B2CF9AE}" pid="8" name="Notes">
    <vt:i4>1</vt:i4>
  </property>
  <property fmtid="{D5CDD505-2E9C-101B-9397-08002B2CF9AE}" pid="9" name="PresentationFormat">
    <vt:lpwstr>Widescreen</vt:lpwstr>
  </property>
  <property fmtid="{D5CDD505-2E9C-101B-9397-08002B2CF9AE}" pid="10" name="ScaleCrop">
    <vt:bool>0</vt:bool>
  </property>
  <property fmtid="{D5CDD505-2E9C-101B-9397-08002B2CF9AE}" pid="11" name="ShareDoc">
    <vt:bool>0</vt:bool>
  </property>
  <property fmtid="{D5CDD505-2E9C-101B-9397-08002B2CF9AE}" pid="12" name="Slides">
    <vt:i4>15</vt:i4>
  </property>
</Properties>
</file>