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70" r:id="rId2"/>
    <p:sldId id="259" r:id="rId3"/>
    <p:sldId id="272" r:id="rId4"/>
    <p:sldId id="273" r:id="rId5"/>
    <p:sldId id="281" r:id="rId6"/>
    <p:sldId id="274" r:id="rId7"/>
    <p:sldId id="275" r:id="rId8"/>
    <p:sldId id="276" r:id="rId9"/>
    <p:sldId id="277" r:id="rId10"/>
    <p:sldId id="278" r:id="rId11"/>
    <p:sldId id="279"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1" d="100"/>
          <a:sy n="71" d="100"/>
        </p:scale>
        <p:origin x="72"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6/12/2021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6/12/2021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6/12/2021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6/12/2021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6/12/2021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6/12/2021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6/12/2021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6/12/2021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6/12/2021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6/12/2021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hyperlink" Target="https://networkinglessons.files.wordpress.com/2015/05/decimal2binary.jpg"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https://networkinglessons.files.wordpress.com/2015/05/binary2decimalexample1.jpg" TargetMode="Externa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3.jpeg"/></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networkinglessons.files.wordpress.com/2015/05/subnetmask-chart.jpg" TargetMode="Externa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5.jpeg"/></Relationships>
</file>

<file path=ppt/slides/_rels/slide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networkinglessons.files.wordpress.com/2015/05/subnetmask-chart.jpg" TargetMode="Externa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networkinglessons.files.wordpress.com/2015/05/subnetmask-chart.jpg" TargetMode="Externa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hyperlink" Target="https://networkinglessons.files.wordpress.com/2015/05/subnetmask-chart.jpg" TargetMode="Externa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IPv4 ADDRESSING and SUBNETTING</a:t>
            </a:r>
          </a:p>
        </p:txBody>
      </p:sp>
      <p:pic>
        <p:nvPicPr>
          <p:cNvPr id="17" name="Picture 6" descr="CovertDecimal2Binary"/>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0" y="3216275"/>
            <a:ext cx="7465828" cy="868683"/>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12"/>
          <p:cNvSpPr>
            <a:spLocks noChangeArrowheads="1"/>
          </p:cNvSpPr>
          <p:nvPr/>
        </p:nvSpPr>
        <p:spPr bwMode="auto">
          <a:xfrm>
            <a:off x="315911" y="1344610"/>
            <a:ext cx="1102263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Arial Black" panose="020B0A04020102020204" pitchFamily="34" charset="0"/>
                <a:ea typeface="Times New Roman" panose="02020603050405020304" pitchFamily="18" charset="0"/>
                <a:cs typeface="Times New Roman" panose="02020603050405020304" pitchFamily="18" charset="0"/>
              </a:rPr>
              <a:t>Each IPv4 address is 32 bit and represented in decimal format in 4 octets. Each octet has 8 bits.</a:t>
            </a:r>
            <a:endParaRPr kumimoji="0" lang="en-US" altLang="en-US" sz="1600" b="0" i="0" u="none" strike="noStrike" cap="none" normalizeH="0" baseline="0" dirty="0" smtClean="0">
              <a:ln>
                <a:noFill/>
              </a:ln>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effectLst/>
              <a:latin typeface="Arial Black" panose="020B0A04020102020204" pitchFamily="34" charset="0"/>
            </a:endParaRPr>
          </a:p>
        </p:txBody>
      </p:sp>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5"/>
          <p:cNvSpPr>
            <a:spLocks noChangeArrowheads="1"/>
          </p:cNvSpPr>
          <p:nvPr/>
        </p:nvSpPr>
        <p:spPr bwMode="auto">
          <a:xfrm>
            <a:off x="135325" y="4249085"/>
            <a:ext cx="494417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smtClean="0">
                <a:ln>
                  <a:noFill/>
                </a:ln>
                <a:effectLst/>
                <a:latin typeface="Arial Black" panose="020B0A04020102020204" pitchFamily="34" charset="0"/>
                <a:ea typeface="Times New Roman" panose="02020603050405020304" pitchFamily="18" charset="0"/>
                <a:cs typeface="Times New Roman" panose="02020603050405020304" pitchFamily="18" charset="0"/>
              </a:rPr>
              <a:t>DECIMAL TO BINARY CONVERSION</a:t>
            </a:r>
            <a:endParaRPr kumimoji="0" lang="en-US" altLang="en-US" sz="1600" b="0" i="0" u="none" strike="noStrike" cap="none" normalizeH="0" baseline="0" dirty="0" smtClean="0">
              <a:ln>
                <a:noFill/>
              </a:ln>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effectLst/>
                <a:latin typeface="Arial Black" panose="020B0A04020102020204" pitchFamily="34" charset="0"/>
                <a:ea typeface="Times New Roman" panose="02020603050405020304" pitchFamily="18" charset="0"/>
                <a:cs typeface="Times New Roman" panose="02020603050405020304" pitchFamily="18" charset="0"/>
              </a:rPr>
              <a:t>Example 1:</a:t>
            </a:r>
            <a:r>
              <a:rPr kumimoji="0" lang="en-US" altLang="en-US" sz="1600" b="0" i="0" u="none" strike="noStrike" cap="none" normalizeH="0" baseline="0" dirty="0" smtClean="0">
                <a:ln>
                  <a:noFill/>
                </a:ln>
                <a:effectLst/>
                <a:latin typeface="Arial Black" panose="020B0A04020102020204" pitchFamily="34" charset="0"/>
                <a:ea typeface="Times New Roman" panose="02020603050405020304" pitchFamily="18" charset="0"/>
                <a:cs typeface="Times New Roman" panose="02020603050405020304" pitchFamily="18" charset="0"/>
              </a:rPr>
              <a:t> Covert decimal 192 into binary</a:t>
            </a:r>
            <a:endParaRPr kumimoji="0" lang="en-US" altLang="en-US" sz="1600" b="0" i="0" u="none" strike="noStrike" cap="none" normalizeH="0" baseline="0" dirty="0" smtClean="0">
              <a:ln>
                <a:noFill/>
              </a:ln>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effectLst/>
              <a:latin typeface="Arial Black" panose="020B0A04020102020204" pitchFamily="34" charset="0"/>
            </a:endParaRPr>
          </a:p>
        </p:txBody>
      </p:sp>
      <p:pic>
        <p:nvPicPr>
          <p:cNvPr id="1038" name="Picture 5" descr="Decimal2Binary">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8723" y="4915226"/>
            <a:ext cx="7465828" cy="69310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6"/>
          <p:cNvSpPr>
            <a:spLocks noChangeArrowheads="1"/>
          </p:cNvSpPr>
          <p:nvPr/>
        </p:nvSpPr>
        <p:spPr bwMode="auto">
          <a:xfrm>
            <a:off x="178723" y="5918209"/>
            <a:ext cx="10339497" cy="7386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192 &gt; 128, so make the 128 bit position on i.e. 1. Next 192 – 128 = 64.</a:t>
            </a:r>
            <a:endParaRPr kumimoji="0" lang="en-US" altLang="en-US" sz="14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64 = 64, so make the 64 bit position to 1. Next 64 – 64 = 0, so put all the remaining bit positions to zero.</a:t>
            </a:r>
            <a:endParaRPr kumimoji="0" lang="en-US" altLang="en-US" sz="14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Hence, </a:t>
            </a:r>
            <a:r>
              <a:rPr kumimoji="0" lang="en-US" altLang="en-US" sz="1400" b="1"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decimal 192</a:t>
            </a:r>
            <a:r>
              <a:rPr kumimoji="0" lang="en-US" altLang="en-US" sz="14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 is equal to </a:t>
            </a:r>
            <a:r>
              <a:rPr kumimoji="0" lang="en-US" altLang="en-US" sz="1400" b="1"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binary 11000000</a:t>
            </a:r>
            <a:r>
              <a:rPr kumimoji="0" lang="en-US" altLang="en-US" sz="14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a:t>
            </a:r>
            <a:endParaRPr kumimoji="0" lang="en-US" altLang="en-US" sz="1400" b="0" i="0" u="none" strike="noStrike" cap="none" normalizeH="0" baseline="0" dirty="0" smtClean="0">
              <a:ln>
                <a:noFill/>
              </a:ln>
              <a:solidFill>
                <a:schemeClr val="tx1"/>
              </a:solidFill>
              <a:effectLst/>
              <a:latin typeface="Arial Black" panose="020B0A04020102020204" pitchFamily="34" charset="0"/>
            </a:endParaRPr>
          </a:p>
        </p:txBody>
      </p:sp>
      <p:pic>
        <p:nvPicPr>
          <p:cNvPr id="21" name="Picture 6" descr="IP address | INFORMATI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5148" y="1706972"/>
            <a:ext cx="4684528" cy="136942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P addressing. 32 bits (4 octets) displayed as dotted decimal quad (w.x.y.z  each 0-255) 192.168.100.2 is really 11000000 10101000 01100100 00000010  (spaces for illustration purposes) 32 bits gives 232 =4G bit patterns /  combinations Class 1st octe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50584" y="1768199"/>
            <a:ext cx="4000500" cy="240030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Tree>
    <p:extLst>
      <p:ext uri="{BB962C8B-B14F-4D97-AF65-F5344CB8AC3E}">
        <p14:creationId xmlns:p14="http://schemas.microsoft.com/office/powerpoint/2010/main" val="330957733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2600" y="359808"/>
            <a:ext cx="7569200" cy="3310522"/>
          </a:xfrm>
          <a:prstGeom prst="rect">
            <a:avLst/>
          </a:prstGeom>
        </p:spPr>
        <p:txBody>
          <a:bodyPr wrap="square">
            <a:spAutoFit/>
          </a:bodyPr>
          <a:lstStyle/>
          <a:p>
            <a:pPr>
              <a:lnSpc>
                <a:spcPct val="107000"/>
              </a:lnSpc>
              <a:spcAft>
                <a:spcPts val="750"/>
              </a:spcAft>
            </a:pPr>
            <a:r>
              <a:rPr lang="en-US" sz="1400" b="1" u="sng" dirty="0">
                <a:latin typeface="Arial Black" panose="020B0A04020102020204" pitchFamily="34" charset="0"/>
                <a:ea typeface="Times New Roman" panose="02020603050405020304" pitchFamily="18" charset="0"/>
                <a:cs typeface="Times New Roman" panose="02020603050405020304" pitchFamily="18" charset="0"/>
              </a:rPr>
              <a:t>IPv4 NETWORK RANGE</a:t>
            </a:r>
            <a:endParaRPr lang="en-US" sz="14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400" b="1" dirty="0">
                <a:solidFill>
                  <a:schemeClr val="accent1"/>
                </a:solidFill>
                <a:latin typeface="Arial Black" panose="020B0A04020102020204" pitchFamily="34" charset="0"/>
                <a:ea typeface="Times New Roman" panose="02020603050405020304" pitchFamily="18" charset="0"/>
                <a:cs typeface="Times New Roman" panose="02020603050405020304" pitchFamily="18" charset="0"/>
              </a:rPr>
              <a:t>Example 1:</a:t>
            </a:r>
            <a:r>
              <a:rPr lang="en-US" sz="1400" dirty="0">
                <a:latin typeface="Arial Black" panose="020B0A04020102020204" pitchFamily="34" charset="0"/>
                <a:ea typeface="Times New Roman" panose="02020603050405020304" pitchFamily="18" charset="0"/>
                <a:cs typeface="Times New Roman" panose="02020603050405020304" pitchFamily="18" charset="0"/>
              </a:rPr>
              <a:t> Find the next network range for host 192.168.10.50/24</a:t>
            </a:r>
            <a:endParaRPr lang="en-US" sz="14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400" dirty="0">
                <a:latin typeface="Arial Black" panose="020B0A04020102020204" pitchFamily="34" charset="0"/>
                <a:ea typeface="Times New Roman" panose="02020603050405020304" pitchFamily="18" charset="0"/>
                <a:cs typeface="Times New Roman" panose="02020603050405020304" pitchFamily="18" charset="0"/>
              </a:rPr>
              <a:t>Subnet Mask = 255.255.255.0 or /24</a:t>
            </a:r>
            <a:endParaRPr lang="en-US" sz="14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400" dirty="0">
                <a:latin typeface="Arial Black" panose="020B0A04020102020204" pitchFamily="34" charset="0"/>
                <a:ea typeface="Times New Roman" panose="02020603050405020304" pitchFamily="18" charset="0"/>
                <a:cs typeface="Times New Roman" panose="02020603050405020304" pitchFamily="18" charset="0"/>
              </a:rPr>
              <a:t>Network Address = 192.168.</a:t>
            </a:r>
            <a:r>
              <a:rPr lang="en-US" sz="1400" b="1" dirty="0">
                <a:latin typeface="Arial Black" panose="020B0A04020102020204" pitchFamily="34" charset="0"/>
                <a:ea typeface="Times New Roman" panose="02020603050405020304" pitchFamily="18" charset="0"/>
                <a:cs typeface="Times New Roman" panose="02020603050405020304" pitchFamily="18" charset="0"/>
              </a:rPr>
              <a:t>10</a:t>
            </a:r>
            <a:r>
              <a:rPr lang="en-US" sz="1400" dirty="0">
                <a:latin typeface="Arial Black" panose="020B0A04020102020204" pitchFamily="34" charset="0"/>
                <a:ea typeface="Times New Roman" panose="02020603050405020304" pitchFamily="18" charset="0"/>
                <a:cs typeface="Times New Roman" panose="02020603050405020304" pitchFamily="18" charset="0"/>
              </a:rPr>
              <a:t>.0/24</a:t>
            </a:r>
            <a:endParaRPr lang="en-US" sz="14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400" dirty="0">
                <a:latin typeface="Arial Black" panose="020B0A04020102020204" pitchFamily="34" charset="0"/>
                <a:ea typeface="Times New Roman" panose="02020603050405020304" pitchFamily="18" charset="0"/>
                <a:cs typeface="Times New Roman" panose="02020603050405020304" pitchFamily="18" charset="0"/>
              </a:rPr>
              <a:t>To find the Next network address for host 192.168.10.50/24</a:t>
            </a:r>
            <a:endParaRPr lang="en-US" sz="1400" dirty="0">
              <a:latin typeface="Arial Black" panose="020B0A040201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400" dirty="0">
                <a:latin typeface="Arial Black" panose="020B0A04020102020204" pitchFamily="34" charset="0"/>
                <a:ea typeface="Times New Roman" panose="02020603050405020304" pitchFamily="18" charset="0"/>
                <a:cs typeface="Times New Roman" panose="02020603050405020304" pitchFamily="18" charset="0"/>
              </a:rPr>
              <a:t>The 3rd octet has last network bits.</a:t>
            </a:r>
            <a:endParaRPr lang="en-US" sz="1400" dirty="0">
              <a:latin typeface="Arial Black" panose="020B0A040201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400" dirty="0">
                <a:latin typeface="Arial Black" panose="020B0A04020102020204" pitchFamily="34" charset="0"/>
                <a:ea typeface="Times New Roman" panose="02020603050405020304" pitchFamily="18" charset="0"/>
                <a:cs typeface="Times New Roman" panose="02020603050405020304" pitchFamily="18" charset="0"/>
              </a:rPr>
              <a:t>In 3rd octet, network bits = 8. so, host bits = </a:t>
            </a:r>
            <a:r>
              <a:rPr lang="en-US" sz="1400" b="1" dirty="0">
                <a:latin typeface="Arial Black" panose="020B0A04020102020204" pitchFamily="34" charset="0"/>
                <a:ea typeface="Times New Roman" panose="02020603050405020304" pitchFamily="18" charset="0"/>
                <a:cs typeface="Times New Roman" panose="02020603050405020304" pitchFamily="18" charset="0"/>
              </a:rPr>
              <a:t>0</a:t>
            </a:r>
            <a:endParaRPr lang="en-US" sz="1400" dirty="0">
              <a:latin typeface="Arial Black" panose="020B0A040201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400" dirty="0">
                <a:latin typeface="Arial Black" panose="020B0A04020102020204" pitchFamily="34" charset="0"/>
                <a:ea typeface="Times New Roman" panose="02020603050405020304" pitchFamily="18" charset="0"/>
                <a:cs typeface="Times New Roman" panose="02020603050405020304" pitchFamily="18" charset="0"/>
              </a:rPr>
              <a:t>Adding Factor = 2^</a:t>
            </a:r>
            <a:r>
              <a:rPr lang="en-US" sz="1400" b="1" dirty="0">
                <a:latin typeface="Arial Black" panose="020B0A04020102020204" pitchFamily="34" charset="0"/>
                <a:ea typeface="Times New Roman" panose="02020603050405020304" pitchFamily="18" charset="0"/>
                <a:cs typeface="Times New Roman" panose="02020603050405020304" pitchFamily="18" charset="0"/>
              </a:rPr>
              <a:t>(no. of host bits)</a:t>
            </a:r>
            <a:r>
              <a:rPr lang="en-US" sz="1400" dirty="0">
                <a:latin typeface="Arial Black" panose="020B0A04020102020204" pitchFamily="34" charset="0"/>
                <a:ea typeface="Times New Roman" panose="02020603050405020304" pitchFamily="18" charset="0"/>
                <a:cs typeface="Times New Roman" panose="02020603050405020304" pitchFamily="18" charset="0"/>
              </a:rPr>
              <a:t> = 2^</a:t>
            </a:r>
            <a:r>
              <a:rPr lang="en-US" sz="1400" b="1" dirty="0">
                <a:latin typeface="Arial Black" panose="020B0A04020102020204" pitchFamily="34" charset="0"/>
                <a:ea typeface="Times New Roman" panose="02020603050405020304" pitchFamily="18" charset="0"/>
                <a:cs typeface="Times New Roman" panose="02020603050405020304" pitchFamily="18" charset="0"/>
              </a:rPr>
              <a:t>0</a:t>
            </a:r>
            <a:r>
              <a:rPr lang="en-US" sz="1400" dirty="0">
                <a:latin typeface="Arial Black" panose="020B0A04020102020204" pitchFamily="34" charset="0"/>
                <a:ea typeface="Times New Roman" panose="02020603050405020304" pitchFamily="18" charset="0"/>
                <a:cs typeface="Times New Roman" panose="02020603050405020304" pitchFamily="18" charset="0"/>
              </a:rPr>
              <a:t> = </a:t>
            </a:r>
            <a:r>
              <a:rPr lang="en-US" sz="1400" b="1" dirty="0">
                <a:latin typeface="Arial Black" panose="020B0A04020102020204" pitchFamily="34" charset="0"/>
                <a:ea typeface="Times New Roman" panose="02020603050405020304" pitchFamily="18" charset="0"/>
                <a:cs typeface="Times New Roman" panose="02020603050405020304" pitchFamily="18" charset="0"/>
              </a:rPr>
              <a:t>1</a:t>
            </a:r>
            <a:endParaRPr lang="en-US" sz="1400" dirty="0">
              <a:latin typeface="Arial Black" panose="020B0A040201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tabLst>
                <a:tab pos="457200" algn="l"/>
              </a:tabLst>
            </a:pPr>
            <a:r>
              <a:rPr lang="en-US" sz="1400" dirty="0">
                <a:latin typeface="Arial Black" panose="020B0A04020102020204" pitchFamily="34" charset="0"/>
                <a:ea typeface="Times New Roman" panose="02020603050405020304" pitchFamily="18" charset="0"/>
                <a:cs typeface="Times New Roman" panose="02020603050405020304" pitchFamily="18" charset="0"/>
              </a:rPr>
              <a:t>Add this factor to 3rd octet IP address value i.e. </a:t>
            </a:r>
            <a:r>
              <a:rPr lang="en-US" sz="1400" b="1" dirty="0">
                <a:latin typeface="Arial Black" panose="020B0A04020102020204" pitchFamily="34" charset="0"/>
                <a:ea typeface="Times New Roman" panose="02020603050405020304" pitchFamily="18" charset="0"/>
                <a:cs typeface="Times New Roman" panose="02020603050405020304" pitchFamily="18" charset="0"/>
              </a:rPr>
              <a:t>10</a:t>
            </a:r>
            <a:r>
              <a:rPr lang="en-US" sz="1400" dirty="0">
                <a:latin typeface="Arial Black" panose="020B0A04020102020204" pitchFamily="34" charset="0"/>
                <a:ea typeface="Times New Roman" panose="02020603050405020304" pitchFamily="18" charset="0"/>
                <a:cs typeface="Times New Roman" panose="02020603050405020304" pitchFamily="18" charset="0"/>
              </a:rPr>
              <a:t> + 1 = </a:t>
            </a:r>
            <a:r>
              <a:rPr lang="en-US" sz="1400" b="1" dirty="0">
                <a:latin typeface="Arial Black" panose="020B0A04020102020204" pitchFamily="34" charset="0"/>
                <a:ea typeface="Times New Roman" panose="02020603050405020304" pitchFamily="18" charset="0"/>
                <a:cs typeface="Times New Roman" panose="02020603050405020304" pitchFamily="18" charset="0"/>
              </a:rPr>
              <a:t>11</a:t>
            </a:r>
            <a:endParaRPr lang="en-US" sz="14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400" b="1" dirty="0">
                <a:latin typeface="Arial Black" panose="020B0A04020102020204" pitchFamily="34" charset="0"/>
                <a:ea typeface="Times New Roman" panose="02020603050405020304" pitchFamily="18" charset="0"/>
                <a:cs typeface="Times New Roman" panose="02020603050405020304" pitchFamily="18" charset="0"/>
              </a:rPr>
              <a:t>Next Network Address = 192.168.11.0/24</a:t>
            </a:r>
            <a:endParaRPr lang="en-US" sz="1400" dirty="0">
              <a:effectLst/>
              <a:latin typeface="Arial Black" panose="020B0A04020102020204" pitchFamily="34" charset="0"/>
              <a:ea typeface="Calibri" panose="020F0502020204030204" pitchFamily="34" charset="0"/>
              <a:cs typeface="Times New Roman" panose="02020603050405020304" pitchFamily="18" charset="0"/>
            </a:endParaRPr>
          </a:p>
        </p:txBody>
      </p:sp>
      <p:sp>
        <p:nvSpPr>
          <p:cNvPr id="5" name="Rectangle 4"/>
          <p:cNvSpPr/>
          <p:nvPr/>
        </p:nvSpPr>
        <p:spPr>
          <a:xfrm>
            <a:off x="355600" y="4002519"/>
            <a:ext cx="8001000" cy="2218877"/>
          </a:xfrm>
          <a:prstGeom prst="rect">
            <a:avLst/>
          </a:prstGeom>
        </p:spPr>
        <p:txBody>
          <a:bodyPr wrap="square">
            <a:spAutoFit/>
          </a:bodyPr>
          <a:lstStyle/>
          <a:p>
            <a:pPr>
              <a:lnSpc>
                <a:spcPct val="107000"/>
              </a:lnSpc>
              <a:spcAft>
                <a:spcPts val="750"/>
              </a:spcAft>
            </a:pPr>
            <a:r>
              <a:rPr lang="en-US" sz="1400" b="1" dirty="0">
                <a:solidFill>
                  <a:schemeClr val="accent1"/>
                </a:solidFill>
                <a:latin typeface="Arial Black" panose="020B0A04020102020204" pitchFamily="34" charset="0"/>
                <a:ea typeface="Times New Roman" panose="02020603050405020304" pitchFamily="18" charset="0"/>
                <a:cs typeface="Times New Roman" panose="02020603050405020304" pitchFamily="18" charset="0"/>
              </a:rPr>
              <a:t>Example 2:</a:t>
            </a:r>
            <a:r>
              <a:rPr lang="en-US" sz="1400" b="1" dirty="0">
                <a:latin typeface="Arial Black" panose="020B0A04020102020204" pitchFamily="34" charset="0"/>
                <a:ea typeface="Times New Roman" panose="02020603050405020304" pitchFamily="18" charset="0"/>
                <a:cs typeface="Times New Roman" panose="02020603050405020304" pitchFamily="18" charset="0"/>
              </a:rPr>
              <a:t> </a:t>
            </a:r>
            <a:r>
              <a:rPr lang="en-US" sz="1400" dirty="0">
                <a:latin typeface="Arial Black" panose="020B0A04020102020204" pitchFamily="34" charset="0"/>
                <a:ea typeface="Times New Roman" panose="02020603050405020304" pitchFamily="18" charset="0"/>
                <a:cs typeface="Times New Roman" panose="02020603050405020304" pitchFamily="18" charset="0"/>
              </a:rPr>
              <a:t>Find the next network range for host 190.168.10.50/21</a:t>
            </a:r>
            <a:endParaRPr lang="en-US" sz="14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400" dirty="0">
                <a:latin typeface="Arial Black" panose="020B0A04020102020204" pitchFamily="34" charset="0"/>
                <a:ea typeface="Times New Roman" panose="02020603050405020304" pitchFamily="18" charset="0"/>
                <a:cs typeface="Times New Roman" panose="02020603050405020304" pitchFamily="18" charset="0"/>
              </a:rPr>
              <a:t>Subnet Mask – 255.255.</a:t>
            </a:r>
            <a:r>
              <a:rPr lang="en-US" sz="1400" b="1" dirty="0">
                <a:latin typeface="Arial Black" panose="020B0A04020102020204" pitchFamily="34" charset="0"/>
                <a:ea typeface="Times New Roman" panose="02020603050405020304" pitchFamily="18" charset="0"/>
                <a:cs typeface="Times New Roman" panose="02020603050405020304" pitchFamily="18" charset="0"/>
              </a:rPr>
              <a:t>248</a:t>
            </a:r>
            <a:r>
              <a:rPr lang="en-US" sz="1400" dirty="0">
                <a:latin typeface="Arial Black" panose="020B0A04020102020204" pitchFamily="34" charset="0"/>
                <a:ea typeface="Times New Roman" panose="02020603050405020304" pitchFamily="18" charset="0"/>
                <a:cs typeface="Times New Roman" panose="02020603050405020304" pitchFamily="18" charset="0"/>
              </a:rPr>
              <a:t>.0 or /21</a:t>
            </a:r>
            <a:endParaRPr lang="en-US" sz="14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400" dirty="0">
                <a:latin typeface="Arial Black" panose="020B0A04020102020204" pitchFamily="34" charset="0"/>
                <a:ea typeface="Times New Roman" panose="02020603050405020304" pitchFamily="18" charset="0"/>
                <a:cs typeface="Times New Roman" panose="02020603050405020304" pitchFamily="18" charset="0"/>
              </a:rPr>
              <a:t>Network Address – 190.168.</a:t>
            </a:r>
            <a:r>
              <a:rPr lang="en-US" sz="1400" b="1" dirty="0">
                <a:latin typeface="Arial Black" panose="020B0A04020102020204" pitchFamily="34" charset="0"/>
                <a:ea typeface="Times New Roman" panose="02020603050405020304" pitchFamily="18" charset="0"/>
                <a:cs typeface="Times New Roman" panose="02020603050405020304" pitchFamily="18" charset="0"/>
              </a:rPr>
              <a:t>8</a:t>
            </a:r>
            <a:r>
              <a:rPr lang="en-US" sz="1400" dirty="0">
                <a:latin typeface="Arial Black" panose="020B0A04020102020204" pitchFamily="34" charset="0"/>
                <a:ea typeface="Times New Roman" panose="02020603050405020304" pitchFamily="18" charset="0"/>
                <a:cs typeface="Times New Roman" panose="02020603050405020304" pitchFamily="18" charset="0"/>
              </a:rPr>
              <a:t>.0/16</a:t>
            </a:r>
            <a:endParaRPr lang="en-US" sz="14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400" dirty="0">
                <a:latin typeface="Arial Black" panose="020B0A04020102020204" pitchFamily="34" charset="0"/>
                <a:ea typeface="Times New Roman" panose="02020603050405020304" pitchFamily="18" charset="0"/>
                <a:cs typeface="Times New Roman" panose="02020603050405020304" pitchFamily="18" charset="0"/>
              </a:rPr>
              <a:t>we have last network bits in 3rd Octet &amp; no. of host bits = 3. Hence, Adding Factor = 2^3 = 8.</a:t>
            </a:r>
            <a:endParaRPr lang="en-US" sz="14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400" dirty="0">
                <a:latin typeface="Arial Black" panose="020B0A04020102020204" pitchFamily="34" charset="0"/>
                <a:ea typeface="Times New Roman" panose="02020603050405020304" pitchFamily="18" charset="0"/>
                <a:cs typeface="Times New Roman" panose="02020603050405020304" pitchFamily="18" charset="0"/>
              </a:rPr>
              <a:t>So, in 3rd octet of network address add the adding factor i.e. </a:t>
            </a:r>
            <a:r>
              <a:rPr lang="en-US" sz="1400" b="1" dirty="0">
                <a:latin typeface="Arial Black" panose="020B0A04020102020204" pitchFamily="34" charset="0"/>
                <a:ea typeface="Times New Roman" panose="02020603050405020304" pitchFamily="18" charset="0"/>
                <a:cs typeface="Times New Roman" panose="02020603050405020304" pitchFamily="18" charset="0"/>
              </a:rPr>
              <a:t>8</a:t>
            </a:r>
            <a:r>
              <a:rPr lang="en-US" sz="1400" dirty="0">
                <a:latin typeface="Arial Black" panose="020B0A04020102020204" pitchFamily="34" charset="0"/>
                <a:ea typeface="Times New Roman" panose="02020603050405020304" pitchFamily="18" charset="0"/>
                <a:cs typeface="Times New Roman" panose="02020603050405020304" pitchFamily="18" charset="0"/>
              </a:rPr>
              <a:t> + 8 = </a:t>
            </a:r>
            <a:r>
              <a:rPr lang="en-US" sz="1400" b="1" dirty="0">
                <a:latin typeface="Arial Black" panose="020B0A04020102020204" pitchFamily="34" charset="0"/>
                <a:ea typeface="Times New Roman" panose="02020603050405020304" pitchFamily="18" charset="0"/>
                <a:cs typeface="Times New Roman" panose="02020603050405020304" pitchFamily="18" charset="0"/>
              </a:rPr>
              <a:t>16</a:t>
            </a:r>
            <a:endParaRPr lang="en-US" sz="14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400" b="1" dirty="0">
                <a:latin typeface="Arial Black" panose="020B0A04020102020204" pitchFamily="34" charset="0"/>
                <a:ea typeface="Times New Roman" panose="02020603050405020304" pitchFamily="18" charset="0"/>
                <a:cs typeface="Times New Roman" panose="02020603050405020304" pitchFamily="18" charset="0"/>
              </a:rPr>
              <a:t>Next Network Address = 190.169.16.0/21</a:t>
            </a:r>
            <a:endParaRPr lang="en-US" sz="1400" dirty="0">
              <a:effectLst/>
              <a:latin typeface="Arial Black" panose="020B0A04020102020204" pitchFamily="34" charset="0"/>
              <a:ea typeface="Calibri" panose="020F0502020204030204" pitchFamily="34"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Tree>
    <p:extLst>
      <p:ext uri="{BB962C8B-B14F-4D97-AF65-F5344CB8AC3E}">
        <p14:creationId xmlns:p14="http://schemas.microsoft.com/office/powerpoint/2010/main" val="167149266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400" y="104346"/>
            <a:ext cx="10248900" cy="7190943"/>
          </a:xfrm>
          <a:prstGeom prst="rect">
            <a:avLst/>
          </a:prstGeom>
        </p:spPr>
        <p:txBody>
          <a:bodyPr wrap="square">
            <a:spAutoFit/>
          </a:bodyPr>
          <a:lstStyle/>
          <a:p>
            <a:pPr>
              <a:lnSpc>
                <a:spcPct val="107000"/>
              </a:lnSpc>
              <a:spcAft>
                <a:spcPts val="750"/>
              </a:spcAft>
            </a:pPr>
            <a:r>
              <a:rPr lang="en-US" sz="1200" b="1" u="sng" dirty="0">
                <a:solidFill>
                  <a:schemeClr val="accent1"/>
                </a:solidFill>
                <a:latin typeface="Arial Black" panose="020B0A04020102020204" pitchFamily="34" charset="0"/>
                <a:ea typeface="Times New Roman" panose="02020603050405020304" pitchFamily="18" charset="0"/>
                <a:cs typeface="Times New Roman" panose="02020603050405020304" pitchFamily="18" charset="0"/>
              </a:rPr>
              <a:t>IPv4 SUBNETTING</a:t>
            </a:r>
            <a:endParaRPr lang="en-US" sz="1200" dirty="0">
              <a:solidFill>
                <a:schemeClr val="accent1"/>
              </a:solidFill>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err="1">
                <a:latin typeface="Arial Black" panose="020B0A04020102020204" pitchFamily="34" charset="0"/>
                <a:ea typeface="Times New Roman" panose="02020603050405020304" pitchFamily="18" charset="0"/>
                <a:cs typeface="Times New Roman" panose="02020603050405020304" pitchFamily="18" charset="0"/>
              </a:rPr>
              <a:t>Subnetting</a:t>
            </a:r>
            <a:r>
              <a:rPr lang="en-US" sz="1200" dirty="0">
                <a:latin typeface="Arial Black" panose="020B0A04020102020204" pitchFamily="34" charset="0"/>
                <a:ea typeface="Times New Roman" panose="02020603050405020304" pitchFamily="18" charset="0"/>
                <a:cs typeface="Times New Roman" panose="02020603050405020304" pitchFamily="18" charset="0"/>
              </a:rPr>
              <a:t> is process of borrowing bits.</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latin typeface="Arial Black" panose="020B0A04020102020204" pitchFamily="34" charset="0"/>
                <a:ea typeface="Times New Roman" panose="02020603050405020304" pitchFamily="18" charset="0"/>
                <a:cs typeface="Times New Roman" panose="02020603050405020304" pitchFamily="18" charset="0"/>
              </a:rPr>
              <a:t>for subnets, borrow from host bits (left to right)</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200" dirty="0">
                <a:latin typeface="Arial Black" panose="020B0A04020102020204" pitchFamily="34" charset="0"/>
                <a:ea typeface="Times New Roman" panose="02020603050405020304" pitchFamily="18" charset="0"/>
                <a:cs typeface="Times New Roman" panose="02020603050405020304" pitchFamily="18" charset="0"/>
              </a:rPr>
              <a:t>for hosts, borrow from network bits (right to left)</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b="1" dirty="0">
                <a:latin typeface="Arial Black" panose="020B0A04020102020204" pitchFamily="34" charset="0"/>
                <a:ea typeface="Times New Roman" panose="02020603050405020304" pitchFamily="18" charset="0"/>
                <a:cs typeface="Times New Roman" panose="02020603050405020304" pitchFamily="18" charset="0"/>
              </a:rPr>
              <a:t>No. of Subnets &gt;= 2 ^ (no. of network bits)</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b="1" dirty="0">
                <a:latin typeface="Arial Black" panose="020B0A04020102020204" pitchFamily="34" charset="0"/>
                <a:ea typeface="Times New Roman" panose="02020603050405020304" pitchFamily="18" charset="0"/>
                <a:cs typeface="Times New Roman" panose="02020603050405020304" pitchFamily="18" charset="0"/>
              </a:rPr>
              <a:t>No. of Hosts per subnet &gt;= { 2 ^ (no. of host bits) } – 2</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b="1" dirty="0">
                <a:solidFill>
                  <a:schemeClr val="accent1"/>
                </a:solidFill>
                <a:latin typeface="Arial Black" panose="020B0A04020102020204" pitchFamily="34" charset="0"/>
                <a:ea typeface="Times New Roman" panose="02020603050405020304" pitchFamily="18" charset="0"/>
                <a:cs typeface="Times New Roman" panose="02020603050405020304" pitchFamily="18" charset="0"/>
              </a:rPr>
              <a:t>Example 1:</a:t>
            </a:r>
            <a:r>
              <a:rPr lang="en-US" sz="1200" dirty="0">
                <a:latin typeface="Arial Black" panose="020B0A04020102020204" pitchFamily="34" charset="0"/>
                <a:ea typeface="Times New Roman" panose="02020603050405020304" pitchFamily="18" charset="0"/>
                <a:cs typeface="Times New Roman" panose="02020603050405020304" pitchFamily="18" charset="0"/>
              </a:rPr>
              <a:t> A class C address 192.168.0.0 need 7 subnets. Find the new subnet mask &amp; network address ?</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For class C, the default Subnet Mask – 255.255.255.0 or /24</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No. of Subnets = 7</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i="1" dirty="0">
                <a:latin typeface="Arial Black" panose="020B0A04020102020204" pitchFamily="34" charset="0"/>
                <a:ea typeface="Times New Roman" panose="02020603050405020304" pitchFamily="18" charset="0"/>
                <a:cs typeface="Times New Roman" panose="02020603050405020304" pitchFamily="18" charset="0"/>
              </a:rPr>
              <a:t>No. of Subnets &gt;= 2 ^ (no. of network bits) i.e. 2^3 gives subnets which meets the need of 7 subnet.</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Note: greater subnets allowed but lesser is not acceptable.</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No. of network bits = 3</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For 7 subnets we need to borrow 3 bits from the host part. So, </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new subnet mask is /27</a:t>
            </a:r>
            <a:r>
              <a:rPr lang="en-US" sz="1200" dirty="0">
                <a:latin typeface="Arial Black" panose="020B0A04020102020204" pitchFamily="34" charset="0"/>
                <a:ea typeface="Times New Roman" panose="02020603050405020304" pitchFamily="18" charset="0"/>
                <a:cs typeface="Times New Roman" panose="02020603050405020304" pitchFamily="18" charset="0"/>
              </a:rPr>
              <a:t>.</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The 4th Octet having last network bits</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In 4th Octet, no. of host bits = 5. so, adding factor = 2^5 = </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32</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192.168.0.</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0</a:t>
            </a:r>
            <a:r>
              <a:rPr lang="en-US" sz="1200" dirty="0">
                <a:latin typeface="Arial Black" panose="020B0A04020102020204" pitchFamily="34" charset="0"/>
                <a:ea typeface="Times New Roman" panose="02020603050405020304" pitchFamily="18" charset="0"/>
                <a:cs typeface="Times New Roman" panose="02020603050405020304" pitchFamily="18" charset="0"/>
              </a:rPr>
              <a:t>/27    ==&gt; 1st Network Address</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192.168.0.</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32</a:t>
            </a:r>
            <a:r>
              <a:rPr lang="en-US" sz="1200" dirty="0">
                <a:latin typeface="Arial Black" panose="020B0A04020102020204" pitchFamily="34" charset="0"/>
                <a:ea typeface="Times New Roman" panose="02020603050405020304" pitchFamily="18" charset="0"/>
                <a:cs typeface="Times New Roman" panose="02020603050405020304" pitchFamily="18" charset="0"/>
              </a:rPr>
              <a:t>/27    ==&gt; 2nd Network Address </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(Adding factor 32 in 4th octet)</a:t>
            </a:r>
            <a:r>
              <a:rPr lang="en-US" sz="1200" dirty="0">
                <a:latin typeface="Arial Black" panose="020B0A04020102020204" pitchFamily="34" charset="0"/>
                <a:ea typeface="Times New Roman" panose="02020603050405020304" pitchFamily="18" charset="0"/>
                <a:cs typeface="Times New Roman" panose="02020603050405020304" pitchFamily="18" charset="0"/>
              </a:rPr>
              <a:t/>
            </a:r>
            <a:br>
              <a:rPr lang="en-US" sz="1200" dirty="0">
                <a:latin typeface="Arial Black" panose="020B0A04020102020204" pitchFamily="34" charset="0"/>
                <a:ea typeface="Times New Roman" panose="02020603050405020304" pitchFamily="18" charset="0"/>
                <a:cs typeface="Times New Roman" panose="02020603050405020304" pitchFamily="18" charset="0"/>
              </a:rPr>
            </a:br>
            <a:r>
              <a:rPr lang="en-US" sz="1200" dirty="0">
                <a:latin typeface="Arial Black" panose="020B0A04020102020204" pitchFamily="34" charset="0"/>
                <a:ea typeface="Times New Roman" panose="02020603050405020304" pitchFamily="18" charset="0"/>
                <a:cs typeface="Times New Roman" panose="02020603050405020304" pitchFamily="18" charset="0"/>
              </a:rPr>
              <a:t>192.168.0.</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64</a:t>
            </a:r>
            <a:r>
              <a:rPr lang="en-US" sz="1200" dirty="0">
                <a:latin typeface="Arial Black" panose="020B0A04020102020204" pitchFamily="34" charset="0"/>
                <a:ea typeface="Times New Roman" panose="02020603050405020304" pitchFamily="18" charset="0"/>
                <a:cs typeface="Times New Roman" panose="02020603050405020304" pitchFamily="18" charset="0"/>
              </a:rPr>
              <a:t>/27    ==&gt; 3rd Network Address</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192.168.0.</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96</a:t>
            </a:r>
            <a:r>
              <a:rPr lang="en-US" sz="1200" dirty="0">
                <a:latin typeface="Arial Black" panose="020B0A04020102020204" pitchFamily="34" charset="0"/>
                <a:ea typeface="Times New Roman" panose="02020603050405020304" pitchFamily="18" charset="0"/>
                <a:cs typeface="Times New Roman" panose="02020603050405020304" pitchFamily="18" charset="0"/>
              </a:rPr>
              <a:t>/27    ==&gt; 4th Network Address</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192.168.0.</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128</a:t>
            </a:r>
            <a:r>
              <a:rPr lang="en-US" sz="1200" dirty="0">
                <a:latin typeface="Arial Black" panose="020B0A04020102020204" pitchFamily="34" charset="0"/>
                <a:ea typeface="Times New Roman" panose="02020603050405020304" pitchFamily="18" charset="0"/>
                <a:cs typeface="Times New Roman" panose="02020603050405020304" pitchFamily="18" charset="0"/>
              </a:rPr>
              <a:t>/27    ==&gt; 5th Network Address</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192.168.0.</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160</a:t>
            </a:r>
            <a:r>
              <a:rPr lang="en-US" sz="1200" dirty="0">
                <a:latin typeface="Arial Black" panose="020B0A04020102020204" pitchFamily="34" charset="0"/>
                <a:ea typeface="Times New Roman" panose="02020603050405020304" pitchFamily="18" charset="0"/>
                <a:cs typeface="Times New Roman" panose="02020603050405020304" pitchFamily="18" charset="0"/>
              </a:rPr>
              <a:t>/27    ==&gt; 6th Network Address</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192.168.0.</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192</a:t>
            </a:r>
            <a:r>
              <a:rPr lang="en-US" sz="1200" dirty="0">
                <a:latin typeface="Arial Black" panose="020B0A04020102020204" pitchFamily="34" charset="0"/>
                <a:ea typeface="Times New Roman" panose="02020603050405020304" pitchFamily="18" charset="0"/>
                <a:cs typeface="Times New Roman" panose="02020603050405020304" pitchFamily="18" charset="0"/>
              </a:rPr>
              <a:t>/27    ==&gt; 7th Network </a:t>
            </a:r>
            <a:r>
              <a:rPr lang="en-US" sz="1200" dirty="0" smtClean="0">
                <a:latin typeface="Arial Black" panose="020B0A04020102020204" pitchFamily="34" charset="0"/>
                <a:ea typeface="Times New Roman" panose="02020603050405020304" pitchFamily="18" charset="0"/>
                <a:cs typeface="Times New Roman" panose="02020603050405020304" pitchFamily="18" charset="0"/>
              </a:rPr>
              <a:t>Address</a:t>
            </a:r>
          </a:p>
          <a:p>
            <a:pPr>
              <a:lnSpc>
                <a:spcPct val="107000"/>
              </a:lnSpc>
              <a:spcAft>
                <a:spcPts val="750"/>
              </a:spcAft>
            </a:pPr>
            <a:r>
              <a:rPr lang="en-US" sz="1200" dirty="0">
                <a:latin typeface="Arial Black" panose="020B0A04020102020204" pitchFamily="34" charset="0"/>
              </a:rPr>
              <a:t>192.168.0.</a:t>
            </a:r>
            <a:r>
              <a:rPr lang="en-US" sz="1200" b="1" dirty="0">
                <a:latin typeface="Arial Black" panose="020B0A04020102020204" pitchFamily="34" charset="0"/>
              </a:rPr>
              <a:t>224</a:t>
            </a:r>
            <a:r>
              <a:rPr lang="en-US" sz="1200" dirty="0">
                <a:latin typeface="Arial Black" panose="020B0A04020102020204" pitchFamily="34" charset="0"/>
              </a:rPr>
              <a:t>/27    ==&gt; 8th Network Address</a:t>
            </a:r>
          </a:p>
          <a:p>
            <a:pPr>
              <a:lnSpc>
                <a:spcPct val="107000"/>
              </a:lnSpc>
              <a:spcAft>
                <a:spcPts val="750"/>
              </a:spcAft>
            </a:pPr>
            <a:endParaRPr lang="en-US" sz="1200" dirty="0">
              <a:effectLst/>
              <a:latin typeface="Arial Black" panose="020B0A0402010202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Tree>
    <p:extLst>
      <p:ext uri="{BB962C8B-B14F-4D97-AF65-F5344CB8AC3E}">
        <p14:creationId xmlns:p14="http://schemas.microsoft.com/office/powerpoint/2010/main" val="19043863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9100" y="278920"/>
            <a:ext cx="9042400" cy="3292055"/>
          </a:xfrm>
          <a:prstGeom prst="rect">
            <a:avLst/>
          </a:prstGeom>
        </p:spPr>
        <p:txBody>
          <a:bodyPr wrap="square">
            <a:spAutoFit/>
          </a:bodyPr>
          <a:lstStyle/>
          <a:p>
            <a:pPr>
              <a:lnSpc>
                <a:spcPct val="107000"/>
              </a:lnSpc>
              <a:spcAft>
                <a:spcPts val="750"/>
              </a:spcAft>
            </a:pPr>
            <a:r>
              <a:rPr lang="en-US" sz="1200" dirty="0">
                <a:solidFill>
                  <a:schemeClr val="accent1"/>
                </a:solidFill>
                <a:latin typeface="Arial Black" panose="020B0A04020102020204" pitchFamily="34" charset="0"/>
                <a:ea typeface="Times New Roman" panose="02020603050405020304" pitchFamily="18" charset="0"/>
                <a:cs typeface="Times New Roman" panose="02020603050405020304" pitchFamily="18" charset="0"/>
              </a:rPr>
              <a:t>Example 2: </a:t>
            </a:r>
            <a:r>
              <a:rPr lang="en-US" sz="1200" dirty="0">
                <a:latin typeface="Arial Black" panose="020B0A04020102020204" pitchFamily="34" charset="0"/>
                <a:ea typeface="Times New Roman" panose="02020603050405020304" pitchFamily="18" charset="0"/>
                <a:cs typeface="Times New Roman" panose="02020603050405020304" pitchFamily="18" charset="0"/>
              </a:rPr>
              <a:t>A class A network 10.0.0.0 require 50 subnets. find 1st three subnets.</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For class A the default Subnet Mask is </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255.0.0.0</a:t>
            </a:r>
            <a:r>
              <a:rPr lang="en-US" sz="1200" dirty="0">
                <a:latin typeface="Arial Black" panose="020B0A04020102020204" pitchFamily="34" charset="0"/>
                <a:ea typeface="Times New Roman" panose="02020603050405020304" pitchFamily="18" charset="0"/>
                <a:cs typeface="Times New Roman" panose="02020603050405020304" pitchFamily="18" charset="0"/>
              </a:rPr>
              <a:t> or </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/8</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No. of Network = 50</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i="1" dirty="0">
                <a:latin typeface="Arial Black" panose="020B0A04020102020204" pitchFamily="34" charset="0"/>
                <a:ea typeface="Times New Roman" panose="02020603050405020304" pitchFamily="18" charset="0"/>
                <a:cs typeface="Times New Roman" panose="02020603050405020304" pitchFamily="18" charset="0"/>
              </a:rPr>
              <a:t>No. of Network &gt;= 2 ^ (no. of network bits)   i.e. 2^6 = 64 which can have 50 networks.</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No. of Network Bits = 6</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b="1" dirty="0">
                <a:latin typeface="Arial Black" panose="020B0A04020102020204" pitchFamily="34" charset="0"/>
                <a:ea typeface="Times New Roman" panose="02020603050405020304" pitchFamily="18" charset="0"/>
                <a:cs typeface="Times New Roman" panose="02020603050405020304" pitchFamily="18" charset="0"/>
              </a:rPr>
              <a:t>New Subnet Mask = /</a:t>
            </a:r>
            <a:r>
              <a:rPr lang="en-US" sz="1200" dirty="0">
                <a:latin typeface="Arial Black" panose="020B0A04020102020204" pitchFamily="34" charset="0"/>
                <a:ea typeface="Times New Roman" panose="02020603050405020304" pitchFamily="18" charset="0"/>
                <a:cs typeface="Times New Roman" panose="02020603050405020304" pitchFamily="18" charset="0"/>
              </a:rPr>
              <a:t>(8 + 6)</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 = /14 or 255.252.0.0</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The 2nd Octet has last network bits.</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In 2nd octet, no. of host bits = 2. so, Adding factor = 2^2 = </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4</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b="1" dirty="0">
                <a:latin typeface="Arial Black" panose="020B0A04020102020204" pitchFamily="34" charset="0"/>
                <a:ea typeface="Times New Roman" panose="02020603050405020304" pitchFamily="18" charset="0"/>
                <a:cs typeface="Times New Roman" panose="02020603050405020304" pitchFamily="18" charset="0"/>
              </a:rPr>
              <a:t>1st Network – 10.0.0.0/14</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b="1" dirty="0">
                <a:latin typeface="Arial Black" panose="020B0A04020102020204" pitchFamily="34" charset="0"/>
                <a:ea typeface="Times New Roman" panose="02020603050405020304" pitchFamily="18" charset="0"/>
                <a:cs typeface="Times New Roman" panose="02020603050405020304" pitchFamily="18" charset="0"/>
              </a:rPr>
              <a:t>2nd Network – 10.4.0.0/14</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b="1" dirty="0">
                <a:latin typeface="Arial Black" panose="020B0A04020102020204" pitchFamily="34" charset="0"/>
                <a:ea typeface="Times New Roman" panose="02020603050405020304" pitchFamily="18" charset="0"/>
                <a:cs typeface="Times New Roman" panose="02020603050405020304" pitchFamily="18" charset="0"/>
              </a:rPr>
              <a:t>3rd Network – </a:t>
            </a:r>
            <a:r>
              <a:rPr lang="en-US" sz="1200" b="1" dirty="0" smtClean="0">
                <a:latin typeface="Arial Black" panose="020B0A04020102020204" pitchFamily="34" charset="0"/>
                <a:ea typeface="Times New Roman" panose="02020603050405020304" pitchFamily="18" charset="0"/>
                <a:cs typeface="Times New Roman" panose="02020603050405020304" pitchFamily="18" charset="0"/>
              </a:rPr>
              <a:t>10.8.0.0/14</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20440" y="5212588"/>
            <a:ext cx="1403260" cy="1264763"/>
          </a:xfrm>
          <a:prstGeom prst="rect">
            <a:avLst/>
          </a:prstGeom>
        </p:spPr>
      </p:pic>
    </p:spTree>
    <p:extLst>
      <p:ext uri="{BB962C8B-B14F-4D97-AF65-F5344CB8AC3E}">
        <p14:creationId xmlns:p14="http://schemas.microsoft.com/office/powerpoint/2010/main" val="11137823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4589626"/>
            <a:ext cx="1403260" cy="1264763"/>
          </a:xfrm>
          <a:prstGeom prst="rect">
            <a:avLst/>
          </a:prstGeom>
        </p:spPr>
      </p:pic>
      <p:sp>
        <p:nvSpPr>
          <p:cNvPr id="10" name="Rectangle 9"/>
          <p:cNvSpPr>
            <a:spLocks noChangeArrowheads="1"/>
          </p:cNvSpPr>
          <p:nvPr/>
        </p:nvSpPr>
        <p:spPr bwMode="auto">
          <a:xfrm>
            <a:off x="239953" y="181402"/>
            <a:ext cx="75337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effectLst/>
                <a:latin typeface="Arial Black" panose="020B0A04020102020204" pitchFamily="34" charset="0"/>
                <a:ea typeface="Times New Roman" panose="02020603050405020304" pitchFamily="18" charset="0"/>
                <a:cs typeface="Times New Roman" panose="02020603050405020304" pitchFamily="18" charset="0"/>
              </a:rPr>
              <a:t>Example 2:</a:t>
            </a:r>
            <a:r>
              <a:rPr kumimoji="0" lang="en-US" altLang="en-US" sz="2400" b="0" i="0" u="none" strike="noStrike" cap="none" normalizeH="0" baseline="0" dirty="0" smtClean="0">
                <a:ln>
                  <a:noFill/>
                </a:ln>
                <a:effectLst/>
                <a:latin typeface="Arial Black" panose="020B0A04020102020204" pitchFamily="34" charset="0"/>
                <a:ea typeface="Times New Roman" panose="02020603050405020304" pitchFamily="18" charset="0"/>
                <a:cs typeface="Times New Roman" panose="02020603050405020304" pitchFamily="18" charset="0"/>
              </a:rPr>
              <a:t> Convert decimal 205 into binary</a:t>
            </a:r>
            <a:endParaRPr kumimoji="0" lang="en-US" altLang="en-US" sz="2400" b="0" i="0" u="none" strike="noStrike" cap="none" normalizeH="0" baseline="0" dirty="0" smtClean="0">
              <a:ln>
                <a:noFill/>
              </a:ln>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effectLst/>
              <a:latin typeface="Arial Black" panose="020B0A04020102020204" pitchFamily="34" charset="0"/>
            </a:endParaRPr>
          </a:p>
        </p:txBody>
      </p:sp>
      <p:pic>
        <p:nvPicPr>
          <p:cNvPr id="2056" name="Picture 4" descr="Decimal2Binaryexample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1" y="963188"/>
            <a:ext cx="7113346" cy="114617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a:spLocks noChangeArrowheads="1"/>
          </p:cNvSpPr>
          <p:nvPr/>
        </p:nvSpPr>
        <p:spPr bwMode="auto">
          <a:xfrm>
            <a:off x="749975" y="2713348"/>
            <a:ext cx="8023258" cy="20621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205 &gt; 128, so make 128 bit position to 1. Next, 205 – 128 = 77.</a:t>
            </a:r>
            <a:endParaRPr kumimoji="0" lang="en-US" altLang="en-US" sz="16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77 &gt; 64, so make 64 bit position to 1. Next, 77 – 64 = 13</a:t>
            </a:r>
            <a:endParaRPr kumimoji="0" lang="en-US" altLang="en-US" sz="16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13 &lt; 32, so make 32 bit &amp; 16 bit position to 0.</a:t>
            </a:r>
            <a:endParaRPr kumimoji="0" lang="en-US" altLang="en-US" sz="16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13 &gt; 8, so make 8 bit position to 1. Next, 13 – 8 = 5.</a:t>
            </a:r>
            <a:endParaRPr kumimoji="0" lang="en-US" altLang="en-US" sz="16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5 &gt; 4, so make 4 bit position to 1. Next, 5 – 4 = 1</a:t>
            </a:r>
            <a:endParaRPr kumimoji="0" lang="en-US" altLang="en-US" sz="16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1 &lt; 2, so make 2 bit position to 0.</a:t>
            </a:r>
            <a:endParaRPr kumimoji="0" lang="en-US" altLang="en-US" sz="16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1 = 1, so make 1 bit position to 1.</a:t>
            </a:r>
            <a:endParaRPr kumimoji="0" lang="en-US" altLang="en-US" sz="16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Hence, </a:t>
            </a:r>
            <a:r>
              <a:rPr kumimoji="0" lang="en-US" altLang="en-US" sz="1600" b="1"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decimal 205</a:t>
            </a: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 is equal to </a:t>
            </a:r>
            <a:r>
              <a:rPr kumimoji="0" lang="en-US" altLang="en-US" sz="1600" b="1"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binary 11001101</a:t>
            </a: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latin typeface="Arial Black" panose="020B0A04020102020204" pitchFamily="34" charset="0"/>
            </a:endParaRPr>
          </a:p>
        </p:txBody>
      </p:sp>
    </p:spTree>
    <p:extLst>
      <p:ext uri="{BB962C8B-B14F-4D97-AF65-F5344CB8AC3E}">
        <p14:creationId xmlns:p14="http://schemas.microsoft.com/office/powerpoint/2010/main" val="22833602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15102" y="328593"/>
            <a:ext cx="55579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effectLst/>
                <a:latin typeface="Arial Black" panose="020B0A04020102020204" pitchFamily="34" charset="0"/>
                <a:ea typeface="Times New Roman" panose="02020603050405020304" pitchFamily="18" charset="0"/>
                <a:cs typeface="Times New Roman" panose="02020603050405020304" pitchFamily="18" charset="0"/>
              </a:rPr>
              <a:t>BINARY TO DECIMAL CONVERSION</a:t>
            </a:r>
            <a:endParaRPr kumimoji="0" lang="en-US" altLang="en-US" sz="1600" b="0" i="0" u="none" strike="noStrike" cap="none" normalizeH="0" baseline="0" dirty="0" smtClean="0">
              <a:ln>
                <a:noFill/>
              </a:ln>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effectLst/>
                <a:latin typeface="Arial Black" panose="020B0A04020102020204" pitchFamily="34" charset="0"/>
                <a:ea typeface="Times New Roman" panose="02020603050405020304" pitchFamily="18" charset="0"/>
                <a:cs typeface="Times New Roman" panose="02020603050405020304" pitchFamily="18" charset="0"/>
              </a:rPr>
              <a:t>Example 1:</a:t>
            </a:r>
            <a:r>
              <a:rPr kumimoji="0" lang="en-US" altLang="en-US" sz="1600" b="0" i="0" u="none" strike="noStrike" cap="none" normalizeH="0" baseline="0" dirty="0" smtClean="0">
                <a:ln>
                  <a:noFill/>
                </a:ln>
                <a:effectLst/>
                <a:latin typeface="Arial Black" panose="020B0A04020102020204" pitchFamily="34" charset="0"/>
                <a:ea typeface="Times New Roman" panose="02020603050405020304" pitchFamily="18" charset="0"/>
                <a:cs typeface="Times New Roman" panose="02020603050405020304" pitchFamily="18" charset="0"/>
              </a:rPr>
              <a:t> Convert binary 11101101 to decimal</a:t>
            </a:r>
            <a:endParaRPr kumimoji="0" lang="en-US" altLang="en-US" sz="1600" b="0" i="0" u="none" strike="noStrike" cap="none" normalizeH="0" baseline="0" dirty="0" smtClean="0">
              <a:ln>
                <a:noFill/>
              </a:ln>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effectLst/>
              <a:latin typeface="Arial Black" panose="020B0A04020102020204" pitchFamily="34" charset="0"/>
            </a:endParaRPr>
          </a:p>
        </p:txBody>
      </p:sp>
      <p:pic>
        <p:nvPicPr>
          <p:cNvPr id="3073" name="Picture 3" descr="Binary2DecimalExample1">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1159590"/>
            <a:ext cx="4673600" cy="10971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939800" y="2648184"/>
            <a:ext cx="565000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128 + 64 + 32 + 8 + 4 + 1 = 237</a:t>
            </a:r>
            <a:endParaRPr kumimoji="0" lang="en-US" altLang="en-US" sz="16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Hence, </a:t>
            </a:r>
            <a:r>
              <a:rPr kumimoji="0" lang="en-US" altLang="en-US" sz="1600" b="1"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binary 11101101</a:t>
            </a: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 is equal to </a:t>
            </a:r>
            <a:r>
              <a:rPr kumimoji="0" lang="en-US" altLang="en-US" sz="1600" b="1"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decimal 237</a:t>
            </a: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latin typeface="Arial Black" panose="020B0A04020102020204" pitchFamily="34" charset="0"/>
            </a:endParaRPr>
          </a:p>
        </p:txBody>
      </p:sp>
      <p:sp>
        <p:nvSpPr>
          <p:cNvPr id="6" name="Rectangle 5"/>
          <p:cNvSpPr>
            <a:spLocks noChangeArrowheads="1"/>
          </p:cNvSpPr>
          <p:nvPr/>
        </p:nvSpPr>
        <p:spPr bwMode="auto">
          <a:xfrm>
            <a:off x="856504" y="3602718"/>
            <a:ext cx="555799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smtClean="0">
                <a:ln>
                  <a:noFill/>
                </a:ln>
                <a:effectLst/>
                <a:latin typeface="Arial Black" panose="020B0A04020102020204" pitchFamily="34" charset="0"/>
                <a:ea typeface="Times New Roman" panose="02020603050405020304" pitchFamily="18" charset="0"/>
                <a:cs typeface="Times New Roman" panose="02020603050405020304" pitchFamily="18" charset="0"/>
              </a:rPr>
              <a:t>Example 2:</a:t>
            </a:r>
            <a:r>
              <a:rPr kumimoji="0" lang="en-US" altLang="en-US" sz="1600" b="0" i="0" u="none" strike="noStrike" cap="none" normalizeH="0" baseline="0" dirty="0" smtClean="0">
                <a:ln>
                  <a:noFill/>
                </a:ln>
                <a:effectLst/>
                <a:latin typeface="Arial Black" panose="020B0A04020102020204" pitchFamily="34" charset="0"/>
                <a:ea typeface="Times New Roman" panose="02020603050405020304" pitchFamily="18" charset="0"/>
                <a:cs typeface="Times New Roman" panose="02020603050405020304" pitchFamily="18" charset="0"/>
              </a:rPr>
              <a:t> Convert binary 10001001 to decimal</a:t>
            </a:r>
            <a:endParaRPr kumimoji="0" lang="en-US" altLang="en-US" sz="1600" b="0" i="0" u="none" strike="noStrike" cap="none" normalizeH="0" baseline="0" dirty="0" smtClean="0">
              <a:ln>
                <a:noFill/>
              </a:ln>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smtClean="0">
              <a:ln>
                <a:noFill/>
              </a:ln>
              <a:effectLst/>
              <a:latin typeface="Arial Black" panose="020B0A04020102020204" pitchFamily="34" charset="0"/>
            </a:endParaRPr>
          </a:p>
        </p:txBody>
      </p:sp>
      <p:pic>
        <p:nvPicPr>
          <p:cNvPr id="3076" name="Picture 2" descr="Binary2DecimalExampl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800" y="4158437"/>
            <a:ext cx="4902200" cy="112623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a:spLocks noChangeArrowheads="1"/>
          </p:cNvSpPr>
          <p:nvPr/>
        </p:nvSpPr>
        <p:spPr bwMode="auto">
          <a:xfrm>
            <a:off x="939800" y="5547999"/>
            <a:ext cx="565000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128 + 8 + 1 = 137</a:t>
            </a:r>
            <a:endParaRPr kumimoji="0" lang="en-US" altLang="en-US" sz="1600" b="0" i="0" u="none" strike="noStrike" cap="none" normalizeH="0" baseline="0" dirty="0" smtClean="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Hence, </a:t>
            </a:r>
            <a:r>
              <a:rPr kumimoji="0" lang="en-US" altLang="en-US" sz="1600" b="1"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binary 10001001</a:t>
            </a: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 is equal to </a:t>
            </a:r>
            <a:r>
              <a:rPr kumimoji="0" lang="en-US" altLang="en-US" sz="1600" b="1"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decimal 137</a:t>
            </a:r>
            <a:r>
              <a:rPr kumimoji="0" lang="en-US" altLang="en-US" sz="1600" b="0" i="0" u="none" strike="noStrike" cap="none" normalizeH="0" baseline="0" dirty="0" smtClean="0">
                <a:ln>
                  <a:noFill/>
                </a:ln>
                <a:solidFill>
                  <a:srgbClr val="333333"/>
                </a:solidFill>
                <a:effectLst/>
                <a:latin typeface="Arial Black" panose="020B0A04020102020204" pitchFamily="34" charset="0"/>
                <a:ea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smtClean="0">
              <a:ln>
                <a:noFill/>
              </a:ln>
              <a:solidFill>
                <a:schemeClr val="tx1"/>
              </a:solidFill>
              <a:effectLst/>
              <a:latin typeface="Arial Black" panose="020B0A04020102020204" pitchFamily="34" charset="0"/>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Tree>
    <p:extLst>
      <p:ext uri="{BB962C8B-B14F-4D97-AF65-F5344CB8AC3E}">
        <p14:creationId xmlns:p14="http://schemas.microsoft.com/office/powerpoint/2010/main" val="657207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SUBNET MASK CHART</a:t>
            </a:r>
            <a:r>
              <a:rPr lang="en-US" dirty="0">
                <a:effectLst>
                  <a:outerShdw blurRad="38100" dist="38100" dir="2700000" algn="tl">
                    <a:srgbClr val="000000">
                      <a:alpha val="43137"/>
                    </a:srgbClr>
                  </a:outerShdw>
                </a:effectLst>
              </a:rPr>
              <a:t/>
            </a:r>
            <a:br>
              <a:rPr lang="en-US" dirty="0">
                <a:effectLst>
                  <a:outerShdw blurRad="38100" dist="38100" dir="2700000" algn="tl">
                    <a:srgbClr val="000000">
                      <a:alpha val="43137"/>
                    </a:srgbClr>
                  </a:outerShdw>
                </a:effectLst>
              </a:rPr>
            </a:br>
            <a:endParaRPr lang="en-US" dirty="0">
              <a:effectLst>
                <a:outerShdw blurRad="38100" dist="38100" dir="2700000" algn="tl">
                  <a:srgbClr val="000000">
                    <a:alpha val="43137"/>
                  </a:srgbClr>
                </a:outerShdw>
              </a:effectLst>
            </a:endParaRPr>
          </a:p>
        </p:txBody>
      </p:sp>
      <p:pic>
        <p:nvPicPr>
          <p:cNvPr id="4" name="Picture 3" descr="subnetmask chart">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46111" y="1591310"/>
            <a:ext cx="4840289" cy="3133090"/>
          </a:xfrm>
          <a:prstGeom prst="rect">
            <a:avLst/>
          </a:prstGeom>
          <a:noFill/>
          <a:ln>
            <a:noFill/>
          </a:ln>
        </p:spPr>
      </p:pic>
      <p:pic>
        <p:nvPicPr>
          <p:cNvPr id="4098" name="Picture 2" descr="See the source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38875" y="1318083"/>
            <a:ext cx="4419600" cy="48387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Tree>
    <p:extLst>
      <p:ext uri="{BB962C8B-B14F-4D97-AF65-F5344CB8AC3E}">
        <p14:creationId xmlns:p14="http://schemas.microsoft.com/office/powerpoint/2010/main" val="3369974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5900" y="583337"/>
            <a:ext cx="9766300" cy="1477328"/>
          </a:xfrm>
          <a:prstGeom prst="rect">
            <a:avLst/>
          </a:prstGeom>
        </p:spPr>
        <p:txBody>
          <a:bodyPr wrap="square">
            <a:spAutoFit/>
          </a:bodyPr>
          <a:lstStyle/>
          <a:p>
            <a:r>
              <a:rPr lang="en-US" dirty="0" smtClean="0">
                <a:solidFill>
                  <a:schemeClr val="accent1"/>
                </a:solidFill>
                <a:latin typeface="Arial Black" panose="020B0A04020102020204" pitchFamily="34" charset="0"/>
              </a:rPr>
              <a:t>Broadcast Address:</a:t>
            </a:r>
          </a:p>
          <a:p>
            <a:r>
              <a:rPr lang="en-US" dirty="0" smtClean="0">
                <a:latin typeface="Arial Black" panose="020B0A04020102020204" pitchFamily="34" charset="0"/>
              </a:rPr>
              <a:t>The </a:t>
            </a:r>
            <a:r>
              <a:rPr lang="en-US" dirty="0">
                <a:latin typeface="Arial Black" panose="020B0A04020102020204" pitchFamily="34" charset="0"/>
              </a:rPr>
              <a:t>Broadcast Address is the last address of an IP network. It is used to address all the nodes at the same time. The IP packet with a broadcast address is sent to all the nodes across the network. All the bits of the host portion in an IP address is set to one to identify as the broadcast address.</a:t>
            </a:r>
          </a:p>
        </p:txBody>
      </p:sp>
      <p:sp>
        <p:nvSpPr>
          <p:cNvPr id="6" name="Rectangle 5"/>
          <p:cNvSpPr/>
          <p:nvPr/>
        </p:nvSpPr>
        <p:spPr>
          <a:xfrm>
            <a:off x="215900" y="2676772"/>
            <a:ext cx="10160000" cy="1477328"/>
          </a:xfrm>
          <a:prstGeom prst="rect">
            <a:avLst/>
          </a:prstGeom>
        </p:spPr>
        <p:txBody>
          <a:bodyPr wrap="square">
            <a:spAutoFit/>
          </a:bodyPr>
          <a:lstStyle/>
          <a:p>
            <a:r>
              <a:rPr lang="en-US" dirty="0" smtClean="0">
                <a:solidFill>
                  <a:schemeClr val="accent1"/>
                </a:solidFill>
                <a:latin typeface="Arial Black" panose="020B0A04020102020204" pitchFamily="34" charset="0"/>
              </a:rPr>
              <a:t>Network Address:</a:t>
            </a:r>
          </a:p>
          <a:p>
            <a:r>
              <a:rPr lang="en-US" dirty="0" smtClean="0">
                <a:latin typeface="Arial Black" panose="020B0A04020102020204" pitchFamily="34" charset="0"/>
              </a:rPr>
              <a:t>The </a:t>
            </a:r>
            <a:r>
              <a:rPr lang="en-US" dirty="0">
                <a:latin typeface="Arial Black" panose="020B0A04020102020204" pitchFamily="34" charset="0"/>
              </a:rPr>
              <a:t>network address is a unique address to identify the network portion of the IP network. The network address is the same for all the hosts within the same IP network. All the bits of the host portion in an IP address are set to zero to identify as the network address of any IP network.</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Tree>
    <p:extLst>
      <p:ext uri="{BB962C8B-B14F-4D97-AF65-F5344CB8AC3E}">
        <p14:creationId xmlns:p14="http://schemas.microsoft.com/office/powerpoint/2010/main" val="3174908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12800" y="241299"/>
            <a:ext cx="5753100" cy="6374309"/>
          </a:xfrm>
          <a:prstGeom prst="rect">
            <a:avLst/>
          </a:prstGeom>
        </p:spPr>
        <p:txBody>
          <a:bodyPr wrap="square">
            <a:spAutoFit/>
          </a:bodyPr>
          <a:lstStyle/>
          <a:p>
            <a:pPr>
              <a:lnSpc>
                <a:spcPct val="107000"/>
              </a:lnSpc>
              <a:spcAft>
                <a:spcPts val="750"/>
              </a:spcAft>
            </a:pPr>
            <a:r>
              <a:rPr lang="en-US" sz="1600" b="1" u="sng" dirty="0">
                <a:solidFill>
                  <a:srgbClr val="FF0000"/>
                </a:solidFill>
                <a:latin typeface="Helvetica" panose="020B0604020202020204" pitchFamily="34" charset="0"/>
                <a:ea typeface="Times New Roman" panose="02020603050405020304" pitchFamily="18" charset="0"/>
                <a:cs typeface="Times New Roman" panose="02020603050405020304" pitchFamily="18" charset="0"/>
              </a:rPr>
              <a:t>IPv4 NETWORK ADDRESS</a:t>
            </a:r>
            <a:endParaRPr lang="en-US" sz="16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b="1" dirty="0">
                <a:latin typeface="Helvetica" panose="020B0604020202020204" pitchFamily="34" charset="0"/>
                <a:ea typeface="Times New Roman" panose="02020603050405020304" pitchFamily="18" charset="0"/>
                <a:cs typeface="Times New Roman" panose="02020603050405020304" pitchFamily="18" charset="0"/>
              </a:rPr>
              <a:t>Example 1:</a:t>
            </a:r>
            <a:r>
              <a:rPr lang="en-US" sz="1600" dirty="0">
                <a:latin typeface="Helvetica" panose="020B0604020202020204" pitchFamily="34" charset="0"/>
                <a:ea typeface="Times New Roman" panose="02020603050405020304" pitchFamily="18" charset="0"/>
                <a:cs typeface="Times New Roman" panose="02020603050405020304" pitchFamily="18" charset="0"/>
              </a:rPr>
              <a:t> Find the network address to which the host 192.168.10.50/24 belongs?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b="1" dirty="0">
                <a:latin typeface="Helvetica" panose="020B0604020202020204" pitchFamily="34" charset="0"/>
                <a:ea typeface="Times New Roman" panose="02020603050405020304" pitchFamily="18" charset="0"/>
                <a:cs typeface="Times New Roman" panose="02020603050405020304" pitchFamily="18" charset="0"/>
              </a:rPr>
              <a:t>Step 1:</a:t>
            </a:r>
            <a:r>
              <a:rPr lang="en-US" sz="1600" dirty="0">
                <a:latin typeface="Helvetica" panose="020B0604020202020204" pitchFamily="34" charset="0"/>
                <a:ea typeface="Times New Roman" panose="02020603050405020304" pitchFamily="18" charset="0"/>
                <a:cs typeface="Times New Roman" panose="02020603050405020304" pitchFamily="18" charset="0"/>
              </a:rPr>
              <a:t> Convert IP address &amp; subnet mask in binary format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Helvetica" panose="020B0604020202020204" pitchFamily="34" charset="0"/>
                <a:ea typeface="Times New Roman" panose="02020603050405020304" pitchFamily="18" charset="0"/>
                <a:cs typeface="Times New Roman" panose="02020603050405020304" pitchFamily="18" charset="0"/>
              </a:rPr>
              <a:t>11000000.10101000.00001010.00110010    ==&gt; IP Address  – 192.168.10.50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Helvetica" panose="020B0604020202020204" pitchFamily="34" charset="0"/>
                <a:ea typeface="Times New Roman" panose="02020603050405020304" pitchFamily="18" charset="0"/>
                <a:cs typeface="Times New Roman" panose="02020603050405020304" pitchFamily="18" charset="0"/>
              </a:rPr>
              <a:t>11111111.11111111.11111111.00000000    ==&gt; Subnet Mask – 255.255.255.0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b="1" dirty="0">
                <a:latin typeface="Helvetica" panose="020B0604020202020204" pitchFamily="34" charset="0"/>
                <a:ea typeface="Times New Roman" panose="02020603050405020304" pitchFamily="18" charset="0"/>
                <a:cs typeface="Times New Roman" panose="02020603050405020304" pitchFamily="18" charset="0"/>
              </a:rPr>
              <a:t>Step 2:</a:t>
            </a:r>
            <a:r>
              <a:rPr lang="en-US" sz="1600" dirty="0">
                <a:latin typeface="Helvetica" panose="020B0604020202020204" pitchFamily="34" charset="0"/>
                <a:ea typeface="Times New Roman" panose="02020603050405020304" pitchFamily="18" charset="0"/>
                <a:cs typeface="Times New Roman" panose="02020603050405020304" pitchFamily="18" charset="0"/>
              </a:rPr>
              <a:t> Compute an “AND” operation between IP address &amp; subnet mask</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Helvetica" panose="020B0604020202020204" pitchFamily="34" charset="0"/>
                <a:ea typeface="Times New Roman" panose="02020603050405020304" pitchFamily="18" charset="0"/>
                <a:cs typeface="Times New Roman" panose="02020603050405020304" pitchFamily="18" charset="0"/>
              </a:rPr>
              <a:t>11000000.10101000.00001010.00110010    ==&gt; IP Address  – 192.168.10.50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Helvetica" panose="020B0604020202020204" pitchFamily="34" charset="0"/>
                <a:ea typeface="Times New Roman" panose="02020603050405020304" pitchFamily="18" charset="0"/>
                <a:cs typeface="Times New Roman" panose="02020603050405020304" pitchFamily="18" charset="0"/>
              </a:rPr>
              <a:t>11111111.11111111.11111111.00000000    ==&gt; Subnet Mask – 255.255.255.0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b="1" dirty="0">
                <a:latin typeface="Helvetica" panose="020B0604020202020204" pitchFamily="34" charset="0"/>
                <a:ea typeface="Times New Roman" panose="02020603050405020304" pitchFamily="18" charset="0"/>
                <a:cs typeface="Times New Roman" panose="02020603050405020304" pitchFamily="18" charset="0"/>
              </a:rPr>
              <a:t>11000000.10101000.00001010.00000000    ==&gt; Network Address</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b="1" dirty="0">
                <a:latin typeface="Helvetica" panose="020B0604020202020204" pitchFamily="34" charset="0"/>
                <a:ea typeface="Times New Roman" panose="02020603050405020304" pitchFamily="18" charset="0"/>
                <a:cs typeface="Times New Roman" panose="02020603050405020304" pitchFamily="18" charset="0"/>
              </a:rPr>
              <a:t>Step 3:</a:t>
            </a:r>
            <a:r>
              <a:rPr lang="en-US" sz="1600" dirty="0">
                <a:latin typeface="Helvetica" panose="020B0604020202020204" pitchFamily="34" charset="0"/>
                <a:ea typeface="Times New Roman" panose="02020603050405020304" pitchFamily="18" charset="0"/>
                <a:cs typeface="Times New Roman" panose="02020603050405020304" pitchFamily="18" charset="0"/>
              </a:rPr>
              <a:t> convert the Network Address i.e. AND result into decimal </a:t>
            </a:r>
            <a:r>
              <a:rPr lang="en-US" sz="1600" b="1" dirty="0">
                <a:latin typeface="Helvetica" panose="020B0604020202020204" pitchFamily="34" charset="0"/>
                <a:ea typeface="Times New Roman" panose="02020603050405020304" pitchFamily="18" charset="0"/>
                <a:cs typeface="Times New Roman" panose="02020603050405020304" pitchFamily="18" charset="0"/>
              </a:rPr>
              <a:t>192.168.10.0</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Helvetica" panose="020B0604020202020204" pitchFamily="34" charset="0"/>
                <a:ea typeface="Times New Roman" panose="02020603050405020304" pitchFamily="18" charset="0"/>
                <a:cs typeface="Times New Roman" panose="02020603050405020304" pitchFamily="18" charset="0"/>
              </a:rPr>
              <a:t>Hence, host 192.168.10.50/24 belongs to network 192.168.10.0/24</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subnetmask chart">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6754016" y="241299"/>
            <a:ext cx="4840289" cy="3272790"/>
          </a:xfrm>
          <a:prstGeom prst="rect">
            <a:avLst/>
          </a:prstGeom>
          <a:noFill/>
          <a:ln>
            <a:noFill/>
          </a:ln>
        </p:spPr>
      </p:pic>
      <p:pic>
        <p:nvPicPr>
          <p:cNvPr id="7172" name="Picture 4" descr="See the source imag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36605" y="3660736"/>
            <a:ext cx="4457700" cy="1828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Tree>
    <p:extLst>
      <p:ext uri="{BB962C8B-B14F-4D97-AF65-F5344CB8AC3E}">
        <p14:creationId xmlns:p14="http://schemas.microsoft.com/office/powerpoint/2010/main" val="4031048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9211" y="1876689"/>
            <a:ext cx="7302500" cy="2976520"/>
          </a:xfrm>
          <a:prstGeom prst="rect">
            <a:avLst/>
          </a:prstGeom>
        </p:spPr>
        <p:txBody>
          <a:bodyPr wrap="square">
            <a:spAutoFit/>
          </a:bodyPr>
          <a:lstStyle/>
          <a:p>
            <a:pPr>
              <a:lnSpc>
                <a:spcPct val="107000"/>
              </a:lnSpc>
              <a:spcAft>
                <a:spcPts val="750"/>
              </a:spcAft>
            </a:pPr>
            <a:r>
              <a:rPr lang="en-US" sz="1600" b="1" dirty="0">
                <a:latin typeface="Arial Black" panose="020B0A04020102020204" pitchFamily="34" charset="0"/>
                <a:ea typeface="Times New Roman" panose="02020603050405020304" pitchFamily="18" charset="0"/>
                <a:cs typeface="Times New Roman" panose="02020603050405020304" pitchFamily="18" charset="0"/>
              </a:rPr>
              <a:t>Example 2:</a:t>
            </a:r>
            <a:r>
              <a:rPr lang="en-US" sz="1600" dirty="0">
                <a:latin typeface="Arial Black" panose="020B0A04020102020204" pitchFamily="34" charset="0"/>
                <a:ea typeface="Times New Roman" panose="02020603050405020304" pitchFamily="18" charset="0"/>
                <a:cs typeface="Times New Roman" panose="02020603050405020304" pitchFamily="18" charset="0"/>
              </a:rPr>
              <a:t> Find the network address for host 10.205.79.90/22</a:t>
            </a:r>
            <a:endParaRPr lang="en-US" sz="16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Arial Black" panose="020B0A04020102020204" pitchFamily="34" charset="0"/>
                <a:ea typeface="Times New Roman" panose="02020603050405020304" pitchFamily="18" charset="0"/>
                <a:cs typeface="Times New Roman" panose="02020603050405020304" pitchFamily="18" charset="0"/>
              </a:rPr>
              <a:t>00001010.11001101.01001111.01011010    ==&gt; IP Address 10.205.79.90</a:t>
            </a:r>
            <a:endParaRPr lang="en-US" sz="16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Arial Black" panose="020B0A04020102020204" pitchFamily="34" charset="0"/>
                <a:ea typeface="Times New Roman" panose="02020603050405020304" pitchFamily="18" charset="0"/>
                <a:cs typeface="Times New Roman" panose="02020603050405020304" pitchFamily="18" charset="0"/>
              </a:rPr>
              <a:t>11111111.11111111.11111100.00000000    ==&gt; Subnet Mask 255.255.252.0</a:t>
            </a:r>
            <a:endParaRPr lang="en-US" sz="16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b="1" dirty="0">
                <a:latin typeface="Arial Black" panose="020B0A04020102020204" pitchFamily="34" charset="0"/>
                <a:ea typeface="Times New Roman" panose="02020603050405020304" pitchFamily="18" charset="0"/>
                <a:cs typeface="Times New Roman" panose="02020603050405020304" pitchFamily="18" charset="0"/>
              </a:rPr>
              <a:t>00001010.11001101.01001100.00000000</a:t>
            </a:r>
            <a:r>
              <a:rPr lang="en-US" sz="1600" dirty="0">
                <a:latin typeface="Arial Black" panose="020B0A04020102020204" pitchFamily="34" charset="0"/>
                <a:ea typeface="Times New Roman" panose="02020603050405020304" pitchFamily="18" charset="0"/>
                <a:cs typeface="Times New Roman" panose="02020603050405020304" pitchFamily="18" charset="0"/>
              </a:rPr>
              <a:t>    ==&gt; Network Address (binary) after AND operation</a:t>
            </a:r>
            <a:endParaRPr lang="en-US" sz="16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Arial Black" panose="020B0A04020102020204" pitchFamily="34" charset="0"/>
                <a:ea typeface="Times New Roman" panose="02020603050405020304" pitchFamily="18" charset="0"/>
                <a:cs typeface="Times New Roman" panose="02020603050405020304" pitchFamily="18" charset="0"/>
              </a:rPr>
              <a:t>10.205.76.0 ==&gt; Network Address (decimal)</a:t>
            </a:r>
            <a:endParaRPr lang="en-US" sz="16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Arial Black" panose="020B0A04020102020204" pitchFamily="34" charset="0"/>
                <a:ea typeface="Times New Roman" panose="02020603050405020304" pitchFamily="18" charset="0"/>
                <a:cs typeface="Times New Roman" panose="02020603050405020304" pitchFamily="18" charset="0"/>
              </a:rPr>
              <a:t>Hence, </a:t>
            </a:r>
            <a:r>
              <a:rPr lang="en-US" sz="1600" b="1" dirty="0">
                <a:latin typeface="Arial Black" panose="020B0A04020102020204" pitchFamily="34" charset="0"/>
                <a:ea typeface="Times New Roman" panose="02020603050405020304" pitchFamily="18" charset="0"/>
                <a:cs typeface="Times New Roman" panose="02020603050405020304" pitchFamily="18" charset="0"/>
              </a:rPr>
              <a:t>host 10.205.79.90/22</a:t>
            </a:r>
            <a:r>
              <a:rPr lang="en-US" sz="1600" dirty="0">
                <a:latin typeface="Arial Black" panose="020B0A04020102020204" pitchFamily="34" charset="0"/>
                <a:ea typeface="Times New Roman" panose="02020603050405020304" pitchFamily="18" charset="0"/>
                <a:cs typeface="Times New Roman" panose="02020603050405020304" pitchFamily="18" charset="0"/>
              </a:rPr>
              <a:t> belongs to </a:t>
            </a:r>
            <a:r>
              <a:rPr lang="en-US" sz="1600" b="1" dirty="0">
                <a:latin typeface="Arial Black" panose="020B0A04020102020204" pitchFamily="34" charset="0"/>
                <a:ea typeface="Times New Roman" panose="02020603050405020304" pitchFamily="18" charset="0"/>
                <a:cs typeface="Times New Roman" panose="02020603050405020304" pitchFamily="18" charset="0"/>
              </a:rPr>
              <a:t>network 10.205.76.0/22</a:t>
            </a:r>
            <a:endParaRPr lang="en-US" sz="1600" dirty="0">
              <a:effectLst/>
              <a:latin typeface="Arial Black" panose="020B0A04020102020204" pitchFamily="34" charset="0"/>
              <a:ea typeface="Calibri" panose="020F0502020204030204" pitchFamily="34" charset="0"/>
              <a:cs typeface="Times New Roman" panose="02020603050405020304" pitchFamily="18" charset="0"/>
            </a:endParaRPr>
          </a:p>
        </p:txBody>
      </p:sp>
      <p:pic>
        <p:nvPicPr>
          <p:cNvPr id="5" name="Picture 4" descr="subnetmask chart">
            <a:hlinkClick r:id="rId2"/>
          </p:cNvPr>
          <p:cNvPicPr/>
          <p:nvPr/>
        </p:nvPicPr>
        <p:blipFill>
          <a:blip r:embed="rId3">
            <a:extLst>
              <a:ext uri="{28A0092B-C50C-407E-A947-70E740481C1C}">
                <a14:useLocalDpi xmlns:a14="http://schemas.microsoft.com/office/drawing/2010/main" val="0"/>
              </a:ext>
            </a:extLst>
          </a:blip>
          <a:srcRect/>
          <a:stretch>
            <a:fillRect/>
          </a:stretch>
        </p:blipFill>
        <p:spPr bwMode="auto">
          <a:xfrm>
            <a:off x="7351711" y="1876689"/>
            <a:ext cx="4840289" cy="2843466"/>
          </a:xfrm>
          <a:prstGeom prst="rect">
            <a:avLst/>
          </a:prstGeom>
          <a:noFill/>
          <a:ln>
            <a:no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Tree>
    <p:extLst>
      <p:ext uri="{BB962C8B-B14F-4D97-AF65-F5344CB8AC3E}">
        <p14:creationId xmlns:p14="http://schemas.microsoft.com/office/powerpoint/2010/main" val="3219816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5600" y="382504"/>
            <a:ext cx="6096000" cy="6064994"/>
          </a:xfrm>
          <a:prstGeom prst="rect">
            <a:avLst/>
          </a:prstGeom>
        </p:spPr>
        <p:txBody>
          <a:bodyPr>
            <a:spAutoFit/>
          </a:bodyPr>
          <a:lstStyle/>
          <a:p>
            <a:pPr>
              <a:lnSpc>
                <a:spcPct val="107000"/>
              </a:lnSpc>
              <a:spcAft>
                <a:spcPts val="750"/>
              </a:spcAft>
            </a:pPr>
            <a:r>
              <a:rPr lang="en-US" sz="1200" b="1" u="sng" dirty="0">
                <a:solidFill>
                  <a:schemeClr val="accent1"/>
                </a:solidFill>
                <a:latin typeface="Arial Black" panose="020B0A04020102020204" pitchFamily="34" charset="0"/>
                <a:ea typeface="Times New Roman" panose="02020603050405020304" pitchFamily="18" charset="0"/>
                <a:cs typeface="Times New Roman" panose="02020603050405020304" pitchFamily="18" charset="0"/>
              </a:rPr>
              <a:t>IPv4 NETWORK ADDRESS, 1ST HOST, LAST HOST &amp; BROADCAST ADDRESS</a:t>
            </a:r>
            <a:endParaRPr lang="en-US" sz="1200" dirty="0">
              <a:solidFill>
                <a:schemeClr val="accent1"/>
              </a:solidFill>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In IPv4 address, Network Address has all host bits 0’s &amp; Broadcast Address has all host bits 1’s.</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Host bits start from right to left.</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Last host = broadcast address – 1 host</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b="1" dirty="0">
                <a:latin typeface="Arial Black" panose="020B0A04020102020204" pitchFamily="34" charset="0"/>
                <a:ea typeface="Times New Roman" panose="02020603050405020304" pitchFamily="18" charset="0"/>
                <a:cs typeface="Times New Roman" panose="02020603050405020304" pitchFamily="18" charset="0"/>
              </a:rPr>
              <a:t>Example 1:</a:t>
            </a:r>
            <a:r>
              <a:rPr lang="en-US" sz="1200" dirty="0">
                <a:latin typeface="Arial Black" panose="020B0A04020102020204" pitchFamily="34" charset="0"/>
                <a:ea typeface="Times New Roman" panose="02020603050405020304" pitchFamily="18" charset="0"/>
                <a:cs typeface="Times New Roman" panose="02020603050405020304" pitchFamily="18" charset="0"/>
              </a:rPr>
              <a:t> For host 192.168.199.100/24 find network, 1st host, last host &amp; broadcast address.</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11000000.10101000.11000110.</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01100100</a:t>
            </a:r>
            <a:r>
              <a:rPr lang="en-US" sz="1200" dirty="0">
                <a:latin typeface="Arial Black" panose="020B0A04020102020204" pitchFamily="34" charset="0"/>
                <a:ea typeface="Times New Roman" panose="02020603050405020304" pitchFamily="18" charset="0"/>
                <a:cs typeface="Times New Roman" panose="02020603050405020304" pitchFamily="18" charset="0"/>
              </a:rPr>
              <a:t>    ==&gt; IP Address 192.168.199.100</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11111111.11111111.11111111.</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00000000</a:t>
            </a:r>
            <a:r>
              <a:rPr lang="en-US" sz="1200" dirty="0">
                <a:latin typeface="Arial Black" panose="020B0A04020102020204" pitchFamily="34" charset="0"/>
                <a:ea typeface="Times New Roman" panose="02020603050405020304" pitchFamily="18" charset="0"/>
                <a:cs typeface="Times New Roman" panose="02020603050405020304" pitchFamily="18" charset="0"/>
              </a:rPr>
              <a:t>    ==&gt; Subnet Mask /24</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For Network Address, in IP address make all host part bits as 0’s.</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11000000.10101000.11000110.</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00000000</a:t>
            </a:r>
            <a:r>
              <a:rPr lang="en-US" sz="1200" dirty="0">
                <a:latin typeface="Arial Black" panose="020B0A04020102020204" pitchFamily="34" charset="0"/>
                <a:ea typeface="Times New Roman" panose="02020603050405020304" pitchFamily="18" charset="0"/>
                <a:cs typeface="Times New Roman" panose="02020603050405020304" pitchFamily="18" charset="0"/>
              </a:rPr>
              <a:t>    =&gt; Network Address (192.168.199.0)</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For Broadcast Address, In IP address make all host part bits as 1’s</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11000000.10101000.11000110.</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11111111</a:t>
            </a:r>
            <a:r>
              <a:rPr lang="en-US" sz="1200" dirty="0">
                <a:latin typeface="Arial Black" panose="020B0A04020102020204" pitchFamily="34" charset="0"/>
                <a:ea typeface="Times New Roman" panose="02020603050405020304" pitchFamily="18" charset="0"/>
                <a:cs typeface="Times New Roman" panose="02020603050405020304" pitchFamily="18" charset="0"/>
              </a:rPr>
              <a:t>    =&gt; Broadcast Address (192.168.199.255)</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First host address, in network address add a host bit from right to left</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11000000.10101000.11000110.</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00000001</a:t>
            </a:r>
            <a:r>
              <a:rPr lang="en-US" sz="1200" dirty="0">
                <a:latin typeface="Arial Black" panose="020B0A04020102020204" pitchFamily="34" charset="0"/>
                <a:ea typeface="Times New Roman" panose="02020603050405020304" pitchFamily="18" charset="0"/>
                <a:cs typeface="Times New Roman" panose="02020603050405020304" pitchFamily="18" charset="0"/>
              </a:rPr>
              <a:t>    =&gt; 1st Host Address (192.168.199.1)</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Last host address, in broadcast address subtract a host bit</a:t>
            </a:r>
            <a:endParaRPr lang="en-US" sz="12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200" dirty="0">
                <a:latin typeface="Arial Black" panose="020B0A04020102020204" pitchFamily="34" charset="0"/>
                <a:ea typeface="Times New Roman" panose="02020603050405020304" pitchFamily="18" charset="0"/>
                <a:cs typeface="Times New Roman" panose="02020603050405020304" pitchFamily="18" charset="0"/>
              </a:rPr>
              <a:t>11000000.10101000.11000110.</a:t>
            </a:r>
            <a:r>
              <a:rPr lang="en-US" sz="1200" b="1" dirty="0">
                <a:latin typeface="Arial Black" panose="020B0A04020102020204" pitchFamily="34" charset="0"/>
                <a:ea typeface="Times New Roman" panose="02020603050405020304" pitchFamily="18" charset="0"/>
                <a:cs typeface="Times New Roman" panose="02020603050405020304" pitchFamily="18" charset="0"/>
              </a:rPr>
              <a:t>11111110</a:t>
            </a:r>
            <a:r>
              <a:rPr lang="en-US" sz="1200" dirty="0">
                <a:latin typeface="Arial Black" panose="020B0A04020102020204" pitchFamily="34" charset="0"/>
                <a:ea typeface="Times New Roman" panose="02020603050405020304" pitchFamily="18" charset="0"/>
                <a:cs typeface="Times New Roman" panose="02020603050405020304" pitchFamily="18" charset="0"/>
              </a:rPr>
              <a:t>    =&gt; Last Host Address (192.168.199.254)</a:t>
            </a:r>
            <a:endParaRPr lang="en-US" sz="1200" dirty="0">
              <a:effectLst/>
              <a:latin typeface="Arial Black" panose="020B0A04020102020204" pitchFamily="34" charset="0"/>
              <a:ea typeface="Calibri" panose="020F0502020204030204" pitchFamily="34" charset="0"/>
              <a:cs typeface="Times New Roman" panose="02020603050405020304" pitchFamily="18" charset="0"/>
            </a:endParaRPr>
          </a:p>
        </p:txBody>
      </p:sp>
      <p:pic>
        <p:nvPicPr>
          <p:cNvPr id="5" name="Picture 6" descr="IP addressing. 32 bits (4 octets) displayed as dotted decimal quad (w.x.y.z  each 0-255) 192.168.100.2 is really 11000000 10101000 01100100 00000010  (spaces for illustration purposes) 32 bits gives 232 =4G bit patterns /  combinations Class 1st octe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1600" y="0"/>
            <a:ext cx="4000500" cy="24003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subnetmask chart">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6200026" y="2400301"/>
            <a:ext cx="4840289" cy="3272790"/>
          </a:xfrm>
          <a:prstGeom prst="rect">
            <a:avLst/>
          </a:prstGeom>
          <a:noFill/>
          <a:ln>
            <a:noFill/>
          </a:ln>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788740" y="5673091"/>
            <a:ext cx="1403260" cy="1264763"/>
          </a:xfrm>
          <a:prstGeom prst="rect">
            <a:avLst/>
          </a:prstGeom>
        </p:spPr>
      </p:pic>
    </p:spTree>
    <p:extLst>
      <p:ext uri="{BB962C8B-B14F-4D97-AF65-F5344CB8AC3E}">
        <p14:creationId xmlns:p14="http://schemas.microsoft.com/office/powerpoint/2010/main" val="4709828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9900" y="496237"/>
            <a:ext cx="9258300" cy="3181705"/>
          </a:xfrm>
          <a:prstGeom prst="rect">
            <a:avLst/>
          </a:prstGeom>
        </p:spPr>
        <p:txBody>
          <a:bodyPr wrap="square">
            <a:spAutoFit/>
          </a:bodyPr>
          <a:lstStyle/>
          <a:p>
            <a:pPr>
              <a:lnSpc>
                <a:spcPct val="107000"/>
              </a:lnSpc>
              <a:spcAft>
                <a:spcPts val="750"/>
              </a:spcAft>
            </a:pPr>
            <a:r>
              <a:rPr lang="en-US" sz="1600" b="1" dirty="0">
                <a:latin typeface="Arial Black" panose="020B0A04020102020204" pitchFamily="34" charset="0"/>
                <a:ea typeface="Times New Roman" panose="02020603050405020304" pitchFamily="18" charset="0"/>
                <a:cs typeface="Times New Roman" panose="02020603050405020304" pitchFamily="18" charset="0"/>
              </a:rPr>
              <a:t>Example 2: </a:t>
            </a:r>
            <a:r>
              <a:rPr lang="en-US" sz="1600" dirty="0">
                <a:latin typeface="Arial Black" panose="020B0A04020102020204" pitchFamily="34" charset="0"/>
                <a:ea typeface="Times New Roman" panose="02020603050405020304" pitchFamily="18" charset="0"/>
                <a:cs typeface="Times New Roman" panose="02020603050405020304" pitchFamily="18" charset="0"/>
              </a:rPr>
              <a:t>For host 102.224.96.32/20 find network, 1st host, last host &amp; broadcast address.</a:t>
            </a:r>
            <a:endParaRPr lang="en-US" sz="16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Arial Black" panose="020B0A04020102020204" pitchFamily="34" charset="0"/>
                <a:ea typeface="Times New Roman" panose="02020603050405020304" pitchFamily="18" charset="0"/>
                <a:cs typeface="Times New Roman" panose="02020603050405020304" pitchFamily="18" charset="0"/>
              </a:rPr>
              <a:t>/20 means network bits in 3rd octet.</a:t>
            </a:r>
            <a:endParaRPr lang="en-US" sz="16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Arial Black" panose="020B0A04020102020204" pitchFamily="34" charset="0"/>
                <a:ea typeface="Times New Roman" panose="02020603050405020304" pitchFamily="18" charset="0"/>
                <a:cs typeface="Times New Roman" panose="02020603050405020304" pitchFamily="18" charset="0"/>
              </a:rPr>
              <a:t>102.224.0110</a:t>
            </a:r>
            <a:r>
              <a:rPr lang="en-US" sz="1600" b="1" dirty="0">
                <a:latin typeface="Arial Black" panose="020B0A04020102020204" pitchFamily="34" charset="0"/>
                <a:ea typeface="Times New Roman" panose="02020603050405020304" pitchFamily="18" charset="0"/>
                <a:cs typeface="Times New Roman" panose="02020603050405020304" pitchFamily="18" charset="0"/>
              </a:rPr>
              <a:t>0000.00100000</a:t>
            </a:r>
            <a:r>
              <a:rPr lang="en-US" sz="1600" dirty="0">
                <a:latin typeface="Arial Black" panose="020B0A04020102020204" pitchFamily="34" charset="0"/>
                <a:ea typeface="Times New Roman" panose="02020603050405020304" pitchFamily="18" charset="0"/>
                <a:cs typeface="Times New Roman" panose="02020603050405020304" pitchFamily="18" charset="0"/>
              </a:rPr>
              <a:t>    ==&gt; IP Address  (</a:t>
            </a:r>
            <a:r>
              <a:rPr lang="en-US" sz="1600" b="1" dirty="0">
                <a:latin typeface="Arial Black" panose="020B0A04020102020204" pitchFamily="34" charset="0"/>
                <a:ea typeface="Times New Roman" panose="02020603050405020304" pitchFamily="18" charset="0"/>
                <a:cs typeface="Times New Roman" panose="02020603050405020304" pitchFamily="18" charset="0"/>
              </a:rPr>
              <a:t>102.224.96.32</a:t>
            </a:r>
            <a:r>
              <a:rPr lang="en-US" sz="1600" dirty="0">
                <a:latin typeface="Arial Black" panose="020B0A04020102020204" pitchFamily="34" charset="0"/>
                <a:ea typeface="Times New Roman" panose="02020603050405020304" pitchFamily="18" charset="0"/>
                <a:cs typeface="Times New Roman" panose="02020603050405020304" pitchFamily="18" charset="0"/>
              </a:rPr>
              <a:t>)</a:t>
            </a:r>
            <a:endParaRPr lang="en-US" sz="16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Arial Black" panose="020B0A04020102020204" pitchFamily="34" charset="0"/>
                <a:ea typeface="Times New Roman" panose="02020603050405020304" pitchFamily="18" charset="0"/>
                <a:cs typeface="Times New Roman" panose="02020603050405020304" pitchFamily="18" charset="0"/>
              </a:rPr>
              <a:t>255.255.1111</a:t>
            </a:r>
            <a:r>
              <a:rPr lang="en-US" sz="1600" b="1" dirty="0">
                <a:latin typeface="Arial Black" panose="020B0A04020102020204" pitchFamily="34" charset="0"/>
                <a:ea typeface="Times New Roman" panose="02020603050405020304" pitchFamily="18" charset="0"/>
                <a:cs typeface="Times New Roman" panose="02020603050405020304" pitchFamily="18" charset="0"/>
              </a:rPr>
              <a:t>0000.00000000</a:t>
            </a:r>
            <a:r>
              <a:rPr lang="en-US" sz="1600" dirty="0">
                <a:latin typeface="Arial Black" panose="020B0A04020102020204" pitchFamily="34" charset="0"/>
                <a:ea typeface="Times New Roman" panose="02020603050405020304" pitchFamily="18" charset="0"/>
                <a:cs typeface="Times New Roman" panose="02020603050405020304" pitchFamily="18" charset="0"/>
              </a:rPr>
              <a:t>    ==&gt; Subnet Mask (</a:t>
            </a:r>
            <a:r>
              <a:rPr lang="en-US" sz="1600" b="1" dirty="0">
                <a:latin typeface="Arial Black" panose="020B0A04020102020204" pitchFamily="34" charset="0"/>
                <a:ea typeface="Times New Roman" panose="02020603050405020304" pitchFamily="18" charset="0"/>
                <a:cs typeface="Times New Roman" panose="02020603050405020304" pitchFamily="18" charset="0"/>
              </a:rPr>
              <a:t>255.255.240.0</a:t>
            </a:r>
            <a:r>
              <a:rPr lang="en-US" sz="1600" dirty="0">
                <a:latin typeface="Arial Black" panose="020B0A04020102020204" pitchFamily="34" charset="0"/>
                <a:ea typeface="Times New Roman" panose="02020603050405020304" pitchFamily="18" charset="0"/>
                <a:cs typeface="Times New Roman" panose="02020603050405020304" pitchFamily="18" charset="0"/>
              </a:rPr>
              <a:t>)</a:t>
            </a:r>
            <a:endParaRPr lang="en-US" sz="16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Arial Black" panose="020B0A04020102020204" pitchFamily="34" charset="0"/>
                <a:ea typeface="Times New Roman" panose="02020603050405020304" pitchFamily="18" charset="0"/>
                <a:cs typeface="Times New Roman" panose="02020603050405020304" pitchFamily="18" charset="0"/>
              </a:rPr>
              <a:t>102.224.0110</a:t>
            </a:r>
            <a:r>
              <a:rPr lang="en-US" sz="1600" b="1" dirty="0">
                <a:latin typeface="Arial Black" panose="020B0A04020102020204" pitchFamily="34" charset="0"/>
                <a:ea typeface="Times New Roman" panose="02020603050405020304" pitchFamily="18" charset="0"/>
                <a:cs typeface="Times New Roman" panose="02020603050405020304" pitchFamily="18" charset="0"/>
              </a:rPr>
              <a:t>0000.00000000    </a:t>
            </a:r>
            <a:r>
              <a:rPr lang="en-US" sz="1600" dirty="0">
                <a:latin typeface="Arial Black" panose="020B0A04020102020204" pitchFamily="34" charset="0"/>
                <a:ea typeface="Times New Roman" panose="02020603050405020304" pitchFamily="18" charset="0"/>
                <a:cs typeface="Times New Roman" panose="02020603050405020304" pitchFamily="18" charset="0"/>
              </a:rPr>
              <a:t>==&gt; Network Address (</a:t>
            </a:r>
            <a:r>
              <a:rPr lang="en-US" sz="1600" b="1" dirty="0">
                <a:latin typeface="Arial Black" panose="020B0A04020102020204" pitchFamily="34" charset="0"/>
                <a:ea typeface="Times New Roman" panose="02020603050405020304" pitchFamily="18" charset="0"/>
                <a:cs typeface="Times New Roman" panose="02020603050405020304" pitchFamily="18" charset="0"/>
              </a:rPr>
              <a:t>102.224.96.0</a:t>
            </a:r>
            <a:r>
              <a:rPr lang="en-US" sz="1600" dirty="0">
                <a:latin typeface="Arial Black" panose="020B0A04020102020204" pitchFamily="34" charset="0"/>
                <a:ea typeface="Times New Roman" panose="02020603050405020304" pitchFamily="18" charset="0"/>
                <a:cs typeface="Times New Roman" panose="02020603050405020304" pitchFamily="18" charset="0"/>
              </a:rPr>
              <a:t>)</a:t>
            </a:r>
            <a:endParaRPr lang="en-US" sz="16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Arial Black" panose="020B0A04020102020204" pitchFamily="34" charset="0"/>
                <a:ea typeface="Times New Roman" panose="02020603050405020304" pitchFamily="18" charset="0"/>
                <a:cs typeface="Times New Roman" panose="02020603050405020304" pitchFamily="18" charset="0"/>
              </a:rPr>
              <a:t>102.224.0110</a:t>
            </a:r>
            <a:r>
              <a:rPr lang="en-US" sz="1600" b="1" dirty="0">
                <a:latin typeface="Arial Black" panose="020B0A04020102020204" pitchFamily="34" charset="0"/>
                <a:ea typeface="Times New Roman" panose="02020603050405020304" pitchFamily="18" charset="0"/>
                <a:cs typeface="Times New Roman" panose="02020603050405020304" pitchFamily="18" charset="0"/>
              </a:rPr>
              <a:t>0000.00000001    </a:t>
            </a:r>
            <a:r>
              <a:rPr lang="en-US" sz="1600" dirty="0">
                <a:latin typeface="Arial Black" panose="020B0A04020102020204" pitchFamily="34" charset="0"/>
                <a:ea typeface="Times New Roman" panose="02020603050405020304" pitchFamily="18" charset="0"/>
                <a:cs typeface="Times New Roman" panose="02020603050405020304" pitchFamily="18" charset="0"/>
              </a:rPr>
              <a:t>==&gt; 1st Host Address (</a:t>
            </a:r>
            <a:r>
              <a:rPr lang="en-US" sz="1600" b="1" dirty="0">
                <a:latin typeface="Arial Black" panose="020B0A04020102020204" pitchFamily="34" charset="0"/>
                <a:ea typeface="Times New Roman" panose="02020603050405020304" pitchFamily="18" charset="0"/>
                <a:cs typeface="Times New Roman" panose="02020603050405020304" pitchFamily="18" charset="0"/>
              </a:rPr>
              <a:t>102.224.96.1</a:t>
            </a:r>
            <a:r>
              <a:rPr lang="en-US" sz="1600" dirty="0">
                <a:latin typeface="Arial Black" panose="020B0A04020102020204" pitchFamily="34" charset="0"/>
                <a:ea typeface="Times New Roman" panose="02020603050405020304" pitchFamily="18" charset="0"/>
                <a:cs typeface="Times New Roman" panose="02020603050405020304" pitchFamily="18" charset="0"/>
              </a:rPr>
              <a:t>)</a:t>
            </a:r>
            <a:endParaRPr lang="en-US" sz="16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Arial Black" panose="020B0A04020102020204" pitchFamily="34" charset="0"/>
                <a:ea typeface="Times New Roman" panose="02020603050405020304" pitchFamily="18" charset="0"/>
                <a:cs typeface="Times New Roman" panose="02020603050405020304" pitchFamily="18" charset="0"/>
              </a:rPr>
              <a:t>102.224.0110</a:t>
            </a:r>
            <a:r>
              <a:rPr lang="en-US" sz="1600" b="1" dirty="0">
                <a:latin typeface="Arial Black" panose="020B0A04020102020204" pitchFamily="34" charset="0"/>
                <a:ea typeface="Times New Roman" panose="02020603050405020304" pitchFamily="18" charset="0"/>
                <a:cs typeface="Times New Roman" panose="02020603050405020304" pitchFamily="18" charset="0"/>
              </a:rPr>
              <a:t>1111.11111111    </a:t>
            </a:r>
            <a:r>
              <a:rPr lang="en-US" sz="1600" dirty="0">
                <a:latin typeface="Arial Black" panose="020B0A04020102020204" pitchFamily="34" charset="0"/>
                <a:ea typeface="Times New Roman" panose="02020603050405020304" pitchFamily="18" charset="0"/>
                <a:cs typeface="Times New Roman" panose="02020603050405020304" pitchFamily="18" charset="0"/>
              </a:rPr>
              <a:t>==&gt; </a:t>
            </a:r>
            <a:r>
              <a:rPr lang="en-US" sz="1600" dirty="0" smtClean="0">
                <a:latin typeface="Arial Black" panose="020B0A04020102020204" pitchFamily="34" charset="0"/>
                <a:ea typeface="Times New Roman" panose="02020603050405020304" pitchFamily="18" charset="0"/>
                <a:cs typeface="Times New Roman" panose="02020603050405020304" pitchFamily="18" charset="0"/>
              </a:rPr>
              <a:t>Broadcast </a:t>
            </a:r>
            <a:r>
              <a:rPr lang="en-US" sz="1600" dirty="0">
                <a:latin typeface="Arial Black" panose="020B0A04020102020204" pitchFamily="34" charset="0"/>
                <a:ea typeface="Times New Roman" panose="02020603050405020304" pitchFamily="18" charset="0"/>
                <a:cs typeface="Times New Roman" panose="02020603050405020304" pitchFamily="18" charset="0"/>
              </a:rPr>
              <a:t>Address (</a:t>
            </a:r>
            <a:r>
              <a:rPr lang="en-US" sz="1600" b="1" dirty="0">
                <a:latin typeface="Arial Black" panose="020B0A04020102020204" pitchFamily="34" charset="0"/>
                <a:ea typeface="Times New Roman" panose="02020603050405020304" pitchFamily="18" charset="0"/>
                <a:cs typeface="Times New Roman" panose="02020603050405020304" pitchFamily="18" charset="0"/>
              </a:rPr>
              <a:t>102.224.111.255</a:t>
            </a:r>
            <a:r>
              <a:rPr lang="en-US" sz="1600" dirty="0">
                <a:latin typeface="Arial Black" panose="020B0A04020102020204" pitchFamily="34" charset="0"/>
                <a:ea typeface="Times New Roman" panose="02020603050405020304" pitchFamily="18" charset="0"/>
                <a:cs typeface="Times New Roman" panose="02020603050405020304" pitchFamily="18" charset="0"/>
              </a:rPr>
              <a:t>)</a:t>
            </a:r>
            <a:endParaRPr lang="en-US" sz="1600" dirty="0">
              <a:latin typeface="Arial Black" panose="020B0A04020102020204" pitchFamily="34" charset="0"/>
              <a:ea typeface="Calibri" panose="020F0502020204030204" pitchFamily="34" charset="0"/>
              <a:cs typeface="Times New Roman" panose="02020603050405020304" pitchFamily="18" charset="0"/>
            </a:endParaRPr>
          </a:p>
          <a:p>
            <a:pPr>
              <a:lnSpc>
                <a:spcPct val="107000"/>
              </a:lnSpc>
              <a:spcAft>
                <a:spcPts val="750"/>
              </a:spcAft>
            </a:pPr>
            <a:r>
              <a:rPr lang="en-US" sz="1600" dirty="0">
                <a:latin typeface="Arial Black" panose="020B0A04020102020204" pitchFamily="34" charset="0"/>
                <a:ea typeface="Times New Roman" panose="02020603050405020304" pitchFamily="18" charset="0"/>
                <a:cs typeface="Times New Roman" panose="02020603050405020304" pitchFamily="18" charset="0"/>
              </a:rPr>
              <a:t>102.224.0110</a:t>
            </a:r>
            <a:r>
              <a:rPr lang="en-US" sz="1600" b="1" dirty="0">
                <a:latin typeface="Arial Black" panose="020B0A04020102020204" pitchFamily="34" charset="0"/>
                <a:ea typeface="Times New Roman" panose="02020603050405020304" pitchFamily="18" charset="0"/>
                <a:cs typeface="Times New Roman" panose="02020603050405020304" pitchFamily="18" charset="0"/>
              </a:rPr>
              <a:t>1111.11111110    </a:t>
            </a:r>
            <a:r>
              <a:rPr lang="en-US" sz="1600" dirty="0">
                <a:latin typeface="Arial Black" panose="020B0A04020102020204" pitchFamily="34" charset="0"/>
                <a:ea typeface="Times New Roman" panose="02020603050405020304" pitchFamily="18" charset="0"/>
                <a:cs typeface="Times New Roman" panose="02020603050405020304" pitchFamily="18" charset="0"/>
              </a:rPr>
              <a:t>==&gt; Last Host Address (</a:t>
            </a:r>
            <a:r>
              <a:rPr lang="en-US" sz="1600" b="1" dirty="0">
                <a:latin typeface="Arial Black" panose="020B0A04020102020204" pitchFamily="34" charset="0"/>
                <a:ea typeface="Times New Roman" panose="02020603050405020304" pitchFamily="18" charset="0"/>
                <a:cs typeface="Times New Roman" panose="02020603050405020304" pitchFamily="18" charset="0"/>
              </a:rPr>
              <a:t>102.224.111.254</a:t>
            </a:r>
            <a:r>
              <a:rPr lang="en-US" sz="1600" dirty="0">
                <a:latin typeface="Arial Black" panose="020B0A04020102020204" pitchFamily="34" charset="0"/>
                <a:ea typeface="Times New Roman" panose="02020603050405020304" pitchFamily="18" charset="0"/>
                <a:cs typeface="Times New Roman" panose="02020603050405020304" pitchFamily="18" charset="0"/>
              </a:rPr>
              <a:t>)</a:t>
            </a:r>
            <a:endParaRPr lang="en-US" sz="1600" dirty="0">
              <a:effectLst/>
              <a:latin typeface="Arial Black" panose="020B0A0402010202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Tree>
    <p:extLst>
      <p:ext uri="{BB962C8B-B14F-4D97-AF65-F5344CB8AC3E}">
        <p14:creationId xmlns:p14="http://schemas.microsoft.com/office/powerpoint/2010/main" val="123148438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7760</TotalTime>
  <Words>381</Words>
  <Application>Microsoft Office PowerPoint</Application>
  <PresentationFormat>Widescreen</PresentationFormat>
  <Paragraphs>117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Calibri</vt:lpstr>
      <vt:lpstr>Century Gothic</vt:lpstr>
      <vt:lpstr>Helvetica</vt:lpstr>
      <vt:lpstr>Symbol</vt:lpstr>
      <vt:lpstr>Times New Roman</vt:lpstr>
      <vt:lpstr>Wingdings 3</vt:lpstr>
      <vt:lpstr>Ion</vt:lpstr>
      <vt:lpstr>IPv4 ADDRESSING and SUBNETTING</vt:lpstr>
      <vt:lpstr>PowerPoint Presentation</vt:lpstr>
      <vt:lpstr>PowerPoint Presentation</vt:lpstr>
      <vt:lpstr>SUBNET MASK CHART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64</cp:revision>
  <dcterms:created xsi:type="dcterms:W3CDTF">2021-02-24T10:44:30Z</dcterms:created>
  <dcterms:modified xsi:type="dcterms:W3CDTF">2021-06-12T17:22:22Z</dcterms:modified>
</cp:coreProperties>
</file>