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70" r:id="rId2"/>
    <p:sldId id="259" r:id="rId3"/>
    <p:sldId id="272" r:id="rId4"/>
    <p:sldId id="273" r:id="rId5"/>
    <p:sldId id="281" r:id="rId6"/>
    <p:sldId id="274" r:id="rId7"/>
    <p:sldId id="275" r:id="rId8"/>
    <p:sldId id="276" r:id="rId9"/>
    <p:sldId id="277" r:id="rId10"/>
    <p:sldId id="278" r:id="rId11"/>
    <p:sldId id="279" r:id="rId12"/>
    <p:sldId id="280" r:id="rId13"/>
    <p:sldId id="282" r:id="rId14"/>
    <p:sldId id="283" r:id="rId15"/>
    <p:sldId id="284" r:id="rId16"/>
    <p:sldId id="28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80" d="100"/>
          <a:sy n="80" d="100"/>
        </p:scale>
        <p:origin x="3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1F945-EA72-44BC-B293-48052D4D5798}" type="datetimeFigureOut">
              <a:rPr lang="en-US" smtClean="0"/>
              <a:t>10/9/2021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BE547-85E3-457E-982D-3B21E49C61A4}" type="slidenum">
              <a:rPr lang="en-US" smtClean="0"/>
              <a:t>‹#›</a:t>
            </a:fld>
            <a:endParaRPr lang="en-US"/>
          </a:p>
        </p:txBody>
      </p:sp>
    </p:spTree>
    <p:extLst>
      <p:ext uri="{BB962C8B-B14F-4D97-AF65-F5344CB8AC3E}">
        <p14:creationId xmlns:p14="http://schemas.microsoft.com/office/powerpoint/2010/main" val="3669706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46132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58671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6589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08046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05750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10/9/2021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907448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10/9/2021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58984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33837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8211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F759081-76E8-4EB7-8283-B26708E8F772}"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5487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10/9/2021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50790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759081-76E8-4EB7-8283-B26708E8F772}" type="datetimeFigureOut">
              <a:rPr lang="en-US" smtClean="0"/>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95425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759081-76E8-4EB7-8283-B26708E8F772}" type="datetimeFigureOut">
              <a:rPr lang="en-US" smtClean="0"/>
              <a:t>10/9/2021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2008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F759081-76E8-4EB7-8283-B26708E8F772}" type="datetimeFigureOut">
              <a:rPr lang="en-US" smtClean="0"/>
              <a:t>10/9/2021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20883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759081-76E8-4EB7-8283-B26708E8F772}" type="datetimeFigureOut">
              <a:rPr lang="en-US" smtClean="0"/>
              <a:t>10/9/2021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0516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F759081-76E8-4EB7-8283-B26708E8F772}" type="datetimeFigureOut">
              <a:rPr lang="en-US" smtClean="0"/>
              <a:t>10/9/2021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99722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10/9/2021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09260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759081-76E8-4EB7-8283-B26708E8F772}" type="datetimeFigureOut">
              <a:rPr lang="en-US" smtClean="0"/>
              <a:t>10/9/2021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4FEC0F-6B7D-498B-A60B-9C6D9401CD94}" type="slidenum">
              <a:rPr lang="en-US" smtClean="0"/>
              <a:t>‹#›</a:t>
            </a:fld>
            <a:endParaRPr lang="en-US"/>
          </a:p>
        </p:txBody>
      </p:sp>
    </p:spTree>
    <p:extLst>
      <p:ext uri="{BB962C8B-B14F-4D97-AF65-F5344CB8AC3E}">
        <p14:creationId xmlns:p14="http://schemas.microsoft.com/office/powerpoint/2010/main" val="13513088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PING</a:t>
            </a:r>
            <a:endParaRPr lang="en-US" dirty="0"/>
          </a:p>
        </p:txBody>
      </p:sp>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4" name="Rectangle 3"/>
          <p:cNvSpPr/>
          <p:nvPr/>
        </p:nvSpPr>
        <p:spPr>
          <a:xfrm>
            <a:off x="521367" y="1546792"/>
            <a:ext cx="9910011" cy="2446824"/>
          </a:xfrm>
          <a:prstGeom prst="rect">
            <a:avLst/>
          </a:prstGeom>
        </p:spPr>
        <p:txBody>
          <a:bodyPr wrap="square">
            <a:spAutoFit/>
          </a:bodyPr>
          <a:lstStyle/>
          <a:p>
            <a:r>
              <a:rPr lang="en-US" dirty="0">
                <a:latin typeface="Helvetica" panose="020B0604020202020204" pitchFamily="34" charset="0"/>
              </a:rPr>
              <a:t>PURPOSE</a:t>
            </a:r>
          </a:p>
          <a:p>
            <a:pPr>
              <a:lnSpc>
                <a:spcPct val="150000"/>
              </a:lnSpc>
              <a:buFont typeface="Arial" panose="020B0604020202020204" pitchFamily="34" charset="0"/>
              <a:buChar char="•"/>
            </a:pPr>
            <a:r>
              <a:rPr lang="en-US" dirty="0">
                <a:latin typeface="Helvetica" panose="020B0604020202020204" pitchFamily="34" charset="0"/>
              </a:rPr>
              <a:t>check network layer reachability i.e. IP</a:t>
            </a:r>
          </a:p>
          <a:p>
            <a:pPr>
              <a:lnSpc>
                <a:spcPct val="150000"/>
              </a:lnSpc>
              <a:buFont typeface="Arial" panose="020B0604020202020204" pitchFamily="34" charset="0"/>
              <a:buChar char="•"/>
            </a:pPr>
            <a:r>
              <a:rPr lang="en-US" dirty="0">
                <a:latin typeface="Helvetica" panose="020B0604020202020204" pitchFamily="34" charset="0"/>
              </a:rPr>
              <a:t>check round trip time to reach the destination.</a:t>
            </a:r>
          </a:p>
          <a:p>
            <a:pPr>
              <a:lnSpc>
                <a:spcPct val="150000"/>
              </a:lnSpc>
            </a:pPr>
            <a:r>
              <a:rPr lang="en-US" dirty="0">
                <a:latin typeface="Helvetica" panose="020B0604020202020204" pitchFamily="34" charset="0"/>
              </a:rPr>
              <a:t>PING utility (application) uses ICMP protocol (network layer)</a:t>
            </a:r>
          </a:p>
          <a:p>
            <a:pPr>
              <a:lnSpc>
                <a:spcPct val="150000"/>
              </a:lnSpc>
            </a:pPr>
            <a:r>
              <a:rPr lang="en-US" dirty="0">
                <a:latin typeface="Helvetica" panose="020B0604020202020204" pitchFamily="34" charset="0"/>
              </a:rPr>
              <a:t>ICMP echo request is sent by sender to destination </a:t>
            </a:r>
            <a:r>
              <a:rPr lang="en-US" dirty="0" err="1">
                <a:latin typeface="Helvetica" panose="020B0604020202020204" pitchFamily="34" charset="0"/>
              </a:rPr>
              <a:t>ip</a:t>
            </a:r>
            <a:r>
              <a:rPr lang="en-US" dirty="0">
                <a:latin typeface="Helvetica" panose="020B0604020202020204" pitchFamily="34" charset="0"/>
              </a:rPr>
              <a:t> address.</a:t>
            </a:r>
          </a:p>
          <a:p>
            <a:pPr>
              <a:lnSpc>
                <a:spcPct val="150000"/>
              </a:lnSpc>
            </a:pPr>
            <a:r>
              <a:rPr lang="en-US" dirty="0">
                <a:latin typeface="Helvetica" panose="020B0604020202020204" pitchFamily="34" charset="0"/>
              </a:rPr>
              <a:t>ICMP echo reply is responded by destination to sender </a:t>
            </a:r>
            <a:r>
              <a:rPr lang="en-US" dirty="0" err="1">
                <a:latin typeface="Helvetica" panose="020B0604020202020204" pitchFamily="34" charset="0"/>
              </a:rPr>
              <a:t>ip</a:t>
            </a:r>
            <a:r>
              <a:rPr lang="en-US" dirty="0">
                <a:latin typeface="Helvetica" panose="020B0604020202020204" pitchFamily="34" charset="0"/>
              </a:rPr>
              <a:t> address.</a:t>
            </a:r>
            <a:endParaRPr lang="en-US" b="0" i="0" dirty="0">
              <a:effectLst/>
              <a:latin typeface="Helvetica" panose="020B0604020202020204" pitchFamily="34" charset="0"/>
            </a:endParaRPr>
          </a:p>
        </p:txBody>
      </p:sp>
    </p:spTree>
    <p:extLst>
      <p:ext uri="{BB962C8B-B14F-4D97-AF65-F5344CB8AC3E}">
        <p14:creationId xmlns:p14="http://schemas.microsoft.com/office/powerpoint/2010/main" val="330957733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2" name="Rectangle 1"/>
          <p:cNvSpPr/>
          <p:nvPr/>
        </p:nvSpPr>
        <p:spPr>
          <a:xfrm>
            <a:off x="385011" y="1042283"/>
            <a:ext cx="9023685" cy="646331"/>
          </a:xfrm>
          <a:prstGeom prst="rect">
            <a:avLst/>
          </a:prstGeom>
        </p:spPr>
        <p:txBody>
          <a:bodyPr wrap="square">
            <a:spAutoFit/>
          </a:bodyPr>
          <a:lstStyle/>
          <a:p>
            <a:r>
              <a:rPr lang="en-US" b="1" u="sng" dirty="0">
                <a:latin typeface="Helvetica" panose="020B0604020202020204" pitchFamily="34" charset="0"/>
              </a:rPr>
              <a:t>SCENARIO 2: </a:t>
            </a:r>
            <a:r>
              <a:rPr lang="en-US" u="sng" dirty="0">
                <a:latin typeface="Helvetica" panose="020B0604020202020204" pitchFamily="34" charset="0"/>
              </a:rPr>
              <a:t>ARP IN DIFFERENT SUBNET</a:t>
            </a:r>
            <a:endParaRPr lang="en-US" dirty="0">
              <a:latin typeface="Helvetica" panose="020B0604020202020204" pitchFamily="34" charset="0"/>
            </a:endParaRPr>
          </a:p>
          <a:p>
            <a:r>
              <a:rPr lang="en-US" dirty="0">
                <a:latin typeface="Helvetica" panose="020B0604020202020204" pitchFamily="34" charset="0"/>
              </a:rPr>
              <a:t>Explain the packet flow to Ping PC2 from PC1. (All devices are freshly rebooted)</a:t>
            </a:r>
            <a:endParaRPr lang="en-US" b="0" i="0" dirty="0">
              <a:effectLst/>
              <a:latin typeface="Helvetica" panose="020B0604020202020204" pitchFamily="34" charset="0"/>
            </a:endParaRPr>
          </a:p>
        </p:txBody>
      </p:sp>
      <p:pic>
        <p:nvPicPr>
          <p:cNvPr id="9218" name="Picture 2" descr="https://networkinglessons.files.wordpress.com/2015/05/scenario-2-arp-different-subnet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011" y="1947027"/>
            <a:ext cx="4836694" cy="296394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533400" y="5169386"/>
            <a:ext cx="9007642" cy="1200329"/>
          </a:xfrm>
          <a:prstGeom prst="rect">
            <a:avLst/>
          </a:prstGeom>
        </p:spPr>
        <p:txBody>
          <a:bodyPr wrap="square">
            <a:spAutoFit/>
          </a:bodyPr>
          <a:lstStyle/>
          <a:p>
            <a:r>
              <a:rPr lang="en-US" dirty="0">
                <a:latin typeface="Helvetica" panose="020B0604020202020204" pitchFamily="34" charset="0"/>
              </a:rPr>
              <a:t>PC1&gt; ping 10.1.2.2</a:t>
            </a:r>
          </a:p>
          <a:p>
            <a:r>
              <a:rPr lang="en-US" dirty="0">
                <a:latin typeface="Helvetica" panose="020B0604020202020204" pitchFamily="34" charset="0"/>
              </a:rPr>
              <a:t>Step 1:</a:t>
            </a:r>
          </a:p>
          <a:p>
            <a:r>
              <a:rPr lang="en-US" dirty="0">
                <a:latin typeface="Helvetica" panose="020B0604020202020204" pitchFamily="34" charset="0"/>
              </a:rPr>
              <a:t>PC1 does AND operation between destination IP 10.1.2.2 and own Subnet Mask 255.255.255.0 and identifies that it is in different subnet 10.1.2.0</a:t>
            </a:r>
            <a:endParaRPr lang="en-US" b="0" i="0" dirty="0">
              <a:effectLst/>
              <a:latin typeface="Helvetica" panose="020B0604020202020204" pitchFamily="34" charset="0"/>
            </a:endParaRPr>
          </a:p>
        </p:txBody>
      </p:sp>
      <p:pic>
        <p:nvPicPr>
          <p:cNvPr id="8" name="Picture 2" descr="https://networkinglessons.files.wordpress.com/2015/05/scenario-2-icmp-echo-not-complet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1227" y="4425197"/>
            <a:ext cx="2028825" cy="971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492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2" name="Rectangle 1"/>
          <p:cNvSpPr/>
          <p:nvPr/>
        </p:nvSpPr>
        <p:spPr>
          <a:xfrm>
            <a:off x="96252" y="1029161"/>
            <a:ext cx="10551695" cy="2308324"/>
          </a:xfrm>
          <a:prstGeom prst="rect">
            <a:avLst/>
          </a:prstGeom>
        </p:spPr>
        <p:txBody>
          <a:bodyPr wrap="square">
            <a:spAutoFit/>
          </a:bodyPr>
          <a:lstStyle/>
          <a:p>
            <a:r>
              <a:rPr lang="en-US" dirty="0">
                <a:latin typeface="Helvetica" panose="020B0604020202020204" pitchFamily="34" charset="0"/>
              </a:rPr>
              <a:t>Step 2:</a:t>
            </a:r>
          </a:p>
          <a:p>
            <a:r>
              <a:rPr lang="en-US" dirty="0">
                <a:latin typeface="Helvetica" panose="020B0604020202020204" pitchFamily="34" charset="0"/>
              </a:rPr>
              <a:t>As it is remote/different subnet it does route lookup in following order –</a:t>
            </a:r>
          </a:p>
          <a:p>
            <a:r>
              <a:rPr lang="en-US" dirty="0">
                <a:latin typeface="Helvetica" panose="020B0604020202020204" pitchFamily="34" charset="0"/>
              </a:rPr>
              <a:t>a) Exact host address (match not found)</a:t>
            </a:r>
          </a:p>
          <a:p>
            <a:r>
              <a:rPr lang="en-US" dirty="0">
                <a:latin typeface="Helvetica" panose="020B0604020202020204" pitchFamily="34" charset="0"/>
              </a:rPr>
              <a:t>b) Network Address (Match not found)</a:t>
            </a:r>
          </a:p>
          <a:p>
            <a:r>
              <a:rPr lang="en-US" dirty="0">
                <a:latin typeface="Helvetica" panose="020B0604020202020204" pitchFamily="34" charset="0"/>
              </a:rPr>
              <a:t>c) Gateway Address</a:t>
            </a:r>
          </a:p>
          <a:p>
            <a:r>
              <a:rPr lang="en-US" dirty="0">
                <a:latin typeface="Helvetica" panose="020B0604020202020204" pitchFamily="34" charset="0"/>
              </a:rPr>
              <a:t>and then check ARP Cache for MAC address of next-hop IP address. As PC1 is rebooted, so </a:t>
            </a:r>
            <a:r>
              <a:rPr lang="en-US" dirty="0" err="1">
                <a:latin typeface="Helvetica" panose="020B0604020202020204" pitchFamily="34" charset="0"/>
              </a:rPr>
              <a:t>arp</a:t>
            </a:r>
            <a:r>
              <a:rPr lang="en-US" dirty="0">
                <a:latin typeface="Helvetica" panose="020B0604020202020204" pitchFamily="34" charset="0"/>
              </a:rPr>
              <a:t> cache would not have DMAC of the gateway.</a:t>
            </a:r>
          </a:p>
          <a:p>
            <a:r>
              <a:rPr lang="en-US" dirty="0">
                <a:latin typeface="Helvetica" panose="020B0604020202020204" pitchFamily="34" charset="0"/>
              </a:rPr>
              <a:t>So, it would generate ARP request frame for the gateway </a:t>
            </a:r>
            <a:r>
              <a:rPr lang="en-US" dirty="0" err="1">
                <a:latin typeface="Helvetica" panose="020B0604020202020204" pitchFamily="34" charset="0"/>
              </a:rPr>
              <a:t>ip</a:t>
            </a:r>
            <a:r>
              <a:rPr lang="en-US" dirty="0">
                <a:latin typeface="Helvetica" panose="020B0604020202020204" pitchFamily="34" charset="0"/>
              </a:rPr>
              <a:t> address and send it on the network.</a:t>
            </a:r>
            <a:endParaRPr lang="en-US" b="0" i="0" dirty="0">
              <a:effectLst/>
              <a:latin typeface="Helvetica" panose="020B0604020202020204" pitchFamily="34" charset="0"/>
            </a:endParaRPr>
          </a:p>
        </p:txBody>
      </p:sp>
      <p:pic>
        <p:nvPicPr>
          <p:cNvPr id="10244" name="Picture 4" descr="https://networkinglessons.files.wordpress.com/2015/05/scenario-2-arp-reques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111" y="3657516"/>
            <a:ext cx="4512677" cy="2093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4386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0440" y="5212588"/>
            <a:ext cx="1403260" cy="1264763"/>
          </a:xfrm>
          <a:prstGeom prst="rect">
            <a:avLst/>
          </a:prstGeom>
        </p:spPr>
      </p:pic>
      <p:sp>
        <p:nvSpPr>
          <p:cNvPr id="2" name="Rectangle 1"/>
          <p:cNvSpPr/>
          <p:nvPr/>
        </p:nvSpPr>
        <p:spPr>
          <a:xfrm>
            <a:off x="256673" y="284021"/>
            <a:ext cx="9368589" cy="1200329"/>
          </a:xfrm>
          <a:prstGeom prst="rect">
            <a:avLst/>
          </a:prstGeom>
        </p:spPr>
        <p:txBody>
          <a:bodyPr wrap="square">
            <a:spAutoFit/>
          </a:bodyPr>
          <a:lstStyle/>
          <a:p>
            <a:r>
              <a:rPr lang="en-US">
                <a:latin typeface="Helvetica" panose="020B0604020202020204" pitchFamily="34" charset="0"/>
              </a:rPr>
              <a:t>Step 3:</a:t>
            </a:r>
          </a:p>
          <a:p>
            <a:r>
              <a:rPr lang="en-US" dirty="0">
                <a:latin typeface="Helvetica" panose="020B0604020202020204" pitchFamily="34" charset="0"/>
              </a:rPr>
              <a:t>Router on receiving ARP request broadcast frame and finds its own </a:t>
            </a:r>
            <a:r>
              <a:rPr lang="en-US" dirty="0" err="1">
                <a:latin typeface="Helvetica" panose="020B0604020202020204" pitchFamily="34" charset="0"/>
              </a:rPr>
              <a:t>ip</a:t>
            </a:r>
            <a:r>
              <a:rPr lang="en-US" dirty="0">
                <a:latin typeface="Helvetica" panose="020B0604020202020204" pitchFamily="34" charset="0"/>
              </a:rPr>
              <a:t> address in target </a:t>
            </a:r>
            <a:r>
              <a:rPr lang="en-US" dirty="0" err="1">
                <a:latin typeface="Helvetica" panose="020B0604020202020204" pitchFamily="34" charset="0"/>
              </a:rPr>
              <a:t>ip</a:t>
            </a:r>
            <a:r>
              <a:rPr lang="en-US" dirty="0">
                <a:latin typeface="Helvetica" panose="020B0604020202020204" pitchFamily="34" charset="0"/>
              </a:rPr>
              <a:t> address field of </a:t>
            </a:r>
            <a:r>
              <a:rPr lang="en-US" dirty="0" err="1">
                <a:latin typeface="Helvetica" panose="020B0604020202020204" pitchFamily="34" charset="0"/>
              </a:rPr>
              <a:t>arp</a:t>
            </a:r>
            <a:r>
              <a:rPr lang="en-US" dirty="0">
                <a:latin typeface="Helvetica" panose="020B0604020202020204" pitchFamily="34" charset="0"/>
              </a:rPr>
              <a:t> header and populates it </a:t>
            </a:r>
            <a:r>
              <a:rPr lang="en-US" dirty="0" err="1">
                <a:latin typeface="Helvetica" panose="020B0604020202020204" pitchFamily="34" charset="0"/>
              </a:rPr>
              <a:t>arp</a:t>
            </a:r>
            <a:r>
              <a:rPr lang="en-US" dirty="0">
                <a:latin typeface="Helvetica" panose="020B0604020202020204" pitchFamily="34" charset="0"/>
              </a:rPr>
              <a:t> cache with PC1’s IP and MAC address and send an ARP reply unicast frame</a:t>
            </a:r>
            <a:endParaRPr lang="en-US" b="0" i="0" dirty="0">
              <a:effectLst/>
              <a:latin typeface="Helvetica" panose="020B0604020202020204" pitchFamily="34" charset="0"/>
            </a:endParaRPr>
          </a:p>
        </p:txBody>
      </p:sp>
      <p:pic>
        <p:nvPicPr>
          <p:cNvPr id="11266" name="Picture 2" descr="https://networkinglessons.files.wordpress.com/2015/05/scenario-2-arp-repl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238" y="1632117"/>
            <a:ext cx="4235951" cy="189313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08238" y="3989747"/>
            <a:ext cx="8964362" cy="1477328"/>
          </a:xfrm>
          <a:prstGeom prst="rect">
            <a:avLst/>
          </a:prstGeom>
        </p:spPr>
        <p:txBody>
          <a:bodyPr wrap="square">
            <a:spAutoFit/>
          </a:bodyPr>
          <a:lstStyle/>
          <a:p>
            <a:r>
              <a:rPr lang="en-US" dirty="0">
                <a:latin typeface="Helvetica" panose="020B0604020202020204" pitchFamily="34" charset="0"/>
              </a:rPr>
              <a:t>Step 4:</a:t>
            </a:r>
          </a:p>
          <a:p>
            <a:r>
              <a:rPr lang="en-US" dirty="0">
                <a:latin typeface="Helvetica" panose="020B0604020202020204" pitchFamily="34" charset="0"/>
              </a:rPr>
              <a:t>PC1 receives the ARP reply unicast frame and populates it own ARP cache with ROUTER’s IP and MAC address.</a:t>
            </a:r>
          </a:p>
          <a:p>
            <a:r>
              <a:rPr lang="en-US" dirty="0">
                <a:latin typeface="Helvetica" panose="020B0604020202020204" pitchFamily="34" charset="0"/>
              </a:rPr>
              <a:t>Now, PC1 sends the ICMP Echo packet encapsulated in Layer 2 header on the network.</a:t>
            </a:r>
            <a:endParaRPr lang="en-US" b="0" i="0" dirty="0">
              <a:effectLst/>
              <a:latin typeface="Helvetica" panose="020B0604020202020204" pitchFamily="34" charset="0"/>
            </a:endParaRPr>
          </a:p>
        </p:txBody>
      </p:sp>
      <p:pic>
        <p:nvPicPr>
          <p:cNvPr id="11268" name="Picture 4" descr="https://networkinglessons.files.wordpress.com/2015/05/scenario-2-icmp-echo-from-pc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6880" y="5505800"/>
            <a:ext cx="2038350" cy="971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37823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2347" y="1420596"/>
            <a:ext cx="11141242" cy="1477328"/>
          </a:xfrm>
          <a:prstGeom prst="rect">
            <a:avLst/>
          </a:prstGeom>
        </p:spPr>
        <p:txBody>
          <a:bodyPr wrap="square">
            <a:spAutoFit/>
          </a:bodyPr>
          <a:lstStyle/>
          <a:p>
            <a:r>
              <a:rPr lang="en-US">
                <a:latin typeface="Helvetica" panose="020B0604020202020204" pitchFamily="34" charset="0"/>
              </a:rPr>
              <a:t>Step 5:</a:t>
            </a:r>
          </a:p>
          <a:p>
            <a:r>
              <a:rPr lang="en-US" dirty="0">
                <a:latin typeface="Helvetica" panose="020B0604020202020204" pitchFamily="34" charset="0"/>
              </a:rPr>
              <a:t>Router receives the frame and sees it own MAC address as DMAC de-</a:t>
            </a:r>
            <a:r>
              <a:rPr lang="en-US" dirty="0" err="1">
                <a:latin typeface="Helvetica" panose="020B0604020202020204" pitchFamily="34" charset="0"/>
              </a:rPr>
              <a:t>capsulates</a:t>
            </a:r>
            <a:r>
              <a:rPr lang="en-US" dirty="0">
                <a:latin typeface="Helvetica" panose="020B0604020202020204" pitchFamily="34" charset="0"/>
              </a:rPr>
              <a:t> and checks the Destination IP address in its routing table and identifies network address &amp; exit interface towards PC2. Router checks ARP cache but does not find the MAC address for host 10.1.2.2. so it ARP request on interface towards PC2 and cache the ICMP echo sent by PC1.</a:t>
            </a:r>
            <a:endParaRPr lang="en-US" b="0" i="0" dirty="0">
              <a:effectLst/>
              <a:latin typeface="Helvetica" panose="020B0604020202020204" pitchFamily="34" charset="0"/>
            </a:endParaRPr>
          </a:p>
        </p:txBody>
      </p:sp>
      <p:pic>
        <p:nvPicPr>
          <p:cNvPr id="12290" name="Picture 2" descr="https://networkinglessons.files.wordpress.com/2015/05/scenario-2-arp-request-from-rou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859" y="3172159"/>
            <a:ext cx="5667710" cy="21939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0440" y="5212588"/>
            <a:ext cx="1403260" cy="1264763"/>
          </a:xfrm>
          <a:prstGeom prst="rect">
            <a:avLst/>
          </a:prstGeom>
        </p:spPr>
      </p:pic>
    </p:spTree>
    <p:extLst>
      <p:ext uri="{BB962C8B-B14F-4D97-AF65-F5344CB8AC3E}">
        <p14:creationId xmlns:p14="http://schemas.microsoft.com/office/powerpoint/2010/main" val="1557713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4221" y="584810"/>
            <a:ext cx="10395284" cy="923330"/>
          </a:xfrm>
          <a:prstGeom prst="rect">
            <a:avLst/>
          </a:prstGeom>
        </p:spPr>
        <p:txBody>
          <a:bodyPr wrap="square">
            <a:spAutoFit/>
          </a:bodyPr>
          <a:lstStyle/>
          <a:p>
            <a:r>
              <a:rPr lang="en-US" dirty="0">
                <a:latin typeface="Helvetica" panose="020B0604020202020204" pitchFamily="34" charset="0"/>
              </a:rPr>
              <a:t>Step 6:</a:t>
            </a:r>
          </a:p>
          <a:p>
            <a:r>
              <a:rPr lang="en-US" dirty="0">
                <a:latin typeface="Helvetica" panose="020B0604020202020204" pitchFamily="34" charset="0"/>
              </a:rPr>
              <a:t>PC2 receives ARP request broadcast frame populates it </a:t>
            </a:r>
            <a:r>
              <a:rPr lang="en-US" dirty="0" err="1">
                <a:latin typeface="Helvetica" panose="020B0604020202020204" pitchFamily="34" charset="0"/>
              </a:rPr>
              <a:t>arp</a:t>
            </a:r>
            <a:r>
              <a:rPr lang="en-US" dirty="0">
                <a:latin typeface="Helvetica" panose="020B0604020202020204" pitchFamily="34" charset="0"/>
              </a:rPr>
              <a:t> cache with Router’s IP – 10.1.2.254 and MAC address “C” and generates a ARP reply unicast frame and sends it on the network.</a:t>
            </a:r>
            <a:endParaRPr lang="en-US" b="0" i="0" dirty="0">
              <a:effectLst/>
              <a:latin typeface="Helvetica" panose="020B0604020202020204" pitchFamily="34" charset="0"/>
            </a:endParaRPr>
          </a:p>
        </p:txBody>
      </p:sp>
      <p:pic>
        <p:nvPicPr>
          <p:cNvPr id="13314" name="Picture 2" descr="https://networkinglessons.files.wordpress.com/2015/05/scenario-2-arp-reply-from-pc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33" y="1816684"/>
            <a:ext cx="3629025" cy="17335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0157" y="3606532"/>
            <a:ext cx="10071267" cy="1477328"/>
          </a:xfrm>
          <a:prstGeom prst="rect">
            <a:avLst/>
          </a:prstGeom>
        </p:spPr>
        <p:txBody>
          <a:bodyPr wrap="square">
            <a:spAutoFit/>
          </a:bodyPr>
          <a:lstStyle/>
          <a:p>
            <a:r>
              <a:rPr lang="en-US" dirty="0">
                <a:latin typeface="Helvetica" panose="020B0604020202020204" pitchFamily="34" charset="0"/>
              </a:rPr>
              <a:t>Step 7:</a:t>
            </a:r>
          </a:p>
          <a:p>
            <a:r>
              <a:rPr lang="en-US" dirty="0">
                <a:latin typeface="Helvetica" panose="020B0604020202020204" pitchFamily="34" charset="0"/>
              </a:rPr>
              <a:t>Router receives the ARP reply frame and populates it ARP cache with PC2’s IP and MAC address.</a:t>
            </a:r>
          </a:p>
          <a:p>
            <a:r>
              <a:rPr lang="en-US" dirty="0">
                <a:latin typeface="Helvetica" panose="020B0604020202020204" pitchFamily="34" charset="0"/>
              </a:rPr>
              <a:t>Now, Router sends the ICMP Echo packet encapsulated in Layer 2 header on the network towards the PC2.</a:t>
            </a:r>
            <a:endParaRPr lang="en-US" b="0" i="0" dirty="0">
              <a:effectLst/>
              <a:latin typeface="Helvetica" panose="020B0604020202020204" pitchFamily="34" charset="0"/>
            </a:endParaRPr>
          </a:p>
        </p:txBody>
      </p:sp>
      <p:pic>
        <p:nvPicPr>
          <p:cNvPr id="13316" name="Picture 4" descr="https://networkinglessons.files.wordpress.com/2015/05/scenario-2-icmp-echo-from-ro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790" y="5310019"/>
            <a:ext cx="2028825" cy="97155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20440" y="5212588"/>
            <a:ext cx="1403260" cy="1264763"/>
          </a:xfrm>
          <a:prstGeom prst="rect">
            <a:avLst/>
          </a:prstGeom>
        </p:spPr>
      </p:pic>
    </p:spTree>
    <p:extLst>
      <p:ext uri="{BB962C8B-B14F-4D97-AF65-F5344CB8AC3E}">
        <p14:creationId xmlns:p14="http://schemas.microsoft.com/office/powerpoint/2010/main" val="208884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5" y="344428"/>
            <a:ext cx="8843211" cy="1200329"/>
          </a:xfrm>
          <a:prstGeom prst="rect">
            <a:avLst/>
          </a:prstGeom>
        </p:spPr>
        <p:txBody>
          <a:bodyPr wrap="square">
            <a:spAutoFit/>
          </a:bodyPr>
          <a:lstStyle/>
          <a:p>
            <a:r>
              <a:rPr lang="en-US">
                <a:latin typeface="Helvetica" panose="020B0604020202020204" pitchFamily="34" charset="0"/>
              </a:rPr>
              <a:t>Step 8:</a:t>
            </a:r>
          </a:p>
          <a:p>
            <a:r>
              <a:rPr lang="en-US" dirty="0">
                <a:latin typeface="Helvetica" panose="020B0604020202020204" pitchFamily="34" charset="0"/>
              </a:rPr>
              <a:t>PC2 receives the frame, checks the DMAC and Destination IP Address is its own address and sees it is an ICMP echo packet and responds with ICMP echo reply packet on the network.</a:t>
            </a:r>
            <a:endParaRPr lang="en-US" b="0" i="0" dirty="0">
              <a:effectLst/>
              <a:latin typeface="Helvetica" panose="020B0604020202020204" pitchFamily="34" charset="0"/>
            </a:endParaRPr>
          </a:p>
        </p:txBody>
      </p:sp>
      <p:pic>
        <p:nvPicPr>
          <p:cNvPr id="14338" name="Picture 2" descr="https://networkinglessons.files.wordpress.com/2015/05/scenario-2-icmp-echo-reply-from-pc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316" y="1696703"/>
            <a:ext cx="2028825" cy="9620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20316" y="3009038"/>
            <a:ext cx="10972800" cy="1200329"/>
          </a:xfrm>
          <a:prstGeom prst="rect">
            <a:avLst/>
          </a:prstGeom>
        </p:spPr>
        <p:txBody>
          <a:bodyPr wrap="square">
            <a:spAutoFit/>
          </a:bodyPr>
          <a:lstStyle/>
          <a:p>
            <a:r>
              <a:rPr lang="en-US" dirty="0">
                <a:latin typeface="Helvetica" panose="020B0604020202020204" pitchFamily="34" charset="0"/>
              </a:rPr>
              <a:t>Step 9:</a:t>
            </a:r>
          </a:p>
          <a:p>
            <a:r>
              <a:rPr lang="en-US" dirty="0">
                <a:latin typeface="Helvetica" panose="020B0604020202020204" pitchFamily="34" charset="0"/>
              </a:rPr>
              <a:t>Router receives the frame from PC2, de-</a:t>
            </a:r>
            <a:r>
              <a:rPr lang="en-US" dirty="0" err="1">
                <a:latin typeface="Helvetica" panose="020B0604020202020204" pitchFamily="34" charset="0"/>
              </a:rPr>
              <a:t>capsulates</a:t>
            </a:r>
            <a:r>
              <a:rPr lang="en-US" dirty="0">
                <a:latin typeface="Helvetica" panose="020B0604020202020204" pitchFamily="34" charset="0"/>
              </a:rPr>
              <a:t> it and checks the Destination IP address in its routing table and identifies network address &amp; exit interface towards PC1 and also find MAC address of DMAC in ARP cache and hence, forwards ICMP echo reply towards the PC1.</a:t>
            </a:r>
            <a:endParaRPr lang="en-US" b="0" i="0" dirty="0">
              <a:effectLst/>
              <a:latin typeface="Helvetica" panose="020B0604020202020204" pitchFamily="34" charset="0"/>
            </a:endParaRPr>
          </a:p>
        </p:txBody>
      </p:sp>
      <p:pic>
        <p:nvPicPr>
          <p:cNvPr id="14340" name="Picture 4" descr="https://networkinglessons.files.wordpress.com/2015/05/scenario-2-icmp-echo-reply-from-route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316" y="4455779"/>
            <a:ext cx="2028825" cy="97155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20315" y="5604908"/>
            <a:ext cx="10034337" cy="923330"/>
          </a:xfrm>
          <a:prstGeom prst="rect">
            <a:avLst/>
          </a:prstGeom>
        </p:spPr>
        <p:txBody>
          <a:bodyPr wrap="square">
            <a:spAutoFit/>
          </a:bodyPr>
          <a:lstStyle/>
          <a:p>
            <a:r>
              <a:rPr lang="en-US" dirty="0">
                <a:latin typeface="Helvetica" panose="020B0604020202020204" pitchFamily="34" charset="0"/>
              </a:rPr>
              <a:t>Step 10:</a:t>
            </a:r>
          </a:p>
          <a:p>
            <a:r>
              <a:rPr lang="en-US" dirty="0">
                <a:latin typeface="Helvetica" panose="020B0604020202020204" pitchFamily="34" charset="0"/>
              </a:rPr>
              <a:t>PC1 receives the frame, checks the DMAC and Destination IP Address is its own address and sees it is an echo reply packet from PC2.</a:t>
            </a:r>
            <a:endParaRPr lang="en-US" b="0" i="0" dirty="0">
              <a:effectLst/>
              <a:latin typeface="Helvetica" panose="020B0604020202020204" pitchFamily="34" charset="0"/>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420440" y="5212588"/>
            <a:ext cx="1403260" cy="1264763"/>
          </a:xfrm>
          <a:prstGeom prst="rect">
            <a:avLst/>
          </a:prstGeom>
        </p:spPr>
      </p:pic>
    </p:spTree>
    <p:extLst>
      <p:ext uri="{BB962C8B-B14F-4D97-AF65-F5344CB8AC3E}">
        <p14:creationId xmlns:p14="http://schemas.microsoft.com/office/powerpoint/2010/main" val="365541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4537" y="686942"/>
            <a:ext cx="10371221" cy="1477328"/>
          </a:xfrm>
          <a:prstGeom prst="rect">
            <a:avLst/>
          </a:prstGeom>
        </p:spPr>
        <p:txBody>
          <a:bodyPr wrap="square">
            <a:spAutoFit/>
          </a:bodyPr>
          <a:lstStyle/>
          <a:p>
            <a:r>
              <a:rPr lang="en-US" b="1" u="sng" dirty="0">
                <a:latin typeface="Helvetica" panose="020B0604020202020204" pitchFamily="34" charset="0"/>
              </a:rPr>
              <a:t>GRATUITOUS ARP (GARP)</a:t>
            </a:r>
            <a:endParaRPr lang="en-US" dirty="0">
              <a:latin typeface="Helvetica" panose="020B0604020202020204" pitchFamily="34" charset="0"/>
            </a:endParaRPr>
          </a:p>
          <a:p>
            <a:r>
              <a:rPr lang="en-US" dirty="0">
                <a:latin typeface="Helvetica" panose="020B0604020202020204" pitchFamily="34" charset="0"/>
              </a:rPr>
              <a:t>PURPOSE</a:t>
            </a:r>
          </a:p>
          <a:p>
            <a:pPr>
              <a:buFont typeface="+mj-lt"/>
              <a:buAutoNum type="arabicPeriod"/>
            </a:pPr>
            <a:r>
              <a:rPr lang="en-US" dirty="0">
                <a:latin typeface="Helvetica" panose="020B0604020202020204" pitchFamily="34" charset="0"/>
              </a:rPr>
              <a:t>Detect duplicate IP address</a:t>
            </a:r>
          </a:p>
          <a:p>
            <a:pPr>
              <a:buFont typeface="+mj-lt"/>
              <a:buAutoNum type="arabicPeriod"/>
            </a:pPr>
            <a:r>
              <a:rPr lang="en-US" dirty="0">
                <a:latin typeface="Helvetica" panose="020B0604020202020204" pitchFamily="34" charset="0"/>
              </a:rPr>
              <a:t>Educate the switch port about the MAC address</a:t>
            </a:r>
          </a:p>
          <a:p>
            <a:r>
              <a:rPr lang="en-US" dirty="0">
                <a:latin typeface="Helvetica" panose="020B0604020202020204" pitchFamily="34" charset="0"/>
              </a:rPr>
              <a:t>GARP – sent to L2 broadcast address and has same sender &amp; target </a:t>
            </a:r>
            <a:r>
              <a:rPr lang="en-US" dirty="0" err="1">
                <a:latin typeface="Helvetica" panose="020B0604020202020204" pitchFamily="34" charset="0"/>
              </a:rPr>
              <a:t>ip</a:t>
            </a:r>
            <a:r>
              <a:rPr lang="en-US" dirty="0">
                <a:latin typeface="Helvetica" panose="020B0604020202020204" pitchFamily="34" charset="0"/>
              </a:rPr>
              <a:t> address in </a:t>
            </a:r>
            <a:r>
              <a:rPr lang="en-US" dirty="0" err="1">
                <a:latin typeface="Helvetica" panose="020B0604020202020204" pitchFamily="34" charset="0"/>
              </a:rPr>
              <a:t>arp</a:t>
            </a:r>
            <a:r>
              <a:rPr lang="en-US" dirty="0">
                <a:latin typeface="Helvetica" panose="020B0604020202020204" pitchFamily="34" charset="0"/>
              </a:rPr>
              <a:t> header.</a:t>
            </a:r>
            <a:endParaRPr lang="en-US" b="0" i="0" dirty="0">
              <a:effectLst/>
              <a:latin typeface="Helvetica" panose="020B0604020202020204" pitchFamily="34" charset="0"/>
            </a:endParaRPr>
          </a:p>
        </p:txBody>
      </p:sp>
      <p:pic>
        <p:nvPicPr>
          <p:cNvPr id="15362" name="Picture 2" descr="https://networkinglessons.files.wordpress.com/2015/05/garp-exampl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112" y="2540752"/>
            <a:ext cx="4428456" cy="15335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0440" y="5212588"/>
            <a:ext cx="1403260" cy="1264763"/>
          </a:xfrm>
          <a:prstGeom prst="rect">
            <a:avLst/>
          </a:prstGeom>
        </p:spPr>
      </p:pic>
    </p:spTree>
    <p:extLst>
      <p:ext uri="{BB962C8B-B14F-4D97-AF65-F5344CB8AC3E}">
        <p14:creationId xmlns:p14="http://schemas.microsoft.com/office/powerpoint/2010/main" val="3929460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4589626"/>
            <a:ext cx="1403260" cy="1264763"/>
          </a:xfrm>
          <a:prstGeom prst="rect">
            <a:avLst/>
          </a:prstGeom>
        </p:spPr>
      </p:pic>
      <p:pic>
        <p:nvPicPr>
          <p:cNvPr id="1026" name="Picture 2" descr="https://networkinglessons.files.wordpress.com/2015/05/ping-icmp-echo-reques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018" y="2690562"/>
            <a:ext cx="7181850" cy="32575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0270" y="615298"/>
            <a:ext cx="6096000" cy="923330"/>
          </a:xfrm>
          <a:prstGeom prst="rect">
            <a:avLst/>
          </a:prstGeom>
        </p:spPr>
        <p:txBody>
          <a:bodyPr>
            <a:spAutoFit/>
          </a:bodyPr>
          <a:lstStyle/>
          <a:p>
            <a:r>
              <a:rPr lang="en-US" b="1" dirty="0">
                <a:latin typeface="Helvetica" panose="020B0604020202020204" pitchFamily="34" charset="0"/>
              </a:rPr>
              <a:t>HOW PING </a:t>
            </a:r>
            <a:r>
              <a:rPr lang="en-US" b="1" dirty="0" smtClean="0">
                <a:latin typeface="Helvetica" panose="020B0604020202020204" pitchFamily="34" charset="0"/>
              </a:rPr>
              <a:t>WORKS</a:t>
            </a:r>
          </a:p>
          <a:p>
            <a:endParaRPr lang="en-US" dirty="0">
              <a:latin typeface="Helvetica" panose="020B0604020202020204" pitchFamily="34" charset="0"/>
            </a:endParaRPr>
          </a:p>
          <a:p>
            <a:r>
              <a:rPr lang="en-US" dirty="0">
                <a:latin typeface="Helvetica" panose="020B0604020202020204" pitchFamily="34" charset="0"/>
              </a:rPr>
              <a:t>To check </a:t>
            </a:r>
            <a:r>
              <a:rPr lang="en-US" dirty="0" err="1">
                <a:latin typeface="Helvetica" panose="020B0604020202020204" pitchFamily="34" charset="0"/>
              </a:rPr>
              <a:t>ip</a:t>
            </a:r>
            <a:r>
              <a:rPr lang="en-US" dirty="0">
                <a:latin typeface="Helvetica" panose="020B0604020202020204" pitchFamily="34" charset="0"/>
              </a:rPr>
              <a:t> network reachability between PC1 to PC2.</a:t>
            </a:r>
            <a:endParaRPr lang="en-US" b="0" i="0" dirty="0">
              <a:effectLst/>
              <a:latin typeface="Helvetica" panose="020B0604020202020204" pitchFamily="34" charset="0"/>
            </a:endParaRPr>
          </a:p>
        </p:txBody>
      </p:sp>
      <p:sp>
        <p:nvSpPr>
          <p:cNvPr id="3" name="Rectangle 2"/>
          <p:cNvSpPr/>
          <p:nvPr/>
        </p:nvSpPr>
        <p:spPr>
          <a:xfrm>
            <a:off x="420270" y="1497295"/>
            <a:ext cx="6096000" cy="646331"/>
          </a:xfrm>
          <a:prstGeom prst="rect">
            <a:avLst/>
          </a:prstGeom>
        </p:spPr>
        <p:txBody>
          <a:bodyPr>
            <a:spAutoFit/>
          </a:bodyPr>
          <a:lstStyle/>
          <a:p>
            <a:r>
              <a:rPr lang="en-US" b="1" dirty="0">
                <a:latin typeface="Helvetica" panose="020B0604020202020204" pitchFamily="34" charset="0"/>
              </a:rPr>
              <a:t>PC1&gt; ping PC2</a:t>
            </a:r>
            <a:endParaRPr lang="en-US" dirty="0">
              <a:latin typeface="Helvetica" panose="020B0604020202020204" pitchFamily="34" charset="0"/>
            </a:endParaRPr>
          </a:p>
          <a:p>
            <a:r>
              <a:rPr lang="en-US" dirty="0">
                <a:latin typeface="Helvetica" panose="020B0604020202020204" pitchFamily="34" charset="0"/>
              </a:rPr>
              <a:t>Step 1: PC1 sends ICMP echo request to PC2</a:t>
            </a:r>
            <a:r>
              <a:rPr lang="en-US" dirty="0">
                <a:solidFill>
                  <a:srgbClr val="333333"/>
                </a:solidFill>
                <a:latin typeface="Helvetica" panose="020B0604020202020204" pitchFamily="34" charset="0"/>
              </a:rPr>
              <a:t>.</a:t>
            </a:r>
            <a:endParaRPr lang="en-US" b="0" i="0" dirty="0">
              <a:solidFill>
                <a:srgbClr val="333333"/>
              </a:solidFill>
              <a:effectLst/>
              <a:latin typeface="Helvetica" panose="020B0604020202020204" pitchFamily="34" charset="0"/>
            </a:endParaRPr>
          </a:p>
        </p:txBody>
      </p:sp>
      <p:pic>
        <p:nvPicPr>
          <p:cNvPr id="1028" name="Picture 4" descr="ping scenari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0692" y="2424363"/>
            <a:ext cx="3369678" cy="1888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360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2" name="Rectangle 1"/>
          <p:cNvSpPr/>
          <p:nvPr/>
        </p:nvSpPr>
        <p:spPr>
          <a:xfrm>
            <a:off x="473242" y="747646"/>
            <a:ext cx="6096000" cy="646331"/>
          </a:xfrm>
          <a:prstGeom prst="rect">
            <a:avLst/>
          </a:prstGeom>
        </p:spPr>
        <p:txBody>
          <a:bodyPr>
            <a:spAutoFit/>
          </a:bodyPr>
          <a:lstStyle/>
          <a:p>
            <a:r>
              <a:rPr lang="en-US" dirty="0">
                <a:latin typeface="Helvetica" panose="020B0604020202020204" pitchFamily="34" charset="0"/>
              </a:rPr>
              <a:t>Step 2: PC2 responds with ICMP echo reply to PC1’s ICMP echo request.</a:t>
            </a:r>
            <a:endParaRPr lang="en-US" dirty="0"/>
          </a:p>
        </p:txBody>
      </p:sp>
      <p:pic>
        <p:nvPicPr>
          <p:cNvPr id="2052" name="Picture 4" descr="https://networkinglessons.files.wordpress.com/2015/05/ping-icmp-echo-repl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242" y="1750428"/>
            <a:ext cx="7277100"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207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5" name="Rectangle 4"/>
          <p:cNvSpPr/>
          <p:nvPr/>
        </p:nvSpPr>
        <p:spPr>
          <a:xfrm>
            <a:off x="168443" y="379184"/>
            <a:ext cx="9998242" cy="2585323"/>
          </a:xfrm>
          <a:prstGeom prst="rect">
            <a:avLst/>
          </a:prstGeom>
        </p:spPr>
        <p:txBody>
          <a:bodyPr wrap="square">
            <a:spAutoFit/>
          </a:bodyPr>
          <a:lstStyle/>
          <a:p>
            <a:r>
              <a:rPr lang="en-US" b="1" dirty="0" smtClean="0">
                <a:solidFill>
                  <a:schemeClr val="accent2"/>
                </a:solidFill>
                <a:latin typeface="Helvetica" panose="020B0604020202020204" pitchFamily="34" charset="0"/>
              </a:rPr>
              <a:t>ADDRESS </a:t>
            </a:r>
            <a:r>
              <a:rPr lang="en-US" b="1" dirty="0">
                <a:solidFill>
                  <a:schemeClr val="accent2"/>
                </a:solidFill>
                <a:latin typeface="Helvetica" panose="020B0604020202020204" pitchFamily="34" charset="0"/>
              </a:rPr>
              <a:t>RESOLUTION PROTOCOL (ARP</a:t>
            </a:r>
            <a:r>
              <a:rPr lang="en-US" b="1" dirty="0" smtClean="0">
                <a:solidFill>
                  <a:schemeClr val="accent2"/>
                </a:solidFill>
                <a:latin typeface="Helvetica" panose="020B0604020202020204" pitchFamily="34" charset="0"/>
              </a:rPr>
              <a:t>)</a:t>
            </a:r>
          </a:p>
          <a:p>
            <a:endParaRPr lang="en-US" b="1" dirty="0">
              <a:solidFill>
                <a:schemeClr val="accent1"/>
              </a:solidFill>
              <a:latin typeface="Helvetica" panose="020B0604020202020204" pitchFamily="34" charset="0"/>
            </a:endParaRPr>
          </a:p>
          <a:p>
            <a:r>
              <a:rPr lang="en-US" dirty="0" smtClean="0">
                <a:latin typeface="Helvetica" panose="020B0604020202020204" pitchFamily="34" charset="0"/>
              </a:rPr>
              <a:t>ARP </a:t>
            </a:r>
            <a:r>
              <a:rPr lang="en-US" dirty="0">
                <a:latin typeface="Helvetica" panose="020B0604020202020204" pitchFamily="34" charset="0"/>
              </a:rPr>
              <a:t>FEATURES</a:t>
            </a:r>
          </a:p>
          <a:p>
            <a:pPr>
              <a:buFont typeface="Arial" panose="020B0604020202020204" pitchFamily="34" charset="0"/>
              <a:buChar char="•"/>
            </a:pPr>
            <a:r>
              <a:rPr lang="en-US" dirty="0">
                <a:latin typeface="Helvetica" panose="020B0604020202020204" pitchFamily="34" charset="0"/>
              </a:rPr>
              <a:t>ARP is defined in RFC 826.</a:t>
            </a:r>
          </a:p>
          <a:p>
            <a:pPr>
              <a:buFont typeface="Arial" panose="020B0604020202020204" pitchFamily="34" charset="0"/>
              <a:buChar char="•"/>
            </a:pPr>
            <a:r>
              <a:rPr lang="en-US" dirty="0">
                <a:latin typeface="Helvetica" panose="020B0604020202020204" pitchFamily="34" charset="0"/>
              </a:rPr>
              <a:t>ARP is protocol used by Layer 3 address (IP) to resolve the Layer 2 address (MAC Address) in </a:t>
            </a:r>
            <a:r>
              <a:rPr lang="en-US" dirty="0" err="1">
                <a:latin typeface="Helvetica" panose="020B0604020202020204" pitchFamily="34" charset="0"/>
              </a:rPr>
              <a:t>ethernet</a:t>
            </a:r>
            <a:r>
              <a:rPr lang="en-US" dirty="0">
                <a:latin typeface="Helvetica" panose="020B0604020202020204" pitchFamily="34" charset="0"/>
              </a:rPr>
              <a:t> LAN segment.</a:t>
            </a:r>
          </a:p>
          <a:p>
            <a:pPr>
              <a:buFont typeface="Arial" panose="020B0604020202020204" pitchFamily="34" charset="0"/>
              <a:buChar char="•"/>
            </a:pPr>
            <a:r>
              <a:rPr lang="en-US" dirty="0">
                <a:latin typeface="Helvetica" panose="020B0604020202020204" pitchFamily="34" charset="0"/>
              </a:rPr>
              <a:t>ARP is stored in </a:t>
            </a:r>
            <a:r>
              <a:rPr lang="en-US" dirty="0" err="1">
                <a:latin typeface="Helvetica" panose="020B0604020202020204" pitchFamily="34" charset="0"/>
              </a:rPr>
              <a:t>arp</a:t>
            </a:r>
            <a:r>
              <a:rPr lang="en-US" dirty="0">
                <a:latin typeface="Helvetica" panose="020B0604020202020204" pitchFamily="34" charset="0"/>
              </a:rPr>
              <a:t> cache on Layer 3 devices.</a:t>
            </a:r>
          </a:p>
          <a:p>
            <a:pPr>
              <a:buFont typeface="Arial" panose="020B0604020202020204" pitchFamily="34" charset="0"/>
              <a:buChar char="•"/>
            </a:pPr>
            <a:r>
              <a:rPr lang="en-US" dirty="0">
                <a:latin typeface="Helvetica" panose="020B0604020202020204" pitchFamily="34" charset="0"/>
              </a:rPr>
              <a:t>Sender sends ARP REQUEST to Layer 2 broadcast as destination address.</a:t>
            </a:r>
          </a:p>
          <a:p>
            <a:pPr>
              <a:buFont typeface="Arial" panose="020B0604020202020204" pitchFamily="34" charset="0"/>
              <a:buChar char="•"/>
            </a:pPr>
            <a:r>
              <a:rPr lang="en-US" dirty="0">
                <a:latin typeface="Helvetica" panose="020B0604020202020204" pitchFamily="34" charset="0"/>
              </a:rPr>
              <a:t>Target responds with ARP REPLY to Layer 2 unicast as destination address.</a:t>
            </a:r>
            <a:endParaRPr lang="en-US" b="0" i="0" dirty="0">
              <a:effectLst/>
              <a:latin typeface="Helvetica" panose="020B0604020202020204" pitchFamily="34" charset="0"/>
            </a:endParaRPr>
          </a:p>
        </p:txBody>
      </p:sp>
      <p:pic>
        <p:nvPicPr>
          <p:cNvPr id="3074" name="Picture 2" descr="https://networkinglessons.files.wordpress.com/2015/05/arp-hdr.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2924" y="3312674"/>
            <a:ext cx="3846519" cy="223011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networkinglessons.files.wordpress.com/2015/05/arp-hdr-fields.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443" y="3725527"/>
            <a:ext cx="7105650" cy="297180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285710" y="3160351"/>
            <a:ext cx="1706557" cy="369332"/>
          </a:xfrm>
          <a:prstGeom prst="rect">
            <a:avLst/>
          </a:prstGeom>
        </p:spPr>
        <p:txBody>
          <a:bodyPr wrap="none">
            <a:spAutoFit/>
          </a:bodyPr>
          <a:lstStyle/>
          <a:p>
            <a:r>
              <a:rPr lang="en-US" b="1" dirty="0">
                <a:latin typeface="Helvetica" panose="020B0604020202020204" pitchFamily="34" charset="0"/>
              </a:rPr>
              <a:t>ARP HEADER</a:t>
            </a:r>
            <a:endParaRPr lang="en-US" dirty="0"/>
          </a:p>
        </p:txBody>
      </p:sp>
    </p:spTree>
    <p:extLst>
      <p:ext uri="{BB962C8B-B14F-4D97-AF65-F5344CB8AC3E}">
        <p14:creationId xmlns:p14="http://schemas.microsoft.com/office/powerpoint/2010/main" val="3369974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2" name="Rectangle 1"/>
          <p:cNvSpPr/>
          <p:nvPr/>
        </p:nvSpPr>
        <p:spPr>
          <a:xfrm>
            <a:off x="118179" y="260503"/>
            <a:ext cx="4207306" cy="369332"/>
          </a:xfrm>
          <a:prstGeom prst="rect">
            <a:avLst/>
          </a:prstGeom>
        </p:spPr>
        <p:txBody>
          <a:bodyPr wrap="none">
            <a:spAutoFit/>
          </a:bodyPr>
          <a:lstStyle/>
          <a:p>
            <a:r>
              <a:rPr lang="it-IT" b="1" dirty="0">
                <a:latin typeface="Helvetica" panose="020B0604020202020204" pitchFamily="34" charset="0"/>
              </a:rPr>
              <a:t>SCENARIO 1:</a:t>
            </a:r>
            <a:r>
              <a:rPr lang="it-IT" u="sng" dirty="0">
                <a:latin typeface="Helvetica" panose="020B0604020202020204" pitchFamily="34" charset="0"/>
              </a:rPr>
              <a:t> ARP IN SAME SUBNET</a:t>
            </a:r>
            <a:endParaRPr lang="en-US" dirty="0"/>
          </a:p>
        </p:txBody>
      </p:sp>
      <p:sp>
        <p:nvSpPr>
          <p:cNvPr id="3" name="Rectangle 2"/>
          <p:cNvSpPr/>
          <p:nvPr/>
        </p:nvSpPr>
        <p:spPr>
          <a:xfrm>
            <a:off x="0" y="843898"/>
            <a:ext cx="9829800" cy="369332"/>
          </a:xfrm>
          <a:prstGeom prst="rect">
            <a:avLst/>
          </a:prstGeom>
        </p:spPr>
        <p:txBody>
          <a:bodyPr wrap="square">
            <a:spAutoFit/>
          </a:bodyPr>
          <a:lstStyle/>
          <a:p>
            <a:r>
              <a:rPr lang="en-US" dirty="0">
                <a:latin typeface="Helvetica" panose="020B0604020202020204" pitchFamily="34" charset="0"/>
              </a:rPr>
              <a:t>Explain the packet flow to Ping PC2 from PC1. (All devices are freshly rebooted)</a:t>
            </a:r>
            <a:endParaRPr lang="en-US" dirty="0"/>
          </a:p>
        </p:txBody>
      </p:sp>
      <p:pic>
        <p:nvPicPr>
          <p:cNvPr id="4098" name="Picture 2" descr="https://networkinglessons.files.wordpress.com/2015/05/scenario-1-arp-same-subne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179" y="1439325"/>
            <a:ext cx="5219700" cy="23336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18179" y="4206315"/>
            <a:ext cx="9296400" cy="1200329"/>
          </a:xfrm>
          <a:prstGeom prst="rect">
            <a:avLst/>
          </a:prstGeom>
        </p:spPr>
        <p:txBody>
          <a:bodyPr wrap="square">
            <a:spAutoFit/>
          </a:bodyPr>
          <a:lstStyle/>
          <a:p>
            <a:r>
              <a:rPr lang="en-US" dirty="0">
                <a:latin typeface="Helvetica" panose="020B0604020202020204" pitchFamily="34" charset="0"/>
              </a:rPr>
              <a:t>PC1&gt; ping 10.1.1.2</a:t>
            </a:r>
          </a:p>
          <a:p>
            <a:r>
              <a:rPr lang="en-US" dirty="0">
                <a:latin typeface="Helvetica" panose="020B0604020202020204" pitchFamily="34" charset="0"/>
              </a:rPr>
              <a:t>Step 1:</a:t>
            </a:r>
          </a:p>
          <a:p>
            <a:r>
              <a:rPr lang="en-US" dirty="0">
                <a:latin typeface="Helvetica" panose="020B0604020202020204" pitchFamily="34" charset="0"/>
              </a:rPr>
              <a:t>PC1 does AND operation between destination IP 10.1.1.2 and own Subnet Mask 255.255.255.0 and identifies that it is in same subnet 10.1.1.0</a:t>
            </a:r>
            <a:endParaRPr lang="en-US" b="0" i="0" dirty="0">
              <a:effectLst/>
              <a:latin typeface="Helvetica" panose="020B0604020202020204" pitchFamily="34" charset="0"/>
            </a:endParaRPr>
          </a:p>
        </p:txBody>
      </p:sp>
      <p:pic>
        <p:nvPicPr>
          <p:cNvPr id="4100" name="Picture 4" descr="https://networkinglessons.files.wordpress.com/2015/05/scenario-1-icmp-echo-not-complete.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4017" y="5684630"/>
            <a:ext cx="2503404" cy="1081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908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2" name="Rectangle 1"/>
          <p:cNvSpPr/>
          <p:nvPr/>
        </p:nvSpPr>
        <p:spPr>
          <a:xfrm>
            <a:off x="348916" y="897631"/>
            <a:ext cx="10238873" cy="1200329"/>
          </a:xfrm>
          <a:prstGeom prst="rect">
            <a:avLst/>
          </a:prstGeom>
        </p:spPr>
        <p:txBody>
          <a:bodyPr wrap="square">
            <a:spAutoFit/>
          </a:bodyPr>
          <a:lstStyle/>
          <a:p>
            <a:r>
              <a:rPr lang="en-US" dirty="0">
                <a:latin typeface="Helvetica" panose="020B0604020202020204" pitchFamily="34" charset="0"/>
              </a:rPr>
              <a:t>Step 2:</a:t>
            </a:r>
          </a:p>
          <a:p>
            <a:r>
              <a:rPr lang="en-US" dirty="0">
                <a:latin typeface="Helvetica" panose="020B0604020202020204" pitchFamily="34" charset="0"/>
              </a:rPr>
              <a:t>As it is Local/same subnet, it checks ARP Cache for MAC address of destination IP address. As PC1 is rebooted, so </a:t>
            </a:r>
            <a:r>
              <a:rPr lang="en-US" dirty="0" err="1">
                <a:latin typeface="Helvetica" panose="020B0604020202020204" pitchFamily="34" charset="0"/>
              </a:rPr>
              <a:t>arp</a:t>
            </a:r>
            <a:r>
              <a:rPr lang="en-US" dirty="0">
                <a:latin typeface="Helvetica" panose="020B0604020202020204" pitchFamily="34" charset="0"/>
              </a:rPr>
              <a:t> cache would not have DMAC. So, it would generate ARP request frame and it on the network.</a:t>
            </a:r>
            <a:endParaRPr lang="en-US" b="0" i="0" dirty="0">
              <a:effectLst/>
              <a:latin typeface="Helvetica" panose="020B0604020202020204" pitchFamily="34" charset="0"/>
            </a:endParaRPr>
          </a:p>
        </p:txBody>
      </p:sp>
      <p:pic>
        <p:nvPicPr>
          <p:cNvPr id="5122" name="Picture 2" descr="https://networkinglessons.files.wordpress.com/2015/05/scenario-1-arp-request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332" y="2390107"/>
            <a:ext cx="4693151" cy="2157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1048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2" name="Rectangle 1"/>
          <p:cNvSpPr/>
          <p:nvPr/>
        </p:nvSpPr>
        <p:spPr>
          <a:xfrm>
            <a:off x="168442" y="746009"/>
            <a:ext cx="12023558" cy="2585323"/>
          </a:xfrm>
          <a:prstGeom prst="rect">
            <a:avLst/>
          </a:prstGeom>
        </p:spPr>
        <p:txBody>
          <a:bodyPr wrap="square">
            <a:spAutoFit/>
          </a:bodyPr>
          <a:lstStyle/>
          <a:p>
            <a:r>
              <a:rPr lang="en-US" dirty="0">
                <a:latin typeface="Helvetica" panose="020B0604020202020204" pitchFamily="34" charset="0"/>
              </a:rPr>
              <a:t>Step 3:</a:t>
            </a:r>
          </a:p>
          <a:p>
            <a:r>
              <a:rPr lang="en-US" dirty="0">
                <a:latin typeface="Helvetica" panose="020B0604020202020204" pitchFamily="34" charset="0"/>
              </a:rPr>
              <a:t>Switch on receiving ARP request frame, checks the I/G bit and understand it is a multicast/broadcast frame and floods to all other active port other than the port it received the frame. Before forwards the frame switch learns the SMAC “A” on Port “1” in its MAC Address table.</a:t>
            </a:r>
          </a:p>
          <a:p>
            <a:r>
              <a:rPr lang="en-US" dirty="0">
                <a:latin typeface="Helvetica" panose="020B0604020202020204" pitchFamily="34" charset="0"/>
              </a:rPr>
              <a:t>Step 4:</a:t>
            </a:r>
          </a:p>
          <a:p>
            <a:r>
              <a:rPr lang="en-US" dirty="0">
                <a:latin typeface="Helvetica" panose="020B0604020202020204" pitchFamily="34" charset="0"/>
              </a:rPr>
              <a:t>PC2 receives the ARP request broadcast frame. In ARP header section of ARP Request frame identifies it own </a:t>
            </a:r>
            <a:r>
              <a:rPr lang="en-US" dirty="0" err="1">
                <a:latin typeface="Helvetica" panose="020B0604020202020204" pitchFamily="34" charset="0"/>
              </a:rPr>
              <a:t>ip</a:t>
            </a:r>
            <a:r>
              <a:rPr lang="en-US" dirty="0">
                <a:latin typeface="Helvetica" panose="020B0604020202020204" pitchFamily="34" charset="0"/>
              </a:rPr>
              <a:t> address in the Target IP Address and populates it own ARP cache with PC1 IP address 10.1.1.1 and MAC address “A”.</a:t>
            </a:r>
          </a:p>
          <a:p>
            <a:r>
              <a:rPr lang="en-US" dirty="0">
                <a:latin typeface="Helvetica" panose="020B0604020202020204" pitchFamily="34" charset="0"/>
              </a:rPr>
              <a:t>PC2 generates a ARP reply unicast frame and sends it on the network.</a:t>
            </a:r>
            <a:endParaRPr lang="en-US" b="0" i="0" dirty="0">
              <a:effectLst/>
              <a:latin typeface="Helvetica" panose="020B0604020202020204" pitchFamily="34" charset="0"/>
            </a:endParaRPr>
          </a:p>
        </p:txBody>
      </p:sp>
      <p:pic>
        <p:nvPicPr>
          <p:cNvPr id="6146" name="Picture 2" descr="https://networkinglessons.files.wordpress.com/2015/05/scenario-1-arp-repl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233" y="3689517"/>
            <a:ext cx="5221704" cy="2374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816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5673091"/>
            <a:ext cx="1403260" cy="1264763"/>
          </a:xfrm>
          <a:prstGeom prst="rect">
            <a:avLst/>
          </a:prstGeom>
        </p:spPr>
      </p:pic>
      <p:sp>
        <p:nvSpPr>
          <p:cNvPr id="2" name="Rectangle 1"/>
          <p:cNvSpPr/>
          <p:nvPr/>
        </p:nvSpPr>
        <p:spPr>
          <a:xfrm>
            <a:off x="156410" y="968730"/>
            <a:ext cx="11790947" cy="2308324"/>
          </a:xfrm>
          <a:prstGeom prst="rect">
            <a:avLst/>
          </a:prstGeom>
        </p:spPr>
        <p:txBody>
          <a:bodyPr wrap="square">
            <a:spAutoFit/>
          </a:bodyPr>
          <a:lstStyle/>
          <a:p>
            <a:r>
              <a:rPr lang="en-US" dirty="0">
                <a:latin typeface="Helvetica" panose="020B0604020202020204" pitchFamily="34" charset="0"/>
              </a:rPr>
              <a:t>Step 5:</a:t>
            </a:r>
          </a:p>
          <a:p>
            <a:r>
              <a:rPr lang="en-US" dirty="0">
                <a:latin typeface="Helvetica" panose="020B0604020202020204" pitchFamily="34" charset="0"/>
              </a:rPr>
              <a:t>Switch on receiving ARP reply frame checks the I/G bit and understand it is a unicast frame and checks the MAC address table for DMAC “A” and finds the entry for it and forwards the frame towards port “1” but before forwarding the frame switch learns the SMAC “B” on Port “2” in its MAC Address table.</a:t>
            </a:r>
          </a:p>
          <a:p>
            <a:r>
              <a:rPr lang="en-US" dirty="0">
                <a:latin typeface="Helvetica" panose="020B0604020202020204" pitchFamily="34" charset="0"/>
              </a:rPr>
              <a:t>Step 6:</a:t>
            </a:r>
          </a:p>
          <a:p>
            <a:r>
              <a:rPr lang="en-US" dirty="0">
                <a:latin typeface="Helvetica" panose="020B0604020202020204" pitchFamily="34" charset="0"/>
              </a:rPr>
              <a:t>PC1 receives the ARP reply frame and populates it ARP cache with PC2’s IP address 10.1.1.2 and MAC address “B”.</a:t>
            </a:r>
          </a:p>
          <a:p>
            <a:r>
              <a:rPr lang="en-US" dirty="0">
                <a:latin typeface="Helvetica" panose="020B0604020202020204" pitchFamily="34" charset="0"/>
              </a:rPr>
              <a:t>Now, PC1 sends the ICMP Echo packet encapsulated in Layer 2 header on the network.</a:t>
            </a:r>
            <a:endParaRPr lang="en-US" b="0" i="0" dirty="0">
              <a:effectLst/>
              <a:latin typeface="Helvetica" panose="020B0604020202020204" pitchFamily="34" charset="0"/>
            </a:endParaRPr>
          </a:p>
        </p:txBody>
      </p:sp>
      <p:pic>
        <p:nvPicPr>
          <p:cNvPr id="7170" name="Picture 2" descr="https://networkinglessons.files.wordpress.com/2015/05/scenario-1-icmp-echo.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63" y="3467327"/>
            <a:ext cx="3959226" cy="2015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982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2" name="Rectangle 1"/>
          <p:cNvSpPr/>
          <p:nvPr/>
        </p:nvSpPr>
        <p:spPr>
          <a:xfrm>
            <a:off x="252662" y="1047344"/>
            <a:ext cx="11682663" cy="1754326"/>
          </a:xfrm>
          <a:prstGeom prst="rect">
            <a:avLst/>
          </a:prstGeom>
        </p:spPr>
        <p:txBody>
          <a:bodyPr wrap="square">
            <a:spAutoFit/>
          </a:bodyPr>
          <a:lstStyle/>
          <a:p>
            <a:r>
              <a:rPr lang="en-US" dirty="0">
                <a:latin typeface="Helvetica" panose="020B0604020202020204" pitchFamily="34" charset="0"/>
              </a:rPr>
              <a:t>Step 7:</a:t>
            </a:r>
          </a:p>
          <a:p>
            <a:r>
              <a:rPr lang="en-US" dirty="0">
                <a:latin typeface="Helvetica" panose="020B0604020202020204" pitchFamily="34" charset="0"/>
              </a:rPr>
              <a:t>Switch receives the frame on port 1, checks the I/G bit. it is unicast frame check the DMAC and forwards towards port “2” and before forwarding refresh the aging timer of SMAC “A” in mac address table.</a:t>
            </a:r>
          </a:p>
          <a:p>
            <a:r>
              <a:rPr lang="en-US" dirty="0">
                <a:latin typeface="Helvetica" panose="020B0604020202020204" pitchFamily="34" charset="0"/>
              </a:rPr>
              <a:t>Step 8:</a:t>
            </a:r>
          </a:p>
          <a:p>
            <a:r>
              <a:rPr lang="en-US" dirty="0">
                <a:latin typeface="Helvetica" panose="020B0604020202020204" pitchFamily="34" charset="0"/>
              </a:rPr>
              <a:t>PC2 receives the frame, identifies the DMAC and Destination IP Address is its own address and sees it is an ICMP request packet and responds with ICMP echo reply packet on the network.</a:t>
            </a:r>
            <a:endParaRPr lang="en-US" b="0" i="0" dirty="0">
              <a:effectLst/>
              <a:latin typeface="Helvetica" panose="020B0604020202020204" pitchFamily="34" charset="0"/>
            </a:endParaRPr>
          </a:p>
        </p:txBody>
      </p:sp>
      <p:pic>
        <p:nvPicPr>
          <p:cNvPr id="8194" name="Picture 2" descr="https://networkinglessons.files.wordpress.com/2015/05/scenario-1-icmp-echo-reply.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091" y="3044548"/>
            <a:ext cx="2695909" cy="143423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8441" y="4721662"/>
            <a:ext cx="10274970" cy="2031325"/>
          </a:xfrm>
          <a:prstGeom prst="rect">
            <a:avLst/>
          </a:prstGeom>
        </p:spPr>
        <p:txBody>
          <a:bodyPr wrap="square">
            <a:spAutoFit/>
          </a:bodyPr>
          <a:lstStyle/>
          <a:p>
            <a:r>
              <a:rPr lang="en-US" dirty="0">
                <a:latin typeface="Helvetica" panose="020B0604020202020204" pitchFamily="34" charset="0"/>
              </a:rPr>
              <a:t>Step 9:</a:t>
            </a:r>
          </a:p>
          <a:p>
            <a:r>
              <a:rPr lang="en-US" dirty="0">
                <a:latin typeface="Helvetica" panose="020B0604020202020204" pitchFamily="34" charset="0"/>
              </a:rPr>
              <a:t>Switch receives the frame on port 2, checks the I/G bit. it is unicast frame check the destination mac address and forwards towards port “1” and before forwarding refresh the aging timer of </a:t>
            </a:r>
            <a:r>
              <a:rPr lang="en-US" dirty="0" err="1">
                <a:latin typeface="Helvetica" panose="020B0604020202020204" pitchFamily="34" charset="0"/>
              </a:rPr>
              <a:t>smac</a:t>
            </a:r>
            <a:r>
              <a:rPr lang="en-US" dirty="0">
                <a:latin typeface="Helvetica" panose="020B0604020202020204" pitchFamily="34" charset="0"/>
              </a:rPr>
              <a:t> “B” in mac address table.</a:t>
            </a:r>
          </a:p>
          <a:p>
            <a:r>
              <a:rPr lang="en-US" dirty="0">
                <a:latin typeface="Helvetica" panose="020B0604020202020204" pitchFamily="34" charset="0"/>
              </a:rPr>
              <a:t>Step 10:</a:t>
            </a:r>
          </a:p>
          <a:p>
            <a:r>
              <a:rPr lang="en-US" dirty="0">
                <a:latin typeface="Helvetica" panose="020B0604020202020204" pitchFamily="34" charset="0"/>
              </a:rPr>
              <a:t>PC1 receives the frame, checks the DMAC and Destination IP Address is its own address and sees it is an ICMP protocol and is ICMP echo reply packet from PC2.</a:t>
            </a:r>
            <a:endParaRPr lang="en-US" b="0" i="0" dirty="0">
              <a:effectLst/>
              <a:latin typeface="Helvetica" panose="020B0604020202020204" pitchFamily="34" charset="0"/>
            </a:endParaRPr>
          </a:p>
        </p:txBody>
      </p:sp>
    </p:spTree>
    <p:extLst>
      <p:ext uri="{BB962C8B-B14F-4D97-AF65-F5344CB8AC3E}">
        <p14:creationId xmlns:p14="http://schemas.microsoft.com/office/powerpoint/2010/main" val="12314843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7797</TotalTime>
  <Words>589</Words>
  <Application>Microsoft Office PowerPoint</Application>
  <PresentationFormat>Widescreen</PresentationFormat>
  <Paragraphs>82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Helvetica</vt:lpstr>
      <vt:lpstr>Wingdings 3</vt:lpstr>
      <vt:lpstr>Ion</vt:lpstr>
      <vt:lpstr>PING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 successfully completing this session you will able to understand below topics:</dc:title>
  <dc:creator>E RAMESH GOUD</dc:creator>
  <cp:lastModifiedBy>E RAMESH GOUD</cp:lastModifiedBy>
  <cp:revision>84</cp:revision>
  <dcterms:created xsi:type="dcterms:W3CDTF">2021-02-24T10:44:30Z</dcterms:created>
  <dcterms:modified xsi:type="dcterms:W3CDTF">2021-10-09T10:53:25Z</dcterms:modified>
</cp:coreProperties>
</file>