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9" r:id="rId5"/>
    <p:sldId id="268" r:id="rId6"/>
    <p:sldId id="263" r:id="rId7"/>
    <p:sldId id="264" r:id="rId8"/>
    <p:sldId id="265" r:id="rId9"/>
    <p:sldId id="261"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94690"/>
  </p:normalViewPr>
  <p:slideViewPr>
    <p:cSldViewPr snapToGrid="0">
      <p:cViewPr varScale="1">
        <p:scale>
          <a:sx n="139" d="100"/>
          <a:sy n="139"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3T17:18:04.354"/>
    </inkml:context>
    <inkml:brush xml:id="br0">
      <inkml:brushProperty name="width" value="0.05292" units="cm"/>
      <inkml:brushProperty name="height" value="0.05292" units="cm"/>
      <inkml:brushProperty name="color" value="#C00000"/>
    </inkml:brush>
  </inkml:definitions>
  <inkml:trace contextRef="#ctx0" brushRef="#br0">13737 16058 24575,'3'4'0,"0"2"0,-1 0 0,2 2 0,0 0 0,3 27 0,-2-17 0,2 18 0,-4-15 0,0-13 0,0 12 0,1-15 0,-1 4 0,3 1 0,-3-3 0,11 10 0,-8-9 0,6 3 0,3-2 0,-3-3 0,9 3 0,12-2 0,-16-4 0,27 1 0,-23-7 0,13-4 0,-5 0 0,1-1 0,12-8-283,-6 7 0,6 0 0,-7 0 283,7-2 0,-3 2 0,-6 1 0,-18 3 0,-6-2 0,-2 0 0,-1-1 0,-6 2 849,2-11-849,0 6 0,2-33 0,-1 26 0,3-18 0,0 9 0,0 0 0,2-7 0,-1 2 0,-1 1 0,-1 7 0,2-2 0,-2 21 0,4-9 0,-7 11 0,1 1 0,-2-2 0,2 2 0,0 0 0,-1-2 0,1 4 0,0-9 0,4-23 0,2 5 0,-3-9 0,-1 23 0,-7 11 0,-1 2 0,2 0 0</inkml:trace>
  <inkml:trace contextRef="#ctx0" brushRef="#br0" timeOffset="705">14510 15454 24575,'7'0'0,"0"-3"0,3-3 0,-1-5 0,-1 4 0,-3 1 0</inkml:trace>
  <inkml:trace contextRef="#ctx0" brushRef="#br0" timeOffset="1493">14598 15306 8191,'-8'-20'0,"-11"-5"3276,-1 19-1489,-11-5 1031,-3 14-2818,12 5 859,-1 14 1,1 5-860,5 4 0,3-3 0,3 3 0,6-1 0,3-2 3276,2 3 0,7 17-3044,-5-38-232,8-5 0,-9-1 0,4-4 0,-3-2 0,5-5 0,-2-6 0,8-14 0,-4 9 0,7-21 0,-3 14 0,-3 0 0,-1 9 0,-5 12 0,0 1 0,0 2 0,5-3 0,19-5 0,15-4 0,-16 6 0,3 0 0,8-1 0,5-1 0,-3 0-1278,3-2 0,2 0 1278,-4 1 0,5 0 0,0-1 0,-5 2 0,3-3 0,-2 0 0,-7 2 0,1-1 0,-4 3 0,2 2 0,-6 1 0,0 0 0,12 15 0,-34 9 0,4 4 2556,-4 4-2556,6 8 0,0 2 0,-4-7 0,-1 0 0,4 3 0,-6-4 0,-1-1 0,-1-3 0,1 7 0,-2-12 0,-1-13 0,1 2 0,-2-6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7/23/24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BBE547-85E3-457E-982D-3B21E49C61A4}" type="slidenum">
              <a:rPr lang="en-US" smtClean="0"/>
              <a:t>1</a:t>
            </a:fld>
            <a:endParaRPr lang="en-US"/>
          </a:p>
        </p:txBody>
      </p:sp>
    </p:spTree>
    <p:extLst>
      <p:ext uri="{BB962C8B-B14F-4D97-AF65-F5344CB8AC3E}">
        <p14:creationId xmlns:p14="http://schemas.microsoft.com/office/powerpoint/2010/main" val="214590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BE547-85E3-457E-982D-3B21E49C61A4}" type="slidenum">
              <a:rPr lang="en-US" smtClean="0"/>
              <a:t>11</a:t>
            </a:fld>
            <a:endParaRPr lang="en-US"/>
          </a:p>
        </p:txBody>
      </p:sp>
    </p:spTree>
    <p:extLst>
      <p:ext uri="{BB962C8B-B14F-4D97-AF65-F5344CB8AC3E}">
        <p14:creationId xmlns:p14="http://schemas.microsoft.com/office/powerpoint/2010/main" val="258111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7/23/24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7/23/24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7/23/24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25.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After successfully completing this session you will able to understand below topics:</a:t>
            </a:r>
          </a:p>
        </p:txBody>
      </p:sp>
      <p:sp>
        <p:nvSpPr>
          <p:cNvPr id="3" name="Content Placeholder 2"/>
          <p:cNvSpPr>
            <a:spLocks noGrp="1"/>
          </p:cNvSpPr>
          <p:nvPr>
            <p:ph idx="1"/>
          </p:nvPr>
        </p:nvSpPr>
        <p:spPr>
          <a:xfrm>
            <a:off x="875201" y="1627508"/>
            <a:ext cx="9395072" cy="3200970"/>
          </a:xfrm>
        </p:spPr>
        <p:txBody>
          <a:bodyPr>
            <a:normAutofit/>
          </a:bodyPr>
          <a:lstStyle/>
          <a:p>
            <a:r>
              <a:rPr lang="en-US" dirty="0"/>
              <a:t>Packet switching and circuit switching</a:t>
            </a:r>
          </a:p>
          <a:p>
            <a:r>
              <a:rPr lang="en-US" dirty="0"/>
              <a:t>Headers (IP and Ethernet)and packet flow with practical explanation.</a:t>
            </a:r>
          </a:p>
          <a:p>
            <a:r>
              <a:rPr lang="en-US" dirty="0"/>
              <a:t>Types of Data flow</a:t>
            </a:r>
          </a:p>
          <a:p>
            <a:r>
              <a:rPr lang="en-US" dirty="0"/>
              <a:t>Broadcast domain and collision domain</a:t>
            </a:r>
          </a:p>
          <a:p>
            <a:r>
              <a:rPr lang="en-US" dirty="0"/>
              <a:t>Physical layer devices (HUB, Repeater, Bridge, DWDM)</a:t>
            </a:r>
          </a:p>
          <a:p>
            <a:r>
              <a:rPr lang="en-US" dirty="0"/>
              <a:t>What is IP address and Ranges IP addresses.</a:t>
            </a:r>
          </a:p>
          <a:p>
            <a:pPr marL="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492874"/>
            <a:ext cx="1403260" cy="1264763"/>
          </a:xfrm>
          <a:prstGeom prst="rect">
            <a:avLst/>
          </a:prstGeom>
        </p:spPr>
      </p:pic>
    </p:spTree>
    <p:extLst>
      <p:ext uri="{BB962C8B-B14F-4D97-AF65-F5344CB8AC3E}">
        <p14:creationId xmlns:p14="http://schemas.microsoft.com/office/powerpoint/2010/main" val="4958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etwork Devices (Hub, Repeater, Bridge, Switch, Router, Gateways and  Brouter)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634" y="1216296"/>
            <a:ext cx="3819219" cy="41957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Star, Bus, Ring &amp; Mesh Topology Connect Computer Networks in  Organizations | What is computer, Topology, Computer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388" y="1691249"/>
            <a:ext cx="5866084" cy="3245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p:spTree>
    <p:extLst>
      <p:ext uri="{BB962C8B-B14F-4D97-AF65-F5344CB8AC3E}">
        <p14:creationId xmlns:p14="http://schemas.microsoft.com/office/powerpoint/2010/main" val="271366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a:t>IP Address</a:t>
            </a:r>
          </a:p>
        </p:txBody>
      </p:sp>
      <p:sp>
        <p:nvSpPr>
          <p:cNvPr id="3" name="Content Placeholder 2"/>
          <p:cNvSpPr>
            <a:spLocks noGrp="1"/>
          </p:cNvSpPr>
          <p:nvPr>
            <p:ph idx="1"/>
          </p:nvPr>
        </p:nvSpPr>
        <p:spPr>
          <a:xfrm>
            <a:off x="266970" y="1909806"/>
            <a:ext cx="6178435" cy="1078722"/>
          </a:xfrm>
        </p:spPr>
        <p:txBody>
          <a:bodyPr/>
          <a:lstStyle/>
          <a:p>
            <a:r>
              <a:rPr lang="en-US" dirty="0"/>
              <a:t>Each IPv4 address is 32 bit and represented in decimal format in 4 octets. Each octet has 8 bits.</a:t>
            </a:r>
          </a:p>
          <a:p>
            <a:endParaRPr lang="en-US" dirty="0"/>
          </a:p>
          <a:p>
            <a:endParaRPr lang="en-US" dirty="0"/>
          </a:p>
        </p:txBody>
      </p:sp>
      <p:pic>
        <p:nvPicPr>
          <p:cNvPr id="12" name="Picture 8" descr="CCNA prep: Fundamentals of IPv4 addressing and Routing - Intense 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597" y="3203550"/>
            <a:ext cx="48768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P address |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79" y="3112093"/>
            <a:ext cx="6174738" cy="240776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CovertDecimal2Bina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2597" y="2067567"/>
            <a:ext cx="5300894" cy="763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p:sp>
        <p:nvSpPr>
          <p:cNvPr id="7" name="TextBox 6">
            <a:extLst>
              <a:ext uri="{FF2B5EF4-FFF2-40B4-BE49-F238E27FC236}">
                <a16:creationId xmlns:a16="http://schemas.microsoft.com/office/drawing/2014/main" id="{B587ACE7-FE90-5FA8-3C17-6F0073D5EDA1}"/>
              </a:ext>
            </a:extLst>
          </p:cNvPr>
          <p:cNvSpPr txBox="1"/>
          <p:nvPr/>
        </p:nvSpPr>
        <p:spPr>
          <a:xfrm>
            <a:off x="8376550" y="2834218"/>
            <a:ext cx="2514600" cy="369332"/>
          </a:xfrm>
          <a:prstGeom prst="rect">
            <a:avLst/>
          </a:prstGeom>
          <a:noFill/>
        </p:spPr>
        <p:txBody>
          <a:bodyPr wrap="square" rtlCol="0">
            <a:spAutoFit/>
          </a:bodyPr>
          <a:lstStyle/>
          <a:p>
            <a:r>
              <a:rPr lang="en-US" dirty="0">
                <a:solidFill>
                  <a:srgbClr val="FF0000"/>
                </a:solidFill>
                <a:highlight>
                  <a:srgbClr val="FFFF00"/>
                </a:highlight>
              </a:rPr>
              <a:t>0000 0001</a:t>
            </a:r>
          </a:p>
        </p:txBody>
      </p:sp>
      <p:sp>
        <p:nvSpPr>
          <p:cNvPr id="22" name="TextBox 21">
            <a:extLst>
              <a:ext uri="{FF2B5EF4-FFF2-40B4-BE49-F238E27FC236}">
                <a16:creationId xmlns:a16="http://schemas.microsoft.com/office/drawing/2014/main" id="{4E5897D7-12BE-EC6F-1DF0-DE37FD272373}"/>
              </a:ext>
            </a:extLst>
          </p:cNvPr>
          <p:cNvSpPr txBox="1"/>
          <p:nvPr/>
        </p:nvSpPr>
        <p:spPr>
          <a:xfrm>
            <a:off x="6861439" y="5223905"/>
            <a:ext cx="1210588" cy="369332"/>
          </a:xfrm>
          <a:prstGeom prst="rect">
            <a:avLst/>
          </a:prstGeom>
          <a:noFill/>
        </p:spPr>
        <p:txBody>
          <a:bodyPr wrap="none" rtlCol="0">
            <a:spAutoFit/>
          </a:bodyPr>
          <a:lstStyle/>
          <a:p>
            <a:r>
              <a:rPr lang="en-US" dirty="0"/>
              <a:t>10100011</a:t>
            </a:r>
          </a:p>
        </p:txBody>
      </p:sp>
      <p:sp>
        <p:nvSpPr>
          <p:cNvPr id="23" name="TextBox 22">
            <a:extLst>
              <a:ext uri="{FF2B5EF4-FFF2-40B4-BE49-F238E27FC236}">
                <a16:creationId xmlns:a16="http://schemas.microsoft.com/office/drawing/2014/main" id="{E8868727-3D0D-653A-9F41-59668AF394CE}"/>
              </a:ext>
            </a:extLst>
          </p:cNvPr>
          <p:cNvSpPr txBox="1"/>
          <p:nvPr/>
        </p:nvSpPr>
        <p:spPr>
          <a:xfrm>
            <a:off x="6940296" y="6025896"/>
            <a:ext cx="2024913" cy="369332"/>
          </a:xfrm>
          <a:prstGeom prst="rect">
            <a:avLst/>
          </a:prstGeom>
          <a:noFill/>
        </p:spPr>
        <p:txBody>
          <a:bodyPr wrap="none" rtlCol="0">
            <a:spAutoFit/>
          </a:bodyPr>
          <a:lstStyle/>
          <a:p>
            <a:r>
              <a:rPr lang="en-US" dirty="0"/>
              <a:t>128+32+2+1=163</a:t>
            </a:r>
          </a:p>
        </p:txBody>
      </p:sp>
    </p:spTree>
    <p:extLst>
      <p:ext uri="{BB962C8B-B14F-4D97-AF65-F5344CB8AC3E}">
        <p14:creationId xmlns:p14="http://schemas.microsoft.com/office/powerpoint/2010/main" val="178619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Public and Private IP addresses - Homenet How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64" y="4469663"/>
            <a:ext cx="5372914" cy="210038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What are the different classes of ip address and give the range of each -  Brainly.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23" y="535260"/>
            <a:ext cx="6350077" cy="381371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P addressing. 32 bits (4 octets) displayed as dotted decimal quad (w.x.y.z  each 0-255) 192.168.100.2 is really 11000000 10101000 01100100 00000010  (spaces for illustration purposes) 32 bits gives 232 =4G bit patterns /  combinations Class 1st octe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160" y="1025914"/>
            <a:ext cx="40005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p:sp>
        <p:nvSpPr>
          <p:cNvPr id="2" name="TextBox 1">
            <a:extLst>
              <a:ext uri="{FF2B5EF4-FFF2-40B4-BE49-F238E27FC236}">
                <a16:creationId xmlns:a16="http://schemas.microsoft.com/office/drawing/2014/main" id="{91F60A18-2F91-A140-ABE0-3436690407E0}"/>
              </a:ext>
            </a:extLst>
          </p:cNvPr>
          <p:cNvSpPr txBox="1"/>
          <p:nvPr/>
        </p:nvSpPr>
        <p:spPr>
          <a:xfrm>
            <a:off x="7416800" y="4487333"/>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4A52007-68B0-4F09-E9D5-604E55698886}"/>
              </a:ext>
            </a:extLst>
          </p:cNvPr>
          <p:cNvSpPr txBox="1"/>
          <p:nvPr/>
        </p:nvSpPr>
        <p:spPr>
          <a:xfrm>
            <a:off x="8026400" y="635000"/>
            <a:ext cx="31290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58756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switching </a:t>
            </a:r>
          </a:p>
        </p:txBody>
      </p:sp>
      <p:pic>
        <p:nvPicPr>
          <p:cNvPr id="4" name="Picture 2" descr="BSNL: BSNL FY19 loss at over Rs 14,000 crore: Govt - The Economic Time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796418" y="3821431"/>
            <a:ext cx="3673563" cy="24730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apposite-tech.com/wp-content/uploads/2017/10/circuitswitc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24" y="3679902"/>
            <a:ext cx="5036024" cy="22290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66333" y="1254705"/>
            <a:ext cx="8946541" cy="24251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circuit switch created a temporary and dedicated link of fixed bandwidth between communicating end nodes. This link only lasted until the call was complete. If there weren’t enough network resources available, the call wouldn’t be established or “completed as dialed.”</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8740" y="5057977"/>
            <a:ext cx="1403260" cy="1264763"/>
          </a:xfrm>
          <a:prstGeom prst="rect">
            <a:avLst/>
          </a:prstGeom>
        </p:spPr>
      </p:pic>
    </p:spTree>
    <p:extLst>
      <p:ext uri="{BB962C8B-B14F-4D97-AF65-F5344CB8AC3E}">
        <p14:creationId xmlns:p14="http://schemas.microsoft.com/office/powerpoint/2010/main" val="407877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switching</a:t>
            </a:r>
          </a:p>
        </p:txBody>
      </p:sp>
      <p:sp>
        <p:nvSpPr>
          <p:cNvPr id="5" name="Content Placeholder 2"/>
          <p:cNvSpPr txBox="1">
            <a:spLocks/>
          </p:cNvSpPr>
          <p:nvPr/>
        </p:nvSpPr>
        <p:spPr>
          <a:xfrm>
            <a:off x="352685" y="1425121"/>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t>Packet Switching</a:t>
            </a:r>
            <a:r>
              <a:rPr lang="en-US" dirty="0"/>
              <a:t> transmits data across digital networks by breaking it down into blocks or packets for more efficient transfer using various network devices.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3078" name="Picture 6" descr="Packet Switching"/>
          <p:cNvPicPr>
            <a:picLocks noChangeAspect="1" noChangeArrowheads="1"/>
          </p:cNvPicPr>
          <p:nvPr/>
        </p:nvPicPr>
        <p:blipFill rotWithShape="1">
          <a:blip r:embed="rId3">
            <a:extLst>
              <a:ext uri="{28A0092B-C50C-407E-A947-70E740481C1C}">
                <a14:useLocalDpi xmlns:a14="http://schemas.microsoft.com/office/drawing/2010/main" val="0"/>
              </a:ext>
            </a:extLst>
          </a:blip>
          <a:srcRect b="7136"/>
          <a:stretch/>
        </p:blipFill>
        <p:spPr bwMode="auto">
          <a:xfrm>
            <a:off x="1189543" y="2825651"/>
            <a:ext cx="6002993" cy="348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6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header and IP Header</a:t>
            </a:r>
          </a:p>
        </p:txBody>
      </p:sp>
      <p:pic>
        <p:nvPicPr>
          <p:cNvPr id="12290" name="Picture 2" descr="IP Protocol Header Fundamentals Explained with Diagra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365" y="2865240"/>
            <a:ext cx="4303053" cy="180700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The Ethernet II Frame 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6" name="Picture 8" descr="The Ethernet II Frame 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65" y="4855090"/>
            <a:ext cx="4572543" cy="1982771"/>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The iso&amp;amp;osi reference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73" y="1786153"/>
            <a:ext cx="2831403" cy="40603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214095"/>
            <a:ext cx="1403260" cy="1264763"/>
          </a:xfrm>
          <a:prstGeom prst="rect">
            <a:avLst/>
          </a:prstGeom>
        </p:spPr>
      </p:pic>
      <p:pic>
        <p:nvPicPr>
          <p:cNvPr id="10" name="Picture 6" descr="IP address | INFORM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365" y="1393263"/>
            <a:ext cx="4294811" cy="128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23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672"/>
          </a:xfrm>
        </p:spPr>
        <p:txBody>
          <a:bodyPr/>
          <a:lstStyle/>
          <a:p>
            <a:r>
              <a:rPr lang="en-US" dirty="0"/>
              <a:t>Data flow</a:t>
            </a:r>
          </a:p>
        </p:txBody>
      </p:sp>
      <p:pic>
        <p:nvPicPr>
          <p:cNvPr id="10242" name="Picture 2" descr="Cisco SG300-28 28-Port Gigabit Managed Switch - Buy Cisco SG300-28 28-Port  Gigabit Managed Switch Online at Low Price in India - Amazon.i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76654" y="2281239"/>
            <a:ext cx="3947531" cy="148096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isco - CISCO886VA-SEC-K9 - Cisco 886 VDSL/ADSL over ISDN Multi-mode Router  w/ Adv IP new and refurbished buy online low pri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3167" y="322519"/>
            <a:ext cx="3220276" cy="15954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9530" y="5111380"/>
            <a:ext cx="1403260" cy="1264763"/>
          </a:xfrm>
          <a:prstGeom prst="rect">
            <a:avLst/>
          </a:prstGeom>
        </p:spPr>
      </p:pic>
      <p:pic>
        <p:nvPicPr>
          <p:cNvPr id="10248" name="Picture 8" descr="Premium Photo | Hand typing on laptop keyboard beside has modem and lan  cable on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764807" y="4640880"/>
            <a:ext cx="1211569" cy="8070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Premium Photo | Hand typing on laptop keyboard beside has modem and lan  cable on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8136695" y="1841214"/>
            <a:ext cx="1211569" cy="80706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0" y="2843561"/>
            <a:ext cx="2776654" cy="4125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Switch- Data link layer</a:t>
            </a:r>
          </a:p>
        </p:txBody>
      </p:sp>
      <p:sp>
        <p:nvSpPr>
          <p:cNvPr id="12" name="Title 1"/>
          <p:cNvSpPr txBox="1">
            <a:spLocks/>
          </p:cNvSpPr>
          <p:nvPr/>
        </p:nvSpPr>
        <p:spPr>
          <a:xfrm>
            <a:off x="7418051" y="1014641"/>
            <a:ext cx="3175607" cy="468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Router –Network Layer</a:t>
            </a:r>
          </a:p>
        </p:txBody>
      </p:sp>
      <p:sp>
        <p:nvSpPr>
          <p:cNvPr id="13" name="Title 1"/>
          <p:cNvSpPr txBox="1">
            <a:spLocks/>
          </p:cNvSpPr>
          <p:nvPr/>
        </p:nvSpPr>
        <p:spPr>
          <a:xfrm>
            <a:off x="1787290" y="5605347"/>
            <a:ext cx="1189086" cy="468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PC-A</a:t>
            </a:r>
          </a:p>
        </p:txBody>
      </p:sp>
      <p:sp>
        <p:nvSpPr>
          <p:cNvPr id="14" name="Title 1"/>
          <p:cNvSpPr txBox="1">
            <a:spLocks/>
          </p:cNvSpPr>
          <p:nvPr/>
        </p:nvSpPr>
        <p:spPr>
          <a:xfrm>
            <a:off x="8431349" y="2829569"/>
            <a:ext cx="1189086" cy="468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PC-B</a:t>
            </a:r>
          </a:p>
        </p:txBody>
      </p:sp>
      <p:pic>
        <p:nvPicPr>
          <p:cNvPr id="15" name="Picture 2" descr="Cisco SG300-28 28-Port Gigabit Managed Switch - Buy Cisco SG300-28 28-Port  Gigabit Managed Switch Online at Low Price in India - Amazon.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4599" y="3890204"/>
            <a:ext cx="3672469" cy="1480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BFBE8A-D649-889A-4D55-49CE0E68BDC7}"/>
              </a:ext>
            </a:extLst>
          </p:cNvPr>
          <p:cNvSpPr txBox="1"/>
          <p:nvPr/>
        </p:nvSpPr>
        <p:spPr>
          <a:xfrm>
            <a:off x="2370591" y="3417179"/>
            <a:ext cx="4685898" cy="369332"/>
          </a:xfrm>
          <a:prstGeom prst="rect">
            <a:avLst/>
          </a:prstGeom>
          <a:noFill/>
        </p:spPr>
        <p:txBody>
          <a:bodyPr wrap="none" rtlCol="0">
            <a:spAutoFit/>
          </a:bodyPr>
          <a:lstStyle/>
          <a:p>
            <a:r>
              <a:rPr lang="en-US" b="1" dirty="0">
                <a:solidFill>
                  <a:srgbClr val="FF0000"/>
                </a:solidFill>
                <a:highlight>
                  <a:srgbClr val="FFFF00"/>
                </a:highlight>
              </a:rPr>
              <a:t>Switch Maintains the mac-address Table</a:t>
            </a:r>
          </a:p>
        </p:txBody>
      </p:sp>
      <p:sp>
        <p:nvSpPr>
          <p:cNvPr id="5" name="TextBox 4">
            <a:extLst>
              <a:ext uri="{FF2B5EF4-FFF2-40B4-BE49-F238E27FC236}">
                <a16:creationId xmlns:a16="http://schemas.microsoft.com/office/drawing/2014/main" id="{F129788D-D870-BD33-BD40-8F86B99695DD}"/>
              </a:ext>
            </a:extLst>
          </p:cNvPr>
          <p:cNvSpPr txBox="1"/>
          <p:nvPr/>
        </p:nvSpPr>
        <p:spPr>
          <a:xfrm>
            <a:off x="4080933" y="4080933"/>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7CADE12-6C4D-8FDF-CE61-E58125F1AD70}"/>
              </a:ext>
            </a:extLst>
          </p:cNvPr>
          <p:cNvSpPr txBox="1"/>
          <p:nvPr/>
        </p:nvSpPr>
        <p:spPr>
          <a:xfrm>
            <a:off x="4080933" y="3985511"/>
            <a:ext cx="2576346" cy="369332"/>
          </a:xfrm>
          <a:prstGeom prst="rect">
            <a:avLst/>
          </a:prstGeom>
          <a:noFill/>
        </p:spPr>
        <p:txBody>
          <a:bodyPr wrap="none" rtlCol="0">
            <a:spAutoFit/>
          </a:bodyPr>
          <a:lstStyle/>
          <a:p>
            <a:r>
              <a:rPr lang="en-US" dirty="0"/>
              <a:t>Port       MAC address</a:t>
            </a:r>
          </a:p>
        </p:txBody>
      </p:sp>
      <p:sp>
        <p:nvSpPr>
          <p:cNvPr id="9" name="TextBox 8">
            <a:extLst>
              <a:ext uri="{FF2B5EF4-FFF2-40B4-BE49-F238E27FC236}">
                <a16:creationId xmlns:a16="http://schemas.microsoft.com/office/drawing/2014/main" id="{020B477A-A1D7-B86E-A983-BA02079EBC6B}"/>
              </a:ext>
            </a:extLst>
          </p:cNvPr>
          <p:cNvSpPr txBox="1"/>
          <p:nvPr/>
        </p:nvSpPr>
        <p:spPr>
          <a:xfrm>
            <a:off x="4199467" y="4622800"/>
            <a:ext cx="542136" cy="369332"/>
          </a:xfrm>
          <a:prstGeom prst="rect">
            <a:avLst/>
          </a:prstGeom>
          <a:noFill/>
        </p:spPr>
        <p:txBody>
          <a:bodyPr wrap="none" rtlCol="0">
            <a:spAutoFit/>
          </a:bodyPr>
          <a:lstStyle/>
          <a:p>
            <a:r>
              <a:rPr lang="en-US" dirty="0"/>
              <a:t>1/1</a:t>
            </a:r>
          </a:p>
        </p:txBody>
      </p:sp>
      <p:sp>
        <p:nvSpPr>
          <p:cNvPr id="16" name="TextBox 15">
            <a:extLst>
              <a:ext uri="{FF2B5EF4-FFF2-40B4-BE49-F238E27FC236}">
                <a16:creationId xmlns:a16="http://schemas.microsoft.com/office/drawing/2014/main" id="{2E4983D2-1623-4790-E95B-AA470C2EE2A1}"/>
              </a:ext>
            </a:extLst>
          </p:cNvPr>
          <p:cNvSpPr txBox="1"/>
          <p:nvPr/>
        </p:nvSpPr>
        <p:spPr>
          <a:xfrm>
            <a:off x="2642726" y="5851887"/>
            <a:ext cx="2002471" cy="369332"/>
          </a:xfrm>
          <a:prstGeom prst="rect">
            <a:avLst/>
          </a:prstGeom>
          <a:noFill/>
        </p:spPr>
        <p:txBody>
          <a:bodyPr wrap="none" rtlCol="0">
            <a:spAutoFit/>
          </a:bodyPr>
          <a:lstStyle/>
          <a:p>
            <a:r>
              <a:rPr lang="en-US" dirty="0" err="1"/>
              <a:t>Soucre</a:t>
            </a:r>
            <a:r>
              <a:rPr lang="en-US" dirty="0"/>
              <a:t> MAC AA</a:t>
            </a:r>
          </a:p>
        </p:txBody>
      </p:sp>
      <p:sp>
        <p:nvSpPr>
          <p:cNvPr id="17" name="TextBox 16">
            <a:extLst>
              <a:ext uri="{FF2B5EF4-FFF2-40B4-BE49-F238E27FC236}">
                <a16:creationId xmlns:a16="http://schemas.microsoft.com/office/drawing/2014/main" id="{32065190-36E0-B5FA-EA43-B2DB9D58AD6E}"/>
              </a:ext>
            </a:extLst>
          </p:cNvPr>
          <p:cNvSpPr txBox="1"/>
          <p:nvPr/>
        </p:nvSpPr>
        <p:spPr>
          <a:xfrm>
            <a:off x="9263539" y="4742048"/>
            <a:ext cx="450764" cy="369332"/>
          </a:xfrm>
          <a:prstGeom prst="rect">
            <a:avLst/>
          </a:prstGeom>
          <a:noFill/>
        </p:spPr>
        <p:txBody>
          <a:bodyPr wrap="none" rtlCol="0">
            <a:spAutoFit/>
          </a:bodyPr>
          <a:lstStyle/>
          <a:p>
            <a:r>
              <a:rPr lang="en-US" dirty="0"/>
              <a:t>BB</a:t>
            </a:r>
          </a:p>
        </p:txBody>
      </p:sp>
      <p:sp>
        <p:nvSpPr>
          <p:cNvPr id="19" name="TextBox 18">
            <a:extLst>
              <a:ext uri="{FF2B5EF4-FFF2-40B4-BE49-F238E27FC236}">
                <a16:creationId xmlns:a16="http://schemas.microsoft.com/office/drawing/2014/main" id="{BAC2B52F-BFF6-5D4D-87FA-66093F922F3C}"/>
              </a:ext>
            </a:extLst>
          </p:cNvPr>
          <p:cNvSpPr txBox="1"/>
          <p:nvPr/>
        </p:nvSpPr>
        <p:spPr>
          <a:xfrm>
            <a:off x="2624244" y="6197149"/>
            <a:ext cx="2600392" cy="369332"/>
          </a:xfrm>
          <a:prstGeom prst="rect">
            <a:avLst/>
          </a:prstGeom>
          <a:noFill/>
        </p:spPr>
        <p:txBody>
          <a:bodyPr wrap="none" rtlCol="0">
            <a:spAutoFit/>
          </a:bodyPr>
          <a:lstStyle/>
          <a:p>
            <a:r>
              <a:rPr lang="en-US" dirty="0"/>
              <a:t>Source 192.168.1.1/24</a:t>
            </a:r>
          </a:p>
        </p:txBody>
      </p:sp>
      <p:sp>
        <p:nvSpPr>
          <p:cNvPr id="20" name="TextBox 19">
            <a:extLst>
              <a:ext uri="{FF2B5EF4-FFF2-40B4-BE49-F238E27FC236}">
                <a16:creationId xmlns:a16="http://schemas.microsoft.com/office/drawing/2014/main" id="{28AF28EB-9A0D-6DF5-D699-A71AD79CC774}"/>
              </a:ext>
            </a:extLst>
          </p:cNvPr>
          <p:cNvSpPr txBox="1"/>
          <p:nvPr/>
        </p:nvSpPr>
        <p:spPr>
          <a:xfrm>
            <a:off x="8852057" y="5044414"/>
            <a:ext cx="1402948" cy="369332"/>
          </a:xfrm>
          <a:prstGeom prst="rect">
            <a:avLst/>
          </a:prstGeom>
          <a:noFill/>
        </p:spPr>
        <p:txBody>
          <a:bodyPr wrap="none" rtlCol="0">
            <a:spAutoFit/>
          </a:bodyPr>
          <a:lstStyle/>
          <a:p>
            <a:r>
              <a:rPr lang="en-US" dirty="0"/>
              <a:t>192.168.1.2</a:t>
            </a:r>
          </a:p>
        </p:txBody>
      </p:sp>
      <p:sp>
        <p:nvSpPr>
          <p:cNvPr id="23" name="TextBox 22">
            <a:extLst>
              <a:ext uri="{FF2B5EF4-FFF2-40B4-BE49-F238E27FC236}">
                <a16:creationId xmlns:a16="http://schemas.microsoft.com/office/drawing/2014/main" id="{7E6A1485-8819-6F68-44B2-872E470B0CD7}"/>
              </a:ext>
            </a:extLst>
          </p:cNvPr>
          <p:cNvSpPr txBox="1"/>
          <p:nvPr/>
        </p:nvSpPr>
        <p:spPr>
          <a:xfrm>
            <a:off x="4871505" y="5797551"/>
            <a:ext cx="3001143" cy="369332"/>
          </a:xfrm>
          <a:prstGeom prst="rect">
            <a:avLst/>
          </a:prstGeom>
          <a:noFill/>
        </p:spPr>
        <p:txBody>
          <a:bodyPr wrap="none" rtlCol="0">
            <a:spAutoFit/>
          </a:bodyPr>
          <a:lstStyle/>
          <a:p>
            <a:r>
              <a:rPr lang="en-US" dirty="0"/>
              <a:t>Destination MAC FF: FF:FF</a:t>
            </a:r>
          </a:p>
        </p:txBody>
      </p:sp>
      <p:sp>
        <p:nvSpPr>
          <p:cNvPr id="24" name="TextBox 23">
            <a:extLst>
              <a:ext uri="{FF2B5EF4-FFF2-40B4-BE49-F238E27FC236}">
                <a16:creationId xmlns:a16="http://schemas.microsoft.com/office/drawing/2014/main" id="{E70E131D-5158-2F7A-4E28-CB68DE0E1262}"/>
              </a:ext>
            </a:extLst>
          </p:cNvPr>
          <p:cNvSpPr txBox="1"/>
          <p:nvPr/>
        </p:nvSpPr>
        <p:spPr>
          <a:xfrm>
            <a:off x="5089722" y="6164707"/>
            <a:ext cx="2719014" cy="369332"/>
          </a:xfrm>
          <a:prstGeom prst="rect">
            <a:avLst/>
          </a:prstGeom>
          <a:noFill/>
        </p:spPr>
        <p:txBody>
          <a:bodyPr wrap="none" rtlCol="0">
            <a:spAutoFit/>
          </a:bodyPr>
          <a:lstStyle/>
          <a:p>
            <a:r>
              <a:rPr lang="en-US" dirty="0"/>
              <a:t>Destination 192.168.2.2</a:t>
            </a:r>
          </a:p>
        </p:txBody>
      </p:sp>
      <p:sp>
        <p:nvSpPr>
          <p:cNvPr id="25" name="TextBox 24">
            <a:extLst>
              <a:ext uri="{FF2B5EF4-FFF2-40B4-BE49-F238E27FC236}">
                <a16:creationId xmlns:a16="http://schemas.microsoft.com/office/drawing/2014/main" id="{8266394E-32B8-E1F4-314C-534DF65CF34B}"/>
              </a:ext>
            </a:extLst>
          </p:cNvPr>
          <p:cNvSpPr txBox="1"/>
          <p:nvPr/>
        </p:nvSpPr>
        <p:spPr>
          <a:xfrm>
            <a:off x="5224636" y="4576400"/>
            <a:ext cx="527709" cy="369332"/>
          </a:xfrm>
          <a:prstGeom prst="rect">
            <a:avLst/>
          </a:prstGeom>
          <a:noFill/>
        </p:spPr>
        <p:txBody>
          <a:bodyPr wrap="none" rtlCol="0">
            <a:spAutoFit/>
          </a:bodyPr>
          <a:lstStyle/>
          <a:p>
            <a:r>
              <a:rPr lang="en-US" dirty="0"/>
              <a:t>AA</a:t>
            </a:r>
          </a:p>
        </p:txBody>
      </p:sp>
      <p:sp>
        <p:nvSpPr>
          <p:cNvPr id="26" name="TextBox 25">
            <a:extLst>
              <a:ext uri="{FF2B5EF4-FFF2-40B4-BE49-F238E27FC236}">
                <a16:creationId xmlns:a16="http://schemas.microsoft.com/office/drawing/2014/main" id="{12D142B3-9E38-20C4-FF73-FFDD601BCD3A}"/>
              </a:ext>
            </a:extLst>
          </p:cNvPr>
          <p:cNvSpPr txBox="1"/>
          <p:nvPr/>
        </p:nvSpPr>
        <p:spPr>
          <a:xfrm>
            <a:off x="4173298" y="5053947"/>
            <a:ext cx="542136" cy="369332"/>
          </a:xfrm>
          <a:prstGeom prst="rect">
            <a:avLst/>
          </a:prstGeom>
          <a:noFill/>
        </p:spPr>
        <p:txBody>
          <a:bodyPr wrap="none" rtlCol="0">
            <a:spAutoFit/>
          </a:bodyPr>
          <a:lstStyle/>
          <a:p>
            <a:r>
              <a:rPr lang="en-US" dirty="0"/>
              <a:t>1/3</a:t>
            </a:r>
          </a:p>
        </p:txBody>
      </p:sp>
      <p:sp>
        <p:nvSpPr>
          <p:cNvPr id="27" name="TextBox 26">
            <a:extLst>
              <a:ext uri="{FF2B5EF4-FFF2-40B4-BE49-F238E27FC236}">
                <a16:creationId xmlns:a16="http://schemas.microsoft.com/office/drawing/2014/main" id="{2B75F90F-D928-8348-EB3D-90DDD276521E}"/>
              </a:ext>
            </a:extLst>
          </p:cNvPr>
          <p:cNvSpPr txBox="1"/>
          <p:nvPr/>
        </p:nvSpPr>
        <p:spPr>
          <a:xfrm>
            <a:off x="5298385" y="5061063"/>
            <a:ext cx="463588" cy="369332"/>
          </a:xfrm>
          <a:prstGeom prst="rect">
            <a:avLst/>
          </a:prstGeom>
          <a:noFill/>
        </p:spPr>
        <p:txBody>
          <a:bodyPr wrap="none" rtlCol="0">
            <a:spAutoFit/>
          </a:bodyPr>
          <a:lstStyle/>
          <a:p>
            <a:r>
              <a:rPr lang="en-US" dirty="0"/>
              <a:t>RR</a:t>
            </a:r>
          </a:p>
        </p:txBody>
      </p:sp>
      <p:sp>
        <p:nvSpPr>
          <p:cNvPr id="28" name="TextBox 27">
            <a:extLst>
              <a:ext uri="{FF2B5EF4-FFF2-40B4-BE49-F238E27FC236}">
                <a16:creationId xmlns:a16="http://schemas.microsoft.com/office/drawing/2014/main" id="{248F190A-D2B4-EA8E-0512-6D7FE9D12848}"/>
              </a:ext>
            </a:extLst>
          </p:cNvPr>
          <p:cNvSpPr txBox="1"/>
          <p:nvPr/>
        </p:nvSpPr>
        <p:spPr>
          <a:xfrm>
            <a:off x="435466" y="3883734"/>
            <a:ext cx="1946367" cy="369332"/>
          </a:xfrm>
          <a:prstGeom prst="rect">
            <a:avLst/>
          </a:prstGeom>
          <a:noFill/>
        </p:spPr>
        <p:txBody>
          <a:bodyPr wrap="none" rtlCol="0">
            <a:spAutoFit/>
          </a:bodyPr>
          <a:lstStyle/>
          <a:p>
            <a:r>
              <a:rPr lang="en-US" dirty="0"/>
              <a:t>Ping 192.168.1.2</a:t>
            </a:r>
          </a:p>
        </p:txBody>
      </p:sp>
      <p:sp>
        <p:nvSpPr>
          <p:cNvPr id="30" name="TextBox 29">
            <a:extLst>
              <a:ext uri="{FF2B5EF4-FFF2-40B4-BE49-F238E27FC236}">
                <a16:creationId xmlns:a16="http://schemas.microsoft.com/office/drawing/2014/main" id="{DD109874-59AB-CA4A-2231-729B65F9CDDD}"/>
              </a:ext>
            </a:extLst>
          </p:cNvPr>
          <p:cNvSpPr txBox="1"/>
          <p:nvPr/>
        </p:nvSpPr>
        <p:spPr>
          <a:xfrm>
            <a:off x="7281333" y="143933"/>
            <a:ext cx="1710725" cy="369332"/>
          </a:xfrm>
          <a:prstGeom prst="rect">
            <a:avLst/>
          </a:prstGeom>
          <a:noFill/>
        </p:spPr>
        <p:txBody>
          <a:bodyPr wrap="none" rtlCol="0">
            <a:spAutoFit/>
          </a:bodyPr>
          <a:lstStyle/>
          <a:p>
            <a:r>
              <a:rPr lang="en-US" dirty="0"/>
              <a:t>Routing Table</a:t>
            </a:r>
          </a:p>
        </p:txBody>
      </p:sp>
      <p:sp>
        <p:nvSpPr>
          <p:cNvPr id="31" name="TextBox 30">
            <a:extLst>
              <a:ext uri="{FF2B5EF4-FFF2-40B4-BE49-F238E27FC236}">
                <a16:creationId xmlns:a16="http://schemas.microsoft.com/office/drawing/2014/main" id="{40F77F76-042C-1D29-3B8E-44E9562E6758}"/>
              </a:ext>
            </a:extLst>
          </p:cNvPr>
          <p:cNvSpPr txBox="1"/>
          <p:nvPr/>
        </p:nvSpPr>
        <p:spPr>
          <a:xfrm>
            <a:off x="7281333" y="469605"/>
            <a:ext cx="2339102" cy="369332"/>
          </a:xfrm>
          <a:prstGeom prst="rect">
            <a:avLst/>
          </a:prstGeom>
          <a:noFill/>
        </p:spPr>
        <p:txBody>
          <a:bodyPr wrap="none" rtlCol="0">
            <a:spAutoFit/>
          </a:bodyPr>
          <a:lstStyle/>
          <a:p>
            <a:r>
              <a:rPr lang="en-US" dirty="0"/>
              <a:t>192.168.2.2  exit 1/1</a:t>
            </a:r>
          </a:p>
        </p:txBody>
      </p:sp>
      <p:sp>
        <p:nvSpPr>
          <p:cNvPr id="32" name="TextBox 31">
            <a:extLst>
              <a:ext uri="{FF2B5EF4-FFF2-40B4-BE49-F238E27FC236}">
                <a16:creationId xmlns:a16="http://schemas.microsoft.com/office/drawing/2014/main" id="{DA79A40A-3613-30E5-B815-5707F2CEAC19}"/>
              </a:ext>
            </a:extLst>
          </p:cNvPr>
          <p:cNvSpPr txBox="1"/>
          <p:nvPr/>
        </p:nvSpPr>
        <p:spPr>
          <a:xfrm>
            <a:off x="101806" y="1625753"/>
            <a:ext cx="5158785" cy="646331"/>
          </a:xfrm>
          <a:prstGeom prst="rect">
            <a:avLst/>
          </a:prstGeom>
          <a:noFill/>
        </p:spPr>
        <p:txBody>
          <a:bodyPr wrap="none" rtlCol="0">
            <a:spAutoFit/>
          </a:bodyPr>
          <a:lstStyle/>
          <a:p>
            <a:r>
              <a:rPr lang="en-US" dirty="0"/>
              <a:t>Router each port 1BD, 1CD</a:t>
            </a:r>
          </a:p>
          <a:p>
            <a:r>
              <a:rPr lang="en-US" dirty="0"/>
              <a:t>Switch is having all ports 1 BD each port 1CD</a:t>
            </a:r>
          </a:p>
        </p:txBody>
      </p:sp>
      <p:sp>
        <p:nvSpPr>
          <p:cNvPr id="34" name="TextBox 33">
            <a:extLst>
              <a:ext uri="{FF2B5EF4-FFF2-40B4-BE49-F238E27FC236}">
                <a16:creationId xmlns:a16="http://schemas.microsoft.com/office/drawing/2014/main" id="{683D9246-417B-DB45-4555-E3BF549A998E}"/>
              </a:ext>
            </a:extLst>
          </p:cNvPr>
          <p:cNvSpPr txBox="1"/>
          <p:nvPr/>
        </p:nvSpPr>
        <p:spPr>
          <a:xfrm>
            <a:off x="577763" y="5907922"/>
            <a:ext cx="1402948" cy="369332"/>
          </a:xfrm>
          <a:prstGeom prst="rect">
            <a:avLst/>
          </a:prstGeom>
          <a:noFill/>
        </p:spPr>
        <p:txBody>
          <a:bodyPr wrap="none" rtlCol="0">
            <a:spAutoFit/>
          </a:bodyPr>
          <a:lstStyle/>
          <a:p>
            <a:r>
              <a:rPr lang="en-US" dirty="0"/>
              <a:t>192.168.1.1</a:t>
            </a:r>
          </a:p>
        </p:txBody>
      </p:sp>
    </p:spTree>
    <p:extLst>
      <p:ext uri="{BB962C8B-B14F-4D97-AF65-F5344CB8AC3E}">
        <p14:creationId xmlns:p14="http://schemas.microsoft.com/office/powerpoint/2010/main" val="82458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308318" cy="941184"/>
          </a:xfrm>
        </p:spPr>
        <p:txBody>
          <a:bodyPr/>
          <a:lstStyle/>
          <a:p>
            <a:r>
              <a:rPr lang="en-US" dirty="0"/>
              <a:t>Traffic flows</a:t>
            </a:r>
          </a:p>
        </p:txBody>
      </p:sp>
      <p:pic>
        <p:nvPicPr>
          <p:cNvPr id="6146" name="Picture 2" descr="Multicast traffic and IGMP - Biamp Syste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3867" y="612014"/>
            <a:ext cx="6441284" cy="40413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33156" y="1082760"/>
            <a:ext cx="5170711" cy="522882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endParaRPr lang="en-US" b="1" dirty="0"/>
          </a:p>
          <a:p>
            <a:r>
              <a:rPr lang="en-US" dirty="0"/>
              <a:t>Whereas an </a:t>
            </a:r>
            <a:r>
              <a:rPr lang="en-US" b="1" dirty="0"/>
              <a:t>unicast message</a:t>
            </a:r>
            <a:r>
              <a:rPr lang="en-US" dirty="0"/>
              <a:t> is only sent to </a:t>
            </a:r>
            <a:r>
              <a:rPr lang="en-US" u="sng" dirty="0"/>
              <a:t>one station</a:t>
            </a:r>
            <a:r>
              <a:rPr lang="en-US" dirty="0"/>
              <a:t> on the network. </a:t>
            </a:r>
          </a:p>
          <a:p>
            <a:r>
              <a:rPr lang="en-US" b="1" dirty="0"/>
              <a:t>Broadcast messages </a:t>
            </a:r>
            <a:r>
              <a:rPr lang="en-US" dirty="0"/>
              <a:t>are sent to</a:t>
            </a:r>
            <a:r>
              <a:rPr lang="en-US" u="sng" dirty="0"/>
              <a:t> all stations</a:t>
            </a:r>
            <a:r>
              <a:rPr lang="en-US" dirty="0"/>
              <a:t> in the network. </a:t>
            </a:r>
          </a:p>
          <a:p>
            <a:r>
              <a:rPr lang="en-US" b="1" dirty="0"/>
              <a:t>Multicast messages</a:t>
            </a:r>
            <a:r>
              <a:rPr lang="en-US" dirty="0"/>
              <a:t> are sent to a group of stations, for example video cameras type. Using multicast allows the building of distribution networks, which are suitable for Video monitoring or television transmissions over the Internet, i.e. information with one sender and many receivers. </a:t>
            </a:r>
          </a:p>
          <a:p>
            <a:r>
              <a:rPr lang="en-US" dirty="0"/>
              <a:t>IPv4 addresses as 255.255.255.255 or 192.168.0.255 are BROADCAST IP addresses. </a:t>
            </a:r>
          </a:p>
          <a:p>
            <a:r>
              <a:rPr lang="en-US" dirty="0"/>
              <a:t>IPv4 addresses from 224.0.0.0 to 239.255.255.255 are MULTICAST IP addresses.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4653354"/>
            <a:ext cx="1403260" cy="1264763"/>
          </a:xfrm>
          <a:prstGeom prst="rect">
            <a:avLst/>
          </a:prstGeom>
        </p:spPr>
      </p:pic>
      <p:sp>
        <p:nvSpPr>
          <p:cNvPr id="3" name="TextBox 2">
            <a:extLst>
              <a:ext uri="{FF2B5EF4-FFF2-40B4-BE49-F238E27FC236}">
                <a16:creationId xmlns:a16="http://schemas.microsoft.com/office/drawing/2014/main" id="{07257D3D-B083-4999-6982-C67ADCD0189C}"/>
              </a:ext>
            </a:extLst>
          </p:cNvPr>
          <p:cNvSpPr txBox="1"/>
          <p:nvPr/>
        </p:nvSpPr>
        <p:spPr>
          <a:xfrm>
            <a:off x="5520267" y="5376333"/>
            <a:ext cx="3469219" cy="646331"/>
          </a:xfrm>
          <a:prstGeom prst="rect">
            <a:avLst/>
          </a:prstGeom>
          <a:noFill/>
        </p:spPr>
        <p:txBody>
          <a:bodyPr wrap="none" rtlCol="0">
            <a:spAutoFit/>
          </a:bodyPr>
          <a:lstStyle/>
          <a:p>
            <a:r>
              <a:rPr lang="en-US" dirty="0"/>
              <a:t>Broad cast MAC FF:FF:FF:FF:FF</a:t>
            </a:r>
          </a:p>
          <a:p>
            <a:endParaRPr lang="en-US" dirty="0"/>
          </a:p>
        </p:txBody>
      </p:sp>
    </p:spTree>
    <p:extLst>
      <p:ext uri="{BB962C8B-B14F-4D97-AF65-F5344CB8AC3E}">
        <p14:creationId xmlns:p14="http://schemas.microsoft.com/office/powerpoint/2010/main" val="114903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277"/>
          </a:xfrm>
        </p:spPr>
        <p:txBody>
          <a:bodyPr/>
          <a:lstStyle/>
          <a:p>
            <a:r>
              <a:rPr lang="en-US" sz="3200" dirty="0"/>
              <a:t>Broadcast domain and collision domain</a:t>
            </a:r>
            <a:br>
              <a:rPr lang="en-US" sz="3200" dirty="0"/>
            </a:br>
            <a:endParaRPr lang="en-US" sz="3200" dirty="0"/>
          </a:p>
        </p:txBody>
      </p:sp>
      <p:sp>
        <p:nvSpPr>
          <p:cNvPr id="3" name="Content Placeholder 2"/>
          <p:cNvSpPr>
            <a:spLocks noGrp="1"/>
          </p:cNvSpPr>
          <p:nvPr>
            <p:ph idx="1"/>
          </p:nvPr>
        </p:nvSpPr>
        <p:spPr>
          <a:xfrm>
            <a:off x="958346" y="1439600"/>
            <a:ext cx="8946541" cy="4195481"/>
          </a:xfrm>
        </p:spPr>
        <p:txBody>
          <a:bodyPr>
            <a:normAutofit fontScale="85000" lnSpcReduction="10000"/>
          </a:bodyPr>
          <a:lstStyle/>
          <a:p>
            <a:pPr fontAlgn="base"/>
            <a:r>
              <a:rPr lang="en-US" b="1" dirty="0"/>
              <a:t>Collision Domain –</a:t>
            </a:r>
            <a:r>
              <a:rPr lang="en-US" dirty="0"/>
              <a:t> </a:t>
            </a:r>
            <a:br>
              <a:rPr lang="en-US" dirty="0"/>
            </a:br>
            <a:r>
              <a:rPr lang="en-US" dirty="0"/>
              <a:t>A Collision Domain is a scenario in which when a device sends out a message to the network, all other devices which are included in its collision domain have to pay attention to it, no matter if it was destined for them or not. This causes a problem because, in a situation where two devices send out their messages simultaneously, a collision will occur leading them to wait and re-transmit their respective messages, one at a time. Remember, it happens only in case of a half-duplex mode.</a:t>
            </a:r>
          </a:p>
          <a:p>
            <a:pPr fontAlgn="base"/>
            <a:r>
              <a:rPr lang="en-US" b="1" dirty="0"/>
              <a:t>Broadcast Domain –</a:t>
            </a:r>
            <a:r>
              <a:rPr lang="en-US" dirty="0"/>
              <a:t> </a:t>
            </a:r>
            <a:br>
              <a:rPr lang="en-US" dirty="0"/>
            </a:br>
            <a:r>
              <a:rPr lang="en-US" dirty="0"/>
              <a:t>A Broadcast Domain is a scenario in which when a device sends out a broadcast message, all the devices present in its broadcast domain have to pay attention to it. This creates a lot of congestion in the network, commonly called LAN congestion, which affects the bandwidth of the users present in that network. From this, we can realize that more the number of collision domains and more the number of broadcast domains, the more efficient is the network providing better bandwidth to all its users.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p:spTree>
    <p:extLst>
      <p:ext uri="{BB962C8B-B14F-4D97-AF65-F5344CB8AC3E}">
        <p14:creationId xmlns:p14="http://schemas.microsoft.com/office/powerpoint/2010/main" val="391793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roadcast domain vs Collision domain | by Snigdha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043" y="435712"/>
            <a:ext cx="7967572" cy="47384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p:spTree>
    <p:extLst>
      <p:ext uri="{BB962C8B-B14F-4D97-AF65-F5344CB8AC3E}">
        <p14:creationId xmlns:p14="http://schemas.microsoft.com/office/powerpoint/2010/main" val="7714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971" y="0"/>
            <a:ext cx="9404723" cy="1400530"/>
          </a:xfrm>
        </p:spPr>
        <p:txBody>
          <a:bodyPr/>
          <a:lstStyle/>
          <a:p>
            <a:r>
              <a:rPr lang="en-US" dirty="0"/>
              <a:t>Repeater, HUB and Bridge:</a:t>
            </a:r>
          </a:p>
        </p:txBody>
      </p:sp>
      <p:pic>
        <p:nvPicPr>
          <p:cNvPr id="4098" name="Picture 2" descr="What are Repeaters and Hubs? – Computer Networking Demystifi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6272" y="4823418"/>
            <a:ext cx="43815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fference between: Hub, Bridge,Switch and Router? - Jugad 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361" y="4823418"/>
            <a:ext cx="3152775" cy="17811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211231" y="808600"/>
            <a:ext cx="8946541" cy="4195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base"/>
            <a:r>
              <a:rPr lang="en-US" b="1" dirty="0"/>
              <a:t>Repeater</a:t>
            </a:r>
            <a:r>
              <a:rPr lang="en-US" dirty="0"/>
              <a:t>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 port device. </a:t>
            </a:r>
          </a:p>
          <a:p>
            <a:pPr fontAlgn="base"/>
            <a:r>
              <a:rPr lang="en-US" b="1" dirty="0"/>
              <a:t>Hub</a:t>
            </a:r>
            <a:r>
              <a:rPr lang="en-US" dirty="0"/>
              <a:t> –  A hub is basically a multiport repeater. A hub connects multiple wires coming from different branches, for example, the connector in star topology which connects different stations. Hubs cannot filter data, so data packets are sent to all connected devices.  In other words, collision domain of all hosts connected through Hub remains one.  Also, they do not have the intelligence to find out best path for data packets which leads to inefficiencies and wastage. </a:t>
            </a:r>
          </a:p>
          <a:p>
            <a:pPr fontAlgn="base"/>
            <a:r>
              <a:rPr lang="en-US" b="1" dirty="0"/>
              <a:t>Bridge</a:t>
            </a:r>
            <a:r>
              <a:rPr lang="en-US" dirty="0"/>
              <a:t> – A bridge operates at data link layer. A bridge is a repeater, with add on the functionality of filtering content by reading the MAC addresses of source and destination. It is also used for interconnecting two LANs working on the same protocol. It has a single input and single output port, thus making it a 2 port device.</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8740" y="5593237"/>
            <a:ext cx="1403260" cy="1264763"/>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EB1BD42-3AAB-F0EC-6DB6-BF0FA626F392}"/>
                  </a:ext>
                </a:extLst>
              </p14:cNvPr>
              <p14:cNvContentPartPr/>
              <p14:nvPr/>
            </p14:nvContentPartPr>
            <p14:xfrm>
              <a:off x="4945320" y="5462280"/>
              <a:ext cx="607320" cy="417960"/>
            </p14:xfrm>
          </p:contentPart>
        </mc:Choice>
        <mc:Fallback>
          <p:pic>
            <p:nvPicPr>
              <p:cNvPr id="3" name="Ink 2">
                <a:extLst>
                  <a:ext uri="{FF2B5EF4-FFF2-40B4-BE49-F238E27FC236}">
                    <a16:creationId xmlns:a16="http://schemas.microsoft.com/office/drawing/2014/main" id="{7EB1BD42-3AAB-F0EC-6DB6-BF0FA626F392}"/>
                  </a:ext>
                </a:extLst>
              </p:cNvPr>
              <p:cNvPicPr/>
              <p:nvPr/>
            </p:nvPicPr>
            <p:blipFill>
              <a:blip r:embed="rId6"/>
              <a:stretch>
                <a:fillRect/>
              </a:stretch>
            </p:blipFill>
            <p:spPr>
              <a:xfrm>
                <a:off x="4935960" y="5452920"/>
                <a:ext cx="626040" cy="436680"/>
              </a:xfrm>
              <a:prstGeom prst="rect">
                <a:avLst/>
              </a:prstGeom>
            </p:spPr>
          </p:pic>
        </mc:Fallback>
      </mc:AlternateContent>
    </p:spTree>
    <p:extLst>
      <p:ext uri="{BB962C8B-B14F-4D97-AF65-F5344CB8AC3E}">
        <p14:creationId xmlns:p14="http://schemas.microsoft.com/office/powerpoint/2010/main" val="2268355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1878</TotalTime>
  <Words>799</Words>
  <Application>Microsoft Macintosh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After successfully completing this session you will able to understand below topics:</vt:lpstr>
      <vt:lpstr>Circuit switching </vt:lpstr>
      <vt:lpstr>Packet switching</vt:lpstr>
      <vt:lpstr>Ethernet header and IP Header</vt:lpstr>
      <vt:lpstr>Data flow</vt:lpstr>
      <vt:lpstr>Traffic flows</vt:lpstr>
      <vt:lpstr>Broadcast domain and collision domain </vt:lpstr>
      <vt:lpstr>PowerPoint Presentation</vt:lpstr>
      <vt:lpstr>Repeater, HUB and Bridge:</vt:lpstr>
      <vt:lpstr>PowerPoint Presentation</vt:lpstr>
      <vt:lpstr>IP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37</cp:revision>
  <dcterms:created xsi:type="dcterms:W3CDTF">2021-02-24T10:44:30Z</dcterms:created>
  <dcterms:modified xsi:type="dcterms:W3CDTF">2024-07-24T09:32:18Z</dcterms:modified>
</cp:coreProperties>
</file>