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theme/themeOverride1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87" r:id="rId2"/>
    <p:sldId id="290" r:id="rId3"/>
    <p:sldId id="289" r:id="rId4"/>
    <p:sldId id="291" r:id="rId5"/>
    <p:sldId id="292" r:id="rId6"/>
    <p:sldId id="293" r:id="rId7"/>
    <p:sldId id="294" r:id="rId8"/>
    <p:sldId id="296" r:id="rId9"/>
    <p:sldId id="295" r:id="rId10"/>
    <p:sldId id="297" r:id="rId11"/>
    <p:sldId id="298" r:id="rId12"/>
    <p:sldId id="29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00" autoAdjust="0"/>
    <p:restoredTop sz="94660"/>
  </p:normalViewPr>
  <p:slideViewPr>
    <p:cSldViewPr snapToGrid="0">
      <p:cViewPr varScale="1">
        <p:scale>
          <a:sx n="138" d="100"/>
          <a:sy n="138" d="100"/>
        </p:scale>
        <p:origin x="216" y="6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B1F945-EA72-44BC-B293-48052D4D5798}" type="datetimeFigureOut">
              <a:rPr lang="en-US" smtClean="0"/>
              <a:t>7/11/24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BE547-85E3-457E-982D-3B21E49C61A4}" type="slidenum">
              <a:rPr lang="en-US" smtClean="0"/>
              <a:t>‹#›</a:t>
            </a:fld>
            <a:endParaRPr lang="en-US"/>
          </a:p>
        </p:txBody>
      </p:sp>
    </p:spTree>
    <p:extLst>
      <p:ext uri="{BB962C8B-B14F-4D97-AF65-F5344CB8AC3E}">
        <p14:creationId xmlns:p14="http://schemas.microsoft.com/office/powerpoint/2010/main" val="3669706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461323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5867183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65894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3080466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057502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9074482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589840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3383763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382117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54879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507904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F759081-76E8-4EB7-8283-B26708E8F772}" type="datetimeFigureOut">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954257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759081-76E8-4EB7-8283-B26708E8F772}" type="datetimeFigureOut">
              <a:rPr lang="en-US" smtClean="0"/>
              <a:t>7/11/24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7200841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4208831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3051690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3F759081-76E8-4EB7-8283-B26708E8F772}" type="datetimeFigureOut">
              <a:rPr lang="en-US" smtClean="0"/>
              <a:t>7/11/24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29972217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F759081-76E8-4EB7-8283-B26708E8F772}" type="datetimeFigureOut">
              <a:rPr lang="en-US" smtClean="0"/>
              <a:t>7/11/24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4FEC0F-6B7D-498B-A60B-9C6D9401CD94}" type="slidenum">
              <a:rPr lang="en-US" smtClean="0"/>
              <a:t>‹#›</a:t>
            </a:fld>
            <a:endParaRPr lang="en-US"/>
          </a:p>
        </p:txBody>
      </p:sp>
    </p:spTree>
    <p:extLst>
      <p:ext uri="{BB962C8B-B14F-4D97-AF65-F5344CB8AC3E}">
        <p14:creationId xmlns:p14="http://schemas.microsoft.com/office/powerpoint/2010/main" val="1109260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3F759081-76E8-4EB7-8283-B26708E8F772}" type="datetimeFigureOut">
              <a:rPr lang="en-US" smtClean="0"/>
              <a:t>7/11/24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74FEC0F-6B7D-498B-A60B-9C6D9401CD94}" type="slidenum">
              <a:rPr lang="en-US" smtClean="0"/>
              <a:t>‹#›</a:t>
            </a:fld>
            <a:endParaRPr lang="en-US"/>
          </a:p>
        </p:txBody>
      </p:sp>
    </p:spTree>
    <p:extLst>
      <p:ext uri="{BB962C8B-B14F-4D97-AF65-F5344CB8AC3E}">
        <p14:creationId xmlns:p14="http://schemas.microsoft.com/office/powerpoint/2010/main" val="13513088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image" Target="../media/image9.png"/><Relationship Id="rId5" Type="http://schemas.openxmlformats.org/officeDocument/2006/relationships/image" Target="../media/image8.gif"/><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0.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2.xml"/><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4.xml"/><Relationship Id="rId5" Type="http://schemas.openxmlformats.org/officeDocument/2006/relationships/image" Target="../media/image12.png"/><Relationship Id="rId4" Type="http://schemas.openxmlformats.org/officeDocument/2006/relationships/hyperlink" Target="http://www.google.com/"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5.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6.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8.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slideLayout" Target="../slideLayouts/slideLayout2.xml"/><Relationship Id="rId1" Type="http://schemas.openxmlformats.org/officeDocument/2006/relationships/themeOverride" Target="../theme/themeOverride9.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pic>
        <p:nvPicPr>
          <p:cNvPr id="34818" name="Picture 2" descr="MX80-48T Universal Routing Platform Images and Information | Juniper  Networks US">
            <a:extLst>
              <a:ext uri="{FF2B5EF4-FFF2-40B4-BE49-F238E27FC236}">
                <a16:creationId xmlns:a16="http://schemas.microsoft.com/office/drawing/2014/main" id="{D3E6B3DD-49C6-42A2-0EB4-6D18D9C677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020" y="1422400"/>
            <a:ext cx="5237016" cy="1582014"/>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FE6ED6FF-6879-C9DE-7377-DE2886FEAE1C}"/>
              </a:ext>
            </a:extLst>
          </p:cNvPr>
          <p:cNvSpPr txBox="1"/>
          <p:nvPr/>
        </p:nvSpPr>
        <p:spPr>
          <a:xfrm>
            <a:off x="424873" y="323273"/>
            <a:ext cx="4536819" cy="584775"/>
          </a:xfrm>
          <a:prstGeom prst="rect">
            <a:avLst/>
          </a:prstGeom>
          <a:noFill/>
        </p:spPr>
        <p:txBody>
          <a:bodyPr wrap="none" rtlCol="0">
            <a:spAutoFit/>
          </a:bodyPr>
          <a:lstStyle/>
          <a:p>
            <a:r>
              <a:rPr lang="en-US" sz="3200" b="1" dirty="0">
                <a:solidFill>
                  <a:schemeClr val="accent1"/>
                </a:solidFill>
                <a:highlight>
                  <a:srgbClr val="FFFF00"/>
                </a:highlight>
              </a:rPr>
              <a:t>Routing Technologies:</a:t>
            </a:r>
          </a:p>
        </p:txBody>
      </p:sp>
      <p:pic>
        <p:nvPicPr>
          <p:cNvPr id="36866" name="Picture 2" descr="Juniper MX Series - Wikipedia">
            <a:extLst>
              <a:ext uri="{FF2B5EF4-FFF2-40B4-BE49-F238E27FC236}">
                <a16:creationId xmlns:a16="http://schemas.microsoft.com/office/drawing/2014/main" id="{F33D9A4B-87FC-B382-75B5-C03A2FAE51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10200" y="380712"/>
            <a:ext cx="6781800" cy="4889500"/>
          </a:xfrm>
          <a:prstGeom prst="rect">
            <a:avLst/>
          </a:prstGeom>
          <a:noFill/>
          <a:extLst>
            <a:ext uri="{909E8E84-426E-40DD-AFC4-6F175D3DCCD1}">
              <a14:hiddenFill xmlns:a14="http://schemas.microsoft.com/office/drawing/2010/main">
                <a:solidFill>
                  <a:srgbClr val="FFFFFF"/>
                </a:solidFill>
              </a14:hiddenFill>
            </a:ext>
          </a:extLst>
        </p:spPr>
      </p:pic>
      <p:pic>
        <p:nvPicPr>
          <p:cNvPr id="36870" name="Picture 6" descr="Integrated Services Routers - Cisco">
            <a:extLst>
              <a:ext uri="{FF2B5EF4-FFF2-40B4-BE49-F238E27FC236}">
                <a16:creationId xmlns:a16="http://schemas.microsoft.com/office/drawing/2014/main" id="{DAAAFF08-EED3-7E66-C478-8968C66319C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93023" y="3079752"/>
            <a:ext cx="6150477" cy="377824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6656B-960C-E466-9470-C926A627689B}"/>
              </a:ext>
            </a:extLst>
          </p:cNvPr>
          <p:cNvSpPr txBox="1"/>
          <p:nvPr/>
        </p:nvSpPr>
        <p:spPr>
          <a:xfrm>
            <a:off x="424873" y="1016061"/>
            <a:ext cx="2946640" cy="369332"/>
          </a:xfrm>
          <a:prstGeom prst="rect">
            <a:avLst/>
          </a:prstGeom>
          <a:noFill/>
        </p:spPr>
        <p:txBody>
          <a:bodyPr wrap="none" rtlCol="0">
            <a:spAutoFit/>
          </a:bodyPr>
          <a:lstStyle/>
          <a:p>
            <a:r>
              <a:rPr lang="en-US" dirty="0"/>
              <a:t>Routers: -Layer 3 devices</a:t>
            </a:r>
          </a:p>
        </p:txBody>
      </p:sp>
    </p:spTree>
    <p:extLst>
      <p:ext uri="{BB962C8B-B14F-4D97-AF65-F5344CB8AC3E}">
        <p14:creationId xmlns:p14="http://schemas.microsoft.com/office/powerpoint/2010/main" val="193880904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DF9CB275-BD52-FEF9-F465-ECAADC47E358}"/>
              </a:ext>
            </a:extLst>
          </p:cNvPr>
          <p:cNvSpPr txBox="1"/>
          <p:nvPr/>
        </p:nvSpPr>
        <p:spPr>
          <a:xfrm>
            <a:off x="325089" y="212437"/>
            <a:ext cx="1454244" cy="369332"/>
          </a:xfrm>
          <a:prstGeom prst="rect">
            <a:avLst/>
          </a:prstGeom>
          <a:noFill/>
        </p:spPr>
        <p:txBody>
          <a:bodyPr wrap="none" rtlCol="0">
            <a:spAutoFit/>
          </a:bodyPr>
          <a:lstStyle/>
          <a:p>
            <a:r>
              <a:rPr lang="en-US" dirty="0"/>
              <a:t>Verification</a:t>
            </a:r>
          </a:p>
        </p:txBody>
      </p:sp>
      <p:sp>
        <p:nvSpPr>
          <p:cNvPr id="5" name="TextBox 4">
            <a:extLst>
              <a:ext uri="{FF2B5EF4-FFF2-40B4-BE49-F238E27FC236}">
                <a16:creationId xmlns:a16="http://schemas.microsoft.com/office/drawing/2014/main" id="{E05E1C2B-75F6-7B66-1C5F-CA3990A281BC}"/>
              </a:ext>
            </a:extLst>
          </p:cNvPr>
          <p:cNvSpPr txBox="1"/>
          <p:nvPr/>
        </p:nvSpPr>
        <p:spPr>
          <a:xfrm>
            <a:off x="325089" y="1043710"/>
            <a:ext cx="11028981" cy="646331"/>
          </a:xfrm>
          <a:prstGeom prst="rect">
            <a:avLst/>
          </a:prstGeom>
          <a:noFill/>
        </p:spPr>
        <p:txBody>
          <a:bodyPr wrap="none" rtlCol="0">
            <a:spAutoFit/>
          </a:bodyPr>
          <a:lstStyle/>
          <a:p>
            <a:r>
              <a:rPr lang="en-US" dirty="0"/>
              <a:t>We have configured two default routes in SBI office Router, one is towards Airtel with cost 10 and </a:t>
            </a:r>
          </a:p>
          <a:p>
            <a:r>
              <a:rPr lang="en-US" dirty="0"/>
              <a:t>Another one is towards reliance with cost of 50 </a:t>
            </a:r>
            <a:r>
              <a:rPr lang="en-US" dirty="0" err="1"/>
              <a:t>sh</a:t>
            </a:r>
            <a:r>
              <a:rPr lang="en-US" dirty="0"/>
              <a:t> run</a:t>
            </a:r>
          </a:p>
        </p:txBody>
      </p:sp>
      <p:pic>
        <p:nvPicPr>
          <p:cNvPr id="7" name="Picture 6">
            <a:extLst>
              <a:ext uri="{FF2B5EF4-FFF2-40B4-BE49-F238E27FC236}">
                <a16:creationId xmlns:a16="http://schemas.microsoft.com/office/drawing/2014/main" id="{E92EA0E3-AF9B-F6C5-364B-CD7501F450EF}"/>
              </a:ext>
            </a:extLst>
          </p:cNvPr>
          <p:cNvPicPr>
            <a:picLocks noChangeAspect="1"/>
          </p:cNvPicPr>
          <p:nvPr/>
        </p:nvPicPr>
        <p:blipFill>
          <a:blip r:embed="rId4"/>
          <a:stretch>
            <a:fillRect/>
          </a:stretch>
        </p:blipFill>
        <p:spPr>
          <a:xfrm>
            <a:off x="347025" y="1847408"/>
            <a:ext cx="7772400" cy="1581592"/>
          </a:xfrm>
          <a:prstGeom prst="rect">
            <a:avLst/>
          </a:prstGeom>
        </p:spPr>
      </p:pic>
      <p:sp>
        <p:nvSpPr>
          <p:cNvPr id="8" name="TextBox 7">
            <a:extLst>
              <a:ext uri="{FF2B5EF4-FFF2-40B4-BE49-F238E27FC236}">
                <a16:creationId xmlns:a16="http://schemas.microsoft.com/office/drawing/2014/main" id="{4A87A006-DA13-9B85-5D51-21C10DDE8627}"/>
              </a:ext>
            </a:extLst>
          </p:cNvPr>
          <p:cNvSpPr txBox="1"/>
          <p:nvPr/>
        </p:nvSpPr>
        <p:spPr>
          <a:xfrm>
            <a:off x="254661" y="3456202"/>
            <a:ext cx="12282530" cy="923330"/>
          </a:xfrm>
          <a:prstGeom prst="rect">
            <a:avLst/>
          </a:prstGeom>
          <a:noFill/>
        </p:spPr>
        <p:txBody>
          <a:bodyPr wrap="none" rtlCol="0">
            <a:spAutoFit/>
          </a:bodyPr>
          <a:lstStyle/>
          <a:p>
            <a:r>
              <a:rPr lang="en-US" sz="1800" dirty="0">
                <a:solidFill>
                  <a:srgbClr val="FF0000"/>
                </a:solidFill>
                <a:highlight>
                  <a:srgbClr val="FFFF00"/>
                </a:highlight>
              </a:rPr>
              <a:t>Here 192.168.3.2 is Airtel gateway and metric 10 is assigned</a:t>
            </a:r>
          </a:p>
          <a:p>
            <a:r>
              <a:rPr lang="en-US" sz="1800" dirty="0">
                <a:solidFill>
                  <a:srgbClr val="FF0000"/>
                </a:solidFill>
                <a:highlight>
                  <a:srgbClr val="FFFF00"/>
                </a:highlight>
              </a:rPr>
              <a:t>192.168.4.2 is reliance gateway and metric is 50. The route with lowest metric value is preferred as best route </a:t>
            </a:r>
          </a:p>
          <a:p>
            <a:endParaRPr lang="en-US" dirty="0"/>
          </a:p>
        </p:txBody>
      </p:sp>
      <p:sp>
        <p:nvSpPr>
          <p:cNvPr id="9" name="TextBox 8">
            <a:extLst>
              <a:ext uri="{FF2B5EF4-FFF2-40B4-BE49-F238E27FC236}">
                <a16:creationId xmlns:a16="http://schemas.microsoft.com/office/drawing/2014/main" id="{5AA79B43-8742-D264-60D1-4F136910E65D}"/>
              </a:ext>
            </a:extLst>
          </p:cNvPr>
          <p:cNvSpPr txBox="1"/>
          <p:nvPr/>
        </p:nvSpPr>
        <p:spPr>
          <a:xfrm>
            <a:off x="254661" y="4194866"/>
            <a:ext cx="2313454" cy="369332"/>
          </a:xfrm>
          <a:prstGeom prst="rect">
            <a:avLst/>
          </a:prstGeom>
          <a:noFill/>
        </p:spPr>
        <p:txBody>
          <a:bodyPr wrap="none" rtlCol="0">
            <a:spAutoFit/>
          </a:bodyPr>
          <a:lstStyle/>
          <a:p>
            <a:r>
              <a:rPr lang="en-US" dirty="0"/>
              <a:t>Lets test computer:</a:t>
            </a:r>
          </a:p>
        </p:txBody>
      </p:sp>
      <p:pic>
        <p:nvPicPr>
          <p:cNvPr id="10" name="Picture 9">
            <a:extLst>
              <a:ext uri="{FF2B5EF4-FFF2-40B4-BE49-F238E27FC236}">
                <a16:creationId xmlns:a16="http://schemas.microsoft.com/office/drawing/2014/main" id="{540F0B8D-71F6-F488-FE0B-276A594DF8BB}"/>
              </a:ext>
            </a:extLst>
          </p:cNvPr>
          <p:cNvPicPr>
            <a:picLocks noChangeAspect="1"/>
          </p:cNvPicPr>
          <p:nvPr/>
        </p:nvPicPr>
        <p:blipFill>
          <a:blip r:embed="rId5"/>
          <a:stretch>
            <a:fillRect/>
          </a:stretch>
        </p:blipFill>
        <p:spPr>
          <a:xfrm>
            <a:off x="4551426" y="4406734"/>
            <a:ext cx="6237314" cy="2063504"/>
          </a:xfrm>
          <a:prstGeom prst="rect">
            <a:avLst/>
          </a:prstGeom>
        </p:spPr>
      </p:pic>
      <p:sp>
        <p:nvSpPr>
          <p:cNvPr id="12" name="TextBox 11">
            <a:extLst>
              <a:ext uri="{FF2B5EF4-FFF2-40B4-BE49-F238E27FC236}">
                <a16:creationId xmlns:a16="http://schemas.microsoft.com/office/drawing/2014/main" id="{8AEE5044-C68D-3A46-8FD6-1FA76D98E1FD}"/>
              </a:ext>
            </a:extLst>
          </p:cNvPr>
          <p:cNvSpPr txBox="1"/>
          <p:nvPr/>
        </p:nvSpPr>
        <p:spPr>
          <a:xfrm>
            <a:off x="323273" y="4729018"/>
            <a:ext cx="4156363" cy="1754326"/>
          </a:xfrm>
          <a:prstGeom prst="rect">
            <a:avLst/>
          </a:prstGeom>
          <a:noFill/>
        </p:spPr>
        <p:txBody>
          <a:bodyPr wrap="square" rtlCol="0">
            <a:spAutoFit/>
          </a:bodyPr>
          <a:lstStyle/>
          <a:p>
            <a:r>
              <a:rPr lang="en-US" dirty="0"/>
              <a:t>Initiate a traceroute to google (8.8.8.8), and you seen 192.168.1.2 is SBI router gateway and from her its going towards airtel Ip 192.168.3.2 and airtel to google router IP 14.4</a:t>
            </a:r>
          </a:p>
        </p:txBody>
      </p:sp>
    </p:spTree>
    <p:extLst>
      <p:ext uri="{BB962C8B-B14F-4D97-AF65-F5344CB8AC3E}">
        <p14:creationId xmlns:p14="http://schemas.microsoft.com/office/powerpoint/2010/main" val="1761259777"/>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DF9CB275-BD52-FEF9-F465-ECAADC47E358}"/>
              </a:ext>
            </a:extLst>
          </p:cNvPr>
          <p:cNvSpPr txBox="1"/>
          <p:nvPr/>
        </p:nvSpPr>
        <p:spPr>
          <a:xfrm>
            <a:off x="325089" y="212437"/>
            <a:ext cx="1454244" cy="369332"/>
          </a:xfrm>
          <a:prstGeom prst="rect">
            <a:avLst/>
          </a:prstGeom>
          <a:noFill/>
        </p:spPr>
        <p:txBody>
          <a:bodyPr wrap="none" rtlCol="0">
            <a:spAutoFit/>
          </a:bodyPr>
          <a:lstStyle/>
          <a:p>
            <a:r>
              <a:rPr lang="en-US" dirty="0"/>
              <a:t>Verification</a:t>
            </a:r>
          </a:p>
        </p:txBody>
      </p:sp>
      <p:pic>
        <p:nvPicPr>
          <p:cNvPr id="3" name="Picture 2">
            <a:extLst>
              <a:ext uri="{FF2B5EF4-FFF2-40B4-BE49-F238E27FC236}">
                <a16:creationId xmlns:a16="http://schemas.microsoft.com/office/drawing/2014/main" id="{39571999-F194-E4C3-41CC-06DA47B72D13}"/>
              </a:ext>
            </a:extLst>
          </p:cNvPr>
          <p:cNvPicPr>
            <a:picLocks noChangeAspect="1"/>
          </p:cNvPicPr>
          <p:nvPr/>
        </p:nvPicPr>
        <p:blipFill>
          <a:blip r:embed="rId4"/>
          <a:stretch>
            <a:fillRect/>
          </a:stretch>
        </p:blipFill>
        <p:spPr>
          <a:xfrm>
            <a:off x="5661891" y="50449"/>
            <a:ext cx="6354620" cy="3735075"/>
          </a:xfrm>
          <a:prstGeom prst="rect">
            <a:avLst/>
          </a:prstGeom>
        </p:spPr>
      </p:pic>
      <p:sp>
        <p:nvSpPr>
          <p:cNvPr id="6" name="TextBox 5">
            <a:extLst>
              <a:ext uri="{FF2B5EF4-FFF2-40B4-BE49-F238E27FC236}">
                <a16:creationId xmlns:a16="http://schemas.microsoft.com/office/drawing/2014/main" id="{E0A2CDBE-C6EF-BAD8-3743-6E9736B8AFBC}"/>
              </a:ext>
            </a:extLst>
          </p:cNvPr>
          <p:cNvSpPr txBox="1"/>
          <p:nvPr/>
        </p:nvSpPr>
        <p:spPr>
          <a:xfrm>
            <a:off x="387927" y="1062182"/>
            <a:ext cx="5080000" cy="646331"/>
          </a:xfrm>
          <a:prstGeom prst="rect">
            <a:avLst/>
          </a:prstGeom>
          <a:noFill/>
        </p:spPr>
        <p:txBody>
          <a:bodyPr wrap="square" rtlCol="0">
            <a:spAutoFit/>
          </a:bodyPr>
          <a:lstStyle/>
          <a:p>
            <a:r>
              <a:rPr lang="en-US" dirty="0"/>
              <a:t>Incase if Airtel goes down, it chooses the reliance path to reach </a:t>
            </a:r>
            <a:r>
              <a:rPr lang="en-US" dirty="0" err="1"/>
              <a:t>google.com</a:t>
            </a:r>
            <a:endParaRPr lang="en-US" dirty="0"/>
          </a:p>
        </p:txBody>
      </p:sp>
      <p:sp>
        <p:nvSpPr>
          <p:cNvPr id="13" name="TextBox 12">
            <a:extLst>
              <a:ext uri="{FF2B5EF4-FFF2-40B4-BE49-F238E27FC236}">
                <a16:creationId xmlns:a16="http://schemas.microsoft.com/office/drawing/2014/main" id="{B75A81E5-F513-F9BC-060E-CC7B902151DE}"/>
              </a:ext>
            </a:extLst>
          </p:cNvPr>
          <p:cNvSpPr txBox="1"/>
          <p:nvPr/>
        </p:nvSpPr>
        <p:spPr>
          <a:xfrm>
            <a:off x="325089" y="1828832"/>
            <a:ext cx="4160113" cy="369332"/>
          </a:xfrm>
          <a:prstGeom prst="rect">
            <a:avLst/>
          </a:prstGeom>
          <a:noFill/>
        </p:spPr>
        <p:txBody>
          <a:bodyPr wrap="none" rtlCol="0">
            <a:spAutoFit/>
          </a:bodyPr>
          <a:lstStyle/>
          <a:p>
            <a:r>
              <a:rPr lang="en-US" dirty="0"/>
              <a:t>Shutdown the link f0/0 on SBI Router</a:t>
            </a:r>
          </a:p>
        </p:txBody>
      </p:sp>
      <p:sp>
        <p:nvSpPr>
          <p:cNvPr id="14" name="TextBox 13">
            <a:extLst>
              <a:ext uri="{FF2B5EF4-FFF2-40B4-BE49-F238E27FC236}">
                <a16:creationId xmlns:a16="http://schemas.microsoft.com/office/drawing/2014/main" id="{21123082-6081-BC4F-CCAD-F04C83F7AEAF}"/>
              </a:ext>
            </a:extLst>
          </p:cNvPr>
          <p:cNvSpPr txBox="1"/>
          <p:nvPr/>
        </p:nvSpPr>
        <p:spPr>
          <a:xfrm>
            <a:off x="325089" y="2245554"/>
            <a:ext cx="5052986" cy="461665"/>
          </a:xfrm>
          <a:prstGeom prst="rect">
            <a:avLst/>
          </a:prstGeom>
          <a:noFill/>
        </p:spPr>
        <p:txBody>
          <a:bodyPr wrap="none" rtlCol="0">
            <a:spAutoFit/>
          </a:bodyPr>
          <a:lstStyle/>
          <a:p>
            <a:r>
              <a:rPr lang="en-US" sz="1200" dirty="0" err="1"/>
              <a:t>SBI_Router</a:t>
            </a:r>
            <a:r>
              <a:rPr lang="en-US" sz="1200" dirty="0"/>
              <a:t># </a:t>
            </a:r>
            <a:r>
              <a:rPr lang="en-US" sz="1200" dirty="0" err="1"/>
              <a:t>sh</a:t>
            </a:r>
            <a:r>
              <a:rPr lang="en-US" sz="1200" dirty="0"/>
              <a:t> </a:t>
            </a:r>
            <a:r>
              <a:rPr lang="en-US" sz="1200" dirty="0" err="1"/>
              <a:t>ip</a:t>
            </a:r>
            <a:r>
              <a:rPr lang="en-US" sz="1200" dirty="0"/>
              <a:t> int </a:t>
            </a:r>
            <a:r>
              <a:rPr lang="en-US" sz="1200" dirty="0" err="1"/>
              <a:t>br</a:t>
            </a:r>
            <a:r>
              <a:rPr lang="en-US" sz="1200" dirty="0"/>
              <a:t> | </a:t>
            </a:r>
            <a:r>
              <a:rPr lang="en-US" sz="1200" dirty="0" err="1"/>
              <a:t>i</a:t>
            </a:r>
            <a:r>
              <a:rPr lang="en-US" sz="1200" dirty="0"/>
              <a:t> 0/0</a:t>
            </a:r>
          </a:p>
          <a:p>
            <a:r>
              <a:rPr lang="en-US" sz="1200" dirty="0">
                <a:highlight>
                  <a:srgbClr val="008000"/>
                </a:highlight>
              </a:rPr>
              <a:t>FastEthernet0/0            192.168.3.1     YES manual up                    up</a:t>
            </a:r>
          </a:p>
        </p:txBody>
      </p:sp>
      <p:sp>
        <p:nvSpPr>
          <p:cNvPr id="15" name="TextBox 14">
            <a:extLst>
              <a:ext uri="{FF2B5EF4-FFF2-40B4-BE49-F238E27FC236}">
                <a16:creationId xmlns:a16="http://schemas.microsoft.com/office/drawing/2014/main" id="{05C4AC9B-4B92-6144-3C4C-D77CBAD8A1D9}"/>
              </a:ext>
            </a:extLst>
          </p:cNvPr>
          <p:cNvSpPr txBox="1"/>
          <p:nvPr/>
        </p:nvSpPr>
        <p:spPr>
          <a:xfrm>
            <a:off x="325089" y="2754609"/>
            <a:ext cx="4839786" cy="1015663"/>
          </a:xfrm>
          <a:prstGeom prst="rect">
            <a:avLst/>
          </a:prstGeom>
          <a:noFill/>
        </p:spPr>
        <p:txBody>
          <a:bodyPr wrap="none" rtlCol="0">
            <a:spAutoFit/>
          </a:bodyPr>
          <a:lstStyle/>
          <a:p>
            <a:r>
              <a:rPr lang="en-US" sz="1200" dirty="0" err="1"/>
              <a:t>SBI_Router#conf</a:t>
            </a:r>
            <a:r>
              <a:rPr lang="en-US" sz="1200" dirty="0"/>
              <a:t> t</a:t>
            </a:r>
          </a:p>
          <a:p>
            <a:r>
              <a:rPr lang="en-US" sz="1200" dirty="0"/>
              <a:t>Enter configuration commands, one per line.  End with CNTL/Z.</a:t>
            </a:r>
          </a:p>
          <a:p>
            <a:r>
              <a:rPr lang="en-US" sz="1200" dirty="0" err="1"/>
              <a:t>SBI_Router</a:t>
            </a:r>
            <a:r>
              <a:rPr lang="en-US" sz="1200" dirty="0"/>
              <a:t>(config)#int fa0/0</a:t>
            </a:r>
          </a:p>
          <a:p>
            <a:r>
              <a:rPr lang="en-US" sz="1200" dirty="0" err="1"/>
              <a:t>SBI_Router</a:t>
            </a:r>
            <a:r>
              <a:rPr lang="en-US" sz="1200" dirty="0"/>
              <a:t>(config-if)#shut</a:t>
            </a:r>
          </a:p>
          <a:p>
            <a:r>
              <a:rPr lang="en-US" sz="1200" dirty="0" err="1"/>
              <a:t>SBI_Router</a:t>
            </a:r>
            <a:r>
              <a:rPr lang="en-US" sz="1200" dirty="0"/>
              <a:t>(config-if)#</a:t>
            </a:r>
          </a:p>
        </p:txBody>
      </p:sp>
      <p:sp>
        <p:nvSpPr>
          <p:cNvPr id="16" name="TextBox 15">
            <a:extLst>
              <a:ext uri="{FF2B5EF4-FFF2-40B4-BE49-F238E27FC236}">
                <a16:creationId xmlns:a16="http://schemas.microsoft.com/office/drawing/2014/main" id="{D54D6869-A888-D3E4-ED29-8A20BFCF799D}"/>
              </a:ext>
            </a:extLst>
          </p:cNvPr>
          <p:cNvSpPr txBox="1"/>
          <p:nvPr/>
        </p:nvSpPr>
        <p:spPr>
          <a:xfrm>
            <a:off x="325089" y="3909996"/>
            <a:ext cx="5120312" cy="369332"/>
          </a:xfrm>
          <a:prstGeom prst="rect">
            <a:avLst/>
          </a:prstGeom>
          <a:noFill/>
        </p:spPr>
        <p:txBody>
          <a:bodyPr wrap="none" rtlCol="0">
            <a:spAutoFit/>
          </a:bodyPr>
          <a:lstStyle/>
          <a:p>
            <a:r>
              <a:rPr lang="en-US" dirty="0"/>
              <a:t>Perform traceroute on computer to validate</a:t>
            </a:r>
          </a:p>
        </p:txBody>
      </p:sp>
      <p:pic>
        <p:nvPicPr>
          <p:cNvPr id="19" name="Picture 18">
            <a:extLst>
              <a:ext uri="{FF2B5EF4-FFF2-40B4-BE49-F238E27FC236}">
                <a16:creationId xmlns:a16="http://schemas.microsoft.com/office/drawing/2014/main" id="{4283593E-B08E-D565-BA14-F55788828218}"/>
              </a:ext>
            </a:extLst>
          </p:cNvPr>
          <p:cNvPicPr>
            <a:picLocks noChangeAspect="1"/>
          </p:cNvPicPr>
          <p:nvPr/>
        </p:nvPicPr>
        <p:blipFill>
          <a:blip r:embed="rId5"/>
          <a:stretch>
            <a:fillRect/>
          </a:stretch>
        </p:blipFill>
        <p:spPr>
          <a:xfrm>
            <a:off x="6031345" y="3677943"/>
            <a:ext cx="5989961" cy="3129608"/>
          </a:xfrm>
          <a:prstGeom prst="rect">
            <a:avLst/>
          </a:prstGeom>
        </p:spPr>
      </p:pic>
      <p:sp>
        <p:nvSpPr>
          <p:cNvPr id="20" name="TextBox 19">
            <a:extLst>
              <a:ext uri="{FF2B5EF4-FFF2-40B4-BE49-F238E27FC236}">
                <a16:creationId xmlns:a16="http://schemas.microsoft.com/office/drawing/2014/main" id="{296D6E79-7D60-D74A-7701-D542DB446B94}"/>
              </a:ext>
            </a:extLst>
          </p:cNvPr>
          <p:cNvSpPr txBox="1"/>
          <p:nvPr/>
        </p:nvSpPr>
        <p:spPr>
          <a:xfrm>
            <a:off x="398912" y="4412674"/>
            <a:ext cx="4765963" cy="830997"/>
          </a:xfrm>
          <a:prstGeom prst="rect">
            <a:avLst/>
          </a:prstGeom>
          <a:noFill/>
        </p:spPr>
        <p:txBody>
          <a:bodyPr wrap="square" rtlCol="0">
            <a:spAutoFit/>
          </a:bodyPr>
          <a:lstStyle/>
          <a:p>
            <a:r>
              <a:rPr lang="en-US" sz="1200" dirty="0"/>
              <a:t>If you in SBI Router routing table it chooses the path via 192.168.4.2 and the metric is 50. traceroute output from computer you can see it chooses 192.168.4.2 path which is towards Reliance.</a:t>
            </a:r>
          </a:p>
        </p:txBody>
      </p:sp>
      <p:pic>
        <p:nvPicPr>
          <p:cNvPr id="22" name="Picture 21">
            <a:extLst>
              <a:ext uri="{FF2B5EF4-FFF2-40B4-BE49-F238E27FC236}">
                <a16:creationId xmlns:a16="http://schemas.microsoft.com/office/drawing/2014/main" id="{BA25D294-8959-3EE0-A225-6810F8BB4038}"/>
              </a:ext>
            </a:extLst>
          </p:cNvPr>
          <p:cNvPicPr>
            <a:picLocks noChangeAspect="1"/>
          </p:cNvPicPr>
          <p:nvPr/>
        </p:nvPicPr>
        <p:blipFill>
          <a:blip r:embed="rId6"/>
          <a:stretch>
            <a:fillRect/>
          </a:stretch>
        </p:blipFill>
        <p:spPr>
          <a:xfrm>
            <a:off x="387927" y="5284433"/>
            <a:ext cx="5412598" cy="1505909"/>
          </a:xfrm>
          <a:prstGeom prst="rect">
            <a:avLst/>
          </a:prstGeom>
        </p:spPr>
      </p:pic>
    </p:spTree>
    <p:extLst>
      <p:ext uri="{BB962C8B-B14F-4D97-AF65-F5344CB8AC3E}">
        <p14:creationId xmlns:p14="http://schemas.microsoft.com/office/powerpoint/2010/main" val="2694254830"/>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5" name="TextBox 4">
            <a:extLst>
              <a:ext uri="{FF2B5EF4-FFF2-40B4-BE49-F238E27FC236}">
                <a16:creationId xmlns:a16="http://schemas.microsoft.com/office/drawing/2014/main" id="{4D8B5337-9C49-A6CA-996D-D49EFED320A2}"/>
              </a:ext>
            </a:extLst>
          </p:cNvPr>
          <p:cNvSpPr txBox="1"/>
          <p:nvPr/>
        </p:nvSpPr>
        <p:spPr>
          <a:xfrm>
            <a:off x="665018" y="563418"/>
            <a:ext cx="1492716" cy="369332"/>
          </a:xfrm>
          <a:prstGeom prst="rect">
            <a:avLst/>
          </a:prstGeom>
          <a:noFill/>
        </p:spPr>
        <p:txBody>
          <a:bodyPr wrap="none" rtlCol="0">
            <a:spAutoFit/>
          </a:bodyPr>
          <a:lstStyle/>
          <a:p>
            <a:r>
              <a:rPr lang="en-US" dirty="0"/>
              <a:t>Conclusion:</a:t>
            </a:r>
          </a:p>
        </p:txBody>
      </p:sp>
      <p:sp>
        <p:nvSpPr>
          <p:cNvPr id="7" name="TextBox 6">
            <a:extLst>
              <a:ext uri="{FF2B5EF4-FFF2-40B4-BE49-F238E27FC236}">
                <a16:creationId xmlns:a16="http://schemas.microsoft.com/office/drawing/2014/main" id="{9E8D35E7-3410-BFEC-FED0-D7EE1BA78C62}"/>
              </a:ext>
            </a:extLst>
          </p:cNvPr>
          <p:cNvSpPr txBox="1"/>
          <p:nvPr/>
        </p:nvSpPr>
        <p:spPr>
          <a:xfrm>
            <a:off x="628073" y="1542473"/>
            <a:ext cx="10963563" cy="923330"/>
          </a:xfrm>
          <a:prstGeom prst="rect">
            <a:avLst/>
          </a:prstGeom>
          <a:noFill/>
        </p:spPr>
        <p:txBody>
          <a:bodyPr wrap="square" rtlCol="0">
            <a:spAutoFit/>
          </a:bodyPr>
          <a:lstStyle/>
          <a:p>
            <a:r>
              <a:rPr lang="en-US" dirty="0"/>
              <a:t>Here we can see default routing generally configured on office routers. When you have 2 or more ISP connections, you can configure default route towards ISP and hence users can access the </a:t>
            </a:r>
            <a:r>
              <a:rPr lang="en-US" dirty="0" err="1"/>
              <a:t>inerent</a:t>
            </a:r>
            <a:r>
              <a:rPr lang="en-US" dirty="0"/>
              <a:t>.</a:t>
            </a:r>
          </a:p>
        </p:txBody>
      </p:sp>
      <p:sp>
        <p:nvSpPr>
          <p:cNvPr id="8" name="TextBox 7">
            <a:extLst>
              <a:ext uri="{FF2B5EF4-FFF2-40B4-BE49-F238E27FC236}">
                <a16:creationId xmlns:a16="http://schemas.microsoft.com/office/drawing/2014/main" id="{65132CCB-3512-7E61-BB60-A0A94EB53748}"/>
              </a:ext>
            </a:extLst>
          </p:cNvPr>
          <p:cNvSpPr txBox="1"/>
          <p:nvPr/>
        </p:nvSpPr>
        <p:spPr>
          <a:xfrm>
            <a:off x="614218" y="2586182"/>
            <a:ext cx="10963563" cy="1477328"/>
          </a:xfrm>
          <a:prstGeom prst="rect">
            <a:avLst/>
          </a:prstGeom>
          <a:noFill/>
        </p:spPr>
        <p:txBody>
          <a:bodyPr wrap="square" rtlCol="0">
            <a:spAutoFit/>
          </a:bodyPr>
          <a:lstStyle/>
          <a:p>
            <a:r>
              <a:rPr lang="en-US" dirty="0">
                <a:solidFill>
                  <a:srgbClr val="FF0000"/>
                </a:solidFill>
                <a:highlight>
                  <a:srgbClr val="FFFF00"/>
                </a:highlight>
              </a:rPr>
              <a:t>NOTE: From ISP’s towards google it’s a internet connection they use BGP protocol in real time. Here we use static and default route configuration for LAB purpose. Hence, we have some routing  challenges and you can safely ignore. Our verification is packets which are coming from computer to </a:t>
            </a:r>
            <a:r>
              <a:rPr lang="en-US" dirty="0" err="1">
                <a:solidFill>
                  <a:srgbClr val="FF0000"/>
                </a:solidFill>
                <a:highlight>
                  <a:srgbClr val="FFFF00"/>
                </a:highlight>
              </a:rPr>
              <a:t>SBI_router</a:t>
            </a:r>
            <a:r>
              <a:rPr lang="en-US" dirty="0">
                <a:solidFill>
                  <a:srgbClr val="FF0000"/>
                </a:solidFill>
                <a:highlight>
                  <a:srgbClr val="FFFF00"/>
                </a:highlight>
              </a:rPr>
              <a:t> and those packets are leaving towards Airel ISP and </a:t>
            </a:r>
            <a:r>
              <a:rPr lang="en-US" dirty="0" err="1">
                <a:solidFill>
                  <a:srgbClr val="FF0000"/>
                </a:solidFill>
                <a:highlight>
                  <a:srgbClr val="FFFF00"/>
                </a:highlight>
              </a:rPr>
              <a:t>Realince</a:t>
            </a:r>
            <a:r>
              <a:rPr lang="en-US" dirty="0">
                <a:solidFill>
                  <a:srgbClr val="FF0000"/>
                </a:solidFill>
                <a:highlight>
                  <a:srgbClr val="FFFF00"/>
                </a:highlight>
              </a:rPr>
              <a:t> ISP successfully. </a:t>
            </a:r>
          </a:p>
        </p:txBody>
      </p:sp>
      <p:sp>
        <p:nvSpPr>
          <p:cNvPr id="10" name="TextBox 9">
            <a:extLst>
              <a:ext uri="{FF2B5EF4-FFF2-40B4-BE49-F238E27FC236}">
                <a16:creationId xmlns:a16="http://schemas.microsoft.com/office/drawing/2014/main" id="{BF809943-E37D-253F-C5F8-08A8C3A1D59E}"/>
              </a:ext>
            </a:extLst>
          </p:cNvPr>
          <p:cNvSpPr txBox="1"/>
          <p:nvPr/>
        </p:nvSpPr>
        <p:spPr>
          <a:xfrm>
            <a:off x="614218" y="4324271"/>
            <a:ext cx="7066358" cy="369332"/>
          </a:xfrm>
          <a:prstGeom prst="rect">
            <a:avLst/>
          </a:prstGeom>
          <a:noFill/>
        </p:spPr>
        <p:txBody>
          <a:bodyPr wrap="none" rtlCol="0">
            <a:spAutoFit/>
          </a:bodyPr>
          <a:lstStyle/>
          <a:p>
            <a:r>
              <a:rPr lang="en-US" dirty="0"/>
              <a:t>Default routing AD value is 1. lower value prefer the best path.</a:t>
            </a:r>
          </a:p>
        </p:txBody>
      </p:sp>
    </p:spTree>
    <p:extLst>
      <p:ext uri="{BB962C8B-B14F-4D97-AF65-F5344CB8AC3E}">
        <p14:creationId xmlns:p14="http://schemas.microsoft.com/office/powerpoint/2010/main" val="848975696"/>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00763A39-71AA-05E2-A4C0-EB3B74BE19F6}"/>
              </a:ext>
            </a:extLst>
          </p:cNvPr>
          <p:cNvSpPr txBox="1"/>
          <p:nvPr/>
        </p:nvSpPr>
        <p:spPr>
          <a:xfrm>
            <a:off x="794276" y="929934"/>
            <a:ext cx="10325262" cy="646331"/>
          </a:xfrm>
          <a:prstGeom prst="rect">
            <a:avLst/>
          </a:prstGeom>
          <a:noFill/>
        </p:spPr>
        <p:txBody>
          <a:bodyPr wrap="none" rtlCol="0">
            <a:spAutoFit/>
          </a:bodyPr>
          <a:lstStyle/>
          <a:p>
            <a:r>
              <a:rPr lang="en-US" dirty="0"/>
              <a:t>When a Router receives the packet it will do route lookup for destination IP in routing table.</a:t>
            </a:r>
          </a:p>
          <a:p>
            <a:r>
              <a:rPr lang="en-US" dirty="0"/>
              <a:t>Hence, the data will send and receive based on the Ip addresses</a:t>
            </a:r>
          </a:p>
        </p:txBody>
      </p:sp>
      <p:sp>
        <p:nvSpPr>
          <p:cNvPr id="7" name="TextBox 6">
            <a:extLst>
              <a:ext uri="{FF2B5EF4-FFF2-40B4-BE49-F238E27FC236}">
                <a16:creationId xmlns:a16="http://schemas.microsoft.com/office/drawing/2014/main" id="{6B72D32B-F6B0-A185-4FE0-FB35292D89B6}"/>
              </a:ext>
            </a:extLst>
          </p:cNvPr>
          <p:cNvSpPr txBox="1"/>
          <p:nvPr/>
        </p:nvSpPr>
        <p:spPr>
          <a:xfrm>
            <a:off x="794276" y="1592064"/>
            <a:ext cx="11238974" cy="646331"/>
          </a:xfrm>
          <a:prstGeom prst="rect">
            <a:avLst/>
          </a:prstGeom>
          <a:noFill/>
        </p:spPr>
        <p:txBody>
          <a:bodyPr wrap="none" rtlCol="0">
            <a:spAutoFit/>
          </a:bodyPr>
          <a:lstStyle/>
          <a:p>
            <a:r>
              <a:rPr lang="en-US" dirty="0"/>
              <a:t>Routing : It enables the communication among the networks or between the different networks by </a:t>
            </a:r>
          </a:p>
          <a:p>
            <a:r>
              <a:rPr lang="en-US" dirty="0"/>
              <a:t>using routing protocols like </a:t>
            </a:r>
            <a:r>
              <a:rPr lang="en-US" dirty="0" err="1"/>
              <a:t>ospf</a:t>
            </a:r>
            <a:r>
              <a:rPr lang="en-US" dirty="0"/>
              <a:t>, </a:t>
            </a:r>
            <a:r>
              <a:rPr lang="en-US" dirty="0" err="1"/>
              <a:t>eigrp</a:t>
            </a:r>
            <a:r>
              <a:rPr lang="en-US" dirty="0"/>
              <a:t>, RIP.</a:t>
            </a:r>
          </a:p>
        </p:txBody>
      </p:sp>
      <p:pic>
        <p:nvPicPr>
          <p:cNvPr id="8" name="Picture 7">
            <a:extLst>
              <a:ext uri="{FF2B5EF4-FFF2-40B4-BE49-F238E27FC236}">
                <a16:creationId xmlns:a16="http://schemas.microsoft.com/office/drawing/2014/main" id="{EE93C211-DB86-7E91-D65C-528FB2466E28}"/>
              </a:ext>
            </a:extLst>
          </p:cNvPr>
          <p:cNvPicPr>
            <a:picLocks noChangeAspect="1"/>
          </p:cNvPicPr>
          <p:nvPr/>
        </p:nvPicPr>
        <p:blipFill>
          <a:blip r:embed="rId4"/>
          <a:stretch>
            <a:fillRect/>
          </a:stretch>
        </p:blipFill>
        <p:spPr>
          <a:xfrm>
            <a:off x="918715" y="2945729"/>
            <a:ext cx="8179905" cy="3633821"/>
          </a:xfrm>
          <a:prstGeom prst="rect">
            <a:avLst/>
          </a:prstGeom>
        </p:spPr>
      </p:pic>
      <p:sp>
        <p:nvSpPr>
          <p:cNvPr id="9" name="TextBox 8">
            <a:extLst>
              <a:ext uri="{FF2B5EF4-FFF2-40B4-BE49-F238E27FC236}">
                <a16:creationId xmlns:a16="http://schemas.microsoft.com/office/drawing/2014/main" id="{341FFFAB-9BA5-C7AE-DEA9-2D8027AEB81F}"/>
              </a:ext>
            </a:extLst>
          </p:cNvPr>
          <p:cNvSpPr txBox="1"/>
          <p:nvPr/>
        </p:nvSpPr>
        <p:spPr>
          <a:xfrm>
            <a:off x="815863" y="576452"/>
            <a:ext cx="3986989" cy="369332"/>
          </a:xfrm>
          <a:prstGeom prst="rect">
            <a:avLst/>
          </a:prstGeom>
          <a:noFill/>
        </p:spPr>
        <p:txBody>
          <a:bodyPr wrap="none" rtlCol="0">
            <a:spAutoFit/>
          </a:bodyPr>
          <a:lstStyle/>
          <a:p>
            <a:r>
              <a:rPr lang="en-US" dirty="0"/>
              <a:t>Router maintains the routing table</a:t>
            </a:r>
          </a:p>
        </p:txBody>
      </p:sp>
      <p:sp>
        <p:nvSpPr>
          <p:cNvPr id="10" name="TextBox 9">
            <a:extLst>
              <a:ext uri="{FF2B5EF4-FFF2-40B4-BE49-F238E27FC236}">
                <a16:creationId xmlns:a16="http://schemas.microsoft.com/office/drawing/2014/main" id="{0E461BA0-CA3C-8BAE-4E97-438AAE17834B}"/>
              </a:ext>
            </a:extLst>
          </p:cNvPr>
          <p:cNvSpPr txBox="1"/>
          <p:nvPr/>
        </p:nvSpPr>
        <p:spPr>
          <a:xfrm>
            <a:off x="769681" y="2330452"/>
            <a:ext cx="8919429" cy="523220"/>
          </a:xfrm>
          <a:prstGeom prst="rect">
            <a:avLst/>
          </a:prstGeom>
          <a:noFill/>
        </p:spPr>
        <p:txBody>
          <a:bodyPr wrap="none" rtlCol="0">
            <a:spAutoFit/>
          </a:bodyPr>
          <a:lstStyle/>
          <a:p>
            <a:r>
              <a:rPr lang="en-US" sz="1400" dirty="0"/>
              <a:t>Example: when R1 initiates ping for R3 IP 192.168.2.3, the ping will failed because of different network.</a:t>
            </a:r>
          </a:p>
          <a:p>
            <a:r>
              <a:rPr lang="en-US" sz="1400" dirty="0"/>
              <a:t>Hence, we need routing protocols to communicate different network IP.</a:t>
            </a:r>
          </a:p>
        </p:txBody>
      </p:sp>
      <p:sp>
        <p:nvSpPr>
          <p:cNvPr id="4" name="TextBox 3">
            <a:extLst>
              <a:ext uri="{FF2B5EF4-FFF2-40B4-BE49-F238E27FC236}">
                <a16:creationId xmlns:a16="http://schemas.microsoft.com/office/drawing/2014/main" id="{90BB0C94-5B85-848D-941D-9336F0CEBFF1}"/>
              </a:ext>
            </a:extLst>
          </p:cNvPr>
          <p:cNvSpPr txBox="1"/>
          <p:nvPr/>
        </p:nvSpPr>
        <p:spPr>
          <a:xfrm>
            <a:off x="815863" y="256328"/>
            <a:ext cx="2629246" cy="369332"/>
          </a:xfrm>
          <a:prstGeom prst="rect">
            <a:avLst/>
          </a:prstGeom>
          <a:noFill/>
        </p:spPr>
        <p:txBody>
          <a:bodyPr wrap="none" rtlCol="0">
            <a:spAutoFit/>
          </a:bodyPr>
          <a:lstStyle/>
          <a:p>
            <a:r>
              <a:rPr lang="en-US" dirty="0">
                <a:solidFill>
                  <a:srgbClr val="C00000"/>
                </a:solidFill>
                <a:highlight>
                  <a:srgbClr val="FFFF00"/>
                </a:highlight>
              </a:rPr>
              <a:t>What does router do?</a:t>
            </a:r>
          </a:p>
        </p:txBody>
      </p:sp>
    </p:spTree>
    <p:extLst>
      <p:ext uri="{BB962C8B-B14F-4D97-AF65-F5344CB8AC3E}">
        <p14:creationId xmlns:p14="http://schemas.microsoft.com/office/powerpoint/2010/main" val="1622346025"/>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4" name="TextBox 3">
            <a:extLst>
              <a:ext uri="{FF2B5EF4-FFF2-40B4-BE49-F238E27FC236}">
                <a16:creationId xmlns:a16="http://schemas.microsoft.com/office/drawing/2014/main" id="{B159A084-2BCE-DF61-7911-8A830E962949}"/>
              </a:ext>
            </a:extLst>
          </p:cNvPr>
          <p:cNvSpPr txBox="1"/>
          <p:nvPr/>
        </p:nvSpPr>
        <p:spPr>
          <a:xfrm>
            <a:off x="520676" y="164143"/>
            <a:ext cx="3796232" cy="830997"/>
          </a:xfrm>
          <a:prstGeom prst="rect">
            <a:avLst/>
          </a:prstGeom>
          <a:noFill/>
        </p:spPr>
        <p:txBody>
          <a:bodyPr wrap="none" rtlCol="0">
            <a:spAutoFit/>
          </a:bodyPr>
          <a:lstStyle/>
          <a:p>
            <a:r>
              <a:rPr lang="en-US" sz="2400" b="1" dirty="0">
                <a:solidFill>
                  <a:srgbClr val="C00000"/>
                </a:solidFill>
                <a:highlight>
                  <a:srgbClr val="FFFF00"/>
                </a:highlight>
              </a:rPr>
              <a:t>Types Routing protocols:</a:t>
            </a:r>
          </a:p>
          <a:p>
            <a:endParaRPr lang="en-US" sz="2400" b="1" dirty="0"/>
          </a:p>
        </p:txBody>
      </p:sp>
      <p:sp>
        <p:nvSpPr>
          <p:cNvPr id="6" name="TextBox 5">
            <a:extLst>
              <a:ext uri="{FF2B5EF4-FFF2-40B4-BE49-F238E27FC236}">
                <a16:creationId xmlns:a16="http://schemas.microsoft.com/office/drawing/2014/main" id="{C5BE3D06-C3B8-F68B-FFD0-5F537F4F2555}"/>
              </a:ext>
            </a:extLst>
          </p:cNvPr>
          <p:cNvSpPr txBox="1"/>
          <p:nvPr/>
        </p:nvSpPr>
        <p:spPr>
          <a:xfrm>
            <a:off x="600364" y="647361"/>
            <a:ext cx="3488455" cy="923330"/>
          </a:xfrm>
          <a:prstGeom prst="rect">
            <a:avLst/>
          </a:prstGeom>
          <a:noFill/>
        </p:spPr>
        <p:txBody>
          <a:bodyPr wrap="none" rtlCol="0">
            <a:spAutoFit/>
          </a:bodyPr>
          <a:lstStyle/>
          <a:p>
            <a:pPr marL="342900" indent="-342900">
              <a:buAutoNum type="arabicPeriod"/>
            </a:pPr>
            <a:r>
              <a:rPr lang="en-US" dirty="0"/>
              <a:t>Default routing</a:t>
            </a:r>
          </a:p>
          <a:p>
            <a:pPr marL="342900" indent="-342900">
              <a:buAutoNum type="arabicPeriod"/>
            </a:pPr>
            <a:r>
              <a:rPr lang="en-US" dirty="0"/>
              <a:t>Static routing</a:t>
            </a:r>
          </a:p>
          <a:p>
            <a:pPr marL="342900" indent="-342900">
              <a:buAutoNum type="arabicPeriod"/>
            </a:pPr>
            <a:r>
              <a:rPr lang="en-US" dirty="0"/>
              <a:t>Dynamic routing protocols</a:t>
            </a:r>
          </a:p>
        </p:txBody>
      </p:sp>
      <p:sp>
        <p:nvSpPr>
          <p:cNvPr id="15" name="TextBox 14">
            <a:extLst>
              <a:ext uri="{FF2B5EF4-FFF2-40B4-BE49-F238E27FC236}">
                <a16:creationId xmlns:a16="http://schemas.microsoft.com/office/drawing/2014/main" id="{71D52B31-AF0C-1A11-2DBE-DD28CA54BB75}"/>
              </a:ext>
            </a:extLst>
          </p:cNvPr>
          <p:cNvSpPr txBox="1"/>
          <p:nvPr/>
        </p:nvSpPr>
        <p:spPr>
          <a:xfrm>
            <a:off x="343481" y="1593041"/>
            <a:ext cx="9865201" cy="1200329"/>
          </a:xfrm>
          <a:prstGeom prst="rect">
            <a:avLst/>
          </a:prstGeom>
          <a:noFill/>
        </p:spPr>
        <p:txBody>
          <a:bodyPr wrap="none" rtlCol="0">
            <a:spAutoFit/>
          </a:bodyPr>
          <a:lstStyle/>
          <a:p>
            <a:r>
              <a:rPr lang="en-US" dirty="0"/>
              <a:t>When you turn ON the router you will able to see  enable mode</a:t>
            </a:r>
          </a:p>
          <a:p>
            <a:endParaRPr lang="en-US" dirty="0"/>
          </a:p>
          <a:p>
            <a:r>
              <a:rPr lang="en-US" dirty="0"/>
              <a:t>Hyderabad</a:t>
            </a:r>
            <a:r>
              <a:rPr lang="en-US" dirty="0">
                <a:solidFill>
                  <a:srgbClr val="FFFF00"/>
                </a:solidFill>
              </a:rPr>
              <a:t>&gt;</a:t>
            </a:r>
            <a:r>
              <a:rPr lang="en-US" dirty="0"/>
              <a:t>.   --</a:t>
            </a:r>
            <a:r>
              <a:rPr lang="en-US" dirty="0">
                <a:sym typeface="Wingdings" pitchFamily="2" charset="2"/>
              </a:rPr>
              <a:t> enable mode. Hyderabad</a:t>
            </a:r>
            <a:r>
              <a:rPr lang="en-US" dirty="0">
                <a:solidFill>
                  <a:srgbClr val="FFFF00"/>
                </a:solidFill>
                <a:sym typeface="Wingdings" pitchFamily="2" charset="2"/>
              </a:rPr>
              <a:t>#</a:t>
            </a:r>
            <a:r>
              <a:rPr lang="en-US" dirty="0">
                <a:sym typeface="Wingdings" pitchFamily="2" charset="2"/>
              </a:rPr>
              <a:t>. ---privileged mode</a:t>
            </a:r>
            <a:r>
              <a:rPr lang="en-US" dirty="0"/>
              <a:t>    </a:t>
            </a:r>
          </a:p>
          <a:p>
            <a:r>
              <a:rPr lang="en-US" dirty="0"/>
              <a:t>Hyderabad</a:t>
            </a:r>
            <a:r>
              <a:rPr lang="en-US" dirty="0">
                <a:solidFill>
                  <a:srgbClr val="FFFF00"/>
                </a:solidFill>
              </a:rPr>
              <a:t>(config) </a:t>
            </a:r>
            <a:r>
              <a:rPr lang="en-US" dirty="0"/>
              <a:t>---</a:t>
            </a:r>
            <a:r>
              <a:rPr lang="en-US" dirty="0">
                <a:sym typeface="Wingdings" pitchFamily="2" charset="2"/>
              </a:rPr>
              <a:t> </a:t>
            </a:r>
            <a:r>
              <a:rPr lang="en-US" dirty="0" err="1">
                <a:sym typeface="Wingdings" pitchFamily="2" charset="2"/>
              </a:rPr>
              <a:t>conifg</a:t>
            </a:r>
            <a:r>
              <a:rPr lang="en-US" dirty="0">
                <a:sym typeface="Wingdings" pitchFamily="2" charset="2"/>
              </a:rPr>
              <a:t> mode: you configure the routing protocols or anything</a:t>
            </a:r>
            <a:endParaRPr lang="en-US" dirty="0"/>
          </a:p>
        </p:txBody>
      </p:sp>
      <p:sp>
        <p:nvSpPr>
          <p:cNvPr id="16" name="TextBox 15">
            <a:extLst>
              <a:ext uri="{FF2B5EF4-FFF2-40B4-BE49-F238E27FC236}">
                <a16:creationId xmlns:a16="http://schemas.microsoft.com/office/drawing/2014/main" id="{600BF32E-010C-7E5B-B7FD-4E61AE15E1DB}"/>
              </a:ext>
            </a:extLst>
          </p:cNvPr>
          <p:cNvSpPr txBox="1"/>
          <p:nvPr/>
        </p:nvSpPr>
        <p:spPr>
          <a:xfrm>
            <a:off x="462855" y="2929606"/>
            <a:ext cx="2803973" cy="923330"/>
          </a:xfrm>
          <a:prstGeom prst="rect">
            <a:avLst/>
          </a:prstGeom>
          <a:noFill/>
        </p:spPr>
        <p:txBody>
          <a:bodyPr wrap="none" rtlCol="0">
            <a:spAutoFit/>
          </a:bodyPr>
          <a:lstStyle/>
          <a:p>
            <a:r>
              <a:rPr lang="en-US" dirty="0"/>
              <a:t>Basic commands:</a:t>
            </a:r>
          </a:p>
          <a:p>
            <a:r>
              <a:rPr lang="en-US" dirty="0"/>
              <a:t>&gt;show version</a:t>
            </a:r>
          </a:p>
          <a:p>
            <a:r>
              <a:rPr lang="en-US" dirty="0"/>
              <a:t>&gt;show </a:t>
            </a:r>
            <a:r>
              <a:rPr lang="en-US" dirty="0" err="1"/>
              <a:t>ip</a:t>
            </a:r>
            <a:r>
              <a:rPr lang="en-US" dirty="0"/>
              <a:t> interface brief</a:t>
            </a:r>
          </a:p>
        </p:txBody>
      </p:sp>
      <p:sp>
        <p:nvSpPr>
          <p:cNvPr id="20" name="TextBox 19">
            <a:extLst>
              <a:ext uri="{FF2B5EF4-FFF2-40B4-BE49-F238E27FC236}">
                <a16:creationId xmlns:a16="http://schemas.microsoft.com/office/drawing/2014/main" id="{0565305D-59C4-0E00-5D2C-46D647F44EE0}"/>
              </a:ext>
            </a:extLst>
          </p:cNvPr>
          <p:cNvSpPr txBox="1"/>
          <p:nvPr/>
        </p:nvSpPr>
        <p:spPr>
          <a:xfrm>
            <a:off x="462855" y="3883834"/>
            <a:ext cx="3074672" cy="2031325"/>
          </a:xfrm>
          <a:prstGeom prst="rect">
            <a:avLst/>
          </a:prstGeom>
          <a:noFill/>
        </p:spPr>
        <p:txBody>
          <a:bodyPr wrap="square" rtlCol="0">
            <a:spAutoFit/>
          </a:bodyPr>
          <a:lstStyle/>
          <a:p>
            <a:r>
              <a:rPr lang="en-US" dirty="0">
                <a:solidFill>
                  <a:srgbClr val="00B050"/>
                </a:solidFill>
              </a:rPr>
              <a:t>Loopback interface: </a:t>
            </a:r>
            <a:r>
              <a:rPr lang="en-US" dirty="0"/>
              <a:t>it is virtual interface or it is a logical interface and</a:t>
            </a:r>
          </a:p>
          <a:p>
            <a:r>
              <a:rPr lang="en-US" dirty="0"/>
              <a:t> after configure this interface on router this interface never goes down</a:t>
            </a:r>
          </a:p>
        </p:txBody>
      </p:sp>
      <p:pic>
        <p:nvPicPr>
          <p:cNvPr id="22" name="Picture 21">
            <a:extLst>
              <a:ext uri="{FF2B5EF4-FFF2-40B4-BE49-F238E27FC236}">
                <a16:creationId xmlns:a16="http://schemas.microsoft.com/office/drawing/2014/main" id="{84468258-8AE7-B6A4-0B26-4EE9D586CF19}"/>
              </a:ext>
            </a:extLst>
          </p:cNvPr>
          <p:cNvPicPr>
            <a:picLocks noChangeAspect="1"/>
          </p:cNvPicPr>
          <p:nvPr/>
        </p:nvPicPr>
        <p:blipFill>
          <a:blip r:embed="rId4"/>
          <a:stretch>
            <a:fillRect/>
          </a:stretch>
        </p:blipFill>
        <p:spPr>
          <a:xfrm>
            <a:off x="4088819" y="2844602"/>
            <a:ext cx="7772400" cy="3069860"/>
          </a:xfrm>
          <a:prstGeom prst="rect">
            <a:avLst/>
          </a:prstGeom>
        </p:spPr>
      </p:pic>
    </p:spTree>
    <p:extLst>
      <p:ext uri="{BB962C8B-B14F-4D97-AF65-F5344CB8AC3E}">
        <p14:creationId xmlns:p14="http://schemas.microsoft.com/office/powerpoint/2010/main" val="1098148672"/>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CCBEA2A1-4949-EFFD-B8C8-F899EDAC46E7}"/>
              </a:ext>
            </a:extLst>
          </p:cNvPr>
          <p:cNvSpPr txBox="1"/>
          <p:nvPr/>
        </p:nvSpPr>
        <p:spPr>
          <a:xfrm>
            <a:off x="175148" y="76803"/>
            <a:ext cx="1919115" cy="369332"/>
          </a:xfrm>
          <a:prstGeom prst="rect">
            <a:avLst/>
          </a:prstGeom>
          <a:noFill/>
        </p:spPr>
        <p:txBody>
          <a:bodyPr wrap="none" rtlCol="0">
            <a:spAutoFit/>
          </a:bodyPr>
          <a:lstStyle/>
          <a:p>
            <a:r>
              <a:rPr lang="en-US" b="1" dirty="0">
                <a:solidFill>
                  <a:srgbClr val="FF0000"/>
                </a:solidFill>
              </a:rPr>
              <a:t>Default Routing</a:t>
            </a:r>
          </a:p>
        </p:txBody>
      </p:sp>
      <p:sp>
        <p:nvSpPr>
          <p:cNvPr id="12" name="TextBox 11">
            <a:extLst>
              <a:ext uri="{FF2B5EF4-FFF2-40B4-BE49-F238E27FC236}">
                <a16:creationId xmlns:a16="http://schemas.microsoft.com/office/drawing/2014/main" id="{8E60AAE0-D4B7-1F21-9F17-B84613189C66}"/>
              </a:ext>
            </a:extLst>
          </p:cNvPr>
          <p:cNvSpPr txBox="1"/>
          <p:nvPr/>
        </p:nvSpPr>
        <p:spPr>
          <a:xfrm>
            <a:off x="87574" y="2059719"/>
            <a:ext cx="10169236" cy="523220"/>
          </a:xfrm>
          <a:prstGeom prst="rect">
            <a:avLst/>
          </a:prstGeom>
          <a:noFill/>
        </p:spPr>
        <p:txBody>
          <a:bodyPr wrap="square" rtlCol="0">
            <a:spAutoFit/>
          </a:bodyPr>
          <a:lstStyle/>
          <a:p>
            <a:r>
              <a:rPr lang="en-US" sz="1400" dirty="0">
                <a:solidFill>
                  <a:srgbClr val="FF0000"/>
                </a:solidFill>
                <a:highlight>
                  <a:srgbClr val="FFFF00"/>
                </a:highlight>
              </a:rPr>
              <a:t>NOTE: When you don’t have a route in routing table, the packet will get dropped. Route can be learned via static route or Dynamic routing protocols such as OSPF, EIGRP, RIP, IS-IS or BGP. </a:t>
            </a:r>
          </a:p>
        </p:txBody>
      </p:sp>
      <p:sp>
        <p:nvSpPr>
          <p:cNvPr id="17" name="TextBox 16">
            <a:extLst>
              <a:ext uri="{FF2B5EF4-FFF2-40B4-BE49-F238E27FC236}">
                <a16:creationId xmlns:a16="http://schemas.microsoft.com/office/drawing/2014/main" id="{AC59A141-E7DA-3D5C-9CEE-473B855378C9}"/>
              </a:ext>
            </a:extLst>
          </p:cNvPr>
          <p:cNvSpPr txBox="1"/>
          <p:nvPr/>
        </p:nvSpPr>
        <p:spPr>
          <a:xfrm>
            <a:off x="87574" y="474105"/>
            <a:ext cx="10256810" cy="1815882"/>
          </a:xfrm>
          <a:prstGeom prst="rect">
            <a:avLst/>
          </a:prstGeom>
          <a:noFill/>
        </p:spPr>
        <p:txBody>
          <a:bodyPr wrap="square" rtlCol="0">
            <a:spAutoFit/>
          </a:bodyPr>
          <a:lstStyle/>
          <a:p>
            <a:r>
              <a:rPr lang="en-US" sz="1600" dirty="0"/>
              <a:t>Default routing means, when you try to reach unknown route, for example </a:t>
            </a:r>
            <a:r>
              <a:rPr lang="en-US" sz="1600" dirty="0">
                <a:hlinkClick r:id="rId4"/>
              </a:rPr>
              <a:t>www.google.com</a:t>
            </a:r>
            <a:r>
              <a:rPr lang="en-US" sz="1600" dirty="0"/>
              <a:t> IP </a:t>
            </a:r>
            <a:r>
              <a:rPr lang="en-IN" sz="1600" dirty="0">
                <a:solidFill>
                  <a:srgbClr val="FFFF00"/>
                </a:solidFill>
                <a:effectLst/>
                <a:latin typeface="Menlo" panose="020B0609030804020204" pitchFamily="49" charset="0"/>
              </a:rPr>
              <a:t>(142.250.183.132)</a:t>
            </a:r>
            <a:r>
              <a:rPr lang="en-IN" sz="1600" dirty="0">
                <a:effectLst/>
                <a:latin typeface="Menlo" panose="020B0609030804020204" pitchFamily="49" charset="0"/>
              </a:rPr>
              <a:t>from the layer 3 device (PC or mobile), the packet goes to gateway. The gateway IP is </a:t>
            </a:r>
            <a:r>
              <a:rPr lang="en-IN" sz="1600" dirty="0" err="1">
                <a:effectLst/>
                <a:latin typeface="Menlo" panose="020B0609030804020204" pitchFamily="49" charset="0"/>
              </a:rPr>
              <a:t>wifi</a:t>
            </a:r>
            <a:r>
              <a:rPr lang="en-IN" sz="1600" dirty="0">
                <a:effectLst/>
                <a:latin typeface="Menlo" panose="020B0609030804020204" pitchFamily="49" charset="0"/>
              </a:rPr>
              <a:t> router IP. Hence, we can access the </a:t>
            </a:r>
            <a:r>
              <a:rPr lang="en-IN" sz="1600" dirty="0" err="1">
                <a:effectLst/>
                <a:latin typeface="Menlo" panose="020B0609030804020204" pitchFamily="49" charset="0"/>
              </a:rPr>
              <a:t>google.com</a:t>
            </a:r>
            <a:r>
              <a:rPr lang="en-IN" sz="1600" dirty="0">
                <a:effectLst/>
                <a:latin typeface="Menlo" panose="020B0609030804020204" pitchFamily="49" charset="0"/>
              </a:rPr>
              <a:t>.</a:t>
            </a:r>
          </a:p>
          <a:p>
            <a:r>
              <a:rPr lang="en-IN" sz="1600" dirty="0">
                <a:latin typeface="Menlo" panose="020B0609030804020204" pitchFamily="49" charset="0"/>
              </a:rPr>
              <a:t>Similarly, after configuring default route on the router and  when you try to reach any destination IP address, if that address is not in routing table, it will choose default route. </a:t>
            </a:r>
            <a:r>
              <a:rPr lang="en-IN" sz="1600" dirty="0">
                <a:effectLst/>
                <a:latin typeface="Menlo" panose="020B0609030804020204" pitchFamily="49" charset="0"/>
              </a:rPr>
              <a:t> </a:t>
            </a:r>
          </a:p>
          <a:p>
            <a:endParaRPr lang="en-US" sz="1600" dirty="0"/>
          </a:p>
        </p:txBody>
      </p:sp>
      <p:sp>
        <p:nvSpPr>
          <p:cNvPr id="21" name="TextBox 20">
            <a:extLst>
              <a:ext uri="{FF2B5EF4-FFF2-40B4-BE49-F238E27FC236}">
                <a16:creationId xmlns:a16="http://schemas.microsoft.com/office/drawing/2014/main" id="{AB38D386-D810-A2D7-EE1A-9323BE84B5D0}"/>
              </a:ext>
            </a:extLst>
          </p:cNvPr>
          <p:cNvSpPr txBox="1"/>
          <p:nvPr/>
        </p:nvSpPr>
        <p:spPr>
          <a:xfrm>
            <a:off x="87574" y="2738919"/>
            <a:ext cx="9296135" cy="369332"/>
          </a:xfrm>
          <a:prstGeom prst="rect">
            <a:avLst/>
          </a:prstGeom>
          <a:noFill/>
        </p:spPr>
        <p:txBody>
          <a:bodyPr wrap="none" rtlCol="0">
            <a:spAutoFit/>
          </a:bodyPr>
          <a:lstStyle/>
          <a:p>
            <a:r>
              <a:rPr lang="en-US" dirty="0"/>
              <a:t>Below is the routing table. “show </a:t>
            </a:r>
            <a:r>
              <a:rPr lang="en-US" dirty="0" err="1"/>
              <a:t>ip</a:t>
            </a:r>
            <a:r>
              <a:rPr lang="en-US" dirty="0"/>
              <a:t> route” is the command to check routing table</a:t>
            </a:r>
          </a:p>
        </p:txBody>
      </p:sp>
      <p:pic>
        <p:nvPicPr>
          <p:cNvPr id="23" name="Picture 22">
            <a:extLst>
              <a:ext uri="{FF2B5EF4-FFF2-40B4-BE49-F238E27FC236}">
                <a16:creationId xmlns:a16="http://schemas.microsoft.com/office/drawing/2014/main" id="{8D7339E5-C81B-91AD-4D3D-479A9F9F0746}"/>
              </a:ext>
            </a:extLst>
          </p:cNvPr>
          <p:cNvPicPr>
            <a:picLocks noChangeAspect="1"/>
          </p:cNvPicPr>
          <p:nvPr/>
        </p:nvPicPr>
        <p:blipFill>
          <a:blip r:embed="rId5"/>
          <a:stretch>
            <a:fillRect/>
          </a:stretch>
        </p:blipFill>
        <p:spPr>
          <a:xfrm>
            <a:off x="5172192" y="3216275"/>
            <a:ext cx="5482936" cy="3368242"/>
          </a:xfrm>
          <a:prstGeom prst="rect">
            <a:avLst/>
          </a:prstGeom>
        </p:spPr>
      </p:pic>
      <p:sp>
        <p:nvSpPr>
          <p:cNvPr id="26" name="TextBox 25">
            <a:extLst>
              <a:ext uri="{FF2B5EF4-FFF2-40B4-BE49-F238E27FC236}">
                <a16:creationId xmlns:a16="http://schemas.microsoft.com/office/drawing/2014/main" id="{B84BF2F0-692A-797C-3373-3B6B0D652B97}"/>
              </a:ext>
            </a:extLst>
          </p:cNvPr>
          <p:cNvSpPr txBox="1"/>
          <p:nvPr/>
        </p:nvSpPr>
        <p:spPr>
          <a:xfrm>
            <a:off x="192253" y="3318299"/>
            <a:ext cx="4627418" cy="2031325"/>
          </a:xfrm>
          <a:prstGeom prst="rect">
            <a:avLst/>
          </a:prstGeom>
          <a:noFill/>
        </p:spPr>
        <p:txBody>
          <a:bodyPr wrap="square" rtlCol="0">
            <a:spAutoFit/>
          </a:bodyPr>
          <a:lstStyle/>
          <a:p>
            <a:r>
              <a:rPr lang="en-US" dirty="0"/>
              <a:t>If you see in the image, I am trying to ping 8.8.8.8, this route is not in routing table, however, I am able to ping, because I have configured default routing (0.0.0.0/0) and the gateway is 192.168.1.2. This devices has reachability to 8.8.8.8</a:t>
            </a:r>
          </a:p>
        </p:txBody>
      </p:sp>
      <p:sp>
        <p:nvSpPr>
          <p:cNvPr id="28" name="TextBox 27">
            <a:extLst>
              <a:ext uri="{FF2B5EF4-FFF2-40B4-BE49-F238E27FC236}">
                <a16:creationId xmlns:a16="http://schemas.microsoft.com/office/drawing/2014/main" id="{14A123D0-F68A-625D-7C87-F343C115164B}"/>
              </a:ext>
            </a:extLst>
          </p:cNvPr>
          <p:cNvSpPr txBox="1"/>
          <p:nvPr/>
        </p:nvSpPr>
        <p:spPr>
          <a:xfrm>
            <a:off x="203200" y="5441417"/>
            <a:ext cx="4461164" cy="923330"/>
          </a:xfrm>
          <a:prstGeom prst="rect">
            <a:avLst/>
          </a:prstGeom>
          <a:noFill/>
        </p:spPr>
        <p:txBody>
          <a:bodyPr wrap="square">
            <a:spAutoFit/>
          </a:bodyPr>
          <a:lstStyle/>
          <a:p>
            <a:r>
              <a:rPr lang="en-US" dirty="0"/>
              <a:t>(0.0.0.0/0) represent unknown route. </a:t>
            </a:r>
          </a:p>
          <a:p>
            <a:r>
              <a:rPr lang="en-US" dirty="0"/>
              <a:t>Example of know route is any IP address from class A or B or C</a:t>
            </a:r>
          </a:p>
        </p:txBody>
      </p:sp>
    </p:spTree>
    <p:extLst>
      <p:ext uri="{BB962C8B-B14F-4D97-AF65-F5344CB8AC3E}">
        <p14:creationId xmlns:p14="http://schemas.microsoft.com/office/powerpoint/2010/main" val="429443108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B5BE7633-B5B5-0F45-BBBA-B64E0A74216A}"/>
              </a:ext>
            </a:extLst>
          </p:cNvPr>
          <p:cNvSpPr txBox="1"/>
          <p:nvPr/>
        </p:nvSpPr>
        <p:spPr>
          <a:xfrm>
            <a:off x="240145" y="203200"/>
            <a:ext cx="6038833" cy="369332"/>
          </a:xfrm>
          <a:prstGeom prst="rect">
            <a:avLst/>
          </a:prstGeom>
          <a:noFill/>
        </p:spPr>
        <p:txBody>
          <a:bodyPr wrap="none" rtlCol="0">
            <a:spAutoFit/>
          </a:bodyPr>
          <a:lstStyle/>
          <a:p>
            <a:r>
              <a:rPr lang="en-US" dirty="0"/>
              <a:t>Real time scenario where the default routing is used.</a:t>
            </a:r>
          </a:p>
        </p:txBody>
      </p:sp>
      <p:pic>
        <p:nvPicPr>
          <p:cNvPr id="4" name="Picture 3">
            <a:extLst>
              <a:ext uri="{FF2B5EF4-FFF2-40B4-BE49-F238E27FC236}">
                <a16:creationId xmlns:a16="http://schemas.microsoft.com/office/drawing/2014/main" id="{F1891E95-58CA-0A86-33B7-7B28ED778937}"/>
              </a:ext>
            </a:extLst>
          </p:cNvPr>
          <p:cNvPicPr>
            <a:picLocks noChangeAspect="1"/>
          </p:cNvPicPr>
          <p:nvPr/>
        </p:nvPicPr>
        <p:blipFill>
          <a:blip r:embed="rId4"/>
          <a:stretch>
            <a:fillRect/>
          </a:stretch>
        </p:blipFill>
        <p:spPr>
          <a:xfrm>
            <a:off x="5931856" y="2597993"/>
            <a:ext cx="4737074" cy="4003958"/>
          </a:xfrm>
          <a:prstGeom prst="rect">
            <a:avLst/>
          </a:prstGeom>
        </p:spPr>
      </p:pic>
      <p:sp>
        <p:nvSpPr>
          <p:cNvPr id="6" name="TextBox 5">
            <a:extLst>
              <a:ext uri="{FF2B5EF4-FFF2-40B4-BE49-F238E27FC236}">
                <a16:creationId xmlns:a16="http://schemas.microsoft.com/office/drawing/2014/main" id="{E0807011-5BF6-DD4F-F643-AEEFFE215351}"/>
              </a:ext>
            </a:extLst>
          </p:cNvPr>
          <p:cNvSpPr txBox="1"/>
          <p:nvPr/>
        </p:nvSpPr>
        <p:spPr>
          <a:xfrm>
            <a:off x="240145" y="591005"/>
            <a:ext cx="10123055" cy="954107"/>
          </a:xfrm>
          <a:prstGeom prst="rect">
            <a:avLst/>
          </a:prstGeom>
          <a:noFill/>
        </p:spPr>
        <p:txBody>
          <a:bodyPr wrap="square" rtlCol="0">
            <a:spAutoFit/>
          </a:bodyPr>
          <a:lstStyle/>
          <a:p>
            <a:r>
              <a:rPr lang="en-US" sz="1400" dirty="0"/>
              <a:t>Below Is the topology. Consider we have SBI Bank office network, and all PC’s are connected to switch and this is connected to router. This router have connected with two ISP’s one is Airtel and another one is Reliance.  One is active and another one is for back up. Incase airtel goes down, the SBI bank office will get internet connection from reliance.</a:t>
            </a:r>
          </a:p>
        </p:txBody>
      </p:sp>
      <p:sp>
        <p:nvSpPr>
          <p:cNvPr id="7" name="TextBox 6">
            <a:extLst>
              <a:ext uri="{FF2B5EF4-FFF2-40B4-BE49-F238E27FC236}">
                <a16:creationId xmlns:a16="http://schemas.microsoft.com/office/drawing/2014/main" id="{79E05A0C-04ED-4F79-3FE7-E84C93781003}"/>
              </a:ext>
            </a:extLst>
          </p:cNvPr>
          <p:cNvSpPr txBox="1"/>
          <p:nvPr/>
        </p:nvSpPr>
        <p:spPr>
          <a:xfrm>
            <a:off x="240144" y="1568895"/>
            <a:ext cx="10123055" cy="523220"/>
          </a:xfrm>
          <a:prstGeom prst="rect">
            <a:avLst/>
          </a:prstGeom>
          <a:noFill/>
        </p:spPr>
        <p:txBody>
          <a:bodyPr wrap="square" rtlCol="0">
            <a:spAutoFit/>
          </a:bodyPr>
          <a:lstStyle/>
          <a:p>
            <a:r>
              <a:rPr lang="en-US" sz="1400" dirty="0"/>
              <a:t>Please note that, ISP’s (airtel, Reliance) are connected to the internet through BGP protocol. Here, we are just configuring default routing for reachability.</a:t>
            </a:r>
          </a:p>
        </p:txBody>
      </p:sp>
      <p:sp>
        <p:nvSpPr>
          <p:cNvPr id="8" name="TextBox 7">
            <a:extLst>
              <a:ext uri="{FF2B5EF4-FFF2-40B4-BE49-F238E27FC236}">
                <a16:creationId xmlns:a16="http://schemas.microsoft.com/office/drawing/2014/main" id="{8A1AA970-48B9-E914-048F-9C506FEA2355}"/>
              </a:ext>
            </a:extLst>
          </p:cNvPr>
          <p:cNvSpPr txBox="1"/>
          <p:nvPr/>
        </p:nvSpPr>
        <p:spPr>
          <a:xfrm>
            <a:off x="240144" y="2190349"/>
            <a:ext cx="660758" cy="369332"/>
          </a:xfrm>
          <a:prstGeom prst="rect">
            <a:avLst/>
          </a:prstGeom>
          <a:noFill/>
        </p:spPr>
        <p:txBody>
          <a:bodyPr wrap="none" rtlCol="0">
            <a:spAutoFit/>
          </a:bodyPr>
          <a:lstStyle/>
          <a:p>
            <a:r>
              <a:rPr lang="en-US" dirty="0"/>
              <a:t>LAB:</a:t>
            </a:r>
          </a:p>
        </p:txBody>
      </p:sp>
      <p:sp>
        <p:nvSpPr>
          <p:cNvPr id="9" name="TextBox 8">
            <a:extLst>
              <a:ext uri="{FF2B5EF4-FFF2-40B4-BE49-F238E27FC236}">
                <a16:creationId xmlns:a16="http://schemas.microsoft.com/office/drawing/2014/main" id="{3C33E334-8684-227D-4516-F278C65D6C8E}"/>
              </a:ext>
            </a:extLst>
          </p:cNvPr>
          <p:cNvSpPr txBox="1"/>
          <p:nvPr/>
        </p:nvSpPr>
        <p:spPr>
          <a:xfrm>
            <a:off x="240144" y="2891145"/>
            <a:ext cx="2096697" cy="369332"/>
          </a:xfrm>
          <a:prstGeom prst="rect">
            <a:avLst/>
          </a:prstGeom>
          <a:noFill/>
        </p:spPr>
        <p:txBody>
          <a:bodyPr wrap="square" rtlCol="0">
            <a:spAutoFit/>
          </a:bodyPr>
          <a:lstStyle/>
          <a:p>
            <a:r>
              <a:rPr lang="en-US" b="1" dirty="0"/>
              <a:t>computer</a:t>
            </a:r>
          </a:p>
        </p:txBody>
      </p:sp>
      <p:sp>
        <p:nvSpPr>
          <p:cNvPr id="10" name="TextBox 9">
            <a:extLst>
              <a:ext uri="{FF2B5EF4-FFF2-40B4-BE49-F238E27FC236}">
                <a16:creationId xmlns:a16="http://schemas.microsoft.com/office/drawing/2014/main" id="{1D6915D8-0F15-66E5-231E-6B9B914ECFEA}"/>
              </a:ext>
            </a:extLst>
          </p:cNvPr>
          <p:cNvSpPr txBox="1"/>
          <p:nvPr/>
        </p:nvSpPr>
        <p:spPr>
          <a:xfrm>
            <a:off x="240144" y="2597993"/>
            <a:ext cx="4267201" cy="307777"/>
          </a:xfrm>
          <a:prstGeom prst="rect">
            <a:avLst/>
          </a:prstGeom>
          <a:noFill/>
        </p:spPr>
        <p:txBody>
          <a:bodyPr wrap="square" rtlCol="0">
            <a:spAutoFit/>
          </a:bodyPr>
          <a:lstStyle/>
          <a:p>
            <a:r>
              <a:rPr lang="en-US" sz="1400" dirty="0"/>
              <a:t>NOTE: consider router name is computer</a:t>
            </a:r>
          </a:p>
        </p:txBody>
      </p:sp>
      <p:sp>
        <p:nvSpPr>
          <p:cNvPr id="15" name="TextBox 14">
            <a:extLst>
              <a:ext uri="{FF2B5EF4-FFF2-40B4-BE49-F238E27FC236}">
                <a16:creationId xmlns:a16="http://schemas.microsoft.com/office/drawing/2014/main" id="{98A10D7F-9B81-1D13-1DE9-BD35A413C39A}"/>
              </a:ext>
            </a:extLst>
          </p:cNvPr>
          <p:cNvSpPr txBox="1"/>
          <p:nvPr/>
        </p:nvSpPr>
        <p:spPr>
          <a:xfrm>
            <a:off x="290963" y="3335338"/>
            <a:ext cx="5320687" cy="2308324"/>
          </a:xfrm>
          <a:prstGeom prst="rect">
            <a:avLst/>
          </a:prstGeom>
          <a:noFill/>
        </p:spPr>
        <p:txBody>
          <a:bodyPr wrap="none" rtlCol="0">
            <a:spAutoFit/>
          </a:bodyPr>
          <a:lstStyle/>
          <a:p>
            <a:r>
              <a:rPr lang="en-US" sz="1200" dirty="0" err="1"/>
              <a:t>Computer#conf</a:t>
            </a:r>
            <a:r>
              <a:rPr lang="en-US" sz="1200" dirty="0"/>
              <a:t> t</a:t>
            </a:r>
          </a:p>
          <a:p>
            <a:r>
              <a:rPr lang="en-US" sz="1200" dirty="0"/>
              <a:t>Computer(config)#interface e4/0</a:t>
            </a:r>
          </a:p>
          <a:p>
            <a:r>
              <a:rPr lang="en-US" sz="1200" dirty="0"/>
              <a:t>Computer(config-if)#</a:t>
            </a:r>
            <a:r>
              <a:rPr lang="en-US" sz="1200" dirty="0" err="1"/>
              <a:t>ip</a:t>
            </a:r>
            <a:r>
              <a:rPr lang="en-US" sz="1200" dirty="0"/>
              <a:t> address 192.168.1.1 255.255.255.0</a:t>
            </a:r>
          </a:p>
          <a:p>
            <a:r>
              <a:rPr lang="en-US" sz="1200" dirty="0"/>
              <a:t>Computer(config-if)#no shut</a:t>
            </a:r>
          </a:p>
          <a:p>
            <a:r>
              <a:rPr lang="en-US" sz="1200" dirty="0"/>
              <a:t>Computer(config-if)#end</a:t>
            </a:r>
          </a:p>
          <a:p>
            <a:endParaRPr lang="en-US" sz="1200" dirty="0"/>
          </a:p>
          <a:p>
            <a:r>
              <a:rPr lang="en-US" sz="1200" dirty="0"/>
              <a:t>Configure default route:</a:t>
            </a:r>
          </a:p>
          <a:p>
            <a:r>
              <a:rPr lang="en-US" sz="1200" dirty="0"/>
              <a:t>Computer(config)#</a:t>
            </a:r>
            <a:r>
              <a:rPr lang="en-US" sz="1200" dirty="0" err="1"/>
              <a:t>ip</a:t>
            </a:r>
            <a:r>
              <a:rPr lang="en-US" sz="1200" dirty="0"/>
              <a:t> route 0.0.0.0 0.0.0.0 192.168.1.2</a:t>
            </a:r>
          </a:p>
          <a:p>
            <a:r>
              <a:rPr lang="en-US" sz="1200" dirty="0" err="1"/>
              <a:t>Computer#wr</a:t>
            </a:r>
            <a:endParaRPr lang="en-US" sz="1200" dirty="0"/>
          </a:p>
          <a:p>
            <a:endParaRPr lang="en-US" sz="1200" dirty="0"/>
          </a:p>
          <a:p>
            <a:r>
              <a:rPr lang="en-US" sz="1200" dirty="0"/>
              <a:t>NOTE: once you ’write’ the config, please click ‘enter’ to save config</a:t>
            </a:r>
          </a:p>
          <a:p>
            <a:endParaRPr lang="en-US" sz="1200" dirty="0"/>
          </a:p>
        </p:txBody>
      </p:sp>
      <p:pic>
        <p:nvPicPr>
          <p:cNvPr id="18" name="Picture 17">
            <a:extLst>
              <a:ext uri="{FF2B5EF4-FFF2-40B4-BE49-F238E27FC236}">
                <a16:creationId xmlns:a16="http://schemas.microsoft.com/office/drawing/2014/main" id="{A1713944-DBAD-CED3-B149-43A29F093B48}"/>
              </a:ext>
            </a:extLst>
          </p:cNvPr>
          <p:cNvPicPr>
            <a:picLocks noChangeAspect="1"/>
          </p:cNvPicPr>
          <p:nvPr/>
        </p:nvPicPr>
        <p:blipFill>
          <a:blip r:embed="rId5"/>
          <a:stretch>
            <a:fillRect/>
          </a:stretch>
        </p:blipFill>
        <p:spPr>
          <a:xfrm>
            <a:off x="240144" y="5153308"/>
            <a:ext cx="5331757" cy="1094705"/>
          </a:xfrm>
          <a:prstGeom prst="rect">
            <a:avLst/>
          </a:prstGeom>
        </p:spPr>
      </p:pic>
      <p:sp>
        <p:nvSpPr>
          <p:cNvPr id="19" name="TextBox 18">
            <a:extLst>
              <a:ext uri="{FF2B5EF4-FFF2-40B4-BE49-F238E27FC236}">
                <a16:creationId xmlns:a16="http://schemas.microsoft.com/office/drawing/2014/main" id="{1475F09D-F9A5-6418-18F4-99613DBA82C6}"/>
              </a:ext>
            </a:extLst>
          </p:cNvPr>
          <p:cNvSpPr txBox="1"/>
          <p:nvPr/>
        </p:nvSpPr>
        <p:spPr>
          <a:xfrm>
            <a:off x="7333673" y="2170545"/>
            <a:ext cx="1217000" cy="369332"/>
          </a:xfrm>
          <a:prstGeom prst="rect">
            <a:avLst/>
          </a:prstGeom>
          <a:noFill/>
        </p:spPr>
        <p:txBody>
          <a:bodyPr wrap="none" rtlCol="0">
            <a:spAutoFit/>
          </a:bodyPr>
          <a:lstStyle/>
          <a:p>
            <a:r>
              <a:rPr lang="en-US" dirty="0"/>
              <a:t>Topology</a:t>
            </a:r>
          </a:p>
        </p:txBody>
      </p:sp>
    </p:spTree>
    <p:extLst>
      <p:ext uri="{BB962C8B-B14F-4D97-AF65-F5344CB8AC3E}">
        <p14:creationId xmlns:p14="http://schemas.microsoft.com/office/powerpoint/2010/main" val="124870147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5B11823A-8E19-3F41-ACBD-EAE0E32E8A28}"/>
              </a:ext>
            </a:extLst>
          </p:cNvPr>
          <p:cNvSpPr txBox="1"/>
          <p:nvPr/>
        </p:nvSpPr>
        <p:spPr>
          <a:xfrm>
            <a:off x="508000" y="498764"/>
            <a:ext cx="978153" cy="369332"/>
          </a:xfrm>
          <a:prstGeom prst="rect">
            <a:avLst/>
          </a:prstGeom>
          <a:noFill/>
        </p:spPr>
        <p:txBody>
          <a:bodyPr wrap="none" rtlCol="0">
            <a:spAutoFit/>
          </a:bodyPr>
          <a:lstStyle/>
          <a:p>
            <a:r>
              <a:rPr lang="en-US" b="1" dirty="0"/>
              <a:t>Router:</a:t>
            </a:r>
          </a:p>
        </p:txBody>
      </p:sp>
      <p:sp>
        <p:nvSpPr>
          <p:cNvPr id="5" name="TextBox 4">
            <a:extLst>
              <a:ext uri="{FF2B5EF4-FFF2-40B4-BE49-F238E27FC236}">
                <a16:creationId xmlns:a16="http://schemas.microsoft.com/office/drawing/2014/main" id="{EE0E5EA7-DA47-23D8-D265-0D0A1FDB5666}"/>
              </a:ext>
            </a:extLst>
          </p:cNvPr>
          <p:cNvSpPr txBox="1"/>
          <p:nvPr/>
        </p:nvSpPr>
        <p:spPr>
          <a:xfrm>
            <a:off x="508000" y="868096"/>
            <a:ext cx="8247771" cy="4339650"/>
          </a:xfrm>
          <a:prstGeom prst="rect">
            <a:avLst/>
          </a:prstGeom>
          <a:noFill/>
        </p:spPr>
        <p:txBody>
          <a:bodyPr wrap="none" rtlCol="0">
            <a:spAutoFit/>
          </a:bodyPr>
          <a:lstStyle/>
          <a:p>
            <a:r>
              <a:rPr lang="en-US" sz="1200" dirty="0"/>
              <a:t>router(config)#int e4/0</a:t>
            </a:r>
          </a:p>
          <a:p>
            <a:r>
              <a:rPr lang="en-US" sz="1200" dirty="0"/>
              <a:t>router(config-if)#no shut</a:t>
            </a:r>
          </a:p>
          <a:p>
            <a:r>
              <a:rPr lang="en-US" sz="1200" dirty="0"/>
              <a:t>router(config-if)# </a:t>
            </a:r>
            <a:r>
              <a:rPr lang="en-US" sz="1200" dirty="0" err="1"/>
              <a:t>ip</a:t>
            </a:r>
            <a:r>
              <a:rPr lang="en-US" sz="1200" dirty="0"/>
              <a:t> address 192.168.1.2 255.255.255.0</a:t>
            </a:r>
          </a:p>
          <a:p>
            <a:r>
              <a:rPr lang="en-US" sz="1200" dirty="0"/>
              <a:t>router(config-if)#exit</a:t>
            </a:r>
          </a:p>
          <a:p>
            <a:r>
              <a:rPr lang="en-US" sz="1200" dirty="0"/>
              <a:t>router(config)#int f1/0</a:t>
            </a:r>
          </a:p>
          <a:p>
            <a:r>
              <a:rPr lang="en-US" sz="1200" dirty="0"/>
              <a:t>router(config-if)#</a:t>
            </a:r>
            <a:r>
              <a:rPr lang="en-US" sz="1200" dirty="0" err="1"/>
              <a:t>ip</a:t>
            </a:r>
            <a:r>
              <a:rPr lang="en-US" sz="1200" dirty="0"/>
              <a:t> address 192.168.4.1 255.255.255.0</a:t>
            </a:r>
          </a:p>
          <a:p>
            <a:r>
              <a:rPr lang="en-US" sz="1200" dirty="0"/>
              <a:t>router(config-if)#no shut</a:t>
            </a:r>
          </a:p>
          <a:p>
            <a:r>
              <a:rPr lang="en-US" sz="1200" dirty="0"/>
              <a:t>router(config-if)#exit</a:t>
            </a:r>
          </a:p>
          <a:p>
            <a:r>
              <a:rPr lang="en-US" sz="1200" dirty="0"/>
              <a:t>router(config)#int f0/0</a:t>
            </a:r>
          </a:p>
          <a:p>
            <a:r>
              <a:rPr lang="en-US" sz="1200" dirty="0"/>
              <a:t>router(config-if)#</a:t>
            </a:r>
            <a:r>
              <a:rPr lang="en-US" sz="1200" dirty="0" err="1"/>
              <a:t>ip</a:t>
            </a:r>
            <a:r>
              <a:rPr lang="en-US" sz="1200" dirty="0"/>
              <a:t> add</a:t>
            </a:r>
          </a:p>
          <a:p>
            <a:r>
              <a:rPr lang="en-US" sz="1200" dirty="0"/>
              <a:t>router(config-if)#</a:t>
            </a:r>
            <a:r>
              <a:rPr lang="en-US" sz="1200" dirty="0" err="1"/>
              <a:t>ip</a:t>
            </a:r>
            <a:r>
              <a:rPr lang="en-US" sz="1200" dirty="0"/>
              <a:t> address 192.168.3.1 255.255.255.0</a:t>
            </a:r>
          </a:p>
          <a:p>
            <a:r>
              <a:rPr lang="en-US" sz="1200" dirty="0"/>
              <a:t>router(config-if)#no shut</a:t>
            </a:r>
          </a:p>
          <a:p>
            <a:r>
              <a:rPr lang="en-US" sz="1200" dirty="0"/>
              <a:t>router(config-if)#exit</a:t>
            </a:r>
          </a:p>
          <a:p>
            <a:endParaRPr lang="en-US" sz="1200" dirty="0"/>
          </a:p>
          <a:p>
            <a:r>
              <a:rPr lang="en-US" sz="1200" dirty="0"/>
              <a:t>Verify with “show </a:t>
            </a:r>
            <a:r>
              <a:rPr lang="en-US" sz="1200" dirty="0" err="1"/>
              <a:t>ip</a:t>
            </a:r>
            <a:r>
              <a:rPr lang="en-US" sz="1200" dirty="0"/>
              <a:t> int </a:t>
            </a:r>
            <a:r>
              <a:rPr lang="en-US" sz="1200" dirty="0" err="1"/>
              <a:t>br</a:t>
            </a:r>
            <a:r>
              <a:rPr lang="en-US" sz="1200" dirty="0"/>
              <a:t>” to check the interface status</a:t>
            </a:r>
          </a:p>
          <a:p>
            <a:endParaRPr lang="en-US" sz="1200" dirty="0"/>
          </a:p>
          <a:p>
            <a:r>
              <a:rPr lang="en-US" sz="1200" dirty="0"/>
              <a:t>Configure default route for ISP’s</a:t>
            </a:r>
          </a:p>
          <a:p>
            <a:endParaRPr lang="en-US" sz="1200" dirty="0"/>
          </a:p>
          <a:p>
            <a:r>
              <a:rPr lang="en-US" sz="1200" dirty="0"/>
              <a:t>router(config)#</a:t>
            </a:r>
            <a:r>
              <a:rPr lang="en-US" sz="1200" dirty="0" err="1"/>
              <a:t>ip</a:t>
            </a:r>
            <a:r>
              <a:rPr lang="en-US" sz="1200" dirty="0"/>
              <a:t> route 0.0.0.0 0.0.0.0 192.168.3.2 10</a:t>
            </a:r>
          </a:p>
          <a:p>
            <a:r>
              <a:rPr lang="en-US" sz="1200" dirty="0"/>
              <a:t>router(config)#</a:t>
            </a:r>
            <a:r>
              <a:rPr lang="en-US" sz="1200" dirty="0" err="1"/>
              <a:t>ip</a:t>
            </a:r>
            <a:r>
              <a:rPr lang="en-US" sz="1200" dirty="0"/>
              <a:t> route 0.0.0.0 0.0.0.0 192.168.4.2 50</a:t>
            </a:r>
          </a:p>
          <a:p>
            <a:endParaRPr lang="en-US" sz="1200" dirty="0"/>
          </a:p>
          <a:p>
            <a:r>
              <a:rPr lang="en-US" sz="1200" dirty="0">
                <a:solidFill>
                  <a:srgbClr val="FF0000"/>
                </a:solidFill>
                <a:highlight>
                  <a:srgbClr val="FFFF00"/>
                </a:highlight>
              </a:rPr>
              <a:t>Here 192.168.3.2 is Airtel gateway and metric 10 is assigned</a:t>
            </a:r>
          </a:p>
          <a:p>
            <a:r>
              <a:rPr lang="en-US" sz="1200" dirty="0">
                <a:solidFill>
                  <a:srgbClr val="FF0000"/>
                </a:solidFill>
                <a:highlight>
                  <a:srgbClr val="FFFF00"/>
                </a:highlight>
              </a:rPr>
              <a:t>192.168.4.2 is reliance gateway and metric is 50. The route with lowest metric value is preferred as best route </a:t>
            </a:r>
          </a:p>
        </p:txBody>
      </p:sp>
      <p:pic>
        <p:nvPicPr>
          <p:cNvPr id="6" name="Picture 5">
            <a:extLst>
              <a:ext uri="{FF2B5EF4-FFF2-40B4-BE49-F238E27FC236}">
                <a16:creationId xmlns:a16="http://schemas.microsoft.com/office/drawing/2014/main" id="{7B09A851-CB1D-AADD-C5A5-6CC700840014}"/>
              </a:ext>
            </a:extLst>
          </p:cNvPr>
          <p:cNvPicPr>
            <a:picLocks noChangeAspect="1"/>
          </p:cNvPicPr>
          <p:nvPr/>
        </p:nvPicPr>
        <p:blipFill>
          <a:blip r:embed="rId4"/>
          <a:stretch>
            <a:fillRect/>
          </a:stretch>
        </p:blipFill>
        <p:spPr>
          <a:xfrm>
            <a:off x="5583080" y="785092"/>
            <a:ext cx="6345382" cy="3888508"/>
          </a:xfrm>
          <a:prstGeom prst="rect">
            <a:avLst/>
          </a:prstGeom>
        </p:spPr>
      </p:pic>
      <p:sp>
        <p:nvSpPr>
          <p:cNvPr id="7" name="TextBox 6">
            <a:extLst>
              <a:ext uri="{FF2B5EF4-FFF2-40B4-BE49-F238E27FC236}">
                <a16:creationId xmlns:a16="http://schemas.microsoft.com/office/drawing/2014/main" id="{4C903BD7-D7E0-24E7-C2CC-33D79C71D1FC}"/>
              </a:ext>
            </a:extLst>
          </p:cNvPr>
          <p:cNvSpPr txBox="1"/>
          <p:nvPr/>
        </p:nvSpPr>
        <p:spPr>
          <a:xfrm>
            <a:off x="665018" y="5634182"/>
            <a:ext cx="9230412" cy="369332"/>
          </a:xfrm>
          <a:prstGeom prst="rect">
            <a:avLst/>
          </a:prstGeom>
          <a:noFill/>
        </p:spPr>
        <p:txBody>
          <a:bodyPr wrap="none" rtlCol="0">
            <a:spAutoFit/>
          </a:bodyPr>
          <a:lstStyle/>
          <a:p>
            <a:r>
              <a:rPr lang="en-US" dirty="0"/>
              <a:t>If you see in routing table S* represent the preferred path, shown in above image.</a:t>
            </a:r>
          </a:p>
        </p:txBody>
      </p:sp>
    </p:spTree>
    <p:extLst>
      <p:ext uri="{BB962C8B-B14F-4D97-AF65-F5344CB8AC3E}">
        <p14:creationId xmlns:p14="http://schemas.microsoft.com/office/powerpoint/2010/main" val="67435658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3" name="TextBox 2">
            <a:extLst>
              <a:ext uri="{FF2B5EF4-FFF2-40B4-BE49-F238E27FC236}">
                <a16:creationId xmlns:a16="http://schemas.microsoft.com/office/drawing/2014/main" id="{3F4E609B-92BC-BE07-1E54-617A92CCD3FD}"/>
              </a:ext>
            </a:extLst>
          </p:cNvPr>
          <p:cNvSpPr txBox="1"/>
          <p:nvPr/>
        </p:nvSpPr>
        <p:spPr>
          <a:xfrm>
            <a:off x="249382" y="240145"/>
            <a:ext cx="2347117" cy="369332"/>
          </a:xfrm>
          <a:prstGeom prst="rect">
            <a:avLst/>
          </a:prstGeom>
          <a:noFill/>
        </p:spPr>
        <p:txBody>
          <a:bodyPr wrap="none" rtlCol="0">
            <a:spAutoFit/>
          </a:bodyPr>
          <a:lstStyle/>
          <a:p>
            <a:r>
              <a:rPr lang="en-US" dirty="0"/>
              <a:t>R2 Router(Airtel ISP)</a:t>
            </a:r>
          </a:p>
        </p:txBody>
      </p:sp>
      <p:sp>
        <p:nvSpPr>
          <p:cNvPr id="4" name="TextBox 3">
            <a:extLst>
              <a:ext uri="{FF2B5EF4-FFF2-40B4-BE49-F238E27FC236}">
                <a16:creationId xmlns:a16="http://schemas.microsoft.com/office/drawing/2014/main" id="{37DC6988-21F0-3ECA-3BA6-387C037E973C}"/>
              </a:ext>
            </a:extLst>
          </p:cNvPr>
          <p:cNvSpPr txBox="1"/>
          <p:nvPr/>
        </p:nvSpPr>
        <p:spPr>
          <a:xfrm>
            <a:off x="129309" y="666381"/>
            <a:ext cx="6068291" cy="2492990"/>
          </a:xfrm>
          <a:prstGeom prst="rect">
            <a:avLst/>
          </a:prstGeom>
          <a:noFill/>
        </p:spPr>
        <p:txBody>
          <a:bodyPr wrap="square" rtlCol="0">
            <a:spAutoFit/>
          </a:bodyPr>
          <a:lstStyle/>
          <a:p>
            <a:r>
              <a:rPr lang="en-US" sz="1200" dirty="0"/>
              <a:t>R2(config)#int f0/0</a:t>
            </a:r>
          </a:p>
          <a:p>
            <a:r>
              <a:rPr lang="en-US" sz="1200" dirty="0"/>
              <a:t>R2(config-if)#</a:t>
            </a:r>
            <a:r>
              <a:rPr lang="en-US" sz="1200" dirty="0" err="1"/>
              <a:t>ip</a:t>
            </a:r>
            <a:r>
              <a:rPr lang="en-US" sz="1200" dirty="0"/>
              <a:t> add</a:t>
            </a:r>
          </a:p>
          <a:p>
            <a:r>
              <a:rPr lang="en-US" sz="1200" dirty="0"/>
              <a:t>R2(config-if)#</a:t>
            </a:r>
            <a:r>
              <a:rPr lang="en-US" sz="1200" dirty="0" err="1"/>
              <a:t>ip</a:t>
            </a:r>
            <a:r>
              <a:rPr lang="en-US" sz="1200" dirty="0"/>
              <a:t> address 192.168.3.2 255.255.255.0</a:t>
            </a:r>
          </a:p>
          <a:p>
            <a:r>
              <a:rPr lang="en-US" sz="1200" dirty="0"/>
              <a:t>R2(config-if)#no shut</a:t>
            </a:r>
          </a:p>
          <a:p>
            <a:r>
              <a:rPr lang="en-US" sz="1200" dirty="0"/>
              <a:t>R2(config)#int fa1/0</a:t>
            </a:r>
          </a:p>
          <a:p>
            <a:r>
              <a:rPr lang="en-US" sz="1200" dirty="0"/>
              <a:t>R2(config-if)#</a:t>
            </a:r>
            <a:r>
              <a:rPr lang="en-US" sz="1200" dirty="0" err="1"/>
              <a:t>ip</a:t>
            </a:r>
            <a:r>
              <a:rPr lang="en-US" sz="1200" dirty="0"/>
              <a:t> add 192.168.24.2 255.255.255.0</a:t>
            </a:r>
          </a:p>
          <a:p>
            <a:r>
              <a:rPr lang="en-US" sz="1200" dirty="0"/>
              <a:t>R2(config-if)#no shut</a:t>
            </a:r>
          </a:p>
          <a:p>
            <a:r>
              <a:rPr lang="en-US" sz="1200" dirty="0"/>
              <a:t>R2(config-if)#exit</a:t>
            </a:r>
          </a:p>
          <a:p>
            <a:r>
              <a:rPr lang="en-US" sz="1200" dirty="0"/>
              <a:t>R2(config)#</a:t>
            </a:r>
            <a:r>
              <a:rPr lang="en-US" sz="1200" dirty="0" err="1"/>
              <a:t>ip</a:t>
            </a:r>
            <a:r>
              <a:rPr lang="en-US" sz="1200" dirty="0"/>
              <a:t> route 0.0.0.0 0.0.0.0 192.168.3.1</a:t>
            </a:r>
          </a:p>
          <a:p>
            <a:r>
              <a:rPr lang="en-US" sz="1200" dirty="0"/>
              <a:t>R2(config)#</a:t>
            </a:r>
            <a:r>
              <a:rPr lang="en-US" sz="1200" dirty="0" err="1"/>
              <a:t>ip</a:t>
            </a:r>
            <a:r>
              <a:rPr lang="en-US" sz="1200" dirty="0"/>
              <a:t> route 8.8.8.8 255.255.255.255 192.168.24.4</a:t>
            </a:r>
          </a:p>
          <a:p>
            <a:endParaRPr lang="en-US" sz="1200" dirty="0"/>
          </a:p>
          <a:p>
            <a:r>
              <a:rPr lang="en-US" sz="1200" dirty="0"/>
              <a:t>NOTE: Here I manually added 8.8.8.8 route in routing table. This is called static routing.</a:t>
            </a:r>
          </a:p>
        </p:txBody>
      </p:sp>
      <p:pic>
        <p:nvPicPr>
          <p:cNvPr id="8" name="Picture 7">
            <a:extLst>
              <a:ext uri="{FF2B5EF4-FFF2-40B4-BE49-F238E27FC236}">
                <a16:creationId xmlns:a16="http://schemas.microsoft.com/office/drawing/2014/main" id="{85E25319-4E75-264B-62E8-1AC1A01CF441}"/>
              </a:ext>
            </a:extLst>
          </p:cNvPr>
          <p:cNvPicPr>
            <a:picLocks noChangeAspect="1"/>
          </p:cNvPicPr>
          <p:nvPr/>
        </p:nvPicPr>
        <p:blipFill>
          <a:blip r:embed="rId4"/>
          <a:stretch>
            <a:fillRect/>
          </a:stretch>
        </p:blipFill>
        <p:spPr>
          <a:xfrm>
            <a:off x="6096000" y="679949"/>
            <a:ext cx="6197600" cy="3699583"/>
          </a:xfrm>
          <a:prstGeom prst="rect">
            <a:avLst/>
          </a:prstGeom>
        </p:spPr>
      </p:pic>
      <p:sp>
        <p:nvSpPr>
          <p:cNvPr id="9" name="TextBox 8">
            <a:extLst>
              <a:ext uri="{FF2B5EF4-FFF2-40B4-BE49-F238E27FC236}">
                <a16:creationId xmlns:a16="http://schemas.microsoft.com/office/drawing/2014/main" id="{215C13D5-CAAC-B707-25C6-42E6C979C2AA}"/>
              </a:ext>
            </a:extLst>
          </p:cNvPr>
          <p:cNvSpPr txBox="1"/>
          <p:nvPr/>
        </p:nvSpPr>
        <p:spPr>
          <a:xfrm>
            <a:off x="7167418" y="310617"/>
            <a:ext cx="1710725" cy="369332"/>
          </a:xfrm>
          <a:prstGeom prst="rect">
            <a:avLst/>
          </a:prstGeom>
          <a:noFill/>
        </p:spPr>
        <p:txBody>
          <a:bodyPr wrap="none" rtlCol="0">
            <a:spAutoFit/>
          </a:bodyPr>
          <a:lstStyle/>
          <a:p>
            <a:r>
              <a:rPr lang="en-US" dirty="0"/>
              <a:t>Routing Table</a:t>
            </a:r>
          </a:p>
        </p:txBody>
      </p:sp>
      <p:sp>
        <p:nvSpPr>
          <p:cNvPr id="10" name="TextBox 9">
            <a:extLst>
              <a:ext uri="{FF2B5EF4-FFF2-40B4-BE49-F238E27FC236}">
                <a16:creationId xmlns:a16="http://schemas.microsoft.com/office/drawing/2014/main" id="{C534623C-39BF-DF9A-93E3-062F6434265E}"/>
              </a:ext>
            </a:extLst>
          </p:cNvPr>
          <p:cNvSpPr txBox="1"/>
          <p:nvPr/>
        </p:nvSpPr>
        <p:spPr>
          <a:xfrm>
            <a:off x="0" y="3227633"/>
            <a:ext cx="1827744" cy="369332"/>
          </a:xfrm>
          <a:prstGeom prst="rect">
            <a:avLst/>
          </a:prstGeom>
          <a:noFill/>
        </p:spPr>
        <p:txBody>
          <a:bodyPr wrap="none" rtlCol="0">
            <a:spAutoFit/>
          </a:bodyPr>
          <a:lstStyle/>
          <a:p>
            <a:r>
              <a:rPr lang="en-US" dirty="0"/>
              <a:t>Google router:</a:t>
            </a:r>
          </a:p>
        </p:txBody>
      </p:sp>
      <p:sp>
        <p:nvSpPr>
          <p:cNvPr id="12" name="TextBox 11">
            <a:extLst>
              <a:ext uri="{FF2B5EF4-FFF2-40B4-BE49-F238E27FC236}">
                <a16:creationId xmlns:a16="http://schemas.microsoft.com/office/drawing/2014/main" id="{57D238DF-5196-246C-0606-3309BF9DA313}"/>
              </a:ext>
            </a:extLst>
          </p:cNvPr>
          <p:cNvSpPr txBox="1"/>
          <p:nvPr/>
        </p:nvSpPr>
        <p:spPr>
          <a:xfrm>
            <a:off x="0" y="3593934"/>
            <a:ext cx="7536873" cy="3308598"/>
          </a:xfrm>
          <a:prstGeom prst="rect">
            <a:avLst/>
          </a:prstGeom>
          <a:noFill/>
        </p:spPr>
        <p:txBody>
          <a:bodyPr wrap="square" rtlCol="0">
            <a:spAutoFit/>
          </a:bodyPr>
          <a:lstStyle/>
          <a:p>
            <a:r>
              <a:rPr lang="en-US" sz="1100" dirty="0"/>
              <a:t>google(config)#int f0/0</a:t>
            </a:r>
          </a:p>
          <a:p>
            <a:r>
              <a:rPr lang="en-US" sz="1100" dirty="0"/>
              <a:t>google(config-if)#</a:t>
            </a:r>
            <a:r>
              <a:rPr lang="en-US" sz="1100" dirty="0" err="1"/>
              <a:t>ip</a:t>
            </a:r>
            <a:r>
              <a:rPr lang="en-US" sz="1100" dirty="0"/>
              <a:t> address 192.168.24.4 255.255.255.0</a:t>
            </a:r>
          </a:p>
          <a:p>
            <a:r>
              <a:rPr lang="en-US" sz="1100" dirty="0"/>
              <a:t>google(config-if)#no shut</a:t>
            </a:r>
          </a:p>
          <a:p>
            <a:r>
              <a:rPr lang="en-US" sz="1100" dirty="0"/>
              <a:t>google(config-if)#exit</a:t>
            </a:r>
          </a:p>
          <a:p>
            <a:r>
              <a:rPr lang="en-US" sz="1100" dirty="0"/>
              <a:t>google(config)#int lo0</a:t>
            </a:r>
          </a:p>
          <a:p>
            <a:r>
              <a:rPr lang="en-US" sz="1100" dirty="0"/>
              <a:t>google(config-if)#</a:t>
            </a:r>
            <a:r>
              <a:rPr lang="en-US" sz="1100" dirty="0" err="1"/>
              <a:t>ip</a:t>
            </a:r>
            <a:r>
              <a:rPr lang="en-US" sz="1100" dirty="0"/>
              <a:t> address 8.8.8.8 255.255.255.255</a:t>
            </a:r>
          </a:p>
          <a:p>
            <a:r>
              <a:rPr lang="en-US" sz="1100" dirty="0"/>
              <a:t>google(config-if)#exit</a:t>
            </a:r>
          </a:p>
          <a:p>
            <a:r>
              <a:rPr lang="en-US" sz="1100" dirty="0"/>
              <a:t>google(config)#int f1/0</a:t>
            </a:r>
          </a:p>
          <a:p>
            <a:r>
              <a:rPr lang="en-US" sz="1100" dirty="0"/>
              <a:t>google(config-if)#</a:t>
            </a:r>
            <a:r>
              <a:rPr lang="en-US" sz="1100" dirty="0" err="1"/>
              <a:t>ip</a:t>
            </a:r>
            <a:r>
              <a:rPr lang="en-US" sz="1100" dirty="0"/>
              <a:t> add</a:t>
            </a:r>
          </a:p>
          <a:p>
            <a:r>
              <a:rPr lang="en-US" sz="1100" dirty="0"/>
              <a:t>google(config-if)#</a:t>
            </a:r>
            <a:r>
              <a:rPr lang="en-US" sz="1100" dirty="0" err="1"/>
              <a:t>ip</a:t>
            </a:r>
            <a:r>
              <a:rPr lang="en-US" sz="1100" dirty="0"/>
              <a:t> address 192.168.23.4 255.255.255.0</a:t>
            </a:r>
          </a:p>
          <a:p>
            <a:r>
              <a:rPr lang="en-US" sz="1100" dirty="0"/>
              <a:t>google(config-if)#no shut</a:t>
            </a:r>
          </a:p>
          <a:p>
            <a:r>
              <a:rPr lang="en-US" sz="1100" dirty="0"/>
              <a:t>google(config-if)#end</a:t>
            </a:r>
          </a:p>
          <a:p>
            <a:endParaRPr lang="en-US" sz="1100" dirty="0"/>
          </a:p>
          <a:p>
            <a:r>
              <a:rPr lang="en-US" sz="1100" dirty="0"/>
              <a:t>Configure static routes on google router: conf terminal</a:t>
            </a:r>
          </a:p>
          <a:p>
            <a:r>
              <a:rPr lang="en-US" sz="1100" dirty="0" err="1"/>
              <a:t>ip</a:t>
            </a:r>
            <a:r>
              <a:rPr lang="en-US" sz="1100" dirty="0"/>
              <a:t> route 192.168.1.0 255.255.255.0 192.168.24.2</a:t>
            </a:r>
          </a:p>
          <a:p>
            <a:r>
              <a:rPr lang="en-US" sz="1100" dirty="0" err="1"/>
              <a:t>ip</a:t>
            </a:r>
            <a:r>
              <a:rPr lang="en-US" sz="1100" dirty="0"/>
              <a:t> route 192.168.1.0 255.255.255.0 192.168.23.3</a:t>
            </a:r>
          </a:p>
          <a:p>
            <a:r>
              <a:rPr lang="en-US" sz="1100" dirty="0" err="1"/>
              <a:t>ip</a:t>
            </a:r>
            <a:r>
              <a:rPr lang="en-US" sz="1100" dirty="0"/>
              <a:t> route 192.168.3.0 255.255.255.0 192.168.24.2</a:t>
            </a:r>
          </a:p>
          <a:p>
            <a:r>
              <a:rPr lang="en-US" sz="1100" dirty="0" err="1"/>
              <a:t>ip</a:t>
            </a:r>
            <a:r>
              <a:rPr lang="en-US" sz="1100" dirty="0"/>
              <a:t> route 192.168.4.0 255.255.255.0 192.168.23.3</a:t>
            </a:r>
          </a:p>
          <a:p>
            <a:r>
              <a:rPr lang="en-US" sz="1100" dirty="0"/>
              <a:t>Write the config</a:t>
            </a:r>
          </a:p>
        </p:txBody>
      </p:sp>
    </p:spTree>
    <p:extLst>
      <p:ext uri="{BB962C8B-B14F-4D97-AF65-F5344CB8AC3E}">
        <p14:creationId xmlns:p14="http://schemas.microsoft.com/office/powerpoint/2010/main" val="168607009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9D28CBC3-0340-FD7D-9127-8ADF6F2C283C}"/>
              </a:ext>
            </a:extLst>
          </p:cNvPr>
          <p:cNvSpPr txBox="1"/>
          <p:nvPr/>
        </p:nvSpPr>
        <p:spPr>
          <a:xfrm>
            <a:off x="480291" y="378691"/>
            <a:ext cx="9796272" cy="369332"/>
          </a:xfrm>
          <a:prstGeom prst="rect">
            <a:avLst/>
          </a:prstGeom>
          <a:noFill/>
        </p:spPr>
        <p:txBody>
          <a:bodyPr wrap="none" rtlCol="0">
            <a:spAutoFit/>
          </a:bodyPr>
          <a:lstStyle/>
          <a:p>
            <a:r>
              <a:rPr lang="en-US" dirty="0"/>
              <a:t>NOTE: In real time ISP use BGP for reachability, here we use static routs for LAB purpose</a:t>
            </a:r>
          </a:p>
        </p:txBody>
      </p:sp>
      <p:pic>
        <p:nvPicPr>
          <p:cNvPr id="3" name="Picture 2">
            <a:extLst>
              <a:ext uri="{FF2B5EF4-FFF2-40B4-BE49-F238E27FC236}">
                <a16:creationId xmlns:a16="http://schemas.microsoft.com/office/drawing/2014/main" id="{5661297D-238D-646E-CE26-727B77031567}"/>
              </a:ext>
            </a:extLst>
          </p:cNvPr>
          <p:cNvPicPr>
            <a:picLocks noChangeAspect="1"/>
          </p:cNvPicPr>
          <p:nvPr/>
        </p:nvPicPr>
        <p:blipFill>
          <a:blip r:embed="rId4"/>
          <a:stretch>
            <a:fillRect/>
          </a:stretch>
        </p:blipFill>
        <p:spPr>
          <a:xfrm>
            <a:off x="1320800" y="1120573"/>
            <a:ext cx="7730836" cy="4328879"/>
          </a:xfrm>
          <a:prstGeom prst="rect">
            <a:avLst/>
          </a:prstGeom>
        </p:spPr>
      </p:pic>
    </p:spTree>
    <p:extLst>
      <p:ext uri="{BB962C8B-B14F-4D97-AF65-F5344CB8AC3E}">
        <p14:creationId xmlns:p14="http://schemas.microsoft.com/office/powerpoint/2010/main" val="240004287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1" name="Rectangle 13"/>
          <p:cNvSpPr>
            <a:spLocks noChangeArrowheads="1"/>
          </p:cNvSpPr>
          <p:nvPr/>
        </p:nvSpPr>
        <p:spPr bwMode="auto">
          <a:xfrm>
            <a:off x="1739900" y="32162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4" name="Picture 2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88740" y="5542788"/>
            <a:ext cx="1403260" cy="1264763"/>
          </a:xfrm>
          <a:prstGeom prst="rect">
            <a:avLst/>
          </a:prstGeom>
        </p:spPr>
      </p:pic>
      <p:sp>
        <p:nvSpPr>
          <p:cNvPr id="2" name="TextBox 1">
            <a:extLst>
              <a:ext uri="{FF2B5EF4-FFF2-40B4-BE49-F238E27FC236}">
                <a16:creationId xmlns:a16="http://schemas.microsoft.com/office/drawing/2014/main" id="{DF9CB275-BD52-FEF9-F465-ECAADC47E358}"/>
              </a:ext>
            </a:extLst>
          </p:cNvPr>
          <p:cNvSpPr txBox="1"/>
          <p:nvPr/>
        </p:nvSpPr>
        <p:spPr>
          <a:xfrm>
            <a:off x="325089" y="212437"/>
            <a:ext cx="2829621" cy="369332"/>
          </a:xfrm>
          <a:prstGeom prst="rect">
            <a:avLst/>
          </a:prstGeom>
          <a:noFill/>
        </p:spPr>
        <p:txBody>
          <a:bodyPr wrap="none" rtlCol="0">
            <a:spAutoFit/>
          </a:bodyPr>
          <a:lstStyle/>
          <a:p>
            <a:r>
              <a:rPr lang="en-US" dirty="0"/>
              <a:t>R3 Router (Reliance ISP)</a:t>
            </a:r>
          </a:p>
        </p:txBody>
      </p:sp>
      <p:sp>
        <p:nvSpPr>
          <p:cNvPr id="3" name="TextBox 2">
            <a:extLst>
              <a:ext uri="{FF2B5EF4-FFF2-40B4-BE49-F238E27FC236}">
                <a16:creationId xmlns:a16="http://schemas.microsoft.com/office/drawing/2014/main" id="{0362108B-BC09-4527-3F2F-D85BA0FBE4D3}"/>
              </a:ext>
            </a:extLst>
          </p:cNvPr>
          <p:cNvSpPr txBox="1"/>
          <p:nvPr/>
        </p:nvSpPr>
        <p:spPr>
          <a:xfrm>
            <a:off x="157018" y="698692"/>
            <a:ext cx="4277133" cy="2492990"/>
          </a:xfrm>
          <a:prstGeom prst="rect">
            <a:avLst/>
          </a:prstGeom>
          <a:noFill/>
        </p:spPr>
        <p:txBody>
          <a:bodyPr wrap="none" rtlCol="0">
            <a:spAutoFit/>
          </a:bodyPr>
          <a:lstStyle/>
          <a:p>
            <a:r>
              <a:rPr lang="en-US" sz="1200" dirty="0"/>
              <a:t>R3#conf t</a:t>
            </a:r>
          </a:p>
          <a:p>
            <a:r>
              <a:rPr lang="en-US" sz="1200" dirty="0"/>
              <a:t>R3(config-if)#</a:t>
            </a:r>
            <a:r>
              <a:rPr lang="en-US" sz="1200" dirty="0" err="1"/>
              <a:t>ip</a:t>
            </a:r>
            <a:r>
              <a:rPr lang="en-US" sz="1200" dirty="0"/>
              <a:t> address 192.168.4.2 255.255.255.0</a:t>
            </a:r>
          </a:p>
          <a:p>
            <a:r>
              <a:rPr lang="en-US" sz="1200" dirty="0"/>
              <a:t>R3(config-if)#no shut</a:t>
            </a:r>
          </a:p>
          <a:p>
            <a:r>
              <a:rPr lang="en-US" sz="1200" dirty="0"/>
              <a:t>R3(config-router)#exit</a:t>
            </a:r>
          </a:p>
          <a:p>
            <a:r>
              <a:rPr lang="en-US" sz="1200" dirty="0"/>
              <a:t>R3(config)#int f1/0</a:t>
            </a:r>
          </a:p>
          <a:p>
            <a:r>
              <a:rPr lang="en-US" sz="1200" dirty="0"/>
              <a:t>R3(config-if)#</a:t>
            </a:r>
            <a:r>
              <a:rPr lang="en-US" sz="1200" dirty="0" err="1"/>
              <a:t>ip</a:t>
            </a:r>
            <a:r>
              <a:rPr lang="en-US" sz="1200" dirty="0"/>
              <a:t> add</a:t>
            </a:r>
          </a:p>
          <a:p>
            <a:r>
              <a:rPr lang="en-US" sz="1200" dirty="0"/>
              <a:t>R3(config-if)#</a:t>
            </a:r>
            <a:r>
              <a:rPr lang="en-US" sz="1200" dirty="0" err="1"/>
              <a:t>ip</a:t>
            </a:r>
            <a:r>
              <a:rPr lang="en-US" sz="1200" dirty="0"/>
              <a:t> address 192.168.23.3 255.255.255.0</a:t>
            </a:r>
          </a:p>
          <a:p>
            <a:r>
              <a:rPr lang="en-US" sz="1200" dirty="0"/>
              <a:t>R3(config-if)#no shut</a:t>
            </a:r>
          </a:p>
          <a:p>
            <a:endParaRPr lang="en-US" sz="1200" dirty="0"/>
          </a:p>
          <a:p>
            <a:endParaRPr lang="en-US" sz="1200" dirty="0"/>
          </a:p>
          <a:p>
            <a:r>
              <a:rPr lang="en-US" sz="1200" dirty="0"/>
              <a:t>R3(config)#</a:t>
            </a:r>
            <a:r>
              <a:rPr lang="en-US" sz="1200" dirty="0" err="1"/>
              <a:t>ip</a:t>
            </a:r>
            <a:r>
              <a:rPr lang="en-US" sz="1200" dirty="0"/>
              <a:t> route 0.0.0.0 0.0.0.0 192.168.4.1</a:t>
            </a:r>
          </a:p>
          <a:p>
            <a:r>
              <a:rPr lang="en-US" sz="1200" dirty="0"/>
              <a:t>R3(config)#</a:t>
            </a:r>
            <a:r>
              <a:rPr lang="en-US" sz="1200" dirty="0" err="1"/>
              <a:t>ip</a:t>
            </a:r>
            <a:r>
              <a:rPr lang="en-US" sz="1200" dirty="0"/>
              <a:t> route 8.8.8.8 255.255.255.255 192.168.23.4</a:t>
            </a:r>
          </a:p>
          <a:p>
            <a:r>
              <a:rPr lang="en-US" sz="1200" dirty="0"/>
              <a:t>R3(config)#do </a:t>
            </a:r>
            <a:r>
              <a:rPr lang="en-US" sz="1200" dirty="0" err="1"/>
              <a:t>wr</a:t>
            </a:r>
            <a:endParaRPr lang="en-US" sz="1200" dirty="0"/>
          </a:p>
        </p:txBody>
      </p:sp>
      <p:pic>
        <p:nvPicPr>
          <p:cNvPr id="4" name="Picture 3">
            <a:extLst>
              <a:ext uri="{FF2B5EF4-FFF2-40B4-BE49-F238E27FC236}">
                <a16:creationId xmlns:a16="http://schemas.microsoft.com/office/drawing/2014/main" id="{140D07DA-0095-1DC6-3713-9B4EEFC76241}"/>
              </a:ext>
            </a:extLst>
          </p:cNvPr>
          <p:cNvPicPr>
            <a:picLocks noChangeAspect="1"/>
          </p:cNvPicPr>
          <p:nvPr/>
        </p:nvPicPr>
        <p:blipFill>
          <a:blip r:embed="rId4"/>
          <a:stretch>
            <a:fillRect/>
          </a:stretch>
        </p:blipFill>
        <p:spPr>
          <a:xfrm>
            <a:off x="4434151" y="320202"/>
            <a:ext cx="7772400" cy="4647414"/>
          </a:xfrm>
          <a:prstGeom prst="rect">
            <a:avLst/>
          </a:prstGeom>
        </p:spPr>
      </p:pic>
    </p:spTree>
    <p:extLst>
      <p:ext uri="{BB962C8B-B14F-4D97-AF65-F5344CB8AC3E}">
        <p14:creationId xmlns:p14="http://schemas.microsoft.com/office/powerpoint/2010/main" val="2124128312"/>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0.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1.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1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2.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3.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4.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5.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6.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7.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8.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ppt/theme/themeOverride9.xml><?xml version="1.0" encoding="utf-8"?>
<a:themeOverride xmlns:a="http://schemas.openxmlformats.org/drawingml/2006/main">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themeOverride>
</file>

<file path=docProps/app.xml><?xml version="1.0" encoding="utf-8"?>
<Properties xmlns="http://schemas.openxmlformats.org/officeDocument/2006/extended-properties" xmlns:vt="http://schemas.openxmlformats.org/officeDocument/2006/docPropsVTypes">
  <Template/>
  <TotalTime>15110</TotalTime>
  <Words>1419</Words>
  <Application>Microsoft Macintosh PowerPoint</Application>
  <PresentationFormat>Widescreen</PresentationFormat>
  <Paragraphs>146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Century Gothic</vt:lpstr>
      <vt:lpstr>Menlo</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 successfully completing this session you will able to understand below topics:</dc:title>
  <dc:creator>E RAMESH GOUD</dc:creator>
  <cp:lastModifiedBy>E. Ramesh Goud</cp:lastModifiedBy>
  <cp:revision>101</cp:revision>
  <dcterms:created xsi:type="dcterms:W3CDTF">2021-02-24T10:44:30Z</dcterms:created>
  <dcterms:modified xsi:type="dcterms:W3CDTF">2024-07-16T13:26:42Z</dcterms:modified>
</cp:coreProperties>
</file>