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85" r:id="rId2"/>
    <p:sldId id="284" r:id="rId3"/>
    <p:sldId id="283" r:id="rId4"/>
    <p:sldId id="282" r:id="rId5"/>
    <p:sldId id="281" r:id="rId6"/>
    <p:sldId id="280" r:id="rId7"/>
    <p:sldId id="279" r:id="rId8"/>
    <p:sldId id="286"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70" autoAdjust="0"/>
    <p:restoredTop sz="94660"/>
  </p:normalViewPr>
  <p:slideViewPr>
    <p:cSldViewPr snapToGrid="0">
      <p:cViewPr varScale="1">
        <p:scale>
          <a:sx n="138" d="100"/>
          <a:sy n="138" d="100"/>
        </p:scale>
        <p:origin x="21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7/11/24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7/11/24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7/11/24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hyperlink" Target="https://www.cloudns.net/blog/authoritative-dns-server/"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hyperlink" Target="https://www.cloudns.net/blog/recursive-dns-server/" TargetMode="External"/><Relationship Id="rId5" Type="http://schemas.openxmlformats.org/officeDocument/2006/relationships/hyperlink" Target="https://www.cloudns.net/wiki/article/9/" TargetMode="External"/><Relationship Id="rId4" Type="http://schemas.openxmlformats.org/officeDocument/2006/relationships/hyperlink" Target="https://www.cloudns.net/wiki/article/188/"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 Id="rId5" Type="http://schemas.openxmlformats.org/officeDocument/2006/relationships/hyperlink" Target="https://phoenixnap.com/glossary/http-definition"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10.png"/><Relationship Id="rId5" Type="http://schemas.openxmlformats.org/officeDocument/2006/relationships/hyperlink" Target="https://phoenixnap.com/kb/reverse-dns-lookup" TargetMode="External"/><Relationship Id="rId4" Type="http://schemas.openxmlformats.org/officeDocument/2006/relationships/hyperlink" Target="https://phoenixnap.com/kb/dns-record-typ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hyperlink" Target="https://phoenixnap.com/glossary/what-is-a-subdomain"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openxmlformats.org/officeDocument/2006/relationships/image" Target="../media/image12.pn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7" name="TextBox 6">
            <a:extLst>
              <a:ext uri="{FF2B5EF4-FFF2-40B4-BE49-F238E27FC236}">
                <a16:creationId xmlns:a16="http://schemas.microsoft.com/office/drawing/2014/main" id="{CF0892A4-1FD2-223C-7741-69CEC70F9C7F}"/>
              </a:ext>
            </a:extLst>
          </p:cNvPr>
          <p:cNvSpPr txBox="1"/>
          <p:nvPr/>
        </p:nvSpPr>
        <p:spPr>
          <a:xfrm>
            <a:off x="341745" y="304990"/>
            <a:ext cx="8627165" cy="400110"/>
          </a:xfrm>
          <a:prstGeom prst="rect">
            <a:avLst/>
          </a:prstGeom>
          <a:noFill/>
        </p:spPr>
        <p:txBody>
          <a:bodyPr wrap="square">
            <a:spAutoFit/>
          </a:bodyPr>
          <a:lstStyle/>
          <a:p>
            <a:pPr algn="l"/>
            <a:r>
              <a:rPr lang="en-IN" sz="2000" b="1" i="0" dirty="0">
                <a:solidFill>
                  <a:srgbClr val="FF0000"/>
                </a:solidFill>
                <a:effectLst/>
                <a:latin typeface="Source Sans Pro" panose="020F0502020204030204" pitchFamily="34" charset="0"/>
              </a:rPr>
              <a:t>What </a:t>
            </a:r>
            <a:r>
              <a:rPr lang="en-IN" sz="2000" b="1" dirty="0">
                <a:solidFill>
                  <a:srgbClr val="FF0000"/>
                </a:solidFill>
                <a:latin typeface="Source Sans Pro" panose="020F0502020204030204" pitchFamily="34" charset="0"/>
              </a:rPr>
              <a:t>happen when you type </a:t>
            </a:r>
            <a:r>
              <a:rPr lang="en-IN" sz="2000" b="1" dirty="0" err="1">
                <a:solidFill>
                  <a:srgbClr val="FF0000"/>
                </a:solidFill>
                <a:latin typeface="Source Sans Pro" panose="020F0502020204030204" pitchFamily="34" charset="0"/>
              </a:rPr>
              <a:t>www.google.com</a:t>
            </a:r>
            <a:r>
              <a:rPr lang="en-IN" sz="2000" b="1" dirty="0">
                <a:solidFill>
                  <a:srgbClr val="FF0000"/>
                </a:solidFill>
                <a:latin typeface="Source Sans Pro" panose="020F0502020204030204" pitchFamily="34" charset="0"/>
              </a:rPr>
              <a:t> In browser</a:t>
            </a:r>
            <a:endParaRPr lang="en-IN" sz="2000" b="1" i="0" dirty="0">
              <a:solidFill>
                <a:srgbClr val="FF0000"/>
              </a:solidFill>
              <a:effectLst/>
              <a:latin typeface="Source Sans Pro" panose="020F0502020204030204" pitchFamily="34" charset="0"/>
            </a:endParaRPr>
          </a:p>
        </p:txBody>
      </p:sp>
      <p:sp>
        <p:nvSpPr>
          <p:cNvPr id="3" name="TextBox 2">
            <a:extLst>
              <a:ext uri="{FF2B5EF4-FFF2-40B4-BE49-F238E27FC236}">
                <a16:creationId xmlns:a16="http://schemas.microsoft.com/office/drawing/2014/main" id="{949A0257-1EA5-6C9F-2D70-1FB043EFDA60}"/>
              </a:ext>
            </a:extLst>
          </p:cNvPr>
          <p:cNvSpPr txBox="1"/>
          <p:nvPr/>
        </p:nvSpPr>
        <p:spPr>
          <a:xfrm>
            <a:off x="258618" y="994267"/>
            <a:ext cx="10076871" cy="5478423"/>
          </a:xfrm>
          <a:prstGeom prst="rect">
            <a:avLst/>
          </a:prstGeom>
          <a:noFill/>
        </p:spPr>
        <p:txBody>
          <a:bodyPr wrap="square">
            <a:spAutoFit/>
          </a:bodyPr>
          <a:lstStyle/>
          <a:p>
            <a:pPr algn="l">
              <a:buFont typeface="+mj-lt"/>
              <a:buAutoNum type="arabicPeriod"/>
            </a:pPr>
            <a:r>
              <a:rPr lang="en-IN" sz="1400" b="0" i="0" dirty="0">
                <a:effectLst/>
                <a:latin typeface="Open Sans" panose="020B0606030504020204" pitchFamily="34" charset="0"/>
              </a:rPr>
              <a:t>A user is typing a domain name like </a:t>
            </a:r>
            <a:r>
              <a:rPr lang="en-IN" sz="1400" b="0" i="0" dirty="0" err="1">
                <a:effectLst/>
                <a:latin typeface="Open Sans" panose="020B0606030504020204" pitchFamily="34" charset="0"/>
              </a:rPr>
              <a:t>google.com</a:t>
            </a:r>
            <a:r>
              <a:rPr lang="en-IN" sz="1400" b="0" i="0" dirty="0">
                <a:effectLst/>
                <a:latin typeface="Open Sans" panose="020B0606030504020204" pitchFamily="34" charset="0"/>
              </a:rPr>
              <a:t> into their browser. The user needs an A or AAAA DNS record to resolve the domain name.</a:t>
            </a:r>
          </a:p>
          <a:p>
            <a:pPr algn="l">
              <a:buFont typeface="+mj-lt"/>
              <a:buAutoNum type="arabicPeriod"/>
            </a:pPr>
            <a:r>
              <a:rPr lang="en-IN" sz="1400" b="0" i="0" dirty="0">
                <a:effectLst/>
                <a:latin typeface="Open Sans" panose="020B0606030504020204" pitchFamily="34" charset="0"/>
              </a:rPr>
              <a:t>If your device’s cache has the IP address of </a:t>
            </a:r>
            <a:r>
              <a:rPr lang="en-IN" sz="1400" b="0" i="1" dirty="0" err="1">
                <a:effectLst/>
                <a:latin typeface="Open Sans" panose="020B0606030504020204" pitchFamily="34" charset="0"/>
              </a:rPr>
              <a:t>google.com</a:t>
            </a:r>
            <a:r>
              <a:rPr lang="en-IN" sz="1400" b="0" i="0" dirty="0">
                <a:effectLst/>
                <a:latin typeface="Open Sans" panose="020B0606030504020204" pitchFamily="34" charset="0"/>
              </a:rPr>
              <a:t>, the domain name resolution will finish here, and the user will be able to open the website. But, if it does not, there will be more steps. The devices keep DNS records for visited sites, depending on the </a:t>
            </a:r>
            <a:r>
              <a:rPr lang="en-IN" sz="1400" b="0" i="0" u="none" strike="noStrike" dirty="0">
                <a:effectLst/>
                <a:latin typeface="Open Sans" panose="020B0606030504020204" pitchFamily="34" charset="0"/>
                <a:hlinkClick r:id="rId4">
                  <a:extLst>
                    <a:ext uri="{A12FA001-AC4F-418D-AE19-62706E023703}">
                      <ahyp:hlinkClr xmlns:ahyp="http://schemas.microsoft.com/office/drawing/2018/hyperlinkcolor" val="tx"/>
                    </a:ext>
                  </a:extLst>
                </a:hlinkClick>
              </a:rPr>
              <a:t>TTL (Time to Live) values</a:t>
            </a:r>
            <a:r>
              <a:rPr lang="en-IN" sz="1400" b="0" i="0" dirty="0">
                <a:effectLst/>
                <a:latin typeface="Open Sans" panose="020B0606030504020204" pitchFamily="34" charset="0"/>
              </a:rPr>
              <a:t> of those </a:t>
            </a:r>
            <a:r>
              <a:rPr lang="en-IN" sz="1400" b="0" i="0" u="none" strike="noStrike" dirty="0">
                <a:effectLst/>
                <a:latin typeface="Open Sans" panose="020B0606030504020204" pitchFamily="34" charset="0"/>
                <a:hlinkClick r:id="rId5">
                  <a:extLst>
                    <a:ext uri="{A12FA001-AC4F-418D-AE19-62706E023703}">
                      <ahyp:hlinkClr xmlns:ahyp="http://schemas.microsoft.com/office/drawing/2018/hyperlinkcolor" val="tx"/>
                    </a:ext>
                  </a:extLst>
                </a:hlinkClick>
              </a:rPr>
              <a:t>DNS records</a:t>
            </a:r>
            <a:r>
              <a:rPr lang="en-IN" sz="1400" b="0" i="0" dirty="0">
                <a:effectLst/>
                <a:latin typeface="Open Sans" panose="020B0606030504020204" pitchFamily="34" charset="0"/>
              </a:rPr>
              <a:t>. After the time they indicate, they will be deleted, and a new query needs to be performed.</a:t>
            </a:r>
          </a:p>
          <a:p>
            <a:pPr algn="l">
              <a:buFont typeface="+mj-lt"/>
              <a:buAutoNum type="arabicPeriod"/>
            </a:pPr>
            <a:r>
              <a:rPr lang="en-IN" sz="1400" b="0" i="0" dirty="0">
                <a:effectLst/>
                <a:latin typeface="Open Sans" panose="020B0606030504020204" pitchFamily="34" charset="0"/>
              </a:rPr>
              <a:t>If your computer doesn’t have the needed IP address, it will search for the answer by performing a DNS resolution query. The next destination on the way will be the </a:t>
            </a:r>
            <a:r>
              <a:rPr lang="en-IN" sz="1400" b="0" i="0" u="none" strike="noStrike" dirty="0">
                <a:effectLst/>
                <a:latin typeface="Open Sans" panose="020B0606030504020204" pitchFamily="34" charset="0"/>
                <a:hlinkClick r:id="rId6">
                  <a:extLst>
                    <a:ext uri="{A12FA001-AC4F-418D-AE19-62706E023703}">
                      <ahyp:hlinkClr xmlns:ahyp="http://schemas.microsoft.com/office/drawing/2018/hyperlinkcolor" val="tx"/>
                    </a:ext>
                  </a:extLst>
                </a:hlinkClick>
              </a:rPr>
              <a:t>recursive DNS servers</a:t>
            </a:r>
            <a:r>
              <a:rPr lang="en-IN" sz="1400" b="0" i="0" dirty="0">
                <a:effectLst/>
                <a:latin typeface="Open Sans" panose="020B0606030504020204" pitchFamily="34" charset="0"/>
              </a:rPr>
              <a:t> of the internet services provider. They also keep a cache with DNS records of domain names that users have accessed. If the desired site’s DNS records are still there, the user will get an answer to its query and access the site. If not, there will be a series of interactive DNS queries to find the answer.</a:t>
            </a:r>
          </a:p>
          <a:p>
            <a:pPr algn="l">
              <a:buFont typeface="+mj-lt"/>
              <a:buAutoNum type="arabicPeriod"/>
            </a:pPr>
            <a:r>
              <a:rPr lang="en-IN" sz="1400" b="0" i="0" dirty="0">
                <a:effectLst/>
                <a:latin typeface="Open Sans" panose="020B0606030504020204" pitchFamily="34" charset="0"/>
              </a:rPr>
              <a:t>If the domain name resolution didn’t finish with the previous step, the recursive nameserver would search for the answer. The next step will be to ask the Root server, which is indicated with a “.” sign after the TLD (top-level domain). The Root server does not have an answer about the exact domain name, but it will provide one for the part it is responsible for – it will indicate all the nameservers for the TLD that we asked for. In our case, it will show the nameservers of </a:t>
            </a:r>
            <a:r>
              <a:rPr lang="en-IN" sz="1400" b="0" i="0" dirty="0" err="1">
                <a:effectLst/>
                <a:latin typeface="Open Sans" panose="020B0606030504020204" pitchFamily="34" charset="0"/>
              </a:rPr>
              <a:t>.net</a:t>
            </a:r>
            <a:r>
              <a:rPr lang="en-IN" sz="1400" b="0" i="0" dirty="0">
                <a:effectLst/>
                <a:latin typeface="Open Sans" panose="020B0606030504020204" pitchFamily="34" charset="0"/>
              </a:rPr>
              <a:t>.</a:t>
            </a:r>
          </a:p>
          <a:p>
            <a:pPr algn="l">
              <a:buFont typeface="+mj-lt"/>
              <a:buAutoNum type="arabicPeriod"/>
            </a:pPr>
            <a:r>
              <a:rPr lang="en-IN" sz="1400" b="0" i="0" dirty="0">
                <a:effectLst/>
                <a:latin typeface="Open Sans" panose="020B0606030504020204" pitchFamily="34" charset="0"/>
              </a:rPr>
              <a:t>The TLD DNS servers will have the answer of which exactly are the authoritative nameservers for the domain you are searching. The TLD servers of </a:t>
            </a:r>
            <a:r>
              <a:rPr lang="en-IN" sz="1400" b="0" i="0" dirty="0" err="1">
                <a:effectLst/>
                <a:latin typeface="Open Sans" panose="020B0606030504020204" pitchFamily="34" charset="0"/>
              </a:rPr>
              <a:t>.net</a:t>
            </a:r>
            <a:r>
              <a:rPr lang="en-IN" sz="1400" b="0" i="0" dirty="0">
                <a:effectLst/>
                <a:latin typeface="Open Sans" panose="020B0606030504020204" pitchFamily="34" charset="0"/>
              </a:rPr>
              <a:t> will have that information for all of the domain names that finish with </a:t>
            </a:r>
            <a:r>
              <a:rPr lang="en-IN" sz="1400" b="0" i="0" dirty="0" err="1">
                <a:effectLst/>
                <a:latin typeface="Open Sans" panose="020B0606030504020204" pitchFamily="34" charset="0"/>
              </a:rPr>
              <a:t>.net</a:t>
            </a:r>
            <a:r>
              <a:rPr lang="en-IN" sz="1400" b="0" i="0" dirty="0">
                <a:effectLst/>
                <a:latin typeface="Open Sans" panose="020B0606030504020204" pitchFamily="34" charset="0"/>
              </a:rPr>
              <a:t>. They will return that answer so the query can continue.</a:t>
            </a:r>
          </a:p>
          <a:p>
            <a:pPr algn="l">
              <a:buFont typeface="+mj-lt"/>
              <a:buAutoNum type="arabicPeriod"/>
            </a:pPr>
            <a:r>
              <a:rPr lang="en-IN" sz="1400" b="0" i="0" dirty="0">
                <a:effectLst/>
                <a:latin typeface="Open Sans" panose="020B0606030504020204" pitchFamily="34" charset="0"/>
              </a:rPr>
              <a:t>Now that we know where the authoritative nameserver of the domain name we want is, we can ask and get the A and AAAA records to understand the site’s IP address.</a:t>
            </a:r>
          </a:p>
          <a:p>
            <a:pPr algn="l">
              <a:buFont typeface="+mj-lt"/>
              <a:buAutoNum type="arabicPeriod"/>
            </a:pPr>
            <a:r>
              <a:rPr lang="en-IN" sz="1400" b="0" i="0" dirty="0">
                <a:effectLst/>
                <a:latin typeface="Open Sans" panose="020B0606030504020204" pitchFamily="34" charset="0"/>
              </a:rPr>
              <a:t>The </a:t>
            </a:r>
            <a:r>
              <a:rPr lang="en-IN" sz="1400" b="0" i="0" u="none" strike="noStrike" dirty="0">
                <a:effectLst/>
                <a:latin typeface="Open Sans" panose="020B0606030504020204" pitchFamily="34" charset="0"/>
                <a:hlinkClick r:id="rId7">
                  <a:extLst>
                    <a:ext uri="{A12FA001-AC4F-418D-AE19-62706E023703}">
                      <ahyp:hlinkClr xmlns:ahyp="http://schemas.microsoft.com/office/drawing/2018/hyperlinkcolor" val="tx"/>
                    </a:ext>
                  </a:extLst>
                </a:hlinkClick>
              </a:rPr>
              <a:t>Authoritative nameservers</a:t>
            </a:r>
            <a:r>
              <a:rPr lang="en-IN" sz="1400" b="0" i="0" dirty="0">
                <a:effectLst/>
                <a:latin typeface="Open Sans" panose="020B0606030504020204" pitchFamily="34" charset="0"/>
              </a:rPr>
              <a:t> of the domain name will provide the DNS records, the DNS resolution will be made. The recursive nameserver of our ISP and our device will both save the DNS records that we obtained based on their TTL values. That way, if we soon want to visit the site again, we will save time and access the site faster.</a:t>
            </a:r>
          </a:p>
          <a:p>
            <a:pPr algn="l">
              <a:buFont typeface="+mj-lt"/>
              <a:buAutoNum type="arabicPeriod"/>
            </a:pPr>
            <a:r>
              <a:rPr lang="en-IN" sz="1400" b="0" i="0" dirty="0">
                <a:effectLst/>
                <a:latin typeface="Open Sans" panose="020B0606030504020204" pitchFamily="34" charset="0"/>
              </a:rPr>
              <a:t>Visit the site. Now with the DNS record already obtained, the user can access the site.</a:t>
            </a:r>
          </a:p>
        </p:txBody>
      </p:sp>
    </p:spTree>
    <p:extLst>
      <p:ext uri="{BB962C8B-B14F-4D97-AF65-F5344CB8AC3E}">
        <p14:creationId xmlns:p14="http://schemas.microsoft.com/office/powerpoint/2010/main" val="15028008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29698" name="Picture 2" descr="DNS Lookup: How a Domain Name is Translated to an IP Address">
            <a:extLst>
              <a:ext uri="{FF2B5EF4-FFF2-40B4-BE49-F238E27FC236}">
                <a16:creationId xmlns:a16="http://schemas.microsoft.com/office/drawing/2014/main" id="{514487A7-F994-C575-315C-F817AF8101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7217" y="655640"/>
            <a:ext cx="5420139" cy="551952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A22648-7309-4592-5ABD-F9B7B4CEC003}"/>
              </a:ext>
            </a:extLst>
          </p:cNvPr>
          <p:cNvSpPr txBox="1"/>
          <p:nvPr/>
        </p:nvSpPr>
        <p:spPr>
          <a:xfrm>
            <a:off x="238539" y="67244"/>
            <a:ext cx="5420139" cy="6740307"/>
          </a:xfrm>
          <a:prstGeom prst="rect">
            <a:avLst/>
          </a:prstGeom>
          <a:noFill/>
        </p:spPr>
        <p:txBody>
          <a:bodyPr wrap="square">
            <a:spAutoFit/>
          </a:bodyPr>
          <a:lstStyle/>
          <a:p>
            <a:pPr algn="l"/>
            <a:r>
              <a:rPr lang="en-IN" b="0" i="0" dirty="0">
                <a:effectLst/>
                <a:latin typeface="roboto" panose="02000000000000000000" pitchFamily="2" charset="0"/>
              </a:rPr>
              <a:t>1. The </a:t>
            </a:r>
            <a:r>
              <a:rPr lang="en-IN" b="1" i="0" dirty="0">
                <a:effectLst/>
                <a:latin typeface="roboto" panose="02000000000000000000" pitchFamily="2" charset="0"/>
              </a:rPr>
              <a:t>client query</a:t>
            </a:r>
            <a:r>
              <a:rPr lang="en-IN" b="0" i="0" dirty="0">
                <a:effectLst/>
                <a:latin typeface="roboto" panose="02000000000000000000" pitchFamily="2" charset="0"/>
              </a:rPr>
              <a:t> (</a:t>
            </a:r>
            <a:r>
              <a:rPr lang="en-IN" b="1" i="0" dirty="0" err="1">
                <a:effectLst/>
                <a:latin typeface="roboto" panose="02000000000000000000" pitchFamily="2" charset="0"/>
              </a:rPr>
              <a:t>Google.com</a:t>
            </a:r>
            <a:r>
              <a:rPr lang="en-IN" b="0" i="0" dirty="0">
                <a:effectLst/>
                <a:latin typeface="roboto" panose="02000000000000000000" pitchFamily="2" charset="0"/>
              </a:rPr>
              <a:t>) goes to a </a:t>
            </a:r>
            <a:r>
              <a:rPr lang="en-IN" b="1" i="0" dirty="0">
                <a:effectLst/>
                <a:latin typeface="roboto" panose="02000000000000000000" pitchFamily="2" charset="0"/>
              </a:rPr>
              <a:t>DNS resolver</a:t>
            </a:r>
            <a:r>
              <a:rPr lang="en-IN" b="0" i="0" dirty="0">
                <a:effectLst/>
                <a:latin typeface="roboto" panose="02000000000000000000" pitchFamily="2" charset="0"/>
              </a:rPr>
              <a:t>.</a:t>
            </a:r>
          </a:p>
          <a:p>
            <a:pPr algn="l"/>
            <a:r>
              <a:rPr lang="en-IN" b="0" i="0" dirty="0">
                <a:effectLst/>
                <a:latin typeface="roboto" panose="02000000000000000000" pitchFamily="2" charset="0"/>
              </a:rPr>
              <a:t>2. The resolver sends a request to the </a:t>
            </a:r>
            <a:r>
              <a:rPr lang="en-IN" b="1" i="0" dirty="0">
                <a:effectLst/>
                <a:latin typeface="roboto" panose="02000000000000000000" pitchFamily="2" charset="0"/>
              </a:rPr>
              <a:t>root nameserver</a:t>
            </a:r>
            <a:r>
              <a:rPr lang="en-IN" b="0" i="0" dirty="0">
                <a:effectLst/>
                <a:latin typeface="roboto" panose="02000000000000000000" pitchFamily="2" charset="0"/>
              </a:rPr>
              <a:t> to ask for the top-level domain resolution.</a:t>
            </a:r>
          </a:p>
          <a:p>
            <a:pPr algn="l"/>
            <a:r>
              <a:rPr lang="en-IN" b="0" i="0" dirty="0">
                <a:effectLst/>
                <a:latin typeface="roboto" panose="02000000000000000000" pitchFamily="2" charset="0"/>
              </a:rPr>
              <a:t>3. The root server responds with an </a:t>
            </a:r>
            <a:r>
              <a:rPr lang="en-IN" b="1" i="0" dirty="0">
                <a:effectLst/>
                <a:latin typeface="roboto" panose="02000000000000000000" pitchFamily="2" charset="0"/>
              </a:rPr>
              <a:t>IP address of a top-level domain server</a:t>
            </a:r>
            <a:r>
              <a:rPr lang="en-IN" b="0" i="0" dirty="0">
                <a:effectLst/>
                <a:latin typeface="roboto" panose="02000000000000000000" pitchFamily="2" charset="0"/>
              </a:rPr>
              <a:t> for resolving .</a:t>
            </a:r>
            <a:r>
              <a:rPr lang="en-IN" b="1" i="0" dirty="0">
                <a:effectLst/>
                <a:latin typeface="roboto" panose="02000000000000000000" pitchFamily="2" charset="0"/>
              </a:rPr>
              <a:t>com</a:t>
            </a:r>
            <a:r>
              <a:rPr lang="en-IN" b="0" i="0" dirty="0">
                <a:effectLst/>
                <a:latin typeface="roboto" panose="02000000000000000000" pitchFamily="2" charset="0"/>
              </a:rPr>
              <a:t> domains.</a:t>
            </a:r>
          </a:p>
          <a:p>
            <a:pPr algn="l"/>
            <a:r>
              <a:rPr lang="en-IN" b="0" i="0" dirty="0">
                <a:effectLst/>
                <a:latin typeface="roboto" panose="02000000000000000000" pitchFamily="2" charset="0"/>
              </a:rPr>
              <a:t>4. The resolver sends a request to the </a:t>
            </a:r>
            <a:r>
              <a:rPr lang="en-IN" b="1" i="0" dirty="0">
                <a:effectLst/>
                <a:latin typeface="roboto" panose="02000000000000000000" pitchFamily="2" charset="0"/>
              </a:rPr>
              <a:t>top-level domain server</a:t>
            </a:r>
            <a:r>
              <a:rPr lang="en-IN" b="0" i="0" dirty="0">
                <a:effectLst/>
                <a:latin typeface="roboto" panose="02000000000000000000" pitchFamily="2" charset="0"/>
              </a:rPr>
              <a:t>.</a:t>
            </a:r>
          </a:p>
          <a:p>
            <a:pPr algn="l"/>
            <a:r>
              <a:rPr lang="en-IN" b="0" i="0" dirty="0">
                <a:effectLst/>
                <a:latin typeface="roboto" panose="02000000000000000000" pitchFamily="2" charset="0"/>
              </a:rPr>
              <a:t>5. The TLD server responds with an </a:t>
            </a:r>
            <a:r>
              <a:rPr lang="en-IN" b="1" i="0" dirty="0">
                <a:effectLst/>
                <a:latin typeface="roboto" panose="02000000000000000000" pitchFamily="2" charset="0"/>
              </a:rPr>
              <a:t>IP address of the authoritative nameserver</a:t>
            </a:r>
            <a:r>
              <a:rPr lang="en-IN" b="0" i="0" dirty="0">
                <a:effectLst/>
                <a:latin typeface="roboto" panose="02000000000000000000" pitchFamily="2" charset="0"/>
              </a:rPr>
              <a:t> (domain's nameserver).</a:t>
            </a:r>
          </a:p>
          <a:p>
            <a:pPr algn="l"/>
            <a:r>
              <a:rPr lang="en-IN" b="0" i="0" dirty="0">
                <a:effectLst/>
                <a:latin typeface="roboto" panose="02000000000000000000" pitchFamily="2" charset="0"/>
              </a:rPr>
              <a:t>6. The resolver sends a final query to the </a:t>
            </a:r>
            <a:r>
              <a:rPr lang="en-IN" b="1" i="0" dirty="0">
                <a:effectLst/>
                <a:latin typeface="roboto" panose="02000000000000000000" pitchFamily="2" charset="0"/>
              </a:rPr>
              <a:t>authoritative nameserver</a:t>
            </a:r>
            <a:r>
              <a:rPr lang="en-IN" b="0" i="0" dirty="0">
                <a:effectLst/>
                <a:latin typeface="roboto" panose="02000000000000000000" pitchFamily="2" charset="0"/>
              </a:rPr>
              <a:t>.</a:t>
            </a:r>
          </a:p>
          <a:p>
            <a:pPr algn="l"/>
            <a:r>
              <a:rPr lang="en-IN" b="0" i="0" dirty="0">
                <a:effectLst/>
                <a:latin typeface="roboto" panose="02000000000000000000" pitchFamily="2" charset="0"/>
              </a:rPr>
              <a:t>7. The authoritative nameserver returns </a:t>
            </a:r>
            <a:r>
              <a:rPr lang="en-IN" b="1" i="0" dirty="0">
                <a:effectLst/>
                <a:latin typeface="roboto" panose="02000000000000000000" pitchFamily="2" charset="0"/>
              </a:rPr>
              <a:t>the IP address for the domain name </a:t>
            </a:r>
            <a:r>
              <a:rPr lang="en-IN" b="0" i="0" dirty="0">
                <a:effectLst/>
                <a:latin typeface="roboto" panose="02000000000000000000" pitchFamily="2" charset="0"/>
              </a:rPr>
              <a:t>(</a:t>
            </a:r>
            <a:r>
              <a:rPr lang="en-IN" b="1" i="0" dirty="0" err="1">
                <a:effectLst/>
                <a:latin typeface="roboto" panose="02000000000000000000" pitchFamily="2" charset="0"/>
              </a:rPr>
              <a:t>google.com</a:t>
            </a:r>
            <a:r>
              <a:rPr lang="en-IN" b="0" i="0" dirty="0">
                <a:effectLst/>
                <a:latin typeface="roboto" panose="02000000000000000000" pitchFamily="2" charset="0"/>
              </a:rPr>
              <a:t>) to the resolver.</a:t>
            </a:r>
          </a:p>
          <a:p>
            <a:pPr algn="l"/>
            <a:r>
              <a:rPr lang="en-IN" b="0" i="0" dirty="0">
                <a:effectLst/>
                <a:latin typeface="roboto" panose="02000000000000000000" pitchFamily="2" charset="0"/>
              </a:rPr>
              <a:t>8. The resolver returns the </a:t>
            </a:r>
            <a:r>
              <a:rPr lang="en-IN" b="1" i="0" dirty="0">
                <a:effectLst/>
                <a:latin typeface="roboto" panose="02000000000000000000" pitchFamily="2" charset="0"/>
              </a:rPr>
              <a:t>IP address of the domain</a:t>
            </a:r>
            <a:r>
              <a:rPr lang="en-IN" b="0" i="0" dirty="0">
                <a:effectLst/>
                <a:latin typeface="roboto" panose="02000000000000000000" pitchFamily="2" charset="0"/>
              </a:rPr>
              <a:t> to the client.</a:t>
            </a:r>
          </a:p>
          <a:p>
            <a:pPr algn="l"/>
            <a:r>
              <a:rPr lang="en-IN" b="0" i="0" dirty="0">
                <a:effectLst/>
                <a:latin typeface="roboto" panose="02000000000000000000" pitchFamily="2" charset="0"/>
              </a:rPr>
              <a:t>9. The client sends an </a:t>
            </a:r>
            <a:r>
              <a:rPr lang="en-IN" b="1" i="0" u="none" strike="noStrike" dirty="0">
                <a:effectLst/>
                <a:latin typeface="roboto" panose="02000000000000000000" pitchFamily="2" charset="0"/>
                <a:hlinkClick r:id="rId5">
                  <a:extLst>
                    <a:ext uri="{A12FA001-AC4F-418D-AE19-62706E023703}">
                      <ahyp:hlinkClr xmlns:ahyp="http://schemas.microsoft.com/office/drawing/2018/hyperlinkcolor" val="tx"/>
                    </a:ext>
                  </a:extLst>
                </a:hlinkClick>
              </a:rPr>
              <a:t>HTTP</a:t>
            </a:r>
            <a:r>
              <a:rPr lang="en-IN" b="1" i="0" dirty="0">
                <a:effectLst/>
                <a:latin typeface="roboto" panose="02000000000000000000" pitchFamily="2" charset="0"/>
              </a:rPr>
              <a:t> request</a:t>
            </a:r>
            <a:r>
              <a:rPr lang="en-IN" b="0" i="0" dirty="0">
                <a:effectLst/>
                <a:latin typeface="roboto" panose="02000000000000000000" pitchFamily="2" charset="0"/>
              </a:rPr>
              <a:t> to the provided IP address of the web server.</a:t>
            </a:r>
          </a:p>
          <a:p>
            <a:pPr algn="l"/>
            <a:r>
              <a:rPr lang="en-IN" b="0" i="0" dirty="0">
                <a:effectLst/>
                <a:latin typeface="roboto" panose="02000000000000000000" pitchFamily="2" charset="0"/>
              </a:rPr>
              <a:t>10. The web server returns </a:t>
            </a:r>
            <a:r>
              <a:rPr lang="en-IN" b="1" i="0" dirty="0">
                <a:effectLst/>
                <a:latin typeface="roboto" panose="02000000000000000000" pitchFamily="2" charset="0"/>
              </a:rPr>
              <a:t>the webpage</a:t>
            </a:r>
            <a:r>
              <a:rPr lang="en-IN" b="0" i="0" dirty="0">
                <a:effectLst/>
                <a:latin typeface="roboto" panose="02000000000000000000" pitchFamily="2" charset="0"/>
              </a:rPr>
              <a:t> to the client.</a:t>
            </a:r>
          </a:p>
        </p:txBody>
      </p:sp>
      <p:sp>
        <p:nvSpPr>
          <p:cNvPr id="4" name="TextBox 3">
            <a:extLst>
              <a:ext uri="{FF2B5EF4-FFF2-40B4-BE49-F238E27FC236}">
                <a16:creationId xmlns:a16="http://schemas.microsoft.com/office/drawing/2014/main" id="{D638957F-8A62-438C-413B-8F44D52C9B47}"/>
              </a:ext>
            </a:extLst>
          </p:cNvPr>
          <p:cNvSpPr txBox="1"/>
          <p:nvPr/>
        </p:nvSpPr>
        <p:spPr>
          <a:xfrm>
            <a:off x="5897217" y="-35006"/>
            <a:ext cx="3856382" cy="584775"/>
          </a:xfrm>
          <a:prstGeom prst="rect">
            <a:avLst/>
          </a:prstGeom>
          <a:noFill/>
        </p:spPr>
        <p:txBody>
          <a:bodyPr wrap="square" rtlCol="0">
            <a:spAutoFit/>
          </a:bodyPr>
          <a:lstStyle/>
          <a:p>
            <a:pPr algn="l"/>
            <a:r>
              <a:rPr lang="en-IN" sz="3200" b="1" i="0" dirty="0">
                <a:solidFill>
                  <a:srgbClr val="FFFF00"/>
                </a:solidFill>
                <a:effectLst/>
                <a:latin typeface="Arial" panose="020B0604020202020204" pitchFamily="34" charset="0"/>
              </a:rPr>
              <a:t>How DNS works</a:t>
            </a:r>
          </a:p>
        </p:txBody>
      </p:sp>
    </p:spTree>
    <p:extLst>
      <p:ext uri="{BB962C8B-B14F-4D97-AF65-F5344CB8AC3E}">
        <p14:creationId xmlns:p14="http://schemas.microsoft.com/office/powerpoint/2010/main" val="101742749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30722" name="Picture 2" descr="Need a refresher on DNS concepts. 3 types of DNS queries- recursive… | by  CyberBruhArmy | LiveOnNetwork | Medium">
            <a:extLst>
              <a:ext uri="{FF2B5EF4-FFF2-40B4-BE49-F238E27FC236}">
                <a16:creationId xmlns:a16="http://schemas.microsoft.com/office/drawing/2014/main" id="{C70E7AE6-1801-8D13-F434-371970391F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824" y="2822721"/>
            <a:ext cx="9766851" cy="38514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E0D388D-1FE2-8C89-FDF8-56B1AACC918B}"/>
              </a:ext>
            </a:extLst>
          </p:cNvPr>
          <p:cNvSpPr txBox="1"/>
          <p:nvPr/>
        </p:nvSpPr>
        <p:spPr>
          <a:xfrm>
            <a:off x="463826" y="243432"/>
            <a:ext cx="9303026" cy="677108"/>
          </a:xfrm>
          <a:prstGeom prst="rect">
            <a:avLst/>
          </a:prstGeom>
          <a:noFill/>
        </p:spPr>
        <p:txBody>
          <a:bodyPr wrap="square">
            <a:spAutoFit/>
          </a:bodyPr>
          <a:lstStyle/>
          <a:p>
            <a:r>
              <a:rPr lang="en-IN" sz="2000" b="1" i="0" dirty="0">
                <a:solidFill>
                  <a:srgbClr val="FF0000"/>
                </a:solidFill>
                <a:effectLst/>
                <a:latin typeface="source-serif-pro"/>
              </a:rPr>
              <a:t>Recursive </a:t>
            </a:r>
            <a:r>
              <a:rPr lang="en-IN" b="0" i="0" dirty="0">
                <a:effectLst/>
                <a:latin typeface="source-serif-pro"/>
              </a:rPr>
              <a:t>queries are generally used by clients i.e. PCs and they tell DNS server to respond only with an answer and not a referral.</a:t>
            </a:r>
            <a:endParaRPr lang="en-US" dirty="0"/>
          </a:p>
        </p:txBody>
      </p:sp>
      <p:sp>
        <p:nvSpPr>
          <p:cNvPr id="5" name="TextBox 4">
            <a:extLst>
              <a:ext uri="{FF2B5EF4-FFF2-40B4-BE49-F238E27FC236}">
                <a16:creationId xmlns:a16="http://schemas.microsoft.com/office/drawing/2014/main" id="{FAC8CAEA-C4B3-C94C-9DEF-72DDABBE7AA2}"/>
              </a:ext>
            </a:extLst>
          </p:cNvPr>
          <p:cNvSpPr txBox="1"/>
          <p:nvPr/>
        </p:nvSpPr>
        <p:spPr>
          <a:xfrm>
            <a:off x="463826" y="889763"/>
            <a:ext cx="6970642" cy="954107"/>
          </a:xfrm>
          <a:prstGeom prst="rect">
            <a:avLst/>
          </a:prstGeom>
          <a:noFill/>
        </p:spPr>
        <p:txBody>
          <a:bodyPr wrap="square">
            <a:spAutoFit/>
          </a:bodyPr>
          <a:lstStyle/>
          <a:p>
            <a:r>
              <a:rPr lang="en-IN" sz="2000" b="1" i="0" dirty="0">
                <a:solidFill>
                  <a:srgbClr val="FF0000"/>
                </a:solidFill>
                <a:effectLst/>
                <a:latin typeface="source-serif-pro"/>
              </a:rPr>
              <a:t>Non recursive </a:t>
            </a:r>
            <a:r>
              <a:rPr lang="en-IN" b="0" i="0" dirty="0">
                <a:effectLst/>
                <a:latin typeface="source-serif-pro"/>
              </a:rPr>
              <a:t>or Iterative queries are used by DNS servers and essentially instruct the other DNS server to return an answer or return the address of another DNS server that may know the answer.</a:t>
            </a:r>
            <a:endParaRPr lang="en-US" dirty="0"/>
          </a:p>
        </p:txBody>
      </p:sp>
      <p:sp>
        <p:nvSpPr>
          <p:cNvPr id="7" name="TextBox 6">
            <a:extLst>
              <a:ext uri="{FF2B5EF4-FFF2-40B4-BE49-F238E27FC236}">
                <a16:creationId xmlns:a16="http://schemas.microsoft.com/office/drawing/2014/main" id="{9DDA355F-7C7A-7710-82F4-DA0294E50D91}"/>
              </a:ext>
            </a:extLst>
          </p:cNvPr>
          <p:cNvSpPr txBox="1"/>
          <p:nvPr/>
        </p:nvSpPr>
        <p:spPr>
          <a:xfrm>
            <a:off x="463825" y="1819168"/>
            <a:ext cx="11042925" cy="1231106"/>
          </a:xfrm>
          <a:prstGeom prst="rect">
            <a:avLst/>
          </a:prstGeom>
          <a:noFill/>
        </p:spPr>
        <p:txBody>
          <a:bodyPr wrap="square" rtlCol="0">
            <a:spAutoFit/>
          </a:bodyPr>
          <a:lstStyle/>
          <a:p>
            <a:r>
              <a:rPr lang="en-IN" sz="2000" b="1" i="0" dirty="0">
                <a:solidFill>
                  <a:srgbClr val="FF0000"/>
                </a:solidFill>
                <a:effectLst/>
                <a:latin typeface="roboto" panose="02000000000000000000" pitchFamily="2" charset="0"/>
              </a:rPr>
              <a:t>Iterative</a:t>
            </a:r>
            <a:r>
              <a:rPr lang="en-IN" b="0" i="0" dirty="0">
                <a:effectLst/>
                <a:latin typeface="roboto" panose="02000000000000000000" pitchFamily="2" charset="0"/>
              </a:rPr>
              <a:t>. A Local DNS server asks the TLD server to provide an IP address for a given domain name. The resolver either gets an address as a response, or the IP address of another DNS server that potentially has the answer. The resolver repeats the process until the address resolution happens.</a:t>
            </a:r>
          </a:p>
          <a:p>
            <a:endParaRPr lang="en-US" dirty="0"/>
          </a:p>
        </p:txBody>
      </p:sp>
    </p:spTree>
    <p:extLst>
      <p:ext uri="{BB962C8B-B14F-4D97-AF65-F5344CB8AC3E}">
        <p14:creationId xmlns:p14="http://schemas.microsoft.com/office/powerpoint/2010/main" val="206983376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2" name="Picture 1">
            <a:extLst>
              <a:ext uri="{FF2B5EF4-FFF2-40B4-BE49-F238E27FC236}">
                <a16:creationId xmlns:a16="http://schemas.microsoft.com/office/drawing/2014/main" id="{9DA715DD-AD97-6168-2A66-900F74A370B4}"/>
              </a:ext>
            </a:extLst>
          </p:cNvPr>
          <p:cNvPicPr>
            <a:picLocks noChangeAspect="1"/>
          </p:cNvPicPr>
          <p:nvPr/>
        </p:nvPicPr>
        <p:blipFill>
          <a:blip r:embed="rId4"/>
          <a:stretch>
            <a:fillRect/>
          </a:stretch>
        </p:blipFill>
        <p:spPr>
          <a:xfrm>
            <a:off x="1255643" y="1533918"/>
            <a:ext cx="7772400" cy="4903346"/>
          </a:xfrm>
          <a:prstGeom prst="rect">
            <a:avLst/>
          </a:prstGeom>
        </p:spPr>
      </p:pic>
      <p:sp>
        <p:nvSpPr>
          <p:cNvPr id="5" name="TextBox 4">
            <a:extLst>
              <a:ext uri="{FF2B5EF4-FFF2-40B4-BE49-F238E27FC236}">
                <a16:creationId xmlns:a16="http://schemas.microsoft.com/office/drawing/2014/main" id="{58115007-01D8-29D1-4918-50A11B7742C5}"/>
              </a:ext>
            </a:extLst>
          </p:cNvPr>
          <p:cNvSpPr txBox="1"/>
          <p:nvPr/>
        </p:nvSpPr>
        <p:spPr>
          <a:xfrm>
            <a:off x="865258" y="644892"/>
            <a:ext cx="9034116" cy="646331"/>
          </a:xfrm>
          <a:prstGeom prst="rect">
            <a:avLst/>
          </a:prstGeom>
          <a:noFill/>
        </p:spPr>
        <p:txBody>
          <a:bodyPr wrap="square">
            <a:spAutoFit/>
          </a:bodyPr>
          <a:lstStyle/>
          <a:p>
            <a:r>
              <a:rPr lang="en-IN" b="0" i="0" dirty="0">
                <a:effectLst/>
                <a:latin typeface="source-serif-pro"/>
              </a:rPr>
              <a:t>The recursive query is between a client and its local DNS server. On the other hand, iterative DNS query is between local DNS server and other DNS servers.</a:t>
            </a:r>
            <a:endParaRPr lang="en-US" dirty="0"/>
          </a:p>
        </p:txBody>
      </p:sp>
    </p:spTree>
    <p:extLst>
      <p:ext uri="{BB962C8B-B14F-4D97-AF65-F5344CB8AC3E}">
        <p14:creationId xmlns:p14="http://schemas.microsoft.com/office/powerpoint/2010/main" val="316495869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8A15627A-7CA2-4F8B-742C-ED56CCCE77E9}"/>
              </a:ext>
            </a:extLst>
          </p:cNvPr>
          <p:cNvSpPr txBox="1"/>
          <p:nvPr/>
        </p:nvSpPr>
        <p:spPr>
          <a:xfrm>
            <a:off x="251790" y="273542"/>
            <a:ext cx="10098157" cy="2123658"/>
          </a:xfrm>
          <a:prstGeom prst="rect">
            <a:avLst/>
          </a:prstGeom>
          <a:noFill/>
        </p:spPr>
        <p:txBody>
          <a:bodyPr wrap="square">
            <a:spAutoFit/>
          </a:bodyPr>
          <a:lstStyle/>
          <a:p>
            <a:pPr algn="l"/>
            <a:r>
              <a:rPr lang="en-IN" sz="2400" b="1" i="0" dirty="0">
                <a:solidFill>
                  <a:srgbClr val="FFFF00"/>
                </a:solidFill>
                <a:effectLst/>
                <a:highlight>
                  <a:srgbClr val="008080"/>
                </a:highlight>
                <a:latin typeface="poppins" panose="020B0604020202020204" pitchFamily="34" charset="0"/>
              </a:rPr>
              <a:t>DNS Records</a:t>
            </a:r>
          </a:p>
          <a:p>
            <a:pPr algn="l"/>
            <a:r>
              <a:rPr lang="en-IN" b="0" i="0" dirty="0">
                <a:effectLst/>
                <a:latin typeface="roboto" panose="02000000000000000000" pitchFamily="2" charset="0"/>
              </a:rPr>
              <a:t>DNS records store information about domains and reside on DNS servers or in caches. There are many different </a:t>
            </a:r>
            <a:r>
              <a:rPr lang="en-IN" b="0" i="0" u="none" strike="noStrike" dirty="0">
                <a:effectLst/>
                <a:latin typeface="roboto" panose="02000000000000000000" pitchFamily="2" charset="0"/>
                <a:hlinkClick r:id="rId4">
                  <a:extLst>
                    <a:ext uri="{A12FA001-AC4F-418D-AE19-62706E023703}">
                      <ahyp:hlinkClr xmlns:ahyp="http://schemas.microsoft.com/office/drawing/2018/hyperlinkcolor" val="tx"/>
                    </a:ext>
                  </a:extLst>
                </a:hlinkClick>
              </a:rPr>
              <a:t>DNS record types</a:t>
            </a:r>
            <a:r>
              <a:rPr lang="en-IN" b="0" i="0" dirty="0">
                <a:effectLst/>
                <a:latin typeface="roboto" panose="02000000000000000000" pitchFamily="2" charset="0"/>
              </a:rPr>
              <a:t>. The most common types are:</a:t>
            </a:r>
          </a:p>
          <a:p>
            <a:pPr algn="l">
              <a:buFont typeface="Arial" panose="020B0604020202020204" pitchFamily="34" charset="0"/>
              <a:buChar char="•"/>
            </a:pPr>
            <a:r>
              <a:rPr lang="en-IN" b="1" i="0" dirty="0">
                <a:effectLst/>
                <a:latin typeface="roboto" panose="02000000000000000000" pitchFamily="2" charset="0"/>
              </a:rPr>
              <a:t>A record</a:t>
            </a:r>
            <a:r>
              <a:rPr lang="en-IN" b="0" i="0" dirty="0">
                <a:effectLst/>
                <a:latin typeface="roboto" panose="02000000000000000000" pitchFamily="2" charset="0"/>
              </a:rPr>
              <a:t> contains the IPv4 address for a domain.</a:t>
            </a:r>
          </a:p>
          <a:p>
            <a:pPr algn="l">
              <a:buFont typeface="Arial" panose="020B0604020202020204" pitchFamily="34" charset="0"/>
              <a:buChar char="•"/>
            </a:pPr>
            <a:r>
              <a:rPr lang="en-IN" b="1" i="0" dirty="0">
                <a:effectLst/>
                <a:latin typeface="roboto" panose="02000000000000000000" pitchFamily="2" charset="0"/>
              </a:rPr>
              <a:t>AAAA record</a:t>
            </a:r>
            <a:r>
              <a:rPr lang="en-IN" b="0" i="0" dirty="0">
                <a:effectLst/>
                <a:latin typeface="roboto" panose="02000000000000000000" pitchFamily="2" charset="0"/>
              </a:rPr>
              <a:t> contains the IPv6 address for a domain.</a:t>
            </a:r>
          </a:p>
          <a:p>
            <a:pPr algn="l">
              <a:buFont typeface="Arial" panose="020B0604020202020204" pitchFamily="34" charset="0"/>
              <a:buChar char="•"/>
            </a:pPr>
            <a:r>
              <a:rPr lang="en-IN" b="1" i="0" dirty="0">
                <a:effectLst/>
                <a:latin typeface="roboto" panose="02000000000000000000" pitchFamily="2" charset="0"/>
              </a:rPr>
              <a:t>CNAME record</a:t>
            </a:r>
            <a:r>
              <a:rPr lang="en-IN" b="0" i="0" dirty="0">
                <a:effectLst/>
                <a:latin typeface="roboto" panose="02000000000000000000" pitchFamily="2" charset="0"/>
              </a:rPr>
              <a:t> contains the alias for a domain.</a:t>
            </a:r>
          </a:p>
          <a:p>
            <a:pPr algn="l">
              <a:buFont typeface="Arial" panose="020B0604020202020204" pitchFamily="34" charset="0"/>
              <a:buChar char="•"/>
            </a:pPr>
            <a:r>
              <a:rPr lang="en-IN" b="1" i="0" dirty="0">
                <a:effectLst/>
                <a:latin typeface="roboto" panose="02000000000000000000" pitchFamily="2" charset="0"/>
              </a:rPr>
              <a:t>PTR record</a:t>
            </a:r>
            <a:r>
              <a:rPr lang="en-IN" b="0" i="0" dirty="0">
                <a:effectLst/>
                <a:latin typeface="roboto" panose="02000000000000000000" pitchFamily="2" charset="0"/>
              </a:rPr>
              <a:t> maps an IP address to a domain name for </a:t>
            </a:r>
            <a:r>
              <a:rPr lang="en-IN" b="0" i="0" u="none" strike="noStrike" dirty="0">
                <a:effectLst/>
                <a:latin typeface="roboto" panose="02000000000000000000" pitchFamily="2" charset="0"/>
                <a:hlinkClick r:id="rId5">
                  <a:extLst>
                    <a:ext uri="{A12FA001-AC4F-418D-AE19-62706E023703}">
                      <ahyp:hlinkClr xmlns:ahyp="http://schemas.microsoft.com/office/drawing/2018/hyperlinkcolor" val="tx"/>
                    </a:ext>
                  </a:extLst>
                </a:hlinkClick>
              </a:rPr>
              <a:t>reverse DNS lookup</a:t>
            </a:r>
            <a:r>
              <a:rPr lang="en-IN" b="0" i="0" dirty="0">
                <a:effectLst/>
                <a:latin typeface="roboto" panose="02000000000000000000" pitchFamily="2" charset="0"/>
              </a:rPr>
              <a:t>.</a:t>
            </a:r>
          </a:p>
        </p:txBody>
      </p:sp>
      <p:pic>
        <p:nvPicPr>
          <p:cNvPr id="32770" name="Picture 2" descr="Lab – Use TCPdump and Wireshark to analyze DNS ends0 client subnet  transactions">
            <a:extLst>
              <a:ext uri="{FF2B5EF4-FFF2-40B4-BE49-F238E27FC236}">
                <a16:creationId xmlns:a16="http://schemas.microsoft.com/office/drawing/2014/main" id="{4EADA170-10DC-30C0-2A04-CC4CDDB4B0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790" y="2517923"/>
            <a:ext cx="10564193" cy="416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0753594"/>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AC2D33BB-B58E-FBEF-BD98-2482EC76B8BF}"/>
              </a:ext>
            </a:extLst>
          </p:cNvPr>
          <p:cNvSpPr txBox="1"/>
          <p:nvPr/>
        </p:nvSpPr>
        <p:spPr>
          <a:xfrm>
            <a:off x="119269" y="308218"/>
            <a:ext cx="10455964" cy="6124754"/>
          </a:xfrm>
          <a:prstGeom prst="rect">
            <a:avLst/>
          </a:prstGeom>
          <a:noFill/>
        </p:spPr>
        <p:txBody>
          <a:bodyPr wrap="square">
            <a:spAutoFit/>
          </a:bodyPr>
          <a:lstStyle/>
          <a:p>
            <a:pPr algn="l"/>
            <a:r>
              <a:rPr lang="en-IN" sz="1400" b="1" i="0" dirty="0">
                <a:solidFill>
                  <a:srgbClr val="FF0000"/>
                </a:solidFill>
                <a:effectLst/>
                <a:latin typeface="poppins" pitchFamily="2" charset="77"/>
              </a:rPr>
              <a:t>Types of DNS Servers</a:t>
            </a:r>
          </a:p>
          <a:p>
            <a:pPr algn="l"/>
            <a:r>
              <a:rPr lang="en-IN" sz="1400" b="0" i="0" dirty="0">
                <a:effectLst/>
                <a:latin typeface="roboto" panose="02000000000000000000" pitchFamily="2" charset="0"/>
              </a:rPr>
              <a:t>Various DNS server types play a different role in resolving a domain name into an IP address. Below is a brief overview of the several types of DNS servers and their function in DNS resolutions.</a:t>
            </a:r>
          </a:p>
          <a:p>
            <a:pPr algn="l"/>
            <a:r>
              <a:rPr lang="en-IN" sz="1400" b="1" i="0" dirty="0">
                <a:solidFill>
                  <a:schemeClr val="accent3"/>
                </a:solidFill>
                <a:effectLst/>
                <a:latin typeface="poppins" pitchFamily="2" charset="77"/>
              </a:rPr>
              <a:t>1. Recursive DNS Server</a:t>
            </a:r>
          </a:p>
          <a:p>
            <a:pPr algn="l"/>
            <a:r>
              <a:rPr lang="en-IN" sz="1400" b="0" i="0" dirty="0">
                <a:effectLst/>
                <a:latin typeface="roboto" panose="02000000000000000000" pitchFamily="2" charset="0"/>
              </a:rPr>
              <a:t>A </a:t>
            </a:r>
            <a:r>
              <a:rPr lang="en-IN" sz="1400" b="1" i="0" dirty="0">
                <a:effectLst/>
                <a:latin typeface="roboto" panose="02000000000000000000" pitchFamily="2" charset="0"/>
              </a:rPr>
              <a:t>recursive DNS server</a:t>
            </a:r>
            <a:r>
              <a:rPr lang="en-IN" sz="1400" b="0" i="0" dirty="0">
                <a:effectLst/>
                <a:latin typeface="roboto" panose="02000000000000000000" pitchFamily="2" charset="0"/>
              </a:rPr>
              <a:t> (or recursive DNS resolver) resolves DNS queries by querying other DNS servers. The recursive server performs this task until it locates the IP address of a domain name. The server acts as a mediator between the client and other DNS servers.</a:t>
            </a:r>
          </a:p>
          <a:p>
            <a:pPr algn="l"/>
            <a:r>
              <a:rPr lang="en-IN" sz="1400" b="1" i="0" dirty="0">
                <a:solidFill>
                  <a:schemeClr val="accent3"/>
                </a:solidFill>
                <a:effectLst/>
                <a:latin typeface="poppins" pitchFamily="2" charset="77"/>
              </a:rPr>
              <a:t>2. Root DNS Server</a:t>
            </a:r>
          </a:p>
          <a:p>
            <a:pPr algn="l"/>
            <a:r>
              <a:rPr lang="en-IN" sz="1400" b="0" i="0" dirty="0">
                <a:effectLst/>
                <a:latin typeface="roboto" panose="02000000000000000000" pitchFamily="2" charset="0"/>
              </a:rPr>
              <a:t>The first point of contact from a recursive DNS server is the </a:t>
            </a:r>
            <a:r>
              <a:rPr lang="en-IN" sz="1400" b="1" i="0" dirty="0">
                <a:effectLst/>
                <a:latin typeface="roboto" panose="02000000000000000000" pitchFamily="2" charset="0"/>
              </a:rPr>
              <a:t>root DNS server</a:t>
            </a:r>
            <a:r>
              <a:rPr lang="en-IN" sz="1400" b="0" i="0" dirty="0">
                <a:effectLst/>
                <a:latin typeface="roboto" panose="02000000000000000000" pitchFamily="2" charset="0"/>
              </a:rPr>
              <a:t>. There is a total of thirteen root server types dispersed across multiple locations. Root DNS servers are named </a:t>
            </a:r>
            <a:r>
              <a:rPr lang="en-IN" sz="1400" b="1" i="0" dirty="0">
                <a:effectLst/>
                <a:latin typeface="roboto" panose="02000000000000000000" pitchFamily="2" charset="0"/>
              </a:rPr>
              <a:t>[A-M].root-</a:t>
            </a:r>
            <a:r>
              <a:rPr lang="en-IN" sz="1400" b="1" i="0" dirty="0" err="1">
                <a:effectLst/>
                <a:latin typeface="roboto" panose="02000000000000000000" pitchFamily="2" charset="0"/>
              </a:rPr>
              <a:t>server.net</a:t>
            </a:r>
            <a:r>
              <a:rPr lang="en-IN" sz="1400" b="0" i="0" dirty="0">
                <a:effectLst/>
                <a:latin typeface="roboto" panose="02000000000000000000" pitchFamily="2" charset="0"/>
              </a:rPr>
              <a:t> and every recursive DNS resolver knows all thirteen root server types.</a:t>
            </a:r>
          </a:p>
          <a:p>
            <a:pPr algn="l"/>
            <a:r>
              <a:rPr lang="en-IN" sz="1400" b="0" i="0" dirty="0">
                <a:effectLst/>
                <a:latin typeface="roboto" panose="02000000000000000000" pitchFamily="2" charset="0"/>
              </a:rPr>
              <a:t>The root DNS server provides IP addresses for top-level domain (TLD) servers to a recursive DNS resolver based on the final part in the domain name query. The Internet Corporation for Assigned Names and Numbers (ICANN) manages root nameserver databases.</a:t>
            </a:r>
          </a:p>
          <a:p>
            <a:pPr algn="l"/>
            <a:r>
              <a:rPr lang="en-IN" sz="1400" b="1" i="0" dirty="0">
                <a:solidFill>
                  <a:schemeClr val="accent3"/>
                </a:solidFill>
                <a:effectLst/>
                <a:latin typeface="poppins" pitchFamily="2" charset="77"/>
              </a:rPr>
              <a:t>3. TLD (Top-Level Domain) DNS Server</a:t>
            </a:r>
          </a:p>
          <a:p>
            <a:pPr algn="l"/>
            <a:r>
              <a:rPr lang="en-IN" sz="1400" b="0" i="0" dirty="0">
                <a:effectLst/>
                <a:latin typeface="roboto" panose="02000000000000000000" pitchFamily="2" charset="0"/>
              </a:rPr>
              <a:t>The </a:t>
            </a:r>
            <a:r>
              <a:rPr lang="en-IN" sz="1400" b="1" i="0" dirty="0">
                <a:effectLst/>
                <a:latin typeface="roboto" panose="02000000000000000000" pitchFamily="2" charset="0"/>
              </a:rPr>
              <a:t>top-level domain (TLD) servers</a:t>
            </a:r>
            <a:r>
              <a:rPr lang="en-IN" sz="1400" b="0" i="0" dirty="0">
                <a:effectLst/>
                <a:latin typeface="roboto" panose="02000000000000000000" pitchFamily="2" charset="0"/>
              </a:rPr>
              <a:t> resolve queries for top-level domains. For example, a </a:t>
            </a:r>
            <a:r>
              <a:rPr lang="en-IN" sz="1400" b="1" i="0" dirty="0">
                <a:effectLst/>
                <a:latin typeface="roboto" panose="02000000000000000000" pitchFamily="2" charset="0"/>
              </a:rPr>
              <a:t>.com</a:t>
            </a:r>
            <a:r>
              <a:rPr lang="en-IN" sz="1400" b="0" i="0" dirty="0">
                <a:effectLst/>
                <a:latin typeface="roboto" panose="02000000000000000000" pitchFamily="2" charset="0"/>
              </a:rPr>
              <a:t> TLD server contains information for all websites ending in </a:t>
            </a:r>
            <a:r>
              <a:rPr lang="en-IN" sz="1400" b="1" i="0" dirty="0">
                <a:effectLst/>
                <a:latin typeface="roboto" panose="02000000000000000000" pitchFamily="2" charset="0"/>
              </a:rPr>
              <a:t>.com</a:t>
            </a:r>
            <a:r>
              <a:rPr lang="en-IN" sz="1400" b="0" i="0" dirty="0">
                <a:effectLst/>
                <a:latin typeface="roboto" panose="02000000000000000000" pitchFamily="2" charset="0"/>
              </a:rPr>
              <a:t>. The TLD server points the resolver to an authoritative server.</a:t>
            </a:r>
          </a:p>
          <a:p>
            <a:pPr algn="l"/>
            <a:r>
              <a:rPr lang="en-IN" sz="1400" b="0" i="0" dirty="0">
                <a:effectLst/>
                <a:latin typeface="roboto" panose="02000000000000000000" pitchFamily="2" charset="0"/>
              </a:rPr>
              <a:t>Internet Assigned Numbers Authority (IANA) is a branch of ICANN that oversees the TLD nameservers. All the domains in this category divide into three groups:</a:t>
            </a:r>
          </a:p>
          <a:p>
            <a:pPr algn="l">
              <a:buFont typeface="Arial" panose="020B0604020202020204" pitchFamily="34" charset="0"/>
              <a:buChar char="•"/>
            </a:pPr>
            <a:r>
              <a:rPr lang="en-IN" sz="1400" b="1" i="0" dirty="0">
                <a:effectLst/>
                <a:latin typeface="roboto" panose="02000000000000000000" pitchFamily="2" charset="0"/>
              </a:rPr>
              <a:t>Generic top-level domains</a:t>
            </a:r>
            <a:r>
              <a:rPr lang="en-IN" sz="1400" b="0" i="0" dirty="0">
                <a:effectLst/>
                <a:latin typeface="roboto" panose="02000000000000000000" pitchFamily="2" charset="0"/>
              </a:rPr>
              <a:t> are common and not geographically specific. Examples include </a:t>
            </a:r>
            <a:r>
              <a:rPr lang="en-IN" sz="1400" b="1" i="0" dirty="0">
                <a:effectLst/>
                <a:latin typeface="roboto" panose="02000000000000000000" pitchFamily="2" charset="0"/>
              </a:rPr>
              <a:t>.com</a:t>
            </a:r>
            <a:r>
              <a:rPr lang="en-IN" sz="1400" b="0" i="0" dirty="0">
                <a:effectLst/>
                <a:latin typeface="roboto" panose="02000000000000000000" pitchFamily="2" charset="0"/>
              </a:rPr>
              <a:t>, </a:t>
            </a:r>
            <a:r>
              <a:rPr lang="en-IN" sz="1400" b="1" i="0" dirty="0">
                <a:effectLst/>
                <a:latin typeface="roboto" panose="02000000000000000000" pitchFamily="2" charset="0"/>
              </a:rPr>
              <a:t>.</a:t>
            </a:r>
            <a:r>
              <a:rPr lang="en-IN" sz="1400" b="1" i="0" dirty="0" err="1">
                <a:effectLst/>
                <a:latin typeface="roboto" panose="02000000000000000000" pitchFamily="2" charset="0"/>
              </a:rPr>
              <a:t>edu</a:t>
            </a:r>
            <a:r>
              <a:rPr lang="en-IN" sz="1400" b="0" i="0" dirty="0">
                <a:effectLst/>
                <a:latin typeface="roboto" panose="02000000000000000000" pitchFamily="2" charset="0"/>
              </a:rPr>
              <a:t>, </a:t>
            </a:r>
            <a:r>
              <a:rPr lang="en-IN" sz="1400" b="1" i="0" dirty="0">
                <a:effectLst/>
                <a:latin typeface="roboto" panose="02000000000000000000" pitchFamily="2" charset="0"/>
              </a:rPr>
              <a:t>.org</a:t>
            </a:r>
            <a:r>
              <a:rPr lang="en-IN" sz="1400" b="0" i="0" dirty="0">
                <a:effectLst/>
                <a:latin typeface="roboto" panose="02000000000000000000" pitchFamily="2" charset="0"/>
              </a:rPr>
              <a:t>, </a:t>
            </a:r>
            <a:r>
              <a:rPr lang="en-IN" sz="1400" b="1" i="0" dirty="0">
                <a:effectLst/>
                <a:latin typeface="roboto" panose="02000000000000000000" pitchFamily="2" charset="0"/>
              </a:rPr>
              <a:t>.gov</a:t>
            </a:r>
            <a:r>
              <a:rPr lang="en-IN" sz="1400" b="0" i="0" dirty="0">
                <a:effectLst/>
                <a:latin typeface="roboto" panose="02000000000000000000" pitchFamily="2" charset="0"/>
              </a:rPr>
              <a:t>, and similar.</a:t>
            </a:r>
          </a:p>
          <a:p>
            <a:pPr algn="l">
              <a:buFont typeface="Arial" panose="020B0604020202020204" pitchFamily="34" charset="0"/>
              <a:buChar char="•"/>
            </a:pPr>
            <a:r>
              <a:rPr lang="en-IN" sz="1400" b="1" i="0" dirty="0">
                <a:effectLst/>
                <a:latin typeface="roboto" panose="02000000000000000000" pitchFamily="2" charset="0"/>
              </a:rPr>
              <a:t>Country-code top-level domains</a:t>
            </a:r>
            <a:r>
              <a:rPr lang="en-IN" sz="1400" b="0" i="0" dirty="0">
                <a:effectLst/>
                <a:latin typeface="roboto" panose="02000000000000000000" pitchFamily="2" charset="0"/>
              </a:rPr>
              <a:t> are specific to a country or state. Examples include </a:t>
            </a:r>
            <a:r>
              <a:rPr lang="en-IN" sz="1400" b="1" i="0" dirty="0">
                <a:effectLst/>
                <a:latin typeface="roboto" panose="02000000000000000000" pitchFamily="2" charset="0"/>
              </a:rPr>
              <a:t>.</a:t>
            </a:r>
            <a:r>
              <a:rPr lang="en-IN" sz="1400" b="1" i="0" dirty="0" err="1">
                <a:effectLst/>
                <a:latin typeface="roboto" panose="02000000000000000000" pitchFamily="2" charset="0"/>
              </a:rPr>
              <a:t>uk</a:t>
            </a:r>
            <a:r>
              <a:rPr lang="en-IN" sz="1400" b="0" i="0" dirty="0">
                <a:effectLst/>
                <a:latin typeface="roboto" panose="02000000000000000000" pitchFamily="2" charset="0"/>
              </a:rPr>
              <a:t>, </a:t>
            </a:r>
            <a:r>
              <a:rPr lang="en-IN" sz="1400" b="1" i="0" dirty="0">
                <a:effectLst/>
                <a:latin typeface="roboto" panose="02000000000000000000" pitchFamily="2" charset="0"/>
              </a:rPr>
              <a:t>.us</a:t>
            </a:r>
            <a:r>
              <a:rPr lang="en-IN" sz="1400" b="0" i="0" dirty="0">
                <a:effectLst/>
                <a:latin typeface="roboto" panose="02000000000000000000" pitchFamily="2" charset="0"/>
              </a:rPr>
              <a:t>, </a:t>
            </a:r>
            <a:r>
              <a:rPr lang="en-IN" sz="1400" b="1" i="0" dirty="0">
                <a:effectLst/>
                <a:latin typeface="roboto" panose="02000000000000000000" pitchFamily="2" charset="0"/>
              </a:rPr>
              <a:t>.</a:t>
            </a:r>
            <a:r>
              <a:rPr lang="en-IN" sz="1400" b="1" i="0" dirty="0" err="1">
                <a:effectLst/>
                <a:latin typeface="roboto" panose="02000000000000000000" pitchFamily="2" charset="0"/>
              </a:rPr>
              <a:t>ru</a:t>
            </a:r>
            <a:r>
              <a:rPr lang="en-IN" sz="1400" b="0" i="0" dirty="0">
                <a:effectLst/>
                <a:latin typeface="roboto" panose="02000000000000000000" pitchFamily="2" charset="0"/>
              </a:rPr>
              <a:t>, and others.</a:t>
            </a:r>
          </a:p>
          <a:p>
            <a:pPr algn="l">
              <a:buFont typeface="Arial" panose="020B0604020202020204" pitchFamily="34" charset="0"/>
              <a:buChar char="•"/>
            </a:pPr>
            <a:r>
              <a:rPr lang="en-IN" sz="1400" b="1" i="0" dirty="0">
                <a:effectLst/>
                <a:latin typeface="roboto" panose="02000000000000000000" pitchFamily="2" charset="0"/>
              </a:rPr>
              <a:t>Infrastructure domains</a:t>
            </a:r>
            <a:r>
              <a:rPr lang="en-IN" sz="1400" b="0" i="0" dirty="0">
                <a:effectLst/>
                <a:latin typeface="roboto" panose="02000000000000000000" pitchFamily="2" charset="0"/>
              </a:rPr>
              <a:t> are transitional domains with a historical significance used for reverse DNS lookup. The domain is </a:t>
            </a:r>
            <a:r>
              <a:rPr lang="en-IN" sz="1400" b="1" i="0" dirty="0">
                <a:effectLst/>
                <a:latin typeface="roboto" panose="02000000000000000000" pitchFamily="2" charset="0"/>
              </a:rPr>
              <a:t>.</a:t>
            </a:r>
            <a:r>
              <a:rPr lang="en-IN" sz="1400" b="1" i="0" dirty="0" err="1">
                <a:effectLst/>
                <a:latin typeface="roboto" panose="02000000000000000000" pitchFamily="2" charset="0"/>
              </a:rPr>
              <a:t>arpa</a:t>
            </a:r>
            <a:r>
              <a:rPr lang="en-IN" sz="1400" b="0" i="0" dirty="0">
                <a:effectLst/>
                <a:latin typeface="roboto" panose="02000000000000000000" pitchFamily="2" charset="0"/>
              </a:rPr>
              <a:t>.</a:t>
            </a:r>
          </a:p>
          <a:p>
            <a:pPr algn="l"/>
            <a:r>
              <a:rPr lang="en-IN" sz="1400" b="1" i="0" dirty="0">
                <a:solidFill>
                  <a:schemeClr val="accent3"/>
                </a:solidFill>
                <a:effectLst/>
                <a:latin typeface="poppins" pitchFamily="2" charset="77"/>
              </a:rPr>
              <a:t>4. Authoritative DNS Server</a:t>
            </a:r>
          </a:p>
          <a:p>
            <a:pPr algn="l"/>
            <a:r>
              <a:rPr lang="en-IN" sz="1400" b="0" i="0" dirty="0">
                <a:effectLst/>
                <a:latin typeface="roboto" panose="02000000000000000000" pitchFamily="2" charset="0"/>
              </a:rPr>
              <a:t>An </a:t>
            </a:r>
            <a:r>
              <a:rPr lang="en-IN" sz="1400" b="1" i="0" dirty="0">
                <a:effectLst/>
                <a:latin typeface="roboto" panose="02000000000000000000" pitchFamily="2" charset="0"/>
              </a:rPr>
              <a:t>authoritative DNS server</a:t>
            </a:r>
            <a:r>
              <a:rPr lang="en-IN" sz="1400" b="0" i="0" dirty="0">
                <a:effectLst/>
                <a:latin typeface="roboto" panose="02000000000000000000" pitchFamily="2" charset="0"/>
              </a:rPr>
              <a:t> provides answers for DNS queries from a TLD server. The answer is based on the DNS records that it has for a specific </a:t>
            </a:r>
            <a:r>
              <a:rPr lang="en-IN" sz="1400" b="0" i="0" u="none" strike="noStrike" dirty="0">
                <a:effectLst/>
                <a:latin typeface="roboto" panose="02000000000000000000" pitchFamily="2" charset="0"/>
                <a:hlinkClick r:id="rId4">
                  <a:extLst>
                    <a:ext uri="{A12FA001-AC4F-418D-AE19-62706E023703}">
                      <ahyp:hlinkClr xmlns:ahyp="http://schemas.microsoft.com/office/drawing/2018/hyperlinkcolor" val="tx"/>
                    </a:ext>
                  </a:extLst>
                </a:hlinkClick>
              </a:rPr>
              <a:t>subdomain</a:t>
            </a:r>
            <a:r>
              <a:rPr lang="en-IN" sz="1400" b="0" i="0" dirty="0">
                <a:effectLst/>
                <a:latin typeface="roboto" panose="02000000000000000000" pitchFamily="2" charset="0"/>
              </a:rPr>
              <a:t>. The authoritative DNS server is the last step before a DNS resolution.</a:t>
            </a:r>
          </a:p>
          <a:p>
            <a:pPr algn="l"/>
            <a:r>
              <a:rPr lang="en-IN" sz="1400" b="0" i="0" dirty="0">
                <a:effectLst/>
                <a:latin typeface="roboto" panose="02000000000000000000" pitchFamily="2" charset="0"/>
              </a:rPr>
              <a:t>Multiple domain names reside on authoritative DNS servers, and a single domain name may also reside on multiple authoritative servers.</a:t>
            </a:r>
          </a:p>
          <a:p>
            <a:pPr algn="l">
              <a:buFont typeface="Arial" panose="020B0604020202020204" pitchFamily="34" charset="0"/>
              <a:buChar char="•"/>
            </a:pPr>
            <a:endParaRPr lang="en-IN" sz="1400" b="0" i="0" dirty="0">
              <a:effectLst/>
              <a:latin typeface="roboto" panose="02000000000000000000" pitchFamily="2" charset="0"/>
            </a:endParaRPr>
          </a:p>
        </p:txBody>
      </p:sp>
    </p:spTree>
    <p:extLst>
      <p:ext uri="{BB962C8B-B14F-4D97-AF65-F5344CB8AC3E}">
        <p14:creationId xmlns:p14="http://schemas.microsoft.com/office/powerpoint/2010/main" val="149934379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16C63CFA-32E2-BD88-B0A9-5A2F36DF82A9}"/>
              </a:ext>
            </a:extLst>
          </p:cNvPr>
          <p:cNvSpPr txBox="1"/>
          <p:nvPr/>
        </p:nvSpPr>
        <p:spPr>
          <a:xfrm>
            <a:off x="106017" y="194033"/>
            <a:ext cx="10349947" cy="6186309"/>
          </a:xfrm>
          <a:prstGeom prst="rect">
            <a:avLst/>
          </a:prstGeom>
          <a:noFill/>
        </p:spPr>
        <p:txBody>
          <a:bodyPr wrap="square">
            <a:spAutoFit/>
          </a:bodyPr>
          <a:lstStyle/>
          <a:p>
            <a:pPr algn="l"/>
            <a:r>
              <a:rPr lang="en-IN" sz="3600" b="1" i="0" dirty="0">
                <a:solidFill>
                  <a:schemeClr val="accent1"/>
                </a:solidFill>
                <a:effectLst/>
                <a:highlight>
                  <a:srgbClr val="00FF00"/>
                </a:highlight>
                <a:latin typeface="Source Sans Pro" panose="020B0503030403020204" pitchFamily="34" charset="0"/>
              </a:rPr>
              <a:t>Why do we need recursive servers?</a:t>
            </a:r>
          </a:p>
          <a:p>
            <a:pPr algn="l"/>
            <a:endParaRPr lang="en-IN" sz="3600" b="1" i="0" dirty="0">
              <a:solidFill>
                <a:schemeClr val="accent1"/>
              </a:solidFill>
              <a:effectLst/>
              <a:highlight>
                <a:srgbClr val="00FF00"/>
              </a:highlight>
              <a:latin typeface="Source Sans Pro" panose="020B0503030403020204" pitchFamily="34" charset="0"/>
            </a:endParaRPr>
          </a:p>
          <a:p>
            <a:pPr algn="l"/>
            <a:r>
              <a:rPr lang="en-IN" b="0" i="0" dirty="0">
                <a:effectLst/>
                <a:latin typeface="Open Sans" panose="020B0606030504020204" pitchFamily="34" charset="0"/>
              </a:rPr>
              <a:t>Theoretically, authoritative nameservers are enough to keep the DNS resolution process running. You can think that the only kind of DNS servers we need is authoritative, but imagine how much load they will need to take if all the complete queries get to them.</a:t>
            </a:r>
          </a:p>
          <a:p>
            <a:pPr algn="l"/>
            <a:endParaRPr lang="en-IN" b="0" i="0" dirty="0">
              <a:effectLst/>
              <a:latin typeface="Open Sans" panose="020B0606030504020204" pitchFamily="34" charset="0"/>
            </a:endParaRPr>
          </a:p>
          <a:p>
            <a:pPr algn="l"/>
            <a:r>
              <a:rPr lang="en-IN" b="0" i="0" dirty="0">
                <a:effectLst/>
                <a:latin typeface="Open Sans" panose="020B0606030504020204" pitchFamily="34" charset="0"/>
              </a:rPr>
              <a:t>For decreasing the load and increasing the speed, there are recursive servers (DNS resolvers) that keep the DNS records with the information needed to access a particular website for a defined period of time. This time is called TTL (time to live), and the process is named DNS cache. There are such recursive servers in the internet service providers that keep the information for many websites for the period of time defined by the TTL.</a:t>
            </a:r>
          </a:p>
          <a:p>
            <a:pPr algn="l"/>
            <a:endParaRPr lang="en-IN" b="0" i="0" dirty="0">
              <a:effectLst/>
              <a:latin typeface="Open Sans" panose="020B0606030504020204" pitchFamily="34" charset="0"/>
            </a:endParaRPr>
          </a:p>
          <a:p>
            <a:pPr algn="l"/>
            <a:r>
              <a:rPr lang="en-IN" b="0" i="0" dirty="0">
                <a:effectLst/>
                <a:latin typeface="Open Sans" panose="020B0606030504020204" pitchFamily="34" charset="0"/>
              </a:rPr>
              <a:t>To make it easier to imagine, it generally functions as a name server, acting as a go-between the customer and the authoritative DNS server. However, without it, you won’t be able to access any website that you want to reach on.</a:t>
            </a:r>
          </a:p>
          <a:p>
            <a:pPr algn="l"/>
            <a:endParaRPr lang="en-IN" b="0" i="0" dirty="0">
              <a:effectLst/>
              <a:latin typeface="Open Sans" panose="020B0606030504020204" pitchFamily="34" charset="0"/>
            </a:endParaRPr>
          </a:p>
          <a:p>
            <a:pPr algn="l"/>
            <a:r>
              <a:rPr lang="en-IN" b="1" i="0" dirty="0">
                <a:effectLst/>
                <a:highlight>
                  <a:srgbClr val="FF0000"/>
                </a:highlight>
                <a:latin typeface="Source Sans Pro" panose="020B0503030403020204" pitchFamily="34" charset="0"/>
              </a:rPr>
              <a:t>Conclusion</a:t>
            </a:r>
          </a:p>
          <a:p>
            <a:pPr algn="l"/>
            <a:r>
              <a:rPr lang="en-IN" b="0" i="0" dirty="0">
                <a:effectLst/>
                <a:latin typeface="Open Sans" panose="020B0606030504020204" pitchFamily="34" charset="0"/>
              </a:rPr>
              <a:t>DNS is a very useful system that saves a lot of time and makes our lives easier. After this article, you will know better what happens when you open a web page, how exactly the DNS resolution works, and what it means a domain name resolution.</a:t>
            </a:r>
          </a:p>
        </p:txBody>
      </p:sp>
    </p:spTree>
    <p:extLst>
      <p:ext uri="{BB962C8B-B14F-4D97-AF65-F5344CB8AC3E}">
        <p14:creationId xmlns:p14="http://schemas.microsoft.com/office/powerpoint/2010/main" val="377707407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34818" name="Picture 2" descr="MX80-48T Universal Routing Platform Images and Information | Juniper  Networks US">
            <a:extLst>
              <a:ext uri="{FF2B5EF4-FFF2-40B4-BE49-F238E27FC236}">
                <a16:creationId xmlns:a16="http://schemas.microsoft.com/office/drawing/2014/main" id="{D3E6B3DD-49C6-42A2-0EB4-6D18D9C67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411" y="1828800"/>
            <a:ext cx="7250212" cy="3613437"/>
          </a:xfrm>
          <a:prstGeom prst="rect">
            <a:avLst/>
          </a:prstGeom>
          <a:noFill/>
          <a:extLst>
            <a:ext uri="{909E8E84-426E-40DD-AFC4-6F175D3DCCD1}">
              <a14:hiddenFill xmlns:a14="http://schemas.microsoft.com/office/drawing/2010/main">
                <a:solidFill>
                  <a:srgbClr val="FFFFFF"/>
                </a:solidFill>
              </a14:hiddenFill>
            </a:ext>
          </a:extLst>
        </p:spPr>
      </p:pic>
      <p:pic>
        <p:nvPicPr>
          <p:cNvPr id="34820" name="Picture 4" descr="Raspberry Pi Remote Access by using SSH and Putty">
            <a:extLst>
              <a:ext uri="{FF2B5EF4-FFF2-40B4-BE49-F238E27FC236}">
                <a16:creationId xmlns:a16="http://schemas.microsoft.com/office/drawing/2014/main" id="{6221FE55-5306-3933-068D-6AE689BE6E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2855" y="921037"/>
            <a:ext cx="4724400" cy="452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28766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34818" name="Picture 2" descr="MX80-48T Universal Routing Platform Images and Information | Juniper  Networks US">
            <a:extLst>
              <a:ext uri="{FF2B5EF4-FFF2-40B4-BE49-F238E27FC236}">
                <a16:creationId xmlns:a16="http://schemas.microsoft.com/office/drawing/2014/main" id="{D3E6B3DD-49C6-42A2-0EB4-6D18D9C67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563" y="833295"/>
            <a:ext cx="12192000" cy="4765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8809047"/>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14678</TotalTime>
  <Words>1558</Words>
  <Application>Microsoft Macintosh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Century Gothic</vt:lpstr>
      <vt:lpstr>Open Sans</vt:lpstr>
      <vt:lpstr>poppins</vt:lpstr>
      <vt:lpstr>roboto</vt:lpstr>
      <vt:lpstr>Source Sans Pro</vt:lpstr>
      <vt:lpstr>source-serif-pro</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95</cp:revision>
  <dcterms:created xsi:type="dcterms:W3CDTF">2021-02-24T10:44:30Z</dcterms:created>
  <dcterms:modified xsi:type="dcterms:W3CDTF">2024-07-16T06:14:54Z</dcterms:modified>
</cp:coreProperties>
</file>