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318" r:id="rId2"/>
    <p:sldId id="305" r:id="rId3"/>
    <p:sldId id="304" r:id="rId4"/>
    <p:sldId id="303" r:id="rId5"/>
    <p:sldId id="322" r:id="rId6"/>
    <p:sldId id="320" r:id="rId7"/>
    <p:sldId id="321" r:id="rId8"/>
    <p:sldId id="306" r:id="rId9"/>
    <p:sldId id="307" r:id="rId10"/>
    <p:sldId id="302" r:id="rId11"/>
    <p:sldId id="31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40" autoAdjust="0"/>
    <p:restoredTop sz="94660"/>
  </p:normalViewPr>
  <p:slideViewPr>
    <p:cSldViewPr snapToGrid="0">
      <p:cViewPr varScale="1">
        <p:scale>
          <a:sx n="160" d="100"/>
          <a:sy n="160"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8/19/24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8/19/24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8/19/24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8/19/24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8/19/24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8/19/24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8/19/24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8/19/24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8/19/24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8/19/24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8/19/24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8/19/24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8/19/24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A9A88-4417-4177-3A57-0630A527F79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88E687-AEBB-E9F3-5778-FD245F902EDA}"/>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2056D6B-BE4A-9689-737A-0E20597932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5232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B0554C-87C8-DACD-4C75-D62551C58194}"/>
              </a:ext>
            </a:extLst>
          </p:cNvPr>
          <p:cNvSpPr txBox="1"/>
          <p:nvPr/>
        </p:nvSpPr>
        <p:spPr>
          <a:xfrm>
            <a:off x="519764" y="539015"/>
            <a:ext cx="10705175" cy="1200329"/>
          </a:xfrm>
          <a:prstGeom prst="rect">
            <a:avLst/>
          </a:prstGeom>
          <a:noFill/>
        </p:spPr>
        <p:txBody>
          <a:bodyPr wrap="none" rtlCol="0">
            <a:spAutoFit/>
          </a:bodyPr>
          <a:lstStyle/>
          <a:p>
            <a:r>
              <a:rPr lang="en-US" dirty="0"/>
              <a:t>As per the above topology, we are configuring EBGP between R1 and R3</a:t>
            </a:r>
          </a:p>
          <a:p>
            <a:r>
              <a:rPr lang="en-US" dirty="0"/>
              <a:t>Configuring IBGP between R1 and R2</a:t>
            </a:r>
          </a:p>
          <a:p>
            <a:r>
              <a:rPr lang="en-US" dirty="0"/>
              <a:t>NOTE: EBGP neighborship we are establishing with direct point to point IP addresses</a:t>
            </a:r>
          </a:p>
          <a:p>
            <a:r>
              <a:rPr lang="en-US" dirty="0"/>
              <a:t>IBGP neighborship we are establishing with indirect IP addresses called loopback IP addresses.</a:t>
            </a:r>
          </a:p>
        </p:txBody>
      </p:sp>
      <p:sp>
        <p:nvSpPr>
          <p:cNvPr id="4" name="TextBox 3">
            <a:extLst>
              <a:ext uri="{FF2B5EF4-FFF2-40B4-BE49-F238E27FC236}">
                <a16:creationId xmlns:a16="http://schemas.microsoft.com/office/drawing/2014/main" id="{150A4B25-A1D0-DE1F-940D-BB9519AA1086}"/>
              </a:ext>
            </a:extLst>
          </p:cNvPr>
          <p:cNvSpPr txBox="1"/>
          <p:nvPr/>
        </p:nvSpPr>
        <p:spPr>
          <a:xfrm>
            <a:off x="510139" y="2281187"/>
            <a:ext cx="5296643" cy="369332"/>
          </a:xfrm>
          <a:prstGeom prst="rect">
            <a:avLst/>
          </a:prstGeom>
          <a:noFill/>
        </p:spPr>
        <p:txBody>
          <a:bodyPr wrap="none" rtlCol="0">
            <a:spAutoFit/>
          </a:bodyPr>
          <a:lstStyle/>
          <a:p>
            <a:r>
              <a:rPr lang="en-US" dirty="0"/>
              <a:t>Configuring EBGP between R1 and R3 routers:</a:t>
            </a:r>
          </a:p>
        </p:txBody>
      </p:sp>
      <p:sp>
        <p:nvSpPr>
          <p:cNvPr id="5" name="TextBox 4">
            <a:extLst>
              <a:ext uri="{FF2B5EF4-FFF2-40B4-BE49-F238E27FC236}">
                <a16:creationId xmlns:a16="http://schemas.microsoft.com/office/drawing/2014/main" id="{E862A0CE-481B-5698-C36E-747352BA59FE}"/>
              </a:ext>
            </a:extLst>
          </p:cNvPr>
          <p:cNvSpPr txBox="1"/>
          <p:nvPr/>
        </p:nvSpPr>
        <p:spPr>
          <a:xfrm>
            <a:off x="676049" y="2849078"/>
            <a:ext cx="2864887" cy="2554545"/>
          </a:xfrm>
          <a:prstGeom prst="rect">
            <a:avLst/>
          </a:prstGeom>
          <a:noFill/>
        </p:spPr>
        <p:txBody>
          <a:bodyPr wrap="none" rtlCol="0">
            <a:spAutoFit/>
          </a:bodyPr>
          <a:lstStyle/>
          <a:p>
            <a:r>
              <a:rPr lang="en-US" sz="1000" b="1" dirty="0">
                <a:solidFill>
                  <a:srgbClr val="FF0000"/>
                </a:solidFill>
                <a:highlight>
                  <a:srgbClr val="FFFF00"/>
                </a:highlight>
                <a:latin typeface="Consolas" panose="020B0609020204030204" pitchFamily="49" charset="0"/>
                <a:cs typeface="Consolas" panose="020B0609020204030204" pitchFamily="49" charset="0"/>
              </a:rPr>
              <a:t>On R1 router:</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interface Loopback0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1.1.1.1 255.255.255.255</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interface GigabitEthernet1/0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192.168.12.1 255.255.255.0</a:t>
            </a:r>
          </a:p>
          <a:p>
            <a:r>
              <a:rPr lang="en-US" sz="1000" dirty="0">
                <a:latin typeface="Consolas" panose="020B0609020204030204" pitchFamily="49" charset="0"/>
                <a:cs typeface="Consolas" panose="020B0609020204030204" pitchFamily="49" charset="0"/>
              </a:rPr>
              <a:t> no shut</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interface GigabitEthernet2/0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192.168.13.1 255.255.255.0</a:t>
            </a:r>
          </a:p>
          <a:p>
            <a:r>
              <a:rPr lang="en-US" sz="1000" dirty="0">
                <a:latin typeface="Consolas" panose="020B0609020204030204" pitchFamily="49" charset="0"/>
                <a:cs typeface="Consolas" panose="020B0609020204030204" pitchFamily="49" charset="0"/>
              </a:rPr>
              <a:t> no shut</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router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200</a:t>
            </a:r>
          </a:p>
          <a:p>
            <a:r>
              <a:rPr lang="en-US" sz="1000" dirty="0">
                <a:latin typeface="Consolas" panose="020B0609020204030204" pitchFamily="49" charset="0"/>
                <a:cs typeface="Consolas" panose="020B0609020204030204" pitchFamily="49" charset="0"/>
              </a:rPr>
              <a:t>neighbor 192.168.13.2 remote-as 300</a:t>
            </a:r>
          </a:p>
        </p:txBody>
      </p:sp>
      <p:sp>
        <p:nvSpPr>
          <p:cNvPr id="7" name="TextBox 6">
            <a:extLst>
              <a:ext uri="{FF2B5EF4-FFF2-40B4-BE49-F238E27FC236}">
                <a16:creationId xmlns:a16="http://schemas.microsoft.com/office/drawing/2014/main" id="{1545E332-1B9F-E36C-7084-EC4D22AE4F04}"/>
              </a:ext>
            </a:extLst>
          </p:cNvPr>
          <p:cNvSpPr txBox="1"/>
          <p:nvPr/>
        </p:nvSpPr>
        <p:spPr>
          <a:xfrm>
            <a:off x="5323447" y="2810299"/>
            <a:ext cx="2794355" cy="1631216"/>
          </a:xfrm>
          <a:prstGeom prst="rect">
            <a:avLst/>
          </a:prstGeom>
          <a:noFill/>
        </p:spPr>
        <p:txBody>
          <a:bodyPr wrap="none" rtlCol="0">
            <a:spAutoFit/>
          </a:bodyPr>
          <a:lstStyle/>
          <a:p>
            <a:r>
              <a:rPr lang="en-US" sz="1000" b="1" dirty="0">
                <a:solidFill>
                  <a:srgbClr val="FF0000"/>
                </a:solidFill>
                <a:highlight>
                  <a:srgbClr val="FFFF00"/>
                </a:highlight>
                <a:latin typeface="Consolas" panose="020B0609020204030204" pitchFamily="49" charset="0"/>
                <a:cs typeface="Consolas" panose="020B0609020204030204" pitchFamily="49" charset="0"/>
              </a:rPr>
              <a:t>On R3 router:</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interface Loopback0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3.3.3.3 255.255.255.255</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router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300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log-neighbor-changes</a:t>
            </a:r>
          </a:p>
          <a:p>
            <a:r>
              <a:rPr lang="en-US" sz="1000" dirty="0">
                <a:latin typeface="Consolas" panose="020B0609020204030204" pitchFamily="49" charset="0"/>
                <a:cs typeface="Consolas" panose="020B0609020204030204" pitchFamily="49" charset="0"/>
              </a:rPr>
              <a:t> network 3.3.3.3 mask 255.255.255.255</a:t>
            </a:r>
          </a:p>
          <a:p>
            <a:r>
              <a:rPr lang="en-US" sz="1000" dirty="0">
                <a:latin typeface="Consolas" panose="020B0609020204030204" pitchFamily="49" charset="0"/>
                <a:cs typeface="Consolas" panose="020B0609020204030204" pitchFamily="49" charset="0"/>
              </a:rPr>
              <a:t> neighbor 192.168.13.1 remote-as 200</a:t>
            </a:r>
          </a:p>
          <a:p>
            <a:r>
              <a:rPr lang="en-US" sz="1000" dirty="0">
                <a:latin typeface="Consolas" panose="020B0609020204030204" pitchFamily="49" charset="0"/>
                <a:cs typeface="Consolas" panose="020B0609020204030204" pitchFamily="49" charset="0"/>
              </a:rPr>
              <a:t>!</a:t>
            </a:r>
          </a:p>
        </p:txBody>
      </p:sp>
      <p:sp>
        <p:nvSpPr>
          <p:cNvPr id="12" name="TextBox 11">
            <a:extLst>
              <a:ext uri="{FF2B5EF4-FFF2-40B4-BE49-F238E27FC236}">
                <a16:creationId xmlns:a16="http://schemas.microsoft.com/office/drawing/2014/main" id="{968AC85A-DD3A-6639-0E83-B5FCFBFA20BC}"/>
              </a:ext>
            </a:extLst>
          </p:cNvPr>
          <p:cNvSpPr txBox="1"/>
          <p:nvPr/>
        </p:nvSpPr>
        <p:spPr>
          <a:xfrm>
            <a:off x="519764" y="5602182"/>
            <a:ext cx="2789546" cy="1200329"/>
          </a:xfrm>
          <a:prstGeom prst="rect">
            <a:avLst/>
          </a:prstGeom>
          <a:noFill/>
        </p:spPr>
        <p:txBody>
          <a:bodyPr wrap="none" rtlCol="0">
            <a:spAutoFit/>
          </a:bodyPr>
          <a:lstStyle/>
          <a:p>
            <a:r>
              <a:rPr lang="en-US" dirty="0"/>
              <a:t>Verification:</a:t>
            </a:r>
          </a:p>
          <a:p>
            <a:r>
              <a:rPr lang="en-US" dirty="0"/>
              <a:t>#show IP </a:t>
            </a:r>
            <a:r>
              <a:rPr lang="en-US" dirty="0" err="1"/>
              <a:t>bgp</a:t>
            </a:r>
            <a:r>
              <a:rPr lang="en-US" dirty="0"/>
              <a:t> summary</a:t>
            </a:r>
          </a:p>
          <a:p>
            <a:r>
              <a:rPr lang="en-US" dirty="0"/>
              <a:t>#show </a:t>
            </a:r>
            <a:r>
              <a:rPr lang="en-US" dirty="0" err="1"/>
              <a:t>ip</a:t>
            </a:r>
            <a:r>
              <a:rPr lang="en-US" dirty="0"/>
              <a:t> </a:t>
            </a:r>
            <a:r>
              <a:rPr lang="en-US" dirty="0" err="1"/>
              <a:t>bgp</a:t>
            </a:r>
            <a:endParaRPr lang="en-US" dirty="0"/>
          </a:p>
          <a:p>
            <a:r>
              <a:rPr lang="en-US" dirty="0"/>
              <a:t>#show IP route</a:t>
            </a:r>
          </a:p>
        </p:txBody>
      </p:sp>
    </p:spTree>
    <p:extLst>
      <p:ext uri="{BB962C8B-B14F-4D97-AF65-F5344CB8AC3E}">
        <p14:creationId xmlns:p14="http://schemas.microsoft.com/office/powerpoint/2010/main" val="2464321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6C0D84-92A8-67FE-129A-F00DB0B03963}"/>
              </a:ext>
            </a:extLst>
          </p:cNvPr>
          <p:cNvSpPr txBox="1"/>
          <p:nvPr/>
        </p:nvSpPr>
        <p:spPr>
          <a:xfrm>
            <a:off x="105878" y="192505"/>
            <a:ext cx="5296643" cy="369332"/>
          </a:xfrm>
          <a:prstGeom prst="rect">
            <a:avLst/>
          </a:prstGeom>
          <a:noFill/>
        </p:spPr>
        <p:txBody>
          <a:bodyPr wrap="none" rtlCol="0">
            <a:spAutoFit/>
          </a:bodyPr>
          <a:lstStyle/>
          <a:p>
            <a:r>
              <a:rPr lang="en-US" dirty="0"/>
              <a:t>Configuring IBGP between R1 and R2 routers:</a:t>
            </a:r>
          </a:p>
        </p:txBody>
      </p:sp>
      <p:sp>
        <p:nvSpPr>
          <p:cNvPr id="5" name="TextBox 4">
            <a:extLst>
              <a:ext uri="{FF2B5EF4-FFF2-40B4-BE49-F238E27FC236}">
                <a16:creationId xmlns:a16="http://schemas.microsoft.com/office/drawing/2014/main" id="{2DC937BA-3EDA-489B-D681-07AD18822B37}"/>
              </a:ext>
            </a:extLst>
          </p:cNvPr>
          <p:cNvSpPr txBox="1"/>
          <p:nvPr/>
        </p:nvSpPr>
        <p:spPr>
          <a:xfrm>
            <a:off x="271788" y="760396"/>
            <a:ext cx="3076483" cy="3477875"/>
          </a:xfrm>
          <a:prstGeom prst="rect">
            <a:avLst/>
          </a:prstGeom>
          <a:noFill/>
        </p:spPr>
        <p:txBody>
          <a:bodyPr wrap="none" rtlCol="0">
            <a:spAutoFit/>
          </a:bodyPr>
          <a:lstStyle/>
          <a:p>
            <a:r>
              <a:rPr lang="en-US" sz="1000" b="1" dirty="0">
                <a:solidFill>
                  <a:srgbClr val="FF0000"/>
                </a:solidFill>
                <a:highlight>
                  <a:srgbClr val="FFFF00"/>
                </a:highlight>
                <a:latin typeface="Consolas" panose="020B0609020204030204" pitchFamily="49" charset="0"/>
                <a:cs typeface="Consolas" panose="020B0609020204030204" pitchFamily="49" charset="0"/>
              </a:rPr>
              <a:t>On R1 router:</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interface Loopback0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1.1.1.1 255.255.255.255</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interface GigabitEthernet1/0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192.168.12.1 255.255.255.0</a:t>
            </a:r>
          </a:p>
          <a:p>
            <a:r>
              <a:rPr lang="en-US" sz="1000" dirty="0">
                <a:latin typeface="Consolas" panose="020B0609020204030204" pitchFamily="49" charset="0"/>
                <a:cs typeface="Consolas" panose="020B0609020204030204" pitchFamily="49" charset="0"/>
              </a:rPr>
              <a:t> no shut</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interface GigabitEthernet2/0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192.168.13.1 255.255.255.0</a:t>
            </a:r>
          </a:p>
          <a:p>
            <a:r>
              <a:rPr lang="en-US" sz="1000" dirty="0">
                <a:latin typeface="Consolas" panose="020B0609020204030204" pitchFamily="49" charset="0"/>
                <a:cs typeface="Consolas" panose="020B0609020204030204" pitchFamily="49" charset="0"/>
              </a:rPr>
              <a:t> no shut</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router </a:t>
            </a:r>
            <a:r>
              <a:rPr lang="en-US" sz="1000" dirty="0" err="1">
                <a:latin typeface="Consolas" panose="020B0609020204030204" pitchFamily="49" charset="0"/>
                <a:cs typeface="Consolas" panose="020B0609020204030204" pitchFamily="49" charset="0"/>
              </a:rPr>
              <a:t>ospf</a:t>
            </a:r>
            <a:r>
              <a:rPr lang="en-US" sz="1000" dirty="0">
                <a:latin typeface="Consolas" panose="020B0609020204030204" pitchFamily="49" charset="0"/>
                <a:cs typeface="Consolas" panose="020B0609020204030204" pitchFamily="49" charset="0"/>
              </a:rPr>
              <a:t> 10</a:t>
            </a:r>
          </a:p>
          <a:p>
            <a:r>
              <a:rPr lang="en-US" sz="1000" dirty="0">
                <a:latin typeface="Consolas" panose="020B0609020204030204" pitchFamily="49" charset="0"/>
                <a:cs typeface="Consolas" panose="020B0609020204030204" pitchFamily="49" charset="0"/>
              </a:rPr>
              <a:t> network 1.1.1.1 0.0.0.0 area 0</a:t>
            </a:r>
          </a:p>
          <a:p>
            <a:r>
              <a:rPr lang="en-US" sz="1000" dirty="0">
                <a:latin typeface="Consolas" panose="020B0609020204030204" pitchFamily="49" charset="0"/>
                <a:cs typeface="Consolas" panose="020B0609020204030204" pitchFamily="49" charset="0"/>
              </a:rPr>
              <a:t> network 192.168.12.0 0.0.0.255 area 0</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router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200</a:t>
            </a:r>
          </a:p>
          <a:p>
            <a:r>
              <a:rPr lang="en-US" sz="1000" dirty="0">
                <a:latin typeface="Consolas" panose="020B0609020204030204" pitchFamily="49" charset="0"/>
                <a:cs typeface="Consolas" panose="020B0609020204030204" pitchFamily="49" charset="0"/>
              </a:rPr>
              <a:t>neighbor 2.2.2.2 remote-as 200</a:t>
            </a:r>
          </a:p>
          <a:p>
            <a:r>
              <a:rPr lang="en-US" sz="1000" dirty="0">
                <a:latin typeface="Consolas" panose="020B0609020204030204" pitchFamily="49" charset="0"/>
                <a:cs typeface="Consolas" panose="020B0609020204030204" pitchFamily="49" charset="0"/>
              </a:rPr>
              <a:t> neighbor 2.2.2.2 update-source Loopback0</a:t>
            </a:r>
          </a:p>
          <a:p>
            <a:r>
              <a:rPr lang="en-US" sz="1000" dirty="0">
                <a:latin typeface="Consolas" panose="020B0609020204030204" pitchFamily="49" charset="0"/>
                <a:cs typeface="Consolas" panose="020B0609020204030204" pitchFamily="49" charset="0"/>
              </a:rPr>
              <a:t> </a:t>
            </a:r>
          </a:p>
        </p:txBody>
      </p:sp>
      <p:sp>
        <p:nvSpPr>
          <p:cNvPr id="6" name="TextBox 5">
            <a:extLst>
              <a:ext uri="{FF2B5EF4-FFF2-40B4-BE49-F238E27FC236}">
                <a16:creationId xmlns:a16="http://schemas.microsoft.com/office/drawing/2014/main" id="{9DF3150C-AF44-C4C5-1ACD-079383D95D3E}"/>
              </a:ext>
            </a:extLst>
          </p:cNvPr>
          <p:cNvSpPr txBox="1"/>
          <p:nvPr/>
        </p:nvSpPr>
        <p:spPr>
          <a:xfrm>
            <a:off x="4919186" y="721617"/>
            <a:ext cx="3076483" cy="2708434"/>
          </a:xfrm>
          <a:prstGeom prst="rect">
            <a:avLst/>
          </a:prstGeom>
          <a:noFill/>
        </p:spPr>
        <p:txBody>
          <a:bodyPr wrap="none" rtlCol="0">
            <a:spAutoFit/>
          </a:bodyPr>
          <a:lstStyle/>
          <a:p>
            <a:r>
              <a:rPr lang="en-US" sz="1000" b="1" dirty="0">
                <a:solidFill>
                  <a:srgbClr val="FF0000"/>
                </a:solidFill>
                <a:highlight>
                  <a:srgbClr val="FFFF00"/>
                </a:highlight>
                <a:latin typeface="Consolas" panose="020B0609020204030204" pitchFamily="49" charset="0"/>
                <a:cs typeface="Consolas" panose="020B0609020204030204" pitchFamily="49" charset="0"/>
              </a:rPr>
              <a:t>On R2 router:</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interface Loopback0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2.2.2.2 255.255.255.255</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interface GigabitEthernet1/0</a:t>
            </a:r>
          </a:p>
          <a:p>
            <a:r>
              <a:rPr lang="en-US" sz="1000" dirty="0">
                <a:latin typeface="Consolas" panose="020B0609020204030204" pitchFamily="49" charset="0"/>
                <a:cs typeface="Consolas" panose="020B0609020204030204" pitchFamily="49" charset="0"/>
              </a:rPr>
              <a:t> </a:t>
            </a:r>
            <a:r>
              <a:rPr lang="en-US" sz="1000" dirty="0" err="1">
                <a:latin typeface="Consolas" panose="020B0609020204030204" pitchFamily="49" charset="0"/>
                <a:cs typeface="Consolas" panose="020B0609020204030204" pitchFamily="49" charset="0"/>
              </a:rPr>
              <a:t>ip</a:t>
            </a:r>
            <a:r>
              <a:rPr lang="en-US" sz="1000" dirty="0">
                <a:latin typeface="Consolas" panose="020B0609020204030204" pitchFamily="49" charset="0"/>
                <a:cs typeface="Consolas" panose="020B0609020204030204" pitchFamily="49" charset="0"/>
              </a:rPr>
              <a:t> address 192.168.12.2 255.255.255.0</a:t>
            </a:r>
          </a:p>
          <a:p>
            <a:r>
              <a:rPr lang="en-US" sz="1000" dirty="0">
                <a:latin typeface="Consolas" panose="020B0609020204030204" pitchFamily="49" charset="0"/>
                <a:cs typeface="Consolas" panose="020B0609020204030204" pitchFamily="49" charset="0"/>
              </a:rPr>
              <a:t> no shut</a:t>
            </a:r>
          </a:p>
          <a:p>
            <a:endParaRPr lang="en-US" sz="1000" dirty="0">
              <a:latin typeface="Consolas" panose="020B0609020204030204" pitchFamily="49" charset="0"/>
              <a:cs typeface="Consolas" panose="020B0609020204030204" pitchFamily="49" charset="0"/>
            </a:endParaRPr>
          </a:p>
          <a:p>
            <a:r>
              <a:rPr lang="en-US" sz="1000" dirty="0">
                <a:latin typeface="Consolas" panose="020B0609020204030204" pitchFamily="49" charset="0"/>
                <a:cs typeface="Consolas" panose="020B0609020204030204" pitchFamily="49" charset="0"/>
              </a:rPr>
              <a:t> router </a:t>
            </a:r>
            <a:r>
              <a:rPr lang="en-US" sz="1000" dirty="0" err="1">
                <a:latin typeface="Consolas" panose="020B0609020204030204" pitchFamily="49" charset="0"/>
                <a:cs typeface="Consolas" panose="020B0609020204030204" pitchFamily="49" charset="0"/>
              </a:rPr>
              <a:t>ospf</a:t>
            </a:r>
            <a:r>
              <a:rPr lang="en-US" sz="1000" dirty="0">
                <a:latin typeface="Consolas" panose="020B0609020204030204" pitchFamily="49" charset="0"/>
                <a:cs typeface="Consolas" panose="020B0609020204030204" pitchFamily="49" charset="0"/>
              </a:rPr>
              <a:t> 10</a:t>
            </a:r>
          </a:p>
          <a:p>
            <a:r>
              <a:rPr lang="en-US" sz="1000" dirty="0">
                <a:latin typeface="Consolas" panose="020B0609020204030204" pitchFamily="49" charset="0"/>
                <a:cs typeface="Consolas" panose="020B0609020204030204" pitchFamily="49" charset="0"/>
              </a:rPr>
              <a:t> network 2.2.2.2 0.0.0.0 area 0</a:t>
            </a:r>
          </a:p>
          <a:p>
            <a:r>
              <a:rPr lang="en-US" sz="1000" dirty="0">
                <a:latin typeface="Consolas" panose="020B0609020204030204" pitchFamily="49" charset="0"/>
                <a:cs typeface="Consolas" panose="020B0609020204030204" pitchFamily="49" charset="0"/>
              </a:rPr>
              <a:t> network 192.168.12.0 0.0.0.255 area 0</a:t>
            </a:r>
          </a:p>
          <a:p>
            <a:r>
              <a:rPr lang="en-US" sz="1000" dirty="0">
                <a:latin typeface="Consolas" panose="020B0609020204030204" pitchFamily="49" charset="0"/>
                <a:cs typeface="Consolas" panose="020B0609020204030204" pitchFamily="49" charset="0"/>
              </a:rPr>
              <a:t>!</a:t>
            </a:r>
          </a:p>
          <a:p>
            <a:r>
              <a:rPr lang="en-US" sz="1000" dirty="0">
                <a:latin typeface="Consolas" panose="020B0609020204030204" pitchFamily="49" charset="0"/>
                <a:cs typeface="Consolas" panose="020B0609020204030204" pitchFamily="49" charset="0"/>
              </a:rPr>
              <a:t>router </a:t>
            </a:r>
            <a:r>
              <a:rPr lang="en-US" sz="1000" dirty="0" err="1">
                <a:latin typeface="Consolas" panose="020B0609020204030204" pitchFamily="49" charset="0"/>
                <a:cs typeface="Consolas" panose="020B0609020204030204" pitchFamily="49" charset="0"/>
              </a:rPr>
              <a:t>bgp</a:t>
            </a:r>
            <a:r>
              <a:rPr lang="en-US" sz="1000" dirty="0">
                <a:latin typeface="Consolas" panose="020B0609020204030204" pitchFamily="49" charset="0"/>
                <a:cs typeface="Consolas" panose="020B0609020204030204" pitchFamily="49" charset="0"/>
              </a:rPr>
              <a:t> 200</a:t>
            </a:r>
          </a:p>
          <a:p>
            <a:r>
              <a:rPr lang="en-US" sz="1000" dirty="0">
                <a:latin typeface="Consolas" panose="020B0609020204030204" pitchFamily="49" charset="0"/>
                <a:cs typeface="Consolas" panose="020B0609020204030204" pitchFamily="49" charset="0"/>
              </a:rPr>
              <a:t>neighbor 1.1.1.1 remote-as 200</a:t>
            </a:r>
          </a:p>
          <a:p>
            <a:r>
              <a:rPr lang="en-US" sz="1000" dirty="0">
                <a:latin typeface="Consolas" panose="020B0609020204030204" pitchFamily="49" charset="0"/>
                <a:cs typeface="Consolas" panose="020B0609020204030204" pitchFamily="49" charset="0"/>
              </a:rPr>
              <a:t> neighbor 1.1.1.1 update-source Loopback0</a:t>
            </a:r>
          </a:p>
          <a:p>
            <a:r>
              <a:rPr lang="en-US" sz="1000" dirty="0">
                <a:latin typeface="Consolas" panose="020B0609020204030204" pitchFamily="49" charset="0"/>
                <a:cs typeface="Consolas" panose="020B0609020204030204" pitchFamily="49" charset="0"/>
              </a:rPr>
              <a:t>!</a:t>
            </a:r>
          </a:p>
        </p:txBody>
      </p:sp>
      <p:sp>
        <p:nvSpPr>
          <p:cNvPr id="8" name="TextBox 7">
            <a:extLst>
              <a:ext uri="{FF2B5EF4-FFF2-40B4-BE49-F238E27FC236}">
                <a16:creationId xmlns:a16="http://schemas.microsoft.com/office/drawing/2014/main" id="{157CFAC3-1AE3-FC5C-ED1D-B610E6E81B79}"/>
              </a:ext>
            </a:extLst>
          </p:cNvPr>
          <p:cNvSpPr txBox="1"/>
          <p:nvPr/>
        </p:nvSpPr>
        <p:spPr>
          <a:xfrm>
            <a:off x="96929" y="4634170"/>
            <a:ext cx="7228573" cy="2031325"/>
          </a:xfrm>
          <a:prstGeom prst="rect">
            <a:avLst/>
          </a:prstGeom>
          <a:noFill/>
        </p:spPr>
        <p:txBody>
          <a:bodyPr wrap="square" rtlCol="0">
            <a:spAutoFit/>
          </a:bodyPr>
          <a:lstStyle/>
          <a:p>
            <a:r>
              <a:rPr lang="en-US" dirty="0">
                <a:solidFill>
                  <a:srgbClr val="FF0000"/>
                </a:solidFill>
                <a:highlight>
                  <a:srgbClr val="FFFF00"/>
                </a:highlight>
              </a:rPr>
              <a:t>NOTE: Here we use update-source loopback 0. because BGP uses TCP port 179. during connection </a:t>
            </a:r>
          </a:p>
          <a:p>
            <a:r>
              <a:rPr lang="en-US" dirty="0">
                <a:solidFill>
                  <a:srgbClr val="FF0000"/>
                </a:solidFill>
                <a:highlight>
                  <a:srgbClr val="FFFF00"/>
                </a:highlight>
              </a:rPr>
              <a:t>Establishment the source IP could be exit interface 192.168.12.1 , however we are trying establish </a:t>
            </a:r>
          </a:p>
          <a:p>
            <a:r>
              <a:rPr lang="en-US" dirty="0">
                <a:solidFill>
                  <a:srgbClr val="FF0000"/>
                </a:solidFill>
                <a:highlight>
                  <a:srgbClr val="FFFF00"/>
                </a:highlight>
              </a:rPr>
              <a:t>Connection with 1.1.1.1. So after giving update source loopback 0, the BGP TCP connection takes</a:t>
            </a:r>
          </a:p>
          <a:p>
            <a:r>
              <a:rPr lang="en-US" dirty="0">
                <a:solidFill>
                  <a:srgbClr val="FF0000"/>
                </a:solidFill>
                <a:highlight>
                  <a:srgbClr val="FFFF00"/>
                </a:highlight>
              </a:rPr>
              <a:t>Source address as 1.1.1.1 .</a:t>
            </a:r>
          </a:p>
        </p:txBody>
      </p:sp>
      <p:pic>
        <p:nvPicPr>
          <p:cNvPr id="9" name="Picture 8">
            <a:extLst>
              <a:ext uri="{FF2B5EF4-FFF2-40B4-BE49-F238E27FC236}">
                <a16:creationId xmlns:a16="http://schemas.microsoft.com/office/drawing/2014/main" id="{BA3F9C0B-1A9F-2E3B-7D24-94E1AE1A4959}"/>
              </a:ext>
            </a:extLst>
          </p:cNvPr>
          <p:cNvPicPr>
            <a:picLocks noChangeAspect="1"/>
          </p:cNvPicPr>
          <p:nvPr/>
        </p:nvPicPr>
        <p:blipFill>
          <a:blip r:embed="rId2"/>
          <a:stretch>
            <a:fillRect/>
          </a:stretch>
        </p:blipFill>
        <p:spPr>
          <a:xfrm>
            <a:off x="7378032" y="3792675"/>
            <a:ext cx="4542180" cy="2872820"/>
          </a:xfrm>
          <a:prstGeom prst="rect">
            <a:avLst/>
          </a:prstGeom>
        </p:spPr>
      </p:pic>
      <p:sp>
        <p:nvSpPr>
          <p:cNvPr id="10" name="TextBox 9">
            <a:extLst>
              <a:ext uri="{FF2B5EF4-FFF2-40B4-BE49-F238E27FC236}">
                <a16:creationId xmlns:a16="http://schemas.microsoft.com/office/drawing/2014/main" id="{13E8152E-6D7C-63A2-F583-6540CBB3058F}"/>
              </a:ext>
            </a:extLst>
          </p:cNvPr>
          <p:cNvSpPr txBox="1"/>
          <p:nvPr/>
        </p:nvSpPr>
        <p:spPr>
          <a:xfrm>
            <a:off x="8005294" y="3820813"/>
            <a:ext cx="452368" cy="369332"/>
          </a:xfrm>
          <a:prstGeom prst="rect">
            <a:avLst/>
          </a:prstGeom>
          <a:noFill/>
        </p:spPr>
        <p:txBody>
          <a:bodyPr wrap="none" rtlCol="0">
            <a:spAutoFit/>
          </a:bodyPr>
          <a:lstStyle/>
          <a:p>
            <a:r>
              <a:rPr lang="en-US" dirty="0">
                <a:solidFill>
                  <a:srgbClr val="FF0000"/>
                </a:solidFill>
                <a:highlight>
                  <a:srgbClr val="00FF00"/>
                </a:highlight>
              </a:rPr>
              <a:t>R1</a:t>
            </a:r>
          </a:p>
        </p:txBody>
      </p:sp>
      <p:sp>
        <p:nvSpPr>
          <p:cNvPr id="11" name="TextBox 10">
            <a:extLst>
              <a:ext uri="{FF2B5EF4-FFF2-40B4-BE49-F238E27FC236}">
                <a16:creationId xmlns:a16="http://schemas.microsoft.com/office/drawing/2014/main" id="{638913AB-F9C5-F52D-3670-B966660E341A}"/>
              </a:ext>
            </a:extLst>
          </p:cNvPr>
          <p:cNvSpPr txBox="1"/>
          <p:nvPr/>
        </p:nvSpPr>
        <p:spPr>
          <a:xfrm>
            <a:off x="10583261" y="3714518"/>
            <a:ext cx="452368" cy="369332"/>
          </a:xfrm>
          <a:prstGeom prst="rect">
            <a:avLst/>
          </a:prstGeom>
          <a:noFill/>
        </p:spPr>
        <p:txBody>
          <a:bodyPr wrap="none" rtlCol="0">
            <a:spAutoFit/>
          </a:bodyPr>
          <a:lstStyle/>
          <a:p>
            <a:r>
              <a:rPr lang="en-US" dirty="0">
                <a:solidFill>
                  <a:srgbClr val="FF0000"/>
                </a:solidFill>
                <a:highlight>
                  <a:srgbClr val="00FF00"/>
                </a:highlight>
              </a:rPr>
              <a:t>R2</a:t>
            </a:r>
          </a:p>
        </p:txBody>
      </p:sp>
      <p:sp>
        <p:nvSpPr>
          <p:cNvPr id="12" name="TextBox 11">
            <a:extLst>
              <a:ext uri="{FF2B5EF4-FFF2-40B4-BE49-F238E27FC236}">
                <a16:creationId xmlns:a16="http://schemas.microsoft.com/office/drawing/2014/main" id="{2278C7C7-D5AC-A394-B005-8563BC9048CA}"/>
              </a:ext>
            </a:extLst>
          </p:cNvPr>
          <p:cNvSpPr txBox="1"/>
          <p:nvPr/>
        </p:nvSpPr>
        <p:spPr>
          <a:xfrm>
            <a:off x="8537608" y="2075834"/>
            <a:ext cx="2789546" cy="1200329"/>
          </a:xfrm>
          <a:prstGeom prst="rect">
            <a:avLst/>
          </a:prstGeom>
          <a:noFill/>
        </p:spPr>
        <p:txBody>
          <a:bodyPr wrap="none" rtlCol="0">
            <a:spAutoFit/>
          </a:bodyPr>
          <a:lstStyle/>
          <a:p>
            <a:r>
              <a:rPr lang="en-US" dirty="0"/>
              <a:t>Verification:</a:t>
            </a:r>
          </a:p>
          <a:p>
            <a:r>
              <a:rPr lang="en-US" dirty="0"/>
              <a:t>#show IP </a:t>
            </a:r>
            <a:r>
              <a:rPr lang="en-US" dirty="0" err="1"/>
              <a:t>bgp</a:t>
            </a:r>
            <a:r>
              <a:rPr lang="en-US" dirty="0"/>
              <a:t> summary</a:t>
            </a:r>
          </a:p>
          <a:p>
            <a:r>
              <a:rPr lang="en-US" dirty="0"/>
              <a:t>#show </a:t>
            </a:r>
            <a:r>
              <a:rPr lang="en-US" dirty="0" err="1"/>
              <a:t>ip</a:t>
            </a:r>
            <a:r>
              <a:rPr lang="en-US" dirty="0"/>
              <a:t> </a:t>
            </a:r>
            <a:r>
              <a:rPr lang="en-US" dirty="0" err="1"/>
              <a:t>bgp</a:t>
            </a:r>
            <a:endParaRPr lang="en-US" dirty="0"/>
          </a:p>
          <a:p>
            <a:r>
              <a:rPr lang="en-US" dirty="0"/>
              <a:t>#show IP route</a:t>
            </a:r>
          </a:p>
        </p:txBody>
      </p:sp>
    </p:spTree>
    <p:extLst>
      <p:ext uri="{BB962C8B-B14F-4D97-AF65-F5344CB8AC3E}">
        <p14:creationId xmlns:p14="http://schemas.microsoft.com/office/powerpoint/2010/main" val="3199207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B25E11-8080-9AA4-CEB4-186B61C88490}"/>
              </a:ext>
            </a:extLst>
          </p:cNvPr>
          <p:cNvSpPr txBox="1"/>
          <p:nvPr/>
        </p:nvSpPr>
        <p:spPr>
          <a:xfrm>
            <a:off x="304800" y="243840"/>
            <a:ext cx="3741730" cy="369332"/>
          </a:xfrm>
          <a:prstGeom prst="rect">
            <a:avLst/>
          </a:prstGeom>
          <a:noFill/>
        </p:spPr>
        <p:txBody>
          <a:bodyPr wrap="none" rtlCol="0">
            <a:spAutoFit/>
          </a:bodyPr>
          <a:lstStyle/>
          <a:p>
            <a:r>
              <a:rPr lang="en-IN" dirty="0">
                <a:solidFill>
                  <a:srgbClr val="FF0000"/>
                </a:solidFill>
                <a:highlight>
                  <a:srgbClr val="FFFF00"/>
                </a:highlight>
              </a:rPr>
              <a:t>Border Gateway Protocol (BGP)</a:t>
            </a:r>
            <a:endParaRPr lang="en-US" dirty="0">
              <a:solidFill>
                <a:srgbClr val="FF0000"/>
              </a:solidFill>
              <a:highlight>
                <a:srgbClr val="FFFF00"/>
              </a:highlight>
            </a:endParaRPr>
          </a:p>
        </p:txBody>
      </p:sp>
      <p:sp>
        <p:nvSpPr>
          <p:cNvPr id="6" name="TextBox 5">
            <a:extLst>
              <a:ext uri="{FF2B5EF4-FFF2-40B4-BE49-F238E27FC236}">
                <a16:creationId xmlns:a16="http://schemas.microsoft.com/office/drawing/2014/main" id="{B0ABC0C7-43EE-64FF-1428-4DFAF9473C99}"/>
              </a:ext>
            </a:extLst>
          </p:cNvPr>
          <p:cNvSpPr txBox="1"/>
          <p:nvPr/>
        </p:nvSpPr>
        <p:spPr>
          <a:xfrm>
            <a:off x="193040" y="883920"/>
            <a:ext cx="11694160" cy="5262979"/>
          </a:xfrm>
          <a:prstGeom prst="rect">
            <a:avLst/>
          </a:prstGeom>
          <a:noFill/>
        </p:spPr>
        <p:txBody>
          <a:bodyPr wrap="square" rtlCol="0">
            <a:spAutoFit/>
          </a:bodyPr>
          <a:lstStyle/>
          <a:p>
            <a:r>
              <a:rPr lang="en-IN" sz="1600" dirty="0"/>
              <a:t>BGP is a standardized exterior gateway protocol (EGP), as opposed to RIP, OSPF, and EIGRP which are interior gateway protocols (IGP’s). BGP Version 4 (BGPv4) is the current standard deployment. </a:t>
            </a:r>
          </a:p>
          <a:p>
            <a:endParaRPr lang="en-IN" sz="1600" dirty="0"/>
          </a:p>
          <a:p>
            <a:r>
              <a:rPr lang="en-IN" sz="1600" dirty="0"/>
              <a:t>BGP is considered a “Path Vector” routing protocol. BGP was not built to route within an Autonomous System (AS), but rather to route between AS’s. BGP maintains a separate routing table based on shortest AS Path and various other attributes, as opposed to IGP metrics like distance or cost. </a:t>
            </a:r>
          </a:p>
          <a:p>
            <a:endParaRPr lang="en-IN" sz="1600" dirty="0"/>
          </a:p>
          <a:p>
            <a:r>
              <a:rPr lang="en-IN" sz="1600" dirty="0"/>
              <a:t>BGP is the routing protocol of choice on the Internet. Essentially, the Internet is a collection of interconnected Autonomous Systems. BGP Autonomous Systems are assigned an Autonomous System Number (ASN), which is a 16-bit number ranging from 1 – 65535. A specific subset of this range, 64512 – 65535, has been reserved for private (or internal) use. </a:t>
            </a:r>
          </a:p>
          <a:p>
            <a:endParaRPr lang="en-IN" sz="1600" dirty="0"/>
          </a:p>
          <a:p>
            <a:r>
              <a:rPr lang="en-IN" sz="1600" dirty="0"/>
              <a:t>BGP utilizes TCP for reliable transfer of its packets, on </a:t>
            </a:r>
            <a:r>
              <a:rPr lang="en-IN" sz="1600" b="1" dirty="0">
                <a:solidFill>
                  <a:srgbClr val="FF0000"/>
                </a:solidFill>
                <a:highlight>
                  <a:srgbClr val="00FF00"/>
                </a:highlight>
              </a:rPr>
              <a:t>port 179. </a:t>
            </a:r>
          </a:p>
          <a:p>
            <a:endParaRPr lang="en-IN" sz="1600" b="1" dirty="0">
              <a:solidFill>
                <a:srgbClr val="FF0000"/>
              </a:solidFill>
              <a:highlight>
                <a:srgbClr val="00FF00"/>
              </a:highlight>
            </a:endParaRPr>
          </a:p>
          <a:p>
            <a:r>
              <a:rPr lang="en-IN" sz="1600" dirty="0"/>
              <a:t>BGP Peers (</a:t>
            </a:r>
            <a:r>
              <a:rPr lang="en-IN" sz="1600" dirty="0" err="1"/>
              <a:t>Neighbors</a:t>
            </a:r>
            <a:r>
              <a:rPr lang="en-IN" sz="1600" dirty="0"/>
              <a:t>):</a:t>
            </a:r>
          </a:p>
          <a:p>
            <a:r>
              <a:rPr lang="en-IN" sz="1600" dirty="0"/>
              <a:t>For BGP to function, BGP routers (called speakers) must form </a:t>
            </a:r>
            <a:r>
              <a:rPr lang="en-IN" sz="1600" dirty="0" err="1"/>
              <a:t>neighbor</a:t>
            </a:r>
            <a:r>
              <a:rPr lang="en-IN" sz="1600" dirty="0"/>
              <a:t> relationships (called peers). </a:t>
            </a:r>
          </a:p>
          <a:p>
            <a:r>
              <a:rPr lang="en-IN" sz="1600" dirty="0"/>
              <a:t>There are two types of BGP </a:t>
            </a:r>
            <a:r>
              <a:rPr lang="en-IN" sz="1600" dirty="0" err="1"/>
              <a:t>neighbor</a:t>
            </a:r>
            <a:r>
              <a:rPr lang="en-IN" sz="1600" dirty="0"/>
              <a:t> relationships: </a:t>
            </a:r>
          </a:p>
          <a:p>
            <a:r>
              <a:rPr lang="en-IN" sz="1600" dirty="0"/>
              <a:t>• iBGP Peers – BGP </a:t>
            </a:r>
            <a:r>
              <a:rPr lang="en-IN" sz="1600" dirty="0" err="1"/>
              <a:t>neighbors</a:t>
            </a:r>
            <a:r>
              <a:rPr lang="en-IN" sz="1600" dirty="0"/>
              <a:t> within the same autonomous system. </a:t>
            </a:r>
          </a:p>
          <a:p>
            <a:r>
              <a:rPr lang="en-IN" sz="1600" dirty="0"/>
              <a:t>• eBGP Peers – BGP </a:t>
            </a:r>
            <a:r>
              <a:rPr lang="en-IN" sz="1600" dirty="0" err="1"/>
              <a:t>neighbors</a:t>
            </a:r>
            <a:r>
              <a:rPr lang="en-IN" sz="1600" dirty="0"/>
              <a:t> connecting separate autonomous systems. </a:t>
            </a:r>
          </a:p>
          <a:p>
            <a:endParaRPr lang="en-IN" sz="1600" dirty="0"/>
          </a:p>
          <a:p>
            <a:r>
              <a:rPr lang="en-IN" sz="1600" dirty="0"/>
              <a:t>Note: Do not confuse an IGP, such as OSPF, with iBGP! </a:t>
            </a:r>
            <a:endParaRPr lang="en-US" sz="1600" b="1" dirty="0">
              <a:solidFill>
                <a:srgbClr val="FF0000"/>
              </a:solidFill>
              <a:highlight>
                <a:srgbClr val="00FF00"/>
              </a:highlight>
            </a:endParaRPr>
          </a:p>
        </p:txBody>
      </p:sp>
    </p:spTree>
    <p:extLst>
      <p:ext uri="{BB962C8B-B14F-4D97-AF65-F5344CB8AC3E}">
        <p14:creationId xmlns:p14="http://schemas.microsoft.com/office/powerpoint/2010/main" val="22500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3FDD729-DA98-EF93-0233-A111803E3AFB}"/>
              </a:ext>
            </a:extLst>
          </p:cNvPr>
          <p:cNvPicPr>
            <a:picLocks noChangeAspect="1"/>
          </p:cNvPicPr>
          <p:nvPr/>
        </p:nvPicPr>
        <p:blipFill>
          <a:blip r:embed="rId2"/>
          <a:stretch>
            <a:fillRect/>
          </a:stretch>
        </p:blipFill>
        <p:spPr>
          <a:xfrm>
            <a:off x="1579880" y="186551"/>
            <a:ext cx="7772400" cy="2116098"/>
          </a:xfrm>
          <a:prstGeom prst="rect">
            <a:avLst/>
          </a:prstGeom>
        </p:spPr>
      </p:pic>
      <p:sp>
        <p:nvSpPr>
          <p:cNvPr id="5" name="TextBox 4">
            <a:extLst>
              <a:ext uri="{FF2B5EF4-FFF2-40B4-BE49-F238E27FC236}">
                <a16:creationId xmlns:a16="http://schemas.microsoft.com/office/drawing/2014/main" id="{25C9FAF7-ADF8-0B7B-EC6E-6135D6F9B0C4}"/>
              </a:ext>
            </a:extLst>
          </p:cNvPr>
          <p:cNvSpPr txBox="1"/>
          <p:nvPr/>
        </p:nvSpPr>
        <p:spPr>
          <a:xfrm>
            <a:off x="274321" y="2560320"/>
            <a:ext cx="11490960" cy="3293209"/>
          </a:xfrm>
          <a:prstGeom prst="rect">
            <a:avLst/>
          </a:prstGeom>
          <a:noFill/>
        </p:spPr>
        <p:txBody>
          <a:bodyPr wrap="square" rtlCol="0">
            <a:spAutoFit/>
          </a:bodyPr>
          <a:lstStyle/>
          <a:p>
            <a:r>
              <a:rPr lang="en-IN" sz="1600" dirty="0"/>
              <a:t>In the above figure, </a:t>
            </a:r>
            <a:r>
              <a:rPr lang="en-IN" sz="1600" dirty="0" err="1"/>
              <a:t>RouterB</a:t>
            </a:r>
            <a:r>
              <a:rPr lang="en-IN" sz="1600" dirty="0"/>
              <a:t> and </a:t>
            </a:r>
            <a:r>
              <a:rPr lang="en-IN" sz="1600" dirty="0" err="1"/>
              <a:t>RouterC</a:t>
            </a:r>
            <a:r>
              <a:rPr lang="en-IN" sz="1600" dirty="0"/>
              <a:t> in AS 200 would form an iBGP peer relationship. </a:t>
            </a:r>
            <a:r>
              <a:rPr lang="en-IN" sz="1600" dirty="0" err="1"/>
              <a:t>RouterA</a:t>
            </a:r>
            <a:r>
              <a:rPr lang="en-IN" sz="1600" dirty="0"/>
              <a:t> in AS 100 and </a:t>
            </a:r>
            <a:r>
              <a:rPr lang="en-IN" sz="1600" dirty="0" err="1"/>
              <a:t>RouterB</a:t>
            </a:r>
            <a:r>
              <a:rPr lang="en-IN" sz="1600" dirty="0"/>
              <a:t> in AS 200 would form an eBGP peering. </a:t>
            </a:r>
          </a:p>
          <a:p>
            <a:endParaRPr lang="en-IN" sz="1600" dirty="0"/>
          </a:p>
          <a:p>
            <a:r>
              <a:rPr lang="en-IN" sz="1600" dirty="0"/>
              <a:t>By default, BGP assumes that eBGP peers are a maximum of one hop away. This restriction can be bypassed using the </a:t>
            </a:r>
            <a:r>
              <a:rPr lang="en-IN" sz="1600" dirty="0" err="1"/>
              <a:t>ebgp-multihop</a:t>
            </a:r>
            <a:r>
              <a:rPr lang="en-IN" sz="1600" dirty="0"/>
              <a:t> option with the </a:t>
            </a:r>
            <a:r>
              <a:rPr lang="en-IN" sz="1600" dirty="0" err="1"/>
              <a:t>neighbor</a:t>
            </a:r>
            <a:r>
              <a:rPr lang="en-IN" sz="1600" dirty="0"/>
              <a:t> command (demonstrated later in this guide). </a:t>
            </a:r>
          </a:p>
          <a:p>
            <a:endParaRPr lang="en-IN" sz="1600" dirty="0"/>
          </a:p>
          <a:p>
            <a:r>
              <a:rPr lang="en-IN" sz="1600" dirty="0"/>
              <a:t>iBGP peers do not have a hop restriction, and are dependent on the underlying IGP of the AS to connect peers together. By default, all iBGP peers must be fully meshed within the Autonomous System. </a:t>
            </a:r>
          </a:p>
          <a:p>
            <a:endParaRPr lang="en-IN" sz="1600" dirty="0"/>
          </a:p>
          <a:p>
            <a:r>
              <a:rPr lang="en-IN" sz="1600" dirty="0"/>
              <a:t>A Cisco router running BGP can belong to only one AS. The IOS will only allow one BGP process to run on a router. </a:t>
            </a:r>
          </a:p>
          <a:p>
            <a:endParaRPr lang="en-IN" sz="1600" dirty="0"/>
          </a:p>
          <a:p>
            <a:r>
              <a:rPr lang="en-IN" sz="1600" dirty="0"/>
              <a:t>The Administrative Distance for routes learned outside the Autonomous System (eBGP routes) is 20, while the AD for iBGP and locally-originated routes is 200. </a:t>
            </a:r>
            <a:endParaRPr lang="en-US" sz="1600" dirty="0"/>
          </a:p>
        </p:txBody>
      </p:sp>
    </p:spTree>
    <p:extLst>
      <p:ext uri="{BB962C8B-B14F-4D97-AF65-F5344CB8AC3E}">
        <p14:creationId xmlns:p14="http://schemas.microsoft.com/office/powerpoint/2010/main" val="366703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E73E01-F1E0-601D-EBA0-C188BA717A7A}"/>
              </a:ext>
            </a:extLst>
          </p:cNvPr>
          <p:cNvSpPr txBox="1"/>
          <p:nvPr/>
        </p:nvSpPr>
        <p:spPr>
          <a:xfrm>
            <a:off x="1534160" y="1036320"/>
            <a:ext cx="7081520" cy="584775"/>
          </a:xfrm>
          <a:prstGeom prst="rect">
            <a:avLst/>
          </a:prstGeom>
          <a:noFill/>
        </p:spPr>
        <p:txBody>
          <a:bodyPr wrap="square" rtlCol="0">
            <a:spAutoFit/>
          </a:bodyPr>
          <a:lstStyle/>
          <a:p>
            <a:endParaRPr lang="en-US" sz="1600" dirty="0"/>
          </a:p>
          <a:p>
            <a:endParaRPr lang="en-US" sz="1600" dirty="0"/>
          </a:p>
        </p:txBody>
      </p:sp>
      <p:sp>
        <p:nvSpPr>
          <p:cNvPr id="2" name="TextBox 1">
            <a:extLst>
              <a:ext uri="{FF2B5EF4-FFF2-40B4-BE49-F238E27FC236}">
                <a16:creationId xmlns:a16="http://schemas.microsoft.com/office/drawing/2014/main" id="{95439521-A732-DBA9-F457-FDE53B92913A}"/>
              </a:ext>
            </a:extLst>
          </p:cNvPr>
          <p:cNvSpPr txBox="1"/>
          <p:nvPr/>
        </p:nvSpPr>
        <p:spPr>
          <a:xfrm>
            <a:off x="325120" y="313044"/>
            <a:ext cx="3169457" cy="2031325"/>
          </a:xfrm>
          <a:prstGeom prst="rect">
            <a:avLst/>
          </a:prstGeom>
          <a:noFill/>
        </p:spPr>
        <p:txBody>
          <a:bodyPr wrap="none" rtlCol="0">
            <a:spAutoFit/>
          </a:bodyPr>
          <a:lstStyle/>
          <a:p>
            <a:r>
              <a:rPr lang="en-US" sz="1800" dirty="0"/>
              <a:t>BGP Messages:</a:t>
            </a:r>
          </a:p>
          <a:p>
            <a:endParaRPr lang="en-US" sz="1800" dirty="0"/>
          </a:p>
          <a:p>
            <a:pPr marL="342900" indent="-342900">
              <a:buFont typeface="+mj-lt"/>
              <a:buAutoNum type="arabicPeriod"/>
            </a:pPr>
            <a:r>
              <a:rPr lang="en-US" sz="1800" dirty="0"/>
              <a:t>OPEN Message</a:t>
            </a:r>
          </a:p>
          <a:p>
            <a:pPr marL="342900" indent="-342900">
              <a:buFont typeface="+mj-lt"/>
              <a:buAutoNum type="arabicPeriod"/>
            </a:pPr>
            <a:r>
              <a:rPr lang="en-US" sz="1800" dirty="0"/>
              <a:t>KEEPALIVE Message</a:t>
            </a:r>
          </a:p>
          <a:p>
            <a:pPr marL="342900" indent="-342900">
              <a:buFont typeface="+mj-lt"/>
              <a:buAutoNum type="arabicPeriod"/>
            </a:pPr>
            <a:r>
              <a:rPr lang="en-US" sz="1800" dirty="0"/>
              <a:t>UPDATE Message</a:t>
            </a:r>
          </a:p>
          <a:p>
            <a:pPr marL="342900" indent="-342900">
              <a:buFont typeface="+mj-lt"/>
              <a:buAutoNum type="arabicPeriod"/>
            </a:pPr>
            <a:r>
              <a:rPr lang="en-US" sz="1800" dirty="0"/>
              <a:t>NOTIFICATION Message</a:t>
            </a:r>
          </a:p>
          <a:p>
            <a:endParaRPr lang="en-US" dirty="0"/>
          </a:p>
        </p:txBody>
      </p:sp>
      <p:pic>
        <p:nvPicPr>
          <p:cNvPr id="3" name="Picture 2" descr="BGP messages formats">
            <a:extLst>
              <a:ext uri="{FF2B5EF4-FFF2-40B4-BE49-F238E27FC236}">
                <a16:creationId xmlns:a16="http://schemas.microsoft.com/office/drawing/2014/main" id="{F5A3319E-D9E4-7A9C-9573-D2463409B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6908" y="583067"/>
            <a:ext cx="6197600" cy="24449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FDCAF7-59BB-B980-DB5D-1C8396C77A18}"/>
              </a:ext>
            </a:extLst>
          </p:cNvPr>
          <p:cNvSpPr txBox="1"/>
          <p:nvPr/>
        </p:nvSpPr>
        <p:spPr>
          <a:xfrm>
            <a:off x="71120" y="2234569"/>
            <a:ext cx="3130024" cy="369332"/>
          </a:xfrm>
          <a:prstGeom prst="rect">
            <a:avLst/>
          </a:prstGeom>
          <a:noFill/>
        </p:spPr>
        <p:txBody>
          <a:bodyPr wrap="none" rtlCol="0">
            <a:spAutoFit/>
          </a:bodyPr>
          <a:lstStyle/>
          <a:p>
            <a:r>
              <a:rPr lang="en-IN" b="1" i="0" dirty="0">
                <a:solidFill>
                  <a:srgbClr val="000000"/>
                </a:solidFill>
                <a:effectLst/>
                <a:highlight>
                  <a:srgbClr val="FFFFFF"/>
                </a:highlight>
                <a:latin typeface="Arial" panose="020B0604020202020204" pitchFamily="34" charset="0"/>
              </a:rPr>
              <a:t>BGP open message format</a:t>
            </a:r>
            <a:endParaRPr lang="en-US" dirty="0"/>
          </a:p>
        </p:txBody>
      </p:sp>
      <p:sp>
        <p:nvSpPr>
          <p:cNvPr id="6" name="TextBox 5">
            <a:extLst>
              <a:ext uri="{FF2B5EF4-FFF2-40B4-BE49-F238E27FC236}">
                <a16:creationId xmlns:a16="http://schemas.microsoft.com/office/drawing/2014/main" id="{C7A06C4F-C208-9636-ABA2-9AC454B444BB}"/>
              </a:ext>
            </a:extLst>
          </p:cNvPr>
          <p:cNvSpPr txBox="1"/>
          <p:nvPr/>
        </p:nvSpPr>
        <p:spPr>
          <a:xfrm>
            <a:off x="71120" y="3674349"/>
            <a:ext cx="12192000" cy="4047262"/>
          </a:xfrm>
          <a:prstGeom prst="rect">
            <a:avLst/>
          </a:prstGeom>
          <a:noFill/>
        </p:spPr>
        <p:txBody>
          <a:bodyPr wrap="square" rtlCol="0">
            <a:spAutoFit/>
          </a:bodyPr>
          <a:lstStyle/>
          <a:p>
            <a:pPr algn="l">
              <a:spcBef>
                <a:spcPts val="600"/>
              </a:spcBef>
              <a:spcAft>
                <a:spcPts val="600"/>
              </a:spcAft>
            </a:pPr>
            <a:r>
              <a:rPr lang="en-IN" sz="1600" b="0" i="0" dirty="0">
                <a:effectLst/>
                <a:latin typeface="Arial" panose="020B0604020202020204" pitchFamily="34" charset="0"/>
              </a:rPr>
              <a:t>Major fields of the BGP open message are as follows:</a:t>
            </a:r>
          </a:p>
          <a:p>
            <a:pPr marL="254000" algn="l">
              <a:spcBef>
                <a:spcPts val="600"/>
              </a:spcBef>
              <a:spcAft>
                <a:spcPts val="600"/>
              </a:spcAft>
              <a:buFont typeface="Arial" panose="020B0604020202020204" pitchFamily="34" charset="0"/>
              <a:buChar char="•"/>
            </a:pPr>
            <a:r>
              <a:rPr lang="en-IN" sz="1600" b="1" i="0" dirty="0">
                <a:effectLst/>
                <a:latin typeface="Arial" panose="020B0604020202020204" pitchFamily="34" charset="0"/>
              </a:rPr>
              <a:t>Version</a:t>
            </a:r>
            <a:r>
              <a:rPr lang="en-IN" sz="1600" b="0" i="0" dirty="0">
                <a:effectLst/>
                <a:latin typeface="Arial" panose="020B0604020202020204" pitchFamily="34" charset="0"/>
              </a:rPr>
              <a:t>—This one-byte unsigned integer indicates the protocol version number. The current BGP version is 4.</a:t>
            </a:r>
          </a:p>
          <a:p>
            <a:pPr marL="254000" algn="l">
              <a:spcBef>
                <a:spcPts val="600"/>
              </a:spcBef>
              <a:spcAft>
                <a:spcPts val="600"/>
              </a:spcAft>
              <a:buFont typeface="Arial" panose="020B0604020202020204" pitchFamily="34" charset="0"/>
              <a:buChar char="•"/>
            </a:pPr>
            <a:r>
              <a:rPr lang="en-IN" sz="1600" b="1" i="0" dirty="0">
                <a:effectLst/>
                <a:latin typeface="Arial" panose="020B0604020202020204" pitchFamily="34" charset="0"/>
              </a:rPr>
              <a:t>My autonomous system</a:t>
            </a:r>
            <a:r>
              <a:rPr lang="en-IN" sz="1600" b="0" i="0" dirty="0">
                <a:effectLst/>
                <a:latin typeface="Arial" panose="020B0604020202020204" pitchFamily="34" charset="0"/>
              </a:rPr>
              <a:t>—This two-byte unsigned integer indicates the autonomous system number of the sender.</a:t>
            </a:r>
          </a:p>
          <a:p>
            <a:pPr marL="254000" algn="l">
              <a:spcBef>
                <a:spcPts val="600"/>
              </a:spcBef>
              <a:spcAft>
                <a:spcPts val="600"/>
              </a:spcAft>
              <a:buFont typeface="Arial" panose="020B0604020202020204" pitchFamily="34" charset="0"/>
              <a:buChar char="•"/>
            </a:pPr>
            <a:r>
              <a:rPr lang="en-IN" sz="1600" b="1" i="0" dirty="0">
                <a:effectLst/>
                <a:latin typeface="Arial" panose="020B0604020202020204" pitchFamily="34" charset="0"/>
              </a:rPr>
              <a:t>Hold time</a:t>
            </a:r>
            <a:r>
              <a:rPr lang="en-IN" sz="1600" b="0" i="0" dirty="0">
                <a:effectLst/>
                <a:latin typeface="Arial" panose="020B0604020202020204" pitchFamily="34" charset="0"/>
              </a:rPr>
              <a:t>—When establishing a peer relationship, two parties negotiate an identical hold time. If no Keepalive or Update is received from a peer within the hold time, the BGP connection is considered down.</a:t>
            </a:r>
          </a:p>
          <a:p>
            <a:pPr marL="254000" algn="l">
              <a:spcBef>
                <a:spcPts val="600"/>
              </a:spcBef>
              <a:spcAft>
                <a:spcPts val="600"/>
              </a:spcAft>
              <a:buFont typeface="Arial" panose="020B0604020202020204" pitchFamily="34" charset="0"/>
              <a:buChar char="•"/>
            </a:pPr>
            <a:r>
              <a:rPr lang="en-IN" sz="1600" b="1" i="0" dirty="0">
                <a:effectLst/>
                <a:latin typeface="Arial" panose="020B0604020202020204" pitchFamily="34" charset="0"/>
              </a:rPr>
              <a:t>BGP identifier</a:t>
            </a:r>
            <a:r>
              <a:rPr lang="en-IN" sz="1600" b="0" i="0" dirty="0">
                <a:effectLst/>
                <a:latin typeface="Arial" panose="020B0604020202020204" pitchFamily="34" charset="0"/>
              </a:rPr>
              <a:t>—An IP address that identifies the BGP router.</a:t>
            </a:r>
          </a:p>
          <a:p>
            <a:pPr marL="254000" algn="l">
              <a:spcBef>
                <a:spcPts val="600"/>
              </a:spcBef>
              <a:spcAft>
                <a:spcPts val="600"/>
              </a:spcAft>
              <a:buFont typeface="Arial" panose="020B0604020202020204" pitchFamily="34" charset="0"/>
              <a:buChar char="•"/>
            </a:pPr>
            <a:r>
              <a:rPr lang="en-IN" sz="1600" b="1" i="0" dirty="0" err="1">
                <a:effectLst/>
                <a:latin typeface="Arial" panose="020B0604020202020204" pitchFamily="34" charset="0"/>
              </a:rPr>
              <a:t>Opt</a:t>
            </a:r>
            <a:r>
              <a:rPr lang="en-IN" sz="1600" b="1" i="0" dirty="0">
                <a:effectLst/>
                <a:latin typeface="Arial" panose="020B0604020202020204" pitchFamily="34" charset="0"/>
              </a:rPr>
              <a:t> Parm Len (Optional Parameters Length)</a:t>
            </a:r>
            <a:r>
              <a:rPr lang="en-IN" sz="1600" b="0" i="0" dirty="0">
                <a:effectLst/>
                <a:latin typeface="Arial" panose="020B0604020202020204" pitchFamily="34" charset="0"/>
              </a:rPr>
              <a:t>—Length of optional parameters, which is set to 0 if no optional parameter is available.</a:t>
            </a:r>
          </a:p>
          <a:p>
            <a:pPr marL="254000" algn="l">
              <a:spcBef>
                <a:spcPts val="600"/>
              </a:spcBef>
              <a:spcAft>
                <a:spcPts val="600"/>
              </a:spcAft>
              <a:buFont typeface="Arial" panose="020B0604020202020204" pitchFamily="34" charset="0"/>
              <a:buChar char="•"/>
            </a:pPr>
            <a:r>
              <a:rPr lang="en-IN" sz="1600" b="1" i="0" dirty="0">
                <a:effectLst/>
                <a:latin typeface="Arial" panose="020B0604020202020204" pitchFamily="34" charset="0"/>
              </a:rPr>
              <a:t>Optional parameters</a:t>
            </a:r>
            <a:r>
              <a:rPr lang="en-IN" sz="1600" b="0" i="0" dirty="0">
                <a:effectLst/>
                <a:latin typeface="Arial" panose="020B0604020202020204" pitchFamily="34" charset="0"/>
              </a:rPr>
              <a:t>—Used for multiprotocol extensions and other functions.</a:t>
            </a:r>
          </a:p>
          <a:p>
            <a:pPr algn="l">
              <a:spcAft>
                <a:spcPts val="0"/>
              </a:spcAft>
            </a:pPr>
            <a:br>
              <a:rPr lang="en-IN" sz="1600" b="0" i="0" dirty="0">
                <a:effectLst/>
                <a:latin typeface="Arial" panose="020B0604020202020204" pitchFamily="34" charset="0"/>
              </a:rPr>
            </a:br>
            <a:endParaRPr lang="en-IN" sz="1600" b="0" i="0" dirty="0">
              <a:effectLst/>
              <a:latin typeface="Arial" panose="020B0604020202020204" pitchFamily="34" charset="0"/>
            </a:endParaRPr>
          </a:p>
          <a:p>
            <a:endParaRPr lang="en-US" sz="1600" dirty="0"/>
          </a:p>
        </p:txBody>
      </p:sp>
      <p:sp>
        <p:nvSpPr>
          <p:cNvPr id="7" name="TextBox 6">
            <a:extLst>
              <a:ext uri="{FF2B5EF4-FFF2-40B4-BE49-F238E27FC236}">
                <a16:creationId xmlns:a16="http://schemas.microsoft.com/office/drawing/2014/main" id="{9EAB68C0-E755-8C81-F4CB-F3AFDB36D47F}"/>
              </a:ext>
            </a:extLst>
          </p:cNvPr>
          <p:cNvSpPr txBox="1"/>
          <p:nvPr/>
        </p:nvSpPr>
        <p:spPr>
          <a:xfrm>
            <a:off x="11449" y="3028018"/>
            <a:ext cx="8934259" cy="646331"/>
          </a:xfrm>
          <a:prstGeom prst="rect">
            <a:avLst/>
          </a:prstGeom>
          <a:noFill/>
        </p:spPr>
        <p:txBody>
          <a:bodyPr wrap="square" rtlCol="0">
            <a:spAutoFit/>
          </a:bodyPr>
          <a:lstStyle/>
          <a:p>
            <a:r>
              <a:rPr lang="en-IN" b="0" i="0" dirty="0">
                <a:solidFill>
                  <a:srgbClr val="000000"/>
                </a:solidFill>
                <a:effectLst/>
                <a:highlight>
                  <a:srgbClr val="FFFFFF"/>
                </a:highlight>
                <a:latin typeface="Arial" panose="020B0604020202020204" pitchFamily="34" charset="0"/>
              </a:rPr>
              <a:t>After a TCP connection is established, the first message sent by each side is an open message for peer relationship establishment.</a:t>
            </a:r>
            <a:endParaRPr lang="en-US" dirty="0"/>
          </a:p>
        </p:txBody>
      </p:sp>
    </p:spTree>
    <p:extLst>
      <p:ext uri="{BB962C8B-B14F-4D97-AF65-F5344CB8AC3E}">
        <p14:creationId xmlns:p14="http://schemas.microsoft.com/office/powerpoint/2010/main" val="4049066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CP Header | TCP Header Format | TCP Flags | Gate Vidyalay">
            <a:extLst>
              <a:ext uri="{FF2B5EF4-FFF2-40B4-BE49-F238E27FC236}">
                <a16:creationId xmlns:a16="http://schemas.microsoft.com/office/drawing/2014/main" id="{6B59D8B2-06C0-009E-5DBA-7DA1521F5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344" y="311150"/>
            <a:ext cx="10477500" cy="623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6048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321550E-73CC-4E50-784F-1525F9BC67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33" y="369332"/>
            <a:ext cx="3746500" cy="1511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99FE083-4D6A-B779-1CB5-4CB6EC193539}"/>
              </a:ext>
            </a:extLst>
          </p:cNvPr>
          <p:cNvSpPr txBox="1"/>
          <p:nvPr/>
        </p:nvSpPr>
        <p:spPr>
          <a:xfrm>
            <a:off x="0" y="0"/>
            <a:ext cx="3335208" cy="369332"/>
          </a:xfrm>
          <a:prstGeom prst="rect">
            <a:avLst/>
          </a:prstGeom>
          <a:noFill/>
        </p:spPr>
        <p:txBody>
          <a:bodyPr wrap="none" rtlCol="0">
            <a:spAutoFit/>
          </a:bodyPr>
          <a:lstStyle/>
          <a:p>
            <a:r>
              <a:rPr lang="en-IN" b="1" i="0" dirty="0">
                <a:solidFill>
                  <a:srgbClr val="000000"/>
                </a:solidFill>
                <a:effectLst/>
                <a:highlight>
                  <a:srgbClr val="FFFFFF"/>
                </a:highlight>
                <a:latin typeface="Arial" panose="020B0604020202020204" pitchFamily="34" charset="0"/>
              </a:rPr>
              <a:t>BGP update message format</a:t>
            </a:r>
            <a:endParaRPr lang="en-US" dirty="0"/>
          </a:p>
        </p:txBody>
      </p:sp>
      <p:sp>
        <p:nvSpPr>
          <p:cNvPr id="8" name="TextBox 7">
            <a:extLst>
              <a:ext uri="{FF2B5EF4-FFF2-40B4-BE49-F238E27FC236}">
                <a16:creationId xmlns:a16="http://schemas.microsoft.com/office/drawing/2014/main" id="{79C0FFFE-C651-90D3-8F95-BFDCBAC27029}"/>
              </a:ext>
            </a:extLst>
          </p:cNvPr>
          <p:cNvSpPr txBox="1"/>
          <p:nvPr/>
        </p:nvSpPr>
        <p:spPr>
          <a:xfrm>
            <a:off x="0" y="2236788"/>
            <a:ext cx="11938000" cy="4539704"/>
          </a:xfrm>
          <a:prstGeom prst="rect">
            <a:avLst/>
          </a:prstGeom>
          <a:noFill/>
        </p:spPr>
        <p:txBody>
          <a:bodyPr wrap="square" rtlCol="0">
            <a:spAutoFit/>
          </a:bodyPr>
          <a:lstStyle/>
          <a:p>
            <a:pPr algn="l">
              <a:spcBef>
                <a:spcPts val="600"/>
              </a:spcBef>
              <a:spcAft>
                <a:spcPts val="600"/>
              </a:spcAft>
            </a:pPr>
            <a:r>
              <a:rPr lang="en-IN" sz="1600" b="0" i="0" dirty="0">
                <a:effectLst/>
                <a:latin typeface="Arial" panose="020B0604020202020204" pitchFamily="34" charset="0"/>
              </a:rPr>
              <a:t>The update messages are used to exchange routing information between peers. It can advertise feasible routes or remove multiple unfeasible routes. Each update message can advertise a group of feasible routes with identical attributes, and the routes are contained in the network layer reachability information (NLRI) field. The path attributes field carries the attributes of these routes. Each update message can also carry multiple withdrawn routes in the withdrawn routes field.</a:t>
            </a:r>
          </a:p>
          <a:p>
            <a:pPr algn="l">
              <a:spcBef>
                <a:spcPts val="600"/>
              </a:spcBef>
              <a:spcAft>
                <a:spcPts val="600"/>
              </a:spcAft>
            </a:pPr>
            <a:r>
              <a:rPr lang="en-IN" sz="1600" b="0" i="0" dirty="0">
                <a:effectLst/>
                <a:latin typeface="Arial" panose="020B0604020202020204" pitchFamily="34" charset="0"/>
              </a:rPr>
              <a:t>Major fields of the BGP update message are as follows:</a:t>
            </a:r>
          </a:p>
          <a:p>
            <a:pPr marL="254000" algn="l">
              <a:spcBef>
                <a:spcPts val="600"/>
              </a:spcBef>
              <a:spcAft>
                <a:spcPts val="600"/>
              </a:spcAft>
              <a:buFont typeface="Arial" panose="020B0604020202020204" pitchFamily="34" charset="0"/>
              <a:buChar char="•"/>
            </a:pPr>
            <a:r>
              <a:rPr lang="en-IN" sz="1600" b="1" i="0" dirty="0">
                <a:effectLst/>
                <a:latin typeface="Arial" panose="020B0604020202020204" pitchFamily="34" charset="0"/>
              </a:rPr>
              <a:t>Unfeasible routes length</a:t>
            </a:r>
            <a:r>
              <a:rPr lang="en-IN" sz="1600" b="0" i="0" dirty="0">
                <a:effectLst/>
                <a:latin typeface="Arial" panose="020B0604020202020204" pitchFamily="34" charset="0"/>
              </a:rPr>
              <a:t>—The total length of the withdrawn routes field in bytes. A value of 0 indicates no route is withdrawn from service, nor is the withdrawn routes field present in this update message.</a:t>
            </a:r>
          </a:p>
          <a:p>
            <a:pPr marL="254000" algn="l">
              <a:spcBef>
                <a:spcPts val="600"/>
              </a:spcBef>
              <a:spcAft>
                <a:spcPts val="600"/>
              </a:spcAft>
              <a:buFont typeface="Arial" panose="020B0604020202020204" pitchFamily="34" charset="0"/>
              <a:buChar char="•"/>
            </a:pPr>
            <a:r>
              <a:rPr lang="en-IN" sz="1600" b="1" i="0" dirty="0">
                <a:effectLst/>
                <a:latin typeface="Arial" panose="020B0604020202020204" pitchFamily="34" charset="0"/>
              </a:rPr>
              <a:t>Withdrawn routes</a:t>
            </a:r>
            <a:r>
              <a:rPr lang="en-IN" sz="1600" b="0" i="0" dirty="0">
                <a:effectLst/>
                <a:latin typeface="Arial" panose="020B0604020202020204" pitchFamily="34" charset="0"/>
              </a:rPr>
              <a:t>—This is a variable length field that contains a list of withdrawn IP prefixes.</a:t>
            </a:r>
          </a:p>
          <a:p>
            <a:pPr marL="254000" algn="l">
              <a:spcBef>
                <a:spcPts val="600"/>
              </a:spcBef>
              <a:spcAft>
                <a:spcPts val="600"/>
              </a:spcAft>
              <a:buFont typeface="Arial" panose="020B0604020202020204" pitchFamily="34" charset="0"/>
              <a:buChar char="•"/>
            </a:pPr>
            <a:r>
              <a:rPr lang="en-IN" sz="1600" b="1" i="0" dirty="0">
                <a:effectLst/>
                <a:latin typeface="Arial" panose="020B0604020202020204" pitchFamily="34" charset="0"/>
              </a:rPr>
              <a:t>Total path attribute length</a:t>
            </a:r>
            <a:r>
              <a:rPr lang="en-IN" sz="1600" b="0" i="0" dirty="0">
                <a:effectLst/>
                <a:latin typeface="Arial" panose="020B0604020202020204" pitchFamily="34" charset="0"/>
              </a:rPr>
              <a:t>—Total length of the path attributes field in bytes. A value of 0 indicates that no NLRI field is present in this update message.</a:t>
            </a:r>
          </a:p>
          <a:p>
            <a:pPr marL="254000" algn="l">
              <a:spcBef>
                <a:spcPts val="600"/>
              </a:spcBef>
              <a:spcAft>
                <a:spcPts val="600"/>
              </a:spcAft>
              <a:buFont typeface="Arial" panose="020B0604020202020204" pitchFamily="34" charset="0"/>
              <a:buChar char="•"/>
            </a:pPr>
            <a:r>
              <a:rPr lang="en-IN" sz="1600" b="1" i="0" dirty="0">
                <a:effectLst/>
                <a:latin typeface="Arial" panose="020B0604020202020204" pitchFamily="34" charset="0"/>
              </a:rPr>
              <a:t>Path attributes</a:t>
            </a:r>
            <a:r>
              <a:rPr lang="en-IN" sz="1600" b="0" i="0" dirty="0">
                <a:effectLst/>
                <a:latin typeface="Arial" panose="020B0604020202020204" pitchFamily="34" charset="0"/>
              </a:rPr>
              <a:t>—List of path attributes related to NLRI. Each path attribute is a triple &lt;attribute type, attribute length, attribute value&gt; of variable length. BGP uses these attributes to avoid routing loops, and perform routing and protocol extensions.</a:t>
            </a:r>
          </a:p>
          <a:p>
            <a:pPr marL="254000" algn="l">
              <a:spcBef>
                <a:spcPts val="600"/>
              </a:spcBef>
              <a:spcAft>
                <a:spcPts val="600"/>
              </a:spcAft>
              <a:buFont typeface="Arial" panose="020B0604020202020204" pitchFamily="34" charset="0"/>
              <a:buChar char="•"/>
            </a:pPr>
            <a:r>
              <a:rPr lang="en-IN" sz="1600" b="1" i="0" dirty="0">
                <a:effectLst/>
                <a:latin typeface="Arial" panose="020B0604020202020204" pitchFamily="34" charset="0"/>
              </a:rPr>
              <a:t>NLRI</a:t>
            </a:r>
            <a:r>
              <a:rPr lang="en-IN" sz="1600" b="0" i="0" dirty="0">
                <a:effectLst/>
                <a:latin typeface="Arial" panose="020B0604020202020204" pitchFamily="34" charset="0"/>
              </a:rPr>
              <a:t>—Each feasible route is represented as &lt;length, prefix&gt;.</a:t>
            </a:r>
          </a:p>
          <a:p>
            <a:endParaRPr lang="en-US" sz="1600" dirty="0"/>
          </a:p>
        </p:txBody>
      </p:sp>
    </p:spTree>
    <p:extLst>
      <p:ext uri="{BB962C8B-B14F-4D97-AF65-F5344CB8AC3E}">
        <p14:creationId xmlns:p14="http://schemas.microsoft.com/office/powerpoint/2010/main" val="1046407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80CED9C4-A78D-E396-4A6E-F30BE9B644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93" y="469975"/>
            <a:ext cx="6197600" cy="8255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2136618-3160-92DC-382D-C7E664988064}"/>
              </a:ext>
            </a:extLst>
          </p:cNvPr>
          <p:cNvSpPr txBox="1"/>
          <p:nvPr/>
        </p:nvSpPr>
        <p:spPr>
          <a:xfrm>
            <a:off x="111672" y="0"/>
            <a:ext cx="3822521" cy="369332"/>
          </a:xfrm>
          <a:prstGeom prst="rect">
            <a:avLst/>
          </a:prstGeom>
          <a:noFill/>
        </p:spPr>
        <p:txBody>
          <a:bodyPr wrap="none" rtlCol="0">
            <a:spAutoFit/>
          </a:bodyPr>
          <a:lstStyle/>
          <a:p>
            <a:r>
              <a:rPr lang="en-IN" b="1" i="0" dirty="0">
                <a:solidFill>
                  <a:srgbClr val="000000"/>
                </a:solidFill>
                <a:effectLst/>
                <a:highlight>
                  <a:srgbClr val="FFFFFF"/>
                </a:highlight>
                <a:latin typeface="Arial" panose="020B0604020202020204" pitchFamily="34" charset="0"/>
              </a:rPr>
              <a:t>BGP notification message format</a:t>
            </a:r>
            <a:endParaRPr lang="en-US" dirty="0"/>
          </a:p>
        </p:txBody>
      </p:sp>
      <p:sp>
        <p:nvSpPr>
          <p:cNvPr id="6" name="TextBox 5">
            <a:extLst>
              <a:ext uri="{FF2B5EF4-FFF2-40B4-BE49-F238E27FC236}">
                <a16:creationId xmlns:a16="http://schemas.microsoft.com/office/drawing/2014/main" id="{B8AB3938-E6B4-18C5-8025-F7BA1F3C801F}"/>
              </a:ext>
            </a:extLst>
          </p:cNvPr>
          <p:cNvSpPr txBox="1"/>
          <p:nvPr/>
        </p:nvSpPr>
        <p:spPr>
          <a:xfrm>
            <a:off x="233681" y="1788160"/>
            <a:ext cx="11958320" cy="3631763"/>
          </a:xfrm>
          <a:prstGeom prst="rect">
            <a:avLst/>
          </a:prstGeom>
          <a:noFill/>
        </p:spPr>
        <p:txBody>
          <a:bodyPr wrap="square" rtlCol="0">
            <a:spAutoFit/>
          </a:bodyPr>
          <a:lstStyle/>
          <a:p>
            <a:r>
              <a:rPr lang="en-IN" b="0" i="0" dirty="0">
                <a:effectLst/>
                <a:latin typeface="Arial" panose="020B0604020202020204" pitchFamily="34" charset="0"/>
              </a:rPr>
              <a:t>A notification message is sent when an error is detected. The BGP connection is closed immediately after sending it.</a:t>
            </a:r>
          </a:p>
          <a:p>
            <a:pPr algn="l">
              <a:spcBef>
                <a:spcPts val="600"/>
              </a:spcBef>
              <a:spcAft>
                <a:spcPts val="600"/>
              </a:spcAft>
            </a:pPr>
            <a:br>
              <a:rPr lang="en-IN" sz="1800" b="0" i="0" dirty="0">
                <a:effectLst/>
                <a:latin typeface="Arial" panose="020B0604020202020204" pitchFamily="34" charset="0"/>
              </a:rPr>
            </a:br>
            <a:r>
              <a:rPr lang="en-IN" sz="1800" b="0" i="0" dirty="0">
                <a:effectLst/>
                <a:latin typeface="Arial" panose="020B0604020202020204" pitchFamily="34" charset="0"/>
              </a:rPr>
              <a:t>Major fields of the BGP notification message are as follows:</a:t>
            </a:r>
          </a:p>
          <a:p>
            <a:pPr marL="254000" algn="l">
              <a:spcBef>
                <a:spcPts val="600"/>
              </a:spcBef>
              <a:spcAft>
                <a:spcPts val="600"/>
              </a:spcAft>
              <a:buFont typeface="Arial" panose="020B0604020202020204" pitchFamily="34" charset="0"/>
              <a:buChar char="•"/>
            </a:pPr>
            <a:r>
              <a:rPr lang="en-IN" sz="1800" b="1" i="0" dirty="0">
                <a:effectLst/>
                <a:latin typeface="Arial" panose="020B0604020202020204" pitchFamily="34" charset="0"/>
              </a:rPr>
              <a:t>Error code</a:t>
            </a:r>
            <a:r>
              <a:rPr lang="en-IN" sz="1800" b="0" i="0" dirty="0">
                <a:effectLst/>
                <a:latin typeface="Arial" panose="020B0604020202020204" pitchFamily="34" charset="0"/>
              </a:rPr>
              <a:t>—Type of notification.</a:t>
            </a:r>
          </a:p>
          <a:p>
            <a:pPr marL="254000" algn="l">
              <a:spcBef>
                <a:spcPts val="600"/>
              </a:spcBef>
              <a:spcAft>
                <a:spcPts val="600"/>
              </a:spcAft>
              <a:buFont typeface="Arial" panose="020B0604020202020204" pitchFamily="34" charset="0"/>
              <a:buChar char="•"/>
            </a:pPr>
            <a:r>
              <a:rPr lang="en-IN" sz="1800" b="1" i="0" dirty="0">
                <a:effectLst/>
                <a:latin typeface="Arial" panose="020B0604020202020204" pitchFamily="34" charset="0"/>
              </a:rPr>
              <a:t>Error subcode</a:t>
            </a:r>
            <a:r>
              <a:rPr lang="en-IN" sz="1800" b="0" i="0" dirty="0">
                <a:effectLst/>
                <a:latin typeface="Arial" panose="020B0604020202020204" pitchFamily="34" charset="0"/>
              </a:rPr>
              <a:t>—Specific information about the nature of the reported error.</a:t>
            </a:r>
          </a:p>
          <a:p>
            <a:pPr marL="254000" algn="l">
              <a:spcBef>
                <a:spcPts val="600"/>
              </a:spcBef>
              <a:spcAft>
                <a:spcPts val="600"/>
              </a:spcAft>
              <a:buFont typeface="Arial" panose="020B0604020202020204" pitchFamily="34" charset="0"/>
              <a:buChar char="•"/>
            </a:pPr>
            <a:r>
              <a:rPr lang="en-IN" sz="1800" b="1" i="0" dirty="0">
                <a:effectLst/>
                <a:latin typeface="Arial" panose="020B0604020202020204" pitchFamily="34" charset="0"/>
              </a:rPr>
              <a:t>Data</a:t>
            </a:r>
            <a:r>
              <a:rPr lang="en-IN" sz="1800" b="0" i="0" dirty="0">
                <a:effectLst/>
                <a:latin typeface="Arial" panose="020B0604020202020204" pitchFamily="34" charset="0"/>
              </a:rPr>
              <a:t>—Used to diagnose the reason for the notification. The contents of the data field depend on the error code and error subcode. Erroneous data can be recorded in the data field. The data field length is variable.</a:t>
            </a:r>
          </a:p>
          <a:p>
            <a:pPr algn="l">
              <a:spcAft>
                <a:spcPts val="0"/>
              </a:spcAft>
            </a:pPr>
            <a:r>
              <a:rPr lang="en-IN" sz="1800" b="0" i="0" dirty="0">
                <a:effectLst/>
                <a:latin typeface="Arial" panose="020B0604020202020204" pitchFamily="34" charset="0"/>
              </a:rPr>
              <a:t>Keepalive</a:t>
            </a:r>
          </a:p>
          <a:p>
            <a:pPr algn="l">
              <a:spcBef>
                <a:spcPts val="600"/>
              </a:spcBef>
              <a:spcAft>
                <a:spcPts val="600"/>
              </a:spcAft>
            </a:pPr>
            <a:r>
              <a:rPr lang="en-IN" sz="1800" b="0" i="0" dirty="0">
                <a:effectLst/>
                <a:latin typeface="Arial" panose="020B0604020202020204" pitchFamily="34" charset="0"/>
              </a:rPr>
              <a:t>Keepalive messages are sent between peers to maintain connectivity. Its format contains only the message header.</a:t>
            </a:r>
          </a:p>
          <a:p>
            <a:endParaRPr lang="en-US" dirty="0"/>
          </a:p>
        </p:txBody>
      </p:sp>
    </p:spTree>
    <p:extLst>
      <p:ext uri="{BB962C8B-B14F-4D97-AF65-F5344CB8AC3E}">
        <p14:creationId xmlns:p14="http://schemas.microsoft.com/office/powerpoint/2010/main" val="323039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B0D88-44A7-F9B8-5375-43BA72DB5A58}"/>
              </a:ext>
            </a:extLst>
          </p:cNvPr>
          <p:cNvSpPr txBox="1"/>
          <p:nvPr/>
        </p:nvSpPr>
        <p:spPr>
          <a:xfrm>
            <a:off x="0" y="0"/>
            <a:ext cx="10474960" cy="2554545"/>
          </a:xfrm>
          <a:prstGeom prst="rect">
            <a:avLst/>
          </a:prstGeom>
          <a:noFill/>
        </p:spPr>
        <p:txBody>
          <a:bodyPr wrap="square" rtlCol="0">
            <a:spAutoFit/>
          </a:bodyPr>
          <a:lstStyle/>
          <a:p>
            <a:r>
              <a:rPr lang="en-US" sz="1600" dirty="0"/>
              <a:t>As a BGP peer session is forming, it will pass through several states. This process is known as the BGP Finite-State Machine (FSM):</a:t>
            </a:r>
          </a:p>
          <a:p>
            <a:endParaRPr lang="en-US" sz="1600" dirty="0"/>
          </a:p>
          <a:p>
            <a:r>
              <a:rPr lang="en-US" sz="1600" dirty="0"/>
              <a:t>• </a:t>
            </a:r>
            <a:r>
              <a:rPr lang="en-US" sz="1600" b="1" dirty="0">
                <a:solidFill>
                  <a:srgbClr val="FF0000"/>
                </a:solidFill>
                <a:highlight>
                  <a:srgbClr val="00FF00"/>
                </a:highlight>
              </a:rPr>
              <a:t>Idle</a:t>
            </a:r>
            <a:r>
              <a:rPr lang="en-US" sz="1600" b="1" dirty="0"/>
              <a:t> </a:t>
            </a:r>
            <a:r>
              <a:rPr lang="en-US" sz="1600" dirty="0"/>
              <a:t>– the initial BGP state</a:t>
            </a:r>
          </a:p>
          <a:p>
            <a:r>
              <a:rPr lang="en-US" sz="1600" dirty="0"/>
              <a:t>• </a:t>
            </a:r>
            <a:r>
              <a:rPr lang="en-US" sz="1600" b="1" dirty="0">
                <a:solidFill>
                  <a:srgbClr val="FF0000"/>
                </a:solidFill>
                <a:highlight>
                  <a:srgbClr val="00FF00"/>
                </a:highlight>
              </a:rPr>
              <a:t>Connect </a:t>
            </a:r>
            <a:r>
              <a:rPr lang="en-US" sz="1600" b="1" dirty="0"/>
              <a:t>- </a:t>
            </a:r>
            <a:r>
              <a:rPr lang="en-US" sz="1600" dirty="0"/>
              <a:t>BGP waits for a TCP connection with the remote peer. If successful, an OPEN message is sent. If unsuccessful, the session is placed in an Active state.</a:t>
            </a:r>
          </a:p>
          <a:p>
            <a:r>
              <a:rPr lang="en-US" sz="1600" dirty="0"/>
              <a:t>• </a:t>
            </a:r>
            <a:r>
              <a:rPr lang="en-US" sz="1600" b="1" dirty="0">
                <a:solidFill>
                  <a:srgbClr val="FF0000"/>
                </a:solidFill>
                <a:highlight>
                  <a:srgbClr val="00FF00"/>
                </a:highlight>
              </a:rPr>
              <a:t>Active</a:t>
            </a:r>
            <a:r>
              <a:rPr lang="en-US" sz="1600" dirty="0">
                <a:solidFill>
                  <a:srgbClr val="FF0000"/>
                </a:solidFill>
                <a:highlight>
                  <a:srgbClr val="00FF00"/>
                </a:highlight>
              </a:rPr>
              <a:t> </a:t>
            </a:r>
            <a:r>
              <a:rPr lang="en-US" sz="1600" dirty="0"/>
              <a:t>– BGP attempts to initiate a TCP connection with the remote peer. If successful, an OPEN message is sent. If unsuccessful, BGP will wait for a </a:t>
            </a:r>
            <a:r>
              <a:rPr lang="en-US" sz="1600" dirty="0" err="1"/>
              <a:t>ConnectRetry</a:t>
            </a:r>
            <a:r>
              <a:rPr lang="en-US" sz="1600" dirty="0"/>
              <a:t> timer to expire, and place the session</a:t>
            </a:r>
          </a:p>
          <a:p>
            <a:r>
              <a:rPr lang="en-US" sz="1600" dirty="0"/>
              <a:t>back in a Connect State.</a:t>
            </a:r>
          </a:p>
          <a:p>
            <a:endParaRPr lang="en-US" sz="1600" dirty="0"/>
          </a:p>
        </p:txBody>
      </p:sp>
      <p:pic>
        <p:nvPicPr>
          <p:cNvPr id="1026" name="Picture 2" descr="TCP MSS configuration for BGP neighbors">
            <a:extLst>
              <a:ext uri="{FF2B5EF4-FFF2-40B4-BE49-F238E27FC236}">
                <a16:creationId xmlns:a16="http://schemas.microsoft.com/office/drawing/2014/main" id="{269BCA3E-EB30-0EE8-6C30-A62A87490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5520" y="2326640"/>
            <a:ext cx="9001760" cy="19047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BB1500D-7C81-FF9D-ACA0-165F12FF3E5B}"/>
              </a:ext>
            </a:extLst>
          </p:cNvPr>
          <p:cNvSpPr txBox="1"/>
          <p:nvPr/>
        </p:nvSpPr>
        <p:spPr>
          <a:xfrm>
            <a:off x="162560" y="4439920"/>
            <a:ext cx="12029440" cy="2308324"/>
          </a:xfrm>
          <a:prstGeom prst="rect">
            <a:avLst/>
          </a:prstGeom>
          <a:noFill/>
        </p:spPr>
        <p:txBody>
          <a:bodyPr wrap="square" rtlCol="0">
            <a:spAutoFit/>
          </a:bodyPr>
          <a:lstStyle/>
          <a:p>
            <a:r>
              <a:rPr lang="en-US" sz="1600" dirty="0"/>
              <a:t>• </a:t>
            </a:r>
            <a:r>
              <a:rPr lang="en-US" sz="1600" b="1" dirty="0" err="1">
                <a:solidFill>
                  <a:srgbClr val="FF0000"/>
                </a:solidFill>
                <a:highlight>
                  <a:srgbClr val="00FF00"/>
                </a:highlight>
              </a:rPr>
              <a:t>OpenSent</a:t>
            </a:r>
            <a:r>
              <a:rPr lang="en-US" sz="1600" b="1" dirty="0"/>
              <a:t> </a:t>
            </a:r>
            <a:r>
              <a:rPr lang="en-US" sz="1600" dirty="0"/>
              <a:t>– BGP has both established the TCP connection and sent</a:t>
            </a:r>
          </a:p>
          <a:p>
            <a:r>
              <a:rPr lang="en-US" sz="1600" dirty="0"/>
              <a:t>an OPEN Message, and is awaiting a reply OPEN Message. Once it receives a reply OPEN Message, the BGP peer will send a KEEPALIVE message.</a:t>
            </a:r>
          </a:p>
          <a:p>
            <a:endParaRPr lang="en-US" sz="1600" dirty="0"/>
          </a:p>
          <a:p>
            <a:r>
              <a:rPr lang="en-US" sz="1600" dirty="0"/>
              <a:t>• </a:t>
            </a:r>
            <a:r>
              <a:rPr lang="en-US" sz="1600" b="1" dirty="0" err="1">
                <a:solidFill>
                  <a:srgbClr val="FF0000"/>
                </a:solidFill>
                <a:highlight>
                  <a:srgbClr val="00FF00"/>
                </a:highlight>
              </a:rPr>
              <a:t>OpenConfirm</a:t>
            </a:r>
            <a:r>
              <a:rPr lang="en-US" sz="1600" dirty="0"/>
              <a:t> – BGP listens for a reply KEEPALIVE message. messages containing routing information will now be sent.</a:t>
            </a:r>
          </a:p>
          <a:p>
            <a:endParaRPr lang="en-US" sz="1600" dirty="0"/>
          </a:p>
          <a:p>
            <a:r>
              <a:rPr lang="en-US" sz="1600" dirty="0"/>
              <a:t>If a peer session is stuck in an Active state, potential problems can include: no IP connectivity (no route to host), an incorrect neighbor statement, or an access-list filtering TCP port 179</a:t>
            </a:r>
          </a:p>
          <a:p>
            <a:endParaRPr lang="en-US" sz="1600" dirty="0"/>
          </a:p>
        </p:txBody>
      </p:sp>
      <p:sp>
        <p:nvSpPr>
          <p:cNvPr id="4" name="TextBox 3">
            <a:extLst>
              <a:ext uri="{FF2B5EF4-FFF2-40B4-BE49-F238E27FC236}">
                <a16:creationId xmlns:a16="http://schemas.microsoft.com/office/drawing/2014/main" id="{73C9CC0A-EBF2-8714-387D-507181877259}"/>
              </a:ext>
            </a:extLst>
          </p:cNvPr>
          <p:cNvSpPr txBox="1"/>
          <p:nvPr/>
        </p:nvSpPr>
        <p:spPr>
          <a:xfrm>
            <a:off x="2103120" y="2260332"/>
            <a:ext cx="546945" cy="338554"/>
          </a:xfrm>
          <a:prstGeom prst="rect">
            <a:avLst/>
          </a:prstGeom>
          <a:noFill/>
        </p:spPr>
        <p:txBody>
          <a:bodyPr wrap="none" rtlCol="0">
            <a:spAutoFit/>
          </a:bodyPr>
          <a:lstStyle/>
          <a:p>
            <a:r>
              <a:rPr lang="en-US" sz="1600" dirty="0">
                <a:solidFill>
                  <a:srgbClr val="FF0000"/>
                </a:solidFill>
                <a:highlight>
                  <a:srgbClr val="FFFF00"/>
                </a:highlight>
              </a:rPr>
              <a:t>Idle</a:t>
            </a:r>
          </a:p>
        </p:txBody>
      </p:sp>
      <p:sp>
        <p:nvSpPr>
          <p:cNvPr id="5" name="TextBox 4">
            <a:extLst>
              <a:ext uri="{FF2B5EF4-FFF2-40B4-BE49-F238E27FC236}">
                <a16:creationId xmlns:a16="http://schemas.microsoft.com/office/drawing/2014/main" id="{47ECE796-17E5-D957-75E1-48DEC416B93D}"/>
              </a:ext>
            </a:extLst>
          </p:cNvPr>
          <p:cNvSpPr txBox="1"/>
          <p:nvPr/>
        </p:nvSpPr>
        <p:spPr>
          <a:xfrm>
            <a:off x="2773680" y="2624593"/>
            <a:ext cx="1399742" cy="276999"/>
          </a:xfrm>
          <a:prstGeom prst="rect">
            <a:avLst/>
          </a:prstGeom>
          <a:noFill/>
        </p:spPr>
        <p:txBody>
          <a:bodyPr wrap="none" rtlCol="0">
            <a:spAutoFit/>
          </a:bodyPr>
          <a:lstStyle/>
          <a:p>
            <a:r>
              <a:rPr lang="en-US" sz="1200" dirty="0">
                <a:solidFill>
                  <a:srgbClr val="FF0000"/>
                </a:solidFill>
                <a:highlight>
                  <a:srgbClr val="FFFF00"/>
                </a:highlight>
              </a:rPr>
              <a:t>Connect/Active</a:t>
            </a:r>
          </a:p>
        </p:txBody>
      </p:sp>
    </p:spTree>
    <p:extLst>
      <p:ext uri="{BB962C8B-B14F-4D97-AF65-F5344CB8AC3E}">
        <p14:creationId xmlns:p14="http://schemas.microsoft.com/office/powerpoint/2010/main" val="793139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0C06B7-21EC-BE55-1B45-E6FFFFA4052D}"/>
              </a:ext>
            </a:extLst>
          </p:cNvPr>
          <p:cNvPicPr>
            <a:picLocks noChangeAspect="1"/>
          </p:cNvPicPr>
          <p:nvPr/>
        </p:nvPicPr>
        <p:blipFill>
          <a:blip r:embed="rId2"/>
          <a:stretch>
            <a:fillRect/>
          </a:stretch>
        </p:blipFill>
        <p:spPr>
          <a:xfrm>
            <a:off x="575801" y="847024"/>
            <a:ext cx="10252620" cy="5690669"/>
          </a:xfrm>
          <a:prstGeom prst="rect">
            <a:avLst/>
          </a:prstGeom>
        </p:spPr>
      </p:pic>
      <p:sp>
        <p:nvSpPr>
          <p:cNvPr id="3" name="TextBox 2">
            <a:extLst>
              <a:ext uri="{FF2B5EF4-FFF2-40B4-BE49-F238E27FC236}">
                <a16:creationId xmlns:a16="http://schemas.microsoft.com/office/drawing/2014/main" id="{32CC0320-DD11-27BB-FB14-818C28036660}"/>
              </a:ext>
            </a:extLst>
          </p:cNvPr>
          <p:cNvSpPr txBox="1"/>
          <p:nvPr/>
        </p:nvSpPr>
        <p:spPr>
          <a:xfrm>
            <a:off x="681679" y="214429"/>
            <a:ext cx="2218877" cy="369332"/>
          </a:xfrm>
          <a:prstGeom prst="rect">
            <a:avLst/>
          </a:prstGeom>
          <a:noFill/>
        </p:spPr>
        <p:txBody>
          <a:bodyPr wrap="none" rtlCol="0">
            <a:spAutoFit/>
          </a:bodyPr>
          <a:lstStyle/>
          <a:p>
            <a:r>
              <a:rPr lang="en-US" dirty="0"/>
              <a:t>BGP configuration</a:t>
            </a:r>
          </a:p>
        </p:txBody>
      </p:sp>
    </p:spTree>
    <p:extLst>
      <p:ext uri="{BB962C8B-B14F-4D97-AF65-F5344CB8AC3E}">
        <p14:creationId xmlns:p14="http://schemas.microsoft.com/office/powerpoint/2010/main" val="731488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11552</TotalTime>
  <Words>1506</Words>
  <Application>Microsoft Macintosh PowerPoint</Application>
  <PresentationFormat>Widescreen</PresentationFormat>
  <Paragraphs>157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Consolas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100</cp:revision>
  <dcterms:created xsi:type="dcterms:W3CDTF">2021-02-24T10:44:30Z</dcterms:created>
  <dcterms:modified xsi:type="dcterms:W3CDTF">2024-08-19T14:23:42Z</dcterms:modified>
</cp:coreProperties>
</file>