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18" r:id="rId2"/>
    <p:sldId id="320" r:id="rId3"/>
    <p:sldId id="319" r:id="rId4"/>
    <p:sldId id="321" r:id="rId5"/>
    <p:sldId id="322" r:id="rId6"/>
    <p:sldId id="300" r:id="rId7"/>
    <p:sldId id="298" r:id="rId8"/>
    <p:sldId id="323" r:id="rId9"/>
    <p:sldId id="299" r:id="rId10"/>
    <p:sldId id="301" r:id="rId11"/>
    <p:sldId id="32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6" autoAdjust="0"/>
    <p:restoredTop sz="94660"/>
  </p:normalViewPr>
  <p:slideViewPr>
    <p:cSldViewPr snapToGrid="0">
      <p:cViewPr varScale="1">
        <p:scale>
          <a:sx n="132" d="100"/>
          <a:sy n="132" d="100"/>
        </p:scale>
        <p:origin x="176"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1F945-EA72-44BC-B293-48052D4D5798}" type="datetimeFigureOut">
              <a:rPr lang="en-US" smtClean="0"/>
              <a:t>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E547-85E3-457E-982D-3B21E49C61A4}" type="slidenum">
              <a:rPr lang="en-US" smtClean="0"/>
              <a:t>‹#›</a:t>
            </a:fld>
            <a:endParaRPr lang="en-US"/>
          </a:p>
        </p:txBody>
      </p:sp>
    </p:spTree>
    <p:extLst>
      <p:ext uri="{BB962C8B-B14F-4D97-AF65-F5344CB8AC3E}">
        <p14:creationId xmlns:p14="http://schemas.microsoft.com/office/powerpoint/2010/main" val="366970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46132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58671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658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8046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0575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90744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5898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3383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821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5487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50790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759081-76E8-4EB7-8283-B26708E8F772}" type="datetimeFigureOut">
              <a:rPr lang="en-US" smtClean="0"/>
              <a:t>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9542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59081-76E8-4EB7-8283-B26708E8F772}" type="datetimeFigureOut">
              <a:rPr lang="en-US" smtClean="0"/>
              <a:t>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2008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20883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051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99722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0926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759081-76E8-4EB7-8283-B26708E8F772}" type="datetimeFigureOut">
              <a:rPr lang="en-US" smtClean="0"/>
              <a:t>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FEC0F-6B7D-498B-A60B-9C6D9401CD94}" type="slidenum">
              <a:rPr lang="en-US" smtClean="0"/>
              <a:t>‹#›</a:t>
            </a:fld>
            <a:endParaRPr lang="en-US"/>
          </a:p>
        </p:txBody>
      </p:sp>
    </p:spTree>
    <p:extLst>
      <p:ext uri="{BB962C8B-B14F-4D97-AF65-F5344CB8AC3E}">
        <p14:creationId xmlns:p14="http://schemas.microsoft.com/office/powerpoint/2010/main" val="1351308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9A88-4417-4177-3A57-0630A527F7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88E687-AEBB-E9F3-5778-FD245F902ED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2056D6B-BE4A-9689-737A-0E2059793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52325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766881-2E18-D229-5428-C7293A23BF85}"/>
              </a:ext>
            </a:extLst>
          </p:cNvPr>
          <p:cNvSpPr txBox="1"/>
          <p:nvPr/>
        </p:nvSpPr>
        <p:spPr>
          <a:xfrm>
            <a:off x="118554" y="172720"/>
            <a:ext cx="5960286" cy="3139321"/>
          </a:xfrm>
          <a:prstGeom prst="rect">
            <a:avLst/>
          </a:prstGeom>
          <a:noFill/>
        </p:spPr>
        <p:txBody>
          <a:bodyPr wrap="none" rtlCol="0">
            <a:spAutoFit/>
          </a:bodyPr>
          <a:lstStyle/>
          <a:p>
            <a:r>
              <a:rPr lang="en-US" dirty="0"/>
              <a:t>Next-hop self.</a:t>
            </a:r>
          </a:p>
          <a:p>
            <a:endParaRPr lang="en-US" dirty="0"/>
          </a:p>
          <a:p>
            <a:r>
              <a:rPr lang="en-US" dirty="0"/>
              <a:t>Will do lab together</a:t>
            </a:r>
          </a:p>
          <a:p>
            <a:endParaRPr lang="en-US" dirty="0"/>
          </a:p>
          <a:p>
            <a:endParaRPr lang="en-US" dirty="0"/>
          </a:p>
          <a:p>
            <a:r>
              <a:rPr lang="en-US" dirty="0"/>
              <a:t>BGP path manipulation (inbound/outbound traffic).</a:t>
            </a:r>
          </a:p>
          <a:p>
            <a:endParaRPr lang="en-US" dirty="0"/>
          </a:p>
          <a:p>
            <a:r>
              <a:rPr lang="en-US" dirty="0"/>
              <a:t>Pre-requisite:</a:t>
            </a:r>
          </a:p>
          <a:p>
            <a:endParaRPr lang="en-US" dirty="0"/>
          </a:p>
          <a:p>
            <a:r>
              <a:rPr lang="en-US" dirty="0"/>
              <a:t>ACL’s</a:t>
            </a:r>
          </a:p>
          <a:p>
            <a:r>
              <a:rPr lang="en-US" dirty="0"/>
              <a:t>Route-maps.</a:t>
            </a:r>
          </a:p>
        </p:txBody>
      </p:sp>
    </p:spTree>
    <p:extLst>
      <p:ext uri="{BB962C8B-B14F-4D97-AF65-F5344CB8AC3E}">
        <p14:creationId xmlns:p14="http://schemas.microsoft.com/office/powerpoint/2010/main" val="292235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823BE3-EFA4-7DA8-794E-94DB688D4196}"/>
              </a:ext>
            </a:extLst>
          </p:cNvPr>
          <p:cNvSpPr txBox="1"/>
          <p:nvPr/>
        </p:nvSpPr>
        <p:spPr>
          <a:xfrm>
            <a:off x="118554" y="926902"/>
            <a:ext cx="12153369" cy="5909310"/>
          </a:xfrm>
          <a:prstGeom prst="rect">
            <a:avLst/>
          </a:prstGeom>
          <a:noFill/>
        </p:spPr>
        <p:txBody>
          <a:bodyPr wrap="square" rtlCol="0">
            <a:spAutoFit/>
          </a:bodyPr>
          <a:lstStyle/>
          <a:p>
            <a:r>
              <a:rPr lang="en-US" dirty="0"/>
              <a:t>Access control lists (ACLs) provide a means to filter packets by allowing a user to permit or deny IP packets from crossing specified interfaces. Just imagine you come to a fair and see the guardian checking tickets. He only allows people with suitable tickets to enter. Well, an access list’s function is same as that guardian.</a:t>
            </a:r>
          </a:p>
          <a:p>
            <a:endParaRPr lang="en-US" dirty="0"/>
          </a:p>
          <a:p>
            <a:r>
              <a:rPr lang="en-US" dirty="0"/>
              <a:t>Access lists filter network traffic by controlling whether packets are forwarded or blocked at the router’s interfaces based on the criteria you specified within the access list.</a:t>
            </a:r>
          </a:p>
          <a:p>
            <a:endParaRPr lang="en-US" dirty="0"/>
          </a:p>
          <a:p>
            <a:r>
              <a:rPr lang="en-US" dirty="0"/>
              <a:t>To use ACLs, the system administrator must first configure ACLs and then apply them to specific interfaces. There are 3 popular types of ACL: Standard, Extended and Named ACLs.</a:t>
            </a:r>
          </a:p>
          <a:p>
            <a:endParaRPr lang="en-US" dirty="0"/>
          </a:p>
          <a:p>
            <a:endParaRPr lang="en-US" dirty="0"/>
          </a:p>
          <a:p>
            <a:r>
              <a:rPr lang="en-US" dirty="0"/>
              <a:t>Standard IP Access List</a:t>
            </a:r>
          </a:p>
          <a:p>
            <a:endParaRPr lang="en-US" dirty="0"/>
          </a:p>
          <a:p>
            <a:r>
              <a:rPr lang="en-US" dirty="0"/>
              <a:t>Standard IP lists (1-99) only check source addresses of all IP packets.</a:t>
            </a:r>
          </a:p>
          <a:p>
            <a:endParaRPr lang="en-US" dirty="0"/>
          </a:p>
          <a:p>
            <a:r>
              <a:rPr lang="en-US" dirty="0"/>
              <a:t>Configuration Syntax</a:t>
            </a:r>
          </a:p>
          <a:p>
            <a:endParaRPr lang="en-US" dirty="0"/>
          </a:p>
          <a:p>
            <a:r>
              <a:rPr lang="en-US" dirty="0"/>
              <a:t>access-list access-list-number {permit | deny} source {source-mask}</a:t>
            </a:r>
          </a:p>
          <a:p>
            <a:r>
              <a:rPr lang="en-US" dirty="0"/>
              <a:t>Apply ACL to an interface</a:t>
            </a:r>
          </a:p>
          <a:p>
            <a:endParaRPr lang="en-US" dirty="0"/>
          </a:p>
          <a:p>
            <a:r>
              <a:rPr lang="en-US" dirty="0" err="1"/>
              <a:t>ip</a:t>
            </a:r>
            <a:r>
              <a:rPr lang="en-US" dirty="0"/>
              <a:t> access-group access-list-number {in | out}</a:t>
            </a:r>
          </a:p>
        </p:txBody>
      </p:sp>
    </p:spTree>
    <p:extLst>
      <p:ext uri="{BB962C8B-B14F-4D97-AF65-F5344CB8AC3E}">
        <p14:creationId xmlns:p14="http://schemas.microsoft.com/office/powerpoint/2010/main" val="3059268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750092-7DDD-DEDA-FE94-9D1A58B95DB7}"/>
              </a:ext>
            </a:extLst>
          </p:cNvPr>
          <p:cNvSpPr txBox="1"/>
          <p:nvPr/>
        </p:nvSpPr>
        <p:spPr>
          <a:xfrm>
            <a:off x="73997" y="162560"/>
            <a:ext cx="4060727" cy="369332"/>
          </a:xfrm>
          <a:prstGeom prst="rect">
            <a:avLst/>
          </a:prstGeom>
          <a:noFill/>
        </p:spPr>
        <p:txBody>
          <a:bodyPr wrap="none" rtlCol="0">
            <a:spAutoFit/>
          </a:bodyPr>
          <a:lstStyle/>
          <a:p>
            <a:r>
              <a:rPr lang="en-US" dirty="0">
                <a:solidFill>
                  <a:srgbClr val="FF0000"/>
                </a:solidFill>
                <a:highlight>
                  <a:srgbClr val="FFFF00"/>
                </a:highlight>
              </a:rPr>
              <a:t>BGP Loop Avoidance Mechanisms</a:t>
            </a:r>
          </a:p>
        </p:txBody>
      </p:sp>
      <p:sp>
        <p:nvSpPr>
          <p:cNvPr id="5" name="TextBox 4">
            <a:extLst>
              <a:ext uri="{FF2B5EF4-FFF2-40B4-BE49-F238E27FC236}">
                <a16:creationId xmlns:a16="http://schemas.microsoft.com/office/drawing/2014/main" id="{CA0181E4-E688-2EE2-B5CB-D4783134D5F7}"/>
              </a:ext>
            </a:extLst>
          </p:cNvPr>
          <p:cNvSpPr txBox="1"/>
          <p:nvPr/>
        </p:nvSpPr>
        <p:spPr>
          <a:xfrm>
            <a:off x="73997" y="699254"/>
            <a:ext cx="2751074" cy="369332"/>
          </a:xfrm>
          <a:prstGeom prst="rect">
            <a:avLst/>
          </a:prstGeom>
          <a:noFill/>
        </p:spPr>
        <p:txBody>
          <a:bodyPr wrap="none" rtlCol="0">
            <a:spAutoFit/>
          </a:bodyPr>
          <a:lstStyle/>
          <a:p>
            <a:r>
              <a:rPr lang="en-US" dirty="0"/>
              <a:t>EBGP Loop prevention:</a:t>
            </a:r>
          </a:p>
        </p:txBody>
      </p:sp>
      <p:sp>
        <p:nvSpPr>
          <p:cNvPr id="7" name="TextBox 6">
            <a:extLst>
              <a:ext uri="{FF2B5EF4-FFF2-40B4-BE49-F238E27FC236}">
                <a16:creationId xmlns:a16="http://schemas.microsoft.com/office/drawing/2014/main" id="{69A14A0A-234F-65D8-0821-03BD8C006B26}"/>
              </a:ext>
            </a:extLst>
          </p:cNvPr>
          <p:cNvSpPr txBox="1"/>
          <p:nvPr/>
        </p:nvSpPr>
        <p:spPr>
          <a:xfrm>
            <a:off x="73997" y="1094660"/>
            <a:ext cx="11684000" cy="2954655"/>
          </a:xfrm>
          <a:prstGeom prst="rect">
            <a:avLst/>
          </a:prstGeom>
          <a:noFill/>
        </p:spPr>
        <p:txBody>
          <a:bodyPr wrap="square" rtlCol="0">
            <a:spAutoFit/>
          </a:bodyPr>
          <a:lstStyle/>
          <a:p>
            <a:r>
              <a:rPr lang="en-IN" sz="1400" dirty="0"/>
              <a:t>When a BGP router advertises a route to an eBGP peer, it adds its own AS number to the AS Path attribute of that route. This creates a list (AS Path) showing all AS numbers the route has traversed .</a:t>
            </a:r>
          </a:p>
          <a:p>
            <a:endParaRPr lang="en-IN" sz="1400" b="1" dirty="0"/>
          </a:p>
          <a:p>
            <a:r>
              <a:rPr lang="en-IN" sz="1400" b="1" dirty="0">
                <a:solidFill>
                  <a:srgbClr val="FF0000"/>
                </a:solidFill>
                <a:highlight>
                  <a:srgbClr val="00FF00"/>
                </a:highlight>
              </a:rPr>
              <a:t>Loop Prevention:</a:t>
            </a:r>
            <a:r>
              <a:rPr lang="en-IN" sz="1400" dirty="0">
                <a:solidFill>
                  <a:srgbClr val="FF0000"/>
                </a:solidFill>
                <a:highlight>
                  <a:srgbClr val="00FF00"/>
                </a:highlight>
              </a:rPr>
              <a:t> </a:t>
            </a:r>
            <a:r>
              <a:rPr lang="en-IN" sz="1400" dirty="0"/>
              <a:t> If a BGP router receives a route advertisement with its own AS number already in the AS Path, it discards the route. This prevents the route from looping back into the AS.</a:t>
            </a:r>
          </a:p>
          <a:p>
            <a:endParaRPr lang="en-IN" sz="1400" dirty="0"/>
          </a:p>
          <a:p>
            <a:r>
              <a:rPr lang="en-IN" sz="1400" dirty="0"/>
              <a:t>As per the diagram, R1 is advertising 1.1.1.1 route to R2. when it leaves the AS it carries the AS oath.</a:t>
            </a:r>
          </a:p>
          <a:p>
            <a:endParaRPr lang="en-IN" sz="1400" dirty="0"/>
          </a:p>
          <a:p>
            <a:r>
              <a:rPr lang="en-IN" sz="1400" dirty="0"/>
              <a:t>If check </a:t>
            </a:r>
            <a:r>
              <a:rPr lang="en-IN" sz="1400" dirty="0" err="1"/>
              <a:t>bgp</a:t>
            </a:r>
            <a:r>
              <a:rPr lang="en-IN" sz="1400" dirty="0"/>
              <a:t> routing table in R2</a:t>
            </a:r>
          </a:p>
          <a:p>
            <a:endParaRPr lang="en-IN" sz="1400" dirty="0"/>
          </a:p>
          <a:p>
            <a:r>
              <a:rPr lang="en-IN" sz="1400" dirty="0"/>
              <a:t>Show </a:t>
            </a:r>
            <a:r>
              <a:rPr lang="en-IN" sz="1400" dirty="0" err="1"/>
              <a:t>ip</a:t>
            </a:r>
            <a:r>
              <a:rPr lang="en-IN" sz="1400" dirty="0"/>
              <a:t> </a:t>
            </a:r>
            <a:r>
              <a:rPr lang="en-IN" sz="1400" dirty="0" err="1"/>
              <a:t>bgp</a:t>
            </a:r>
            <a:endParaRPr lang="en-IN" sz="1400" dirty="0"/>
          </a:p>
          <a:p>
            <a:endParaRPr lang="en-IN" sz="1400" dirty="0"/>
          </a:p>
          <a:p>
            <a:r>
              <a:rPr lang="en-IN" dirty="0"/>
              <a:t>1.1.1.1 AS100 </a:t>
            </a:r>
            <a:r>
              <a:rPr lang="en-IN" sz="1400" dirty="0"/>
              <a:t>– </a:t>
            </a:r>
            <a:endParaRPr lang="en-US" sz="1400" dirty="0">
              <a:solidFill>
                <a:srgbClr val="FF0000"/>
              </a:solidFill>
              <a:highlight>
                <a:srgbClr val="FFFF00"/>
              </a:highlight>
            </a:endParaRPr>
          </a:p>
        </p:txBody>
      </p:sp>
      <p:pic>
        <p:nvPicPr>
          <p:cNvPr id="9" name="Picture 8">
            <a:extLst>
              <a:ext uri="{FF2B5EF4-FFF2-40B4-BE49-F238E27FC236}">
                <a16:creationId xmlns:a16="http://schemas.microsoft.com/office/drawing/2014/main" id="{BB258794-19EC-C307-F716-B762DBDB1CF2}"/>
              </a:ext>
            </a:extLst>
          </p:cNvPr>
          <p:cNvPicPr>
            <a:picLocks noChangeAspect="1"/>
          </p:cNvPicPr>
          <p:nvPr/>
        </p:nvPicPr>
        <p:blipFill>
          <a:blip r:embed="rId2"/>
          <a:stretch>
            <a:fillRect/>
          </a:stretch>
        </p:blipFill>
        <p:spPr>
          <a:xfrm>
            <a:off x="5384800" y="3759756"/>
            <a:ext cx="6807200" cy="3291284"/>
          </a:xfrm>
          <a:prstGeom prst="rect">
            <a:avLst/>
          </a:prstGeom>
        </p:spPr>
      </p:pic>
      <p:sp>
        <p:nvSpPr>
          <p:cNvPr id="10" name="TextBox 9">
            <a:extLst>
              <a:ext uri="{FF2B5EF4-FFF2-40B4-BE49-F238E27FC236}">
                <a16:creationId xmlns:a16="http://schemas.microsoft.com/office/drawing/2014/main" id="{32938738-E05B-8A72-7394-6561ACE5A163}"/>
              </a:ext>
            </a:extLst>
          </p:cNvPr>
          <p:cNvSpPr txBox="1"/>
          <p:nvPr/>
        </p:nvSpPr>
        <p:spPr>
          <a:xfrm>
            <a:off x="1740068" y="3641287"/>
            <a:ext cx="4020652" cy="369332"/>
          </a:xfrm>
          <a:prstGeom prst="rect">
            <a:avLst/>
          </a:prstGeom>
          <a:noFill/>
        </p:spPr>
        <p:txBody>
          <a:bodyPr wrap="none" rtlCol="0">
            <a:spAutoFit/>
          </a:bodyPr>
          <a:lstStyle/>
          <a:p>
            <a:r>
              <a:rPr lang="en-IN" dirty="0">
                <a:solidFill>
                  <a:srgbClr val="FF0000"/>
                </a:solidFill>
                <a:highlight>
                  <a:srgbClr val="FFFF00"/>
                </a:highlight>
              </a:rPr>
              <a:t>As path is the mandatory Attribute</a:t>
            </a:r>
            <a:endParaRPr lang="en-US" dirty="0"/>
          </a:p>
        </p:txBody>
      </p:sp>
      <p:sp>
        <p:nvSpPr>
          <p:cNvPr id="11" name="TextBox 10">
            <a:extLst>
              <a:ext uri="{FF2B5EF4-FFF2-40B4-BE49-F238E27FC236}">
                <a16:creationId xmlns:a16="http://schemas.microsoft.com/office/drawing/2014/main" id="{F7AFC233-974E-2B18-7D7E-0FC680F06881}"/>
              </a:ext>
            </a:extLst>
          </p:cNvPr>
          <p:cNvSpPr txBox="1"/>
          <p:nvPr/>
        </p:nvSpPr>
        <p:spPr>
          <a:xfrm>
            <a:off x="73997" y="4013834"/>
            <a:ext cx="5341527" cy="3139321"/>
          </a:xfrm>
          <a:prstGeom prst="rect">
            <a:avLst/>
          </a:prstGeom>
          <a:noFill/>
        </p:spPr>
        <p:txBody>
          <a:bodyPr wrap="none" rtlCol="0">
            <a:spAutoFit/>
          </a:bodyPr>
          <a:lstStyle/>
          <a:p>
            <a:r>
              <a:rPr lang="en-US" dirty="0"/>
              <a:t>Similar way, R2 advertise this EBGP route to </a:t>
            </a:r>
          </a:p>
          <a:p>
            <a:r>
              <a:rPr lang="en-US" dirty="0"/>
              <a:t>R3 and carries the as path of 200. If we check </a:t>
            </a:r>
          </a:p>
          <a:p>
            <a:r>
              <a:rPr lang="en-US" dirty="0"/>
              <a:t>BGP routing table in R3:</a:t>
            </a:r>
          </a:p>
          <a:p>
            <a:endParaRPr lang="en-US" dirty="0"/>
          </a:p>
          <a:p>
            <a:r>
              <a:rPr lang="en-US" dirty="0"/>
              <a:t>1.1.1.1 AS 200 100 </a:t>
            </a:r>
          </a:p>
          <a:p>
            <a:endParaRPr lang="en-US" dirty="0"/>
          </a:p>
          <a:p>
            <a:r>
              <a:rPr lang="en-US" dirty="0"/>
              <a:t>R3 advertise same route 1.1.1.1 to R1 and R1 </a:t>
            </a:r>
          </a:p>
          <a:p>
            <a:r>
              <a:rPr lang="en-US" dirty="0"/>
              <a:t>checks its own AS number as </a:t>
            </a:r>
            <a:r>
              <a:rPr lang="en-US" dirty="0">
                <a:solidFill>
                  <a:srgbClr val="FF0000"/>
                </a:solidFill>
                <a:highlight>
                  <a:srgbClr val="FFFF00"/>
                </a:highlight>
              </a:rPr>
              <a:t>100 </a:t>
            </a:r>
            <a:r>
              <a:rPr lang="en-US" dirty="0"/>
              <a:t>and hence </a:t>
            </a:r>
          </a:p>
          <a:p>
            <a:r>
              <a:rPr lang="en-US" dirty="0"/>
              <a:t>This route will be discarded by R1 router.</a:t>
            </a:r>
          </a:p>
          <a:p>
            <a:r>
              <a:rPr lang="en-US" dirty="0"/>
              <a:t>This is how loop prevents in EBGP.</a:t>
            </a:r>
          </a:p>
          <a:p>
            <a:endParaRPr lang="en-US" dirty="0"/>
          </a:p>
        </p:txBody>
      </p:sp>
    </p:spTree>
    <p:extLst>
      <p:ext uri="{BB962C8B-B14F-4D97-AF65-F5344CB8AC3E}">
        <p14:creationId xmlns:p14="http://schemas.microsoft.com/office/powerpoint/2010/main" val="2452044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2AB564-474A-9026-C35E-CD52B0542C61}"/>
              </a:ext>
            </a:extLst>
          </p:cNvPr>
          <p:cNvSpPr txBox="1"/>
          <p:nvPr/>
        </p:nvSpPr>
        <p:spPr>
          <a:xfrm>
            <a:off x="73997" y="162560"/>
            <a:ext cx="4060727" cy="369332"/>
          </a:xfrm>
          <a:prstGeom prst="rect">
            <a:avLst/>
          </a:prstGeom>
          <a:noFill/>
        </p:spPr>
        <p:txBody>
          <a:bodyPr wrap="none" rtlCol="0">
            <a:spAutoFit/>
          </a:bodyPr>
          <a:lstStyle/>
          <a:p>
            <a:r>
              <a:rPr lang="en-US" dirty="0">
                <a:solidFill>
                  <a:srgbClr val="FF0000"/>
                </a:solidFill>
                <a:highlight>
                  <a:srgbClr val="FFFF00"/>
                </a:highlight>
              </a:rPr>
              <a:t>BGP Loop Avoidance Mechanisms</a:t>
            </a:r>
          </a:p>
        </p:txBody>
      </p:sp>
      <p:pic>
        <p:nvPicPr>
          <p:cNvPr id="1026" name="Picture 2" descr="Split Horizon: Tutorial &amp; Examples">
            <a:extLst>
              <a:ext uri="{FF2B5EF4-FFF2-40B4-BE49-F238E27FC236}">
                <a16:creationId xmlns:a16="http://schemas.microsoft.com/office/drawing/2014/main" id="{92C6604E-E68B-393B-5447-7FD2FFC76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080" y="2452192"/>
            <a:ext cx="5384800" cy="4114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D2078E5-7405-1FA6-85DE-AC8CB26122F7}"/>
              </a:ext>
            </a:extLst>
          </p:cNvPr>
          <p:cNvSpPr txBox="1"/>
          <p:nvPr/>
        </p:nvSpPr>
        <p:spPr>
          <a:xfrm>
            <a:off x="73997" y="871081"/>
            <a:ext cx="12118003" cy="1477328"/>
          </a:xfrm>
          <a:prstGeom prst="rect">
            <a:avLst/>
          </a:prstGeom>
          <a:noFill/>
        </p:spPr>
        <p:txBody>
          <a:bodyPr wrap="square" rtlCol="0">
            <a:spAutoFit/>
          </a:bodyPr>
          <a:lstStyle/>
          <a:p>
            <a:r>
              <a:rPr lang="en-US" dirty="0">
                <a:solidFill>
                  <a:srgbClr val="FF0000"/>
                </a:solidFill>
                <a:highlight>
                  <a:srgbClr val="00FF00"/>
                </a:highlight>
              </a:rPr>
              <a:t>Split horizon Rule: </a:t>
            </a:r>
          </a:p>
          <a:p>
            <a:r>
              <a:rPr lang="en-IN" dirty="0"/>
              <a:t>In a single Autonomous System (AS), when iBGP (Internal Border Gateway Protocol) sessions are configured, </a:t>
            </a:r>
            <a:r>
              <a:rPr lang="en-US" dirty="0"/>
              <a:t>A IBGP router receives IBGP Update from peer and the same IBGP update will not send to another IBGP peer.  Based on Below diagram, R2 received an IBGP update from R1 and the R2 will not send the same R1 IBGP update to R3. </a:t>
            </a:r>
          </a:p>
        </p:txBody>
      </p:sp>
    </p:spTree>
    <p:extLst>
      <p:ext uri="{BB962C8B-B14F-4D97-AF65-F5344CB8AC3E}">
        <p14:creationId xmlns:p14="http://schemas.microsoft.com/office/powerpoint/2010/main" val="2488449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75F4FE-8691-0C1B-841C-008CA0C78787}"/>
              </a:ext>
            </a:extLst>
          </p:cNvPr>
          <p:cNvSpPr txBox="1"/>
          <p:nvPr/>
        </p:nvSpPr>
        <p:spPr>
          <a:xfrm>
            <a:off x="111760" y="165576"/>
            <a:ext cx="10134600" cy="1200329"/>
          </a:xfrm>
          <a:prstGeom prst="rect">
            <a:avLst/>
          </a:prstGeom>
          <a:noFill/>
        </p:spPr>
        <p:txBody>
          <a:bodyPr wrap="square" rtlCol="0">
            <a:spAutoFit/>
          </a:bodyPr>
          <a:lstStyle/>
          <a:p>
            <a:r>
              <a:rPr lang="en-US" dirty="0">
                <a:solidFill>
                  <a:srgbClr val="FF0000"/>
                </a:solidFill>
                <a:highlight>
                  <a:srgbClr val="FFFF00"/>
                </a:highlight>
              </a:rPr>
              <a:t>BGP Synchronization Rule:</a:t>
            </a:r>
          </a:p>
          <a:p>
            <a:r>
              <a:rPr lang="en-IN" b="0" i="0" dirty="0">
                <a:effectLst/>
                <a:latin typeface="CiscoSans"/>
              </a:rPr>
              <a:t>Synchronization states that, if your AS passes traffic from another AS to a third AS, BGP must not advertise a route before all the routers in your AS have learned about the route via IGP. BGP waits until IGP has propagated the route within the AS.</a:t>
            </a:r>
            <a:endParaRPr lang="en-US" dirty="0"/>
          </a:p>
        </p:txBody>
      </p:sp>
      <p:pic>
        <p:nvPicPr>
          <p:cNvPr id="6" name="Picture 5">
            <a:extLst>
              <a:ext uri="{FF2B5EF4-FFF2-40B4-BE49-F238E27FC236}">
                <a16:creationId xmlns:a16="http://schemas.microsoft.com/office/drawing/2014/main" id="{4777016C-D9E1-91FD-5345-620AFDB03055}"/>
              </a:ext>
            </a:extLst>
          </p:cNvPr>
          <p:cNvPicPr>
            <a:picLocks noChangeAspect="1"/>
          </p:cNvPicPr>
          <p:nvPr/>
        </p:nvPicPr>
        <p:blipFill>
          <a:blip r:embed="rId2"/>
          <a:stretch>
            <a:fillRect/>
          </a:stretch>
        </p:blipFill>
        <p:spPr>
          <a:xfrm>
            <a:off x="223520" y="1483360"/>
            <a:ext cx="10022840" cy="3674347"/>
          </a:xfrm>
          <a:prstGeom prst="rect">
            <a:avLst/>
          </a:prstGeom>
        </p:spPr>
      </p:pic>
      <p:sp>
        <p:nvSpPr>
          <p:cNvPr id="8" name="TextBox 7">
            <a:extLst>
              <a:ext uri="{FF2B5EF4-FFF2-40B4-BE49-F238E27FC236}">
                <a16:creationId xmlns:a16="http://schemas.microsoft.com/office/drawing/2014/main" id="{DA547B77-2C67-3308-F078-7763FEC82B32}"/>
              </a:ext>
            </a:extLst>
          </p:cNvPr>
          <p:cNvSpPr txBox="1"/>
          <p:nvPr/>
        </p:nvSpPr>
        <p:spPr>
          <a:xfrm>
            <a:off x="542692" y="2951201"/>
            <a:ext cx="1402948" cy="369332"/>
          </a:xfrm>
          <a:prstGeom prst="rect">
            <a:avLst/>
          </a:prstGeom>
          <a:noFill/>
        </p:spPr>
        <p:txBody>
          <a:bodyPr wrap="none" rtlCol="0">
            <a:spAutoFit/>
          </a:bodyPr>
          <a:lstStyle/>
          <a:p>
            <a:r>
              <a:rPr lang="en-US" dirty="0">
                <a:solidFill>
                  <a:srgbClr val="FF0000"/>
                </a:solidFill>
                <a:highlight>
                  <a:srgbClr val="FFFF00"/>
                </a:highlight>
              </a:rPr>
              <a:t>40.40.40.40</a:t>
            </a:r>
          </a:p>
        </p:txBody>
      </p:sp>
      <p:sp>
        <p:nvSpPr>
          <p:cNvPr id="9" name="TextBox 8">
            <a:extLst>
              <a:ext uri="{FF2B5EF4-FFF2-40B4-BE49-F238E27FC236}">
                <a16:creationId xmlns:a16="http://schemas.microsoft.com/office/drawing/2014/main" id="{2F8FBD78-E237-720E-E83F-B897DCE766E1}"/>
              </a:ext>
            </a:extLst>
          </p:cNvPr>
          <p:cNvSpPr txBox="1"/>
          <p:nvPr/>
        </p:nvSpPr>
        <p:spPr>
          <a:xfrm>
            <a:off x="284480" y="5577840"/>
            <a:ext cx="11537133" cy="646331"/>
          </a:xfrm>
          <a:prstGeom prst="rect">
            <a:avLst/>
          </a:prstGeom>
          <a:noFill/>
        </p:spPr>
        <p:txBody>
          <a:bodyPr wrap="none" rtlCol="0">
            <a:spAutoFit/>
          </a:bodyPr>
          <a:lstStyle/>
          <a:p>
            <a:r>
              <a:rPr lang="en-US" dirty="0"/>
              <a:t>AS per the above diagram, R4 advertise 40.40.40.40 to R1 . We have BGP session between R1 and R2. </a:t>
            </a:r>
          </a:p>
          <a:p>
            <a:r>
              <a:rPr lang="en-US" dirty="0"/>
              <a:t>Note: R3 is a non BGP router. </a:t>
            </a:r>
          </a:p>
        </p:txBody>
      </p:sp>
      <p:sp>
        <p:nvSpPr>
          <p:cNvPr id="10" name="TextBox 9">
            <a:extLst>
              <a:ext uri="{FF2B5EF4-FFF2-40B4-BE49-F238E27FC236}">
                <a16:creationId xmlns:a16="http://schemas.microsoft.com/office/drawing/2014/main" id="{019168AA-F7CA-0EC3-2069-D0DDF3F8B4EF}"/>
              </a:ext>
            </a:extLst>
          </p:cNvPr>
          <p:cNvSpPr txBox="1"/>
          <p:nvPr/>
        </p:nvSpPr>
        <p:spPr>
          <a:xfrm>
            <a:off x="4576212" y="3244334"/>
            <a:ext cx="748923" cy="369332"/>
          </a:xfrm>
          <a:prstGeom prst="rect">
            <a:avLst/>
          </a:prstGeom>
          <a:noFill/>
        </p:spPr>
        <p:txBody>
          <a:bodyPr wrap="none" rtlCol="0">
            <a:spAutoFit/>
          </a:bodyPr>
          <a:lstStyle/>
          <a:p>
            <a:r>
              <a:rPr lang="en-US" dirty="0">
                <a:solidFill>
                  <a:srgbClr val="FF0000"/>
                </a:solidFill>
                <a:highlight>
                  <a:srgbClr val="FFFF00"/>
                </a:highlight>
              </a:rPr>
              <a:t>OSPF</a:t>
            </a:r>
          </a:p>
        </p:txBody>
      </p:sp>
    </p:spTree>
    <p:extLst>
      <p:ext uri="{BB962C8B-B14F-4D97-AF65-F5344CB8AC3E}">
        <p14:creationId xmlns:p14="http://schemas.microsoft.com/office/powerpoint/2010/main" val="132211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3212E4-AF15-AF47-D69D-447B43A5C8DE}"/>
              </a:ext>
            </a:extLst>
          </p:cNvPr>
          <p:cNvSpPr txBox="1"/>
          <p:nvPr/>
        </p:nvSpPr>
        <p:spPr>
          <a:xfrm>
            <a:off x="0" y="132080"/>
            <a:ext cx="12595276" cy="6986528"/>
          </a:xfrm>
          <a:prstGeom prst="rect">
            <a:avLst/>
          </a:prstGeom>
          <a:noFill/>
        </p:spPr>
        <p:txBody>
          <a:bodyPr wrap="square" rtlCol="0">
            <a:spAutoFit/>
          </a:bodyPr>
          <a:lstStyle/>
          <a:p>
            <a:r>
              <a:rPr lang="en-US" sz="1600" dirty="0"/>
              <a:t>R1 will advertise 40.40.40.40 to R2. R2 receives it and advertise to R5.Now, R5. Now R5 has the</a:t>
            </a:r>
          </a:p>
          <a:p>
            <a:r>
              <a:rPr lang="en-US" sz="1600" dirty="0"/>
              <a:t>BGP route 40.40.40.40.</a:t>
            </a:r>
          </a:p>
          <a:p>
            <a:r>
              <a:rPr lang="en-US" sz="1600" dirty="0"/>
              <a:t>Ping we initiate a ping 40.40.40.40 from R5 , R5 generate a packet as DIP is 40.40.40.40. R2 receives it and</a:t>
            </a:r>
          </a:p>
          <a:p>
            <a:r>
              <a:rPr lang="en-US" sz="1600" dirty="0"/>
              <a:t>It will check the destination IP is 40.40.40.40 in routing table. R2 learned this route from R1 via IBGP</a:t>
            </a:r>
          </a:p>
          <a:p>
            <a:endParaRPr lang="en-US" sz="1600" dirty="0"/>
          </a:p>
          <a:p>
            <a:r>
              <a:rPr lang="en-US" sz="1600" dirty="0"/>
              <a:t>Route		Next-hop</a:t>
            </a:r>
          </a:p>
          <a:p>
            <a:r>
              <a:rPr lang="en-US" sz="1600" dirty="0"/>
              <a:t>40.40.40.40           1.1.1.1</a:t>
            </a:r>
          </a:p>
          <a:p>
            <a:endParaRPr lang="en-US" sz="1600" dirty="0"/>
          </a:p>
          <a:p>
            <a:r>
              <a:rPr lang="en-US" sz="1600" dirty="0"/>
              <a:t>O 1.1.1.1 (110)  g2/0</a:t>
            </a:r>
          </a:p>
          <a:p>
            <a:endParaRPr lang="en-US" sz="1600" dirty="0"/>
          </a:p>
          <a:p>
            <a:r>
              <a:rPr lang="en-US" sz="1600" dirty="0"/>
              <a:t>To reach 1.1.1.1 it will do route lookup for 1.1.1.1 find the exit path as g2/0 via OSPF. The packet arrives on </a:t>
            </a:r>
          </a:p>
          <a:p>
            <a:r>
              <a:rPr lang="en-US" sz="1600" dirty="0"/>
              <a:t>R3 and it will check the destination IP is 40.40.40.40 in its routing table. There is no route in R3’s routing table.</a:t>
            </a:r>
          </a:p>
          <a:p>
            <a:r>
              <a:rPr lang="en-US" sz="1600" dirty="0"/>
              <a:t>Hence, the packet will get dropped here. To resolve this you need to redistribute the routes from OSPF to BGP</a:t>
            </a:r>
          </a:p>
          <a:p>
            <a:r>
              <a:rPr lang="en-US" sz="1600" dirty="0"/>
              <a:t>And BGP to OSPF. This is called BGP synch with IGP, logically called synchronization. </a:t>
            </a:r>
          </a:p>
          <a:p>
            <a:endParaRPr lang="en-US" sz="1600" dirty="0"/>
          </a:p>
          <a:p>
            <a:r>
              <a:rPr lang="en-US" sz="1600" dirty="0"/>
              <a:t>NOTE: if you advertise your internal IGP routes in BGP, there will be a lot of problems. Loops </a:t>
            </a:r>
          </a:p>
          <a:p>
            <a:r>
              <a:rPr lang="en-US" sz="1600" dirty="0"/>
              <a:t>Can trigger and no security for your network.</a:t>
            </a:r>
          </a:p>
          <a:p>
            <a:endParaRPr lang="en-US" sz="1600" dirty="0"/>
          </a:p>
          <a:p>
            <a:r>
              <a:rPr lang="en-US" sz="1600" dirty="0"/>
              <a:t>BGP synchronization rule is, in R1 router if the route 40.40.40.40 redistributed and learned in IGP , then only the the route 40.40.40.40 will advertise to R2. if there is no redistribution and as per the synch rule, R1 will not advertise EBGP route to R2.  </a:t>
            </a:r>
          </a:p>
          <a:p>
            <a:r>
              <a:rPr lang="en-US" sz="1600" dirty="0"/>
              <a:t>If you disable synchronization is R1 BGP router, the R1 </a:t>
            </a:r>
            <a:r>
              <a:rPr lang="en-US" sz="1600" dirty="0" err="1"/>
              <a:t>bgp</a:t>
            </a:r>
            <a:r>
              <a:rPr lang="en-US" sz="1600" dirty="0"/>
              <a:t> router will advertise 40.40.40.40 R2. However,  there is problem </a:t>
            </a:r>
          </a:p>
          <a:p>
            <a:r>
              <a:rPr lang="en-US" sz="1600" dirty="0"/>
              <a:t>If you try to reach R5 to R4, the traffic will block hole in AS100 because of R3 doesn’t know how to reach 40.40.40.40.</a:t>
            </a:r>
          </a:p>
          <a:p>
            <a:endParaRPr lang="en-US" sz="1600" dirty="0"/>
          </a:p>
          <a:p>
            <a:r>
              <a:rPr lang="en-US" sz="1600" dirty="0"/>
              <a:t>You can disable Synch rule only on below conditions.</a:t>
            </a:r>
          </a:p>
          <a:p>
            <a:pPr marL="285750" indent="-285750">
              <a:buFont typeface="Arial" panose="020B0604020202020204" pitchFamily="34" charset="0"/>
              <a:buChar char="•"/>
            </a:pPr>
            <a:r>
              <a:rPr lang="en-IN" sz="1600" b="0" i="0" dirty="0">
                <a:effectLst/>
              </a:rPr>
              <a:t>If you do not pass traffic from a different AS through your AS, you can disable synchronization</a:t>
            </a:r>
          </a:p>
          <a:p>
            <a:pPr marL="285750" indent="-285750">
              <a:buFont typeface="Arial" panose="020B0604020202020204" pitchFamily="34" charset="0"/>
              <a:buChar char="•"/>
            </a:pPr>
            <a:r>
              <a:rPr lang="en-IN" sz="1600" b="0" i="0" dirty="0">
                <a:effectLst/>
              </a:rPr>
              <a:t>you can also disable synchronization if all routers in your AS run BGP. </a:t>
            </a:r>
          </a:p>
          <a:p>
            <a:r>
              <a:rPr lang="en-IN" sz="1600" dirty="0"/>
              <a:t>Now a days all routers are configured as a BGP router. This is called full mesh. Which will be difficult to implement. </a:t>
            </a:r>
            <a:endParaRPr lang="en-US" sz="1600" dirty="0"/>
          </a:p>
          <a:p>
            <a:endParaRPr lang="en-US" sz="1600" dirty="0"/>
          </a:p>
        </p:txBody>
      </p:sp>
    </p:spTree>
    <p:extLst>
      <p:ext uri="{BB962C8B-B14F-4D97-AF65-F5344CB8AC3E}">
        <p14:creationId xmlns:p14="http://schemas.microsoft.com/office/powerpoint/2010/main" val="2724404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125DEC-B0BA-A2EB-6227-950E942E4E51}"/>
              </a:ext>
            </a:extLst>
          </p:cNvPr>
          <p:cNvSpPr txBox="1"/>
          <p:nvPr/>
        </p:nvSpPr>
        <p:spPr>
          <a:xfrm>
            <a:off x="282161" y="469146"/>
            <a:ext cx="8150087" cy="4878259"/>
          </a:xfrm>
          <a:prstGeom prst="rect">
            <a:avLst/>
          </a:prstGeom>
          <a:noFill/>
        </p:spPr>
        <p:txBody>
          <a:bodyPr wrap="square">
            <a:spAutoFit/>
          </a:bodyPr>
          <a:lstStyle/>
          <a:p>
            <a:pPr algn="l">
              <a:spcBef>
                <a:spcPts val="0"/>
              </a:spcBef>
              <a:spcAft>
                <a:spcPts val="0"/>
              </a:spcAft>
            </a:pPr>
            <a:r>
              <a:rPr lang="en-IN" sz="4000" b="0" i="0" dirty="0">
                <a:effectLst/>
                <a:latin typeface="Arial" panose="020B0604020202020204" pitchFamily="34" charset="0"/>
              </a:rPr>
              <a:t>BGP route advertisement rules</a:t>
            </a:r>
          </a:p>
          <a:p>
            <a:pPr algn="l">
              <a:spcBef>
                <a:spcPts val="600"/>
              </a:spcBef>
              <a:spcAft>
                <a:spcPts val="600"/>
              </a:spcAft>
            </a:pPr>
            <a:r>
              <a:rPr lang="en-IN" sz="1800" b="0" i="0" dirty="0">
                <a:effectLst/>
                <a:latin typeface="Arial" panose="020B0604020202020204" pitchFamily="34" charset="0"/>
              </a:rPr>
              <a:t>BGP follow these rules for route advertisement:</a:t>
            </a:r>
          </a:p>
          <a:p>
            <a:pPr marL="254000" algn="l">
              <a:spcBef>
                <a:spcPts val="600"/>
              </a:spcBef>
              <a:spcAft>
                <a:spcPts val="600"/>
              </a:spcAft>
              <a:buFont typeface="Arial" panose="020B0604020202020204" pitchFamily="34" charset="0"/>
              <a:buChar char="•"/>
            </a:pPr>
            <a:r>
              <a:rPr lang="en-IN" sz="1800" b="0" i="0" dirty="0">
                <a:effectLst/>
                <a:latin typeface="Arial" panose="020B0604020202020204" pitchFamily="34" charset="0"/>
              </a:rPr>
              <a:t>When multiple feasible routes to a destination exist, BGP advertises only the best route to its peers.</a:t>
            </a:r>
          </a:p>
          <a:p>
            <a:pPr marL="254000" algn="l">
              <a:spcBef>
                <a:spcPts val="600"/>
              </a:spcBef>
              <a:spcAft>
                <a:spcPts val="600"/>
              </a:spcAft>
              <a:buFont typeface="Arial" panose="020B0604020202020204" pitchFamily="34" charset="0"/>
              <a:buChar char="•"/>
            </a:pPr>
            <a:r>
              <a:rPr lang="en-IN" sz="1800" b="0" i="0" dirty="0">
                <a:effectLst/>
                <a:latin typeface="Arial" panose="020B0604020202020204" pitchFamily="34" charset="0"/>
              </a:rPr>
              <a:t>BGP advertises only routes that it uses.</a:t>
            </a:r>
          </a:p>
          <a:p>
            <a:pPr marL="254000" algn="l">
              <a:spcBef>
                <a:spcPts val="600"/>
              </a:spcBef>
              <a:spcAft>
                <a:spcPts val="600"/>
              </a:spcAft>
              <a:buFont typeface="Arial" panose="020B0604020202020204" pitchFamily="34" charset="0"/>
              <a:buChar char="•"/>
            </a:pPr>
            <a:r>
              <a:rPr lang="en-IN" sz="1800" b="0" i="0" dirty="0">
                <a:effectLst/>
                <a:latin typeface="Arial" panose="020B0604020202020204" pitchFamily="34" charset="0"/>
              </a:rPr>
              <a:t>BGP advertises routes learned from an EBGP peer to all BGP peers, including both EBGP and IBGP peers. </a:t>
            </a:r>
            <a:r>
              <a:rPr lang="en-IN" sz="1800" b="0" i="0" dirty="0">
                <a:solidFill>
                  <a:srgbClr val="FF0000"/>
                </a:solidFill>
                <a:effectLst/>
                <a:highlight>
                  <a:srgbClr val="FFFF00"/>
                </a:highlight>
                <a:latin typeface="Arial" panose="020B0604020202020204" pitchFamily="34" charset="0"/>
              </a:rPr>
              <a:t>However, Next-hop will not change. Next-hop will change only in EBGP to EBGP advertisements.</a:t>
            </a:r>
          </a:p>
          <a:p>
            <a:pPr marL="254000" algn="l">
              <a:spcBef>
                <a:spcPts val="600"/>
              </a:spcBef>
              <a:spcAft>
                <a:spcPts val="600"/>
              </a:spcAft>
              <a:buFont typeface="Arial" panose="020B0604020202020204" pitchFamily="34" charset="0"/>
              <a:buChar char="•"/>
            </a:pPr>
            <a:r>
              <a:rPr lang="en-IN" sz="1800" b="0" i="0" dirty="0">
                <a:effectLst/>
                <a:latin typeface="Arial" panose="020B0604020202020204" pitchFamily="34" charset="0"/>
              </a:rPr>
              <a:t>A BGP speaker advertises routes learned from an IBGP peer to EBGP peer, rather than other IBGP peers.</a:t>
            </a:r>
          </a:p>
          <a:p>
            <a:pPr marL="254000" algn="l">
              <a:spcBef>
                <a:spcPts val="600"/>
              </a:spcBef>
              <a:spcAft>
                <a:spcPts val="600"/>
              </a:spcAft>
              <a:buFont typeface="Arial" panose="020B0604020202020204" pitchFamily="34" charset="0"/>
              <a:buChar char="•"/>
            </a:pPr>
            <a:r>
              <a:rPr lang="en-IN" sz="1800" b="0" i="0" dirty="0">
                <a:effectLst/>
                <a:latin typeface="Arial" panose="020B0604020202020204" pitchFamily="34" charset="0"/>
              </a:rPr>
              <a:t>After establishing a session with a new BGP peer, BGP advertises all the routes matching the above rules to the peer. After that, BGP advertises only incremental routes to the peer.</a:t>
            </a:r>
          </a:p>
        </p:txBody>
      </p:sp>
    </p:spTree>
    <p:extLst>
      <p:ext uri="{BB962C8B-B14F-4D97-AF65-F5344CB8AC3E}">
        <p14:creationId xmlns:p14="http://schemas.microsoft.com/office/powerpoint/2010/main" val="204486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D34792-D1FD-5A83-CEDB-76567FA282B0}"/>
              </a:ext>
            </a:extLst>
          </p:cNvPr>
          <p:cNvSpPr txBox="1"/>
          <p:nvPr/>
        </p:nvSpPr>
        <p:spPr>
          <a:xfrm>
            <a:off x="149143" y="26181"/>
            <a:ext cx="1781257" cy="369332"/>
          </a:xfrm>
          <a:prstGeom prst="rect">
            <a:avLst/>
          </a:prstGeom>
          <a:noFill/>
        </p:spPr>
        <p:txBody>
          <a:bodyPr wrap="none" rtlCol="0">
            <a:spAutoFit/>
          </a:bodyPr>
          <a:lstStyle/>
          <a:p>
            <a:r>
              <a:rPr lang="en-US" dirty="0">
                <a:solidFill>
                  <a:srgbClr val="FF0000"/>
                </a:solidFill>
                <a:highlight>
                  <a:srgbClr val="FFFF00"/>
                </a:highlight>
              </a:rPr>
              <a:t>BGP Attributes</a:t>
            </a:r>
          </a:p>
        </p:txBody>
      </p:sp>
      <p:sp>
        <p:nvSpPr>
          <p:cNvPr id="4" name="TextBox 3">
            <a:extLst>
              <a:ext uri="{FF2B5EF4-FFF2-40B4-BE49-F238E27FC236}">
                <a16:creationId xmlns:a16="http://schemas.microsoft.com/office/drawing/2014/main" id="{B12266FB-F67E-A3AE-9B3C-FD580D6F381C}"/>
              </a:ext>
            </a:extLst>
          </p:cNvPr>
          <p:cNvSpPr txBox="1"/>
          <p:nvPr/>
        </p:nvSpPr>
        <p:spPr>
          <a:xfrm>
            <a:off x="3230880" y="4551680"/>
            <a:ext cx="2157963" cy="923330"/>
          </a:xfrm>
          <a:prstGeom prst="rect">
            <a:avLst/>
          </a:prstGeom>
          <a:noFill/>
        </p:spPr>
        <p:txBody>
          <a:bodyPr wrap="none" rtlCol="0">
            <a:spAutoFit/>
          </a:bodyPr>
          <a:lstStyle/>
          <a:p>
            <a:r>
              <a:rPr lang="en-US" dirty="0"/>
              <a:t>2.2.2.2 --- as path </a:t>
            </a:r>
          </a:p>
          <a:p>
            <a:r>
              <a:rPr lang="en-US" dirty="0"/>
              <a:t>1.1.1.1</a:t>
            </a:r>
          </a:p>
          <a:p>
            <a:endParaRPr lang="en-US" dirty="0"/>
          </a:p>
        </p:txBody>
      </p:sp>
      <p:sp>
        <p:nvSpPr>
          <p:cNvPr id="5" name="TextBox 4">
            <a:extLst>
              <a:ext uri="{FF2B5EF4-FFF2-40B4-BE49-F238E27FC236}">
                <a16:creationId xmlns:a16="http://schemas.microsoft.com/office/drawing/2014/main" id="{78F968E2-C465-58B6-CE02-F81AB2BE6EFF}"/>
              </a:ext>
            </a:extLst>
          </p:cNvPr>
          <p:cNvSpPr txBox="1"/>
          <p:nvPr/>
        </p:nvSpPr>
        <p:spPr>
          <a:xfrm>
            <a:off x="257711" y="598160"/>
            <a:ext cx="6306279" cy="1323439"/>
          </a:xfrm>
          <a:prstGeom prst="rect">
            <a:avLst/>
          </a:prstGeom>
          <a:noFill/>
        </p:spPr>
        <p:txBody>
          <a:bodyPr wrap="square" rtlCol="0">
            <a:spAutoFit/>
          </a:bodyPr>
          <a:lstStyle/>
          <a:p>
            <a:r>
              <a:rPr lang="en-US" sz="1600" dirty="0"/>
              <a:t>Well know Mandatory attributes</a:t>
            </a:r>
          </a:p>
          <a:p>
            <a:pPr marL="342900" indent="-342900">
              <a:buAutoNum type="arabicPeriod"/>
            </a:pPr>
            <a:r>
              <a:rPr lang="en-US" sz="1600" dirty="0"/>
              <a:t>AS PATH ,</a:t>
            </a:r>
          </a:p>
          <a:p>
            <a:pPr marL="342900" indent="-342900">
              <a:buAutoNum type="arabicPeriod"/>
            </a:pPr>
            <a:r>
              <a:rPr lang="en-US" sz="1600" dirty="0"/>
              <a:t>NEXT HOP= peer </a:t>
            </a:r>
            <a:r>
              <a:rPr lang="en-US" sz="1600" dirty="0" err="1"/>
              <a:t>ip</a:t>
            </a:r>
            <a:r>
              <a:rPr lang="en-US" sz="1600" dirty="0"/>
              <a:t> address or neighbor </a:t>
            </a:r>
            <a:r>
              <a:rPr lang="en-US" sz="1600" dirty="0" err="1"/>
              <a:t>ip</a:t>
            </a:r>
            <a:r>
              <a:rPr lang="en-US" sz="1600" dirty="0"/>
              <a:t> address(it should be be reachable)</a:t>
            </a:r>
          </a:p>
          <a:p>
            <a:pPr marL="342900" indent="-342900">
              <a:buAutoNum type="arabicPeriod"/>
            </a:pPr>
            <a:r>
              <a:rPr lang="en-US" sz="1600" dirty="0"/>
              <a:t>Origin</a:t>
            </a:r>
          </a:p>
        </p:txBody>
      </p:sp>
      <p:pic>
        <p:nvPicPr>
          <p:cNvPr id="1026" name="Picture 2" descr="BGP Attributes divided into two types - Well-known and Optional, which are further divided into Mandatory, Descretionary, Transitive, and Non-transitive.">
            <a:extLst>
              <a:ext uri="{FF2B5EF4-FFF2-40B4-BE49-F238E27FC236}">
                <a16:creationId xmlns:a16="http://schemas.microsoft.com/office/drawing/2014/main" id="{85ADC28C-E00F-B67B-F364-897B2FAC2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957" y="2220937"/>
            <a:ext cx="7828085" cy="4387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698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9E8F7F-4E9B-2758-50F7-61C738FA2536}"/>
              </a:ext>
            </a:extLst>
          </p:cNvPr>
          <p:cNvSpPr txBox="1"/>
          <p:nvPr/>
        </p:nvSpPr>
        <p:spPr>
          <a:xfrm>
            <a:off x="0" y="873760"/>
            <a:ext cx="10281920" cy="5909310"/>
          </a:xfrm>
          <a:prstGeom prst="rect">
            <a:avLst/>
          </a:prstGeom>
          <a:noFill/>
        </p:spPr>
        <p:txBody>
          <a:bodyPr wrap="square" rtlCol="0">
            <a:spAutoFit/>
          </a:bodyPr>
          <a:lstStyle/>
          <a:p>
            <a:pPr algn="l">
              <a:buFont typeface="+mj-lt"/>
              <a:buAutoNum type="arabicPeriod"/>
            </a:pPr>
            <a:r>
              <a:rPr lang="en-IN" b="0" i="0" dirty="0">
                <a:effectLst/>
                <a:latin typeface="Abadi" panose="020F0502020204030204" pitchFamily="34" charset="0"/>
                <a:cs typeface="Abadi" panose="020F0502020204030204" pitchFamily="34" charset="0"/>
              </a:rPr>
              <a:t>Next-hop reachability </a:t>
            </a:r>
          </a:p>
          <a:p>
            <a:pPr algn="l">
              <a:buFont typeface="+mj-lt"/>
              <a:buAutoNum type="arabicPeriod"/>
            </a:pPr>
            <a:r>
              <a:rPr lang="en-IN" b="0" i="0" dirty="0">
                <a:effectLst/>
                <a:latin typeface="Abadi" panose="020F0502020204030204" pitchFamily="34" charset="0"/>
                <a:cs typeface="Abadi" panose="020F0502020204030204" pitchFamily="34" charset="0"/>
              </a:rPr>
              <a:t>A path with the highest “local preference” is preferred (usually set to 100).</a:t>
            </a:r>
          </a:p>
          <a:p>
            <a:pPr algn="l">
              <a:buFont typeface="+mj-lt"/>
              <a:buAutoNum type="arabicPeriod"/>
            </a:pPr>
            <a:r>
              <a:rPr lang="en-IN" b="0" i="0" dirty="0">
                <a:effectLst/>
                <a:latin typeface="Abadi" panose="020F0502020204030204" pitchFamily="34" charset="0"/>
                <a:cs typeface="Abadi" panose="020F0502020204030204" pitchFamily="34" charset="0"/>
              </a:rPr>
              <a:t>A path with the shortest AS Path is preferred (skippable via router configuration).</a:t>
            </a:r>
          </a:p>
          <a:p>
            <a:pPr algn="l">
              <a:buFont typeface="+mj-lt"/>
              <a:buAutoNum type="arabicPeriod"/>
            </a:pPr>
            <a:r>
              <a:rPr lang="en-IN" b="0" i="0" dirty="0">
                <a:effectLst/>
                <a:latin typeface="Abadi" panose="020F0502020204030204" pitchFamily="34" charset="0"/>
                <a:cs typeface="Abadi" panose="020F0502020204030204" pitchFamily="34" charset="0"/>
              </a:rPr>
              <a:t>A path with the lowest origin type is preferred. Origin types are preferred in this order:- IGP- EGP- Incomplete</a:t>
            </a:r>
          </a:p>
          <a:p>
            <a:pPr algn="l">
              <a:buFont typeface="+mj-lt"/>
              <a:buAutoNum type="arabicPeriod"/>
            </a:pPr>
            <a:r>
              <a:rPr lang="en-IN" b="0" i="0" dirty="0">
                <a:effectLst/>
                <a:latin typeface="Abadi" panose="020F0502020204030204" pitchFamily="34" charset="0"/>
                <a:cs typeface="Abadi" panose="020F0502020204030204" pitchFamily="34" charset="0"/>
              </a:rPr>
              <a:t>A path with the lowest MED is preferred. By default, the MED is compared only if the neighbour AS is the same for the paths that are compared (this is configurable). There are multiple commands related to how and when to treat the MED value of the paths, which, due to its complexity, is outside the scope of this article.</a:t>
            </a:r>
          </a:p>
          <a:p>
            <a:pPr algn="l">
              <a:buFont typeface="+mj-lt"/>
              <a:buAutoNum type="arabicPeriod"/>
            </a:pPr>
            <a:r>
              <a:rPr lang="en-IN" b="0" i="0" dirty="0">
                <a:effectLst/>
                <a:latin typeface="Abadi" panose="020F0502020204030204" pitchFamily="34" charset="0"/>
                <a:cs typeface="Abadi" panose="020F0502020204030204" pitchFamily="34" charset="0"/>
              </a:rPr>
              <a:t>A path that is an External BGP path is preferred (versus internal).</a:t>
            </a:r>
          </a:p>
          <a:p>
            <a:pPr algn="l">
              <a:buFont typeface="+mj-lt"/>
              <a:buAutoNum type="arabicPeriod"/>
            </a:pPr>
            <a:r>
              <a:rPr lang="en-IN" b="0" i="0" dirty="0">
                <a:effectLst/>
                <a:latin typeface="Abadi" panose="020F0502020204030204" pitchFamily="34" charset="0"/>
                <a:cs typeface="Abadi" panose="020F0502020204030204" pitchFamily="34" charset="0"/>
              </a:rPr>
              <a:t>A path with the lowest IGP metric for BGP next-hop is preferred. At this point, if multipath is configured, the Router installs the routes. If not, the algorithm continues to the next step.</a:t>
            </a:r>
          </a:p>
          <a:p>
            <a:pPr algn="l">
              <a:buFont typeface="+mj-lt"/>
              <a:buAutoNum type="arabicPeriod"/>
            </a:pPr>
            <a:r>
              <a:rPr lang="en-IN" b="0" i="0" dirty="0">
                <a:effectLst/>
                <a:latin typeface="Abadi" panose="020F0502020204030204" pitchFamily="34" charset="0"/>
                <a:cs typeface="Abadi" panose="020F0502020204030204" pitchFamily="34" charset="0"/>
              </a:rPr>
              <a:t>If both routes are external, the oldest route is preferred. This step is skipped if the BGP is configured to compare the router-ID or the paths have the same router-ID.</a:t>
            </a:r>
          </a:p>
          <a:p>
            <a:pPr algn="l">
              <a:buFont typeface="+mj-lt"/>
              <a:buAutoNum type="arabicPeriod"/>
            </a:pPr>
            <a:r>
              <a:rPr lang="en-IN" b="0" i="0" dirty="0">
                <a:effectLst/>
                <a:latin typeface="Abadi" panose="020F0502020204030204" pitchFamily="34" charset="0"/>
                <a:cs typeface="Abadi" panose="020F0502020204030204" pitchFamily="34" charset="0"/>
              </a:rPr>
              <a:t>A path with the shortest cluster list length is preferred. This step is applicable only in a route reflector environment. If this is not the case, this step is skipped.</a:t>
            </a:r>
          </a:p>
          <a:p>
            <a:pPr>
              <a:buFont typeface="+mj-lt"/>
              <a:buAutoNum type="arabicPeriod"/>
            </a:pPr>
            <a:r>
              <a:rPr lang="en-IN" b="0" i="0" dirty="0">
                <a:effectLst/>
                <a:latin typeface="Abadi" panose="020F0502020204030204" pitchFamily="34" charset="0"/>
                <a:cs typeface="Abadi" panose="020F0502020204030204" pitchFamily="34" charset="0"/>
              </a:rPr>
              <a:t>A path with the lowest router ID is preferred. The router-ID can be manually set or it can be set automatically using the highest IP address configured (first the loopback interfaces are considered and then the physical interfaces).</a:t>
            </a:r>
          </a:p>
          <a:p>
            <a:pPr>
              <a:buFont typeface="+mj-lt"/>
              <a:buAutoNum type="arabicPeriod"/>
            </a:pPr>
            <a:r>
              <a:rPr lang="en-IN" dirty="0">
                <a:latin typeface="Abadi" panose="020F0502020204030204" pitchFamily="34" charset="0"/>
                <a:cs typeface="Abadi" panose="020F0502020204030204" pitchFamily="34" charset="0"/>
              </a:rPr>
              <a:t> The router selects the route from the peer with the smallest numerical Peer Address.</a:t>
            </a:r>
            <a:endParaRPr lang="en-IN" b="0" i="0" dirty="0">
              <a:effectLst/>
              <a:latin typeface="Abadi" panose="020F0502020204030204" pitchFamily="34" charset="0"/>
              <a:cs typeface="Abadi" panose="020F0502020204030204" pitchFamily="34" charset="0"/>
            </a:endParaRPr>
          </a:p>
          <a:p>
            <a:endParaRPr lang="en-US" dirty="0"/>
          </a:p>
        </p:txBody>
      </p:sp>
      <p:sp>
        <p:nvSpPr>
          <p:cNvPr id="5" name="TextBox 4">
            <a:extLst>
              <a:ext uri="{FF2B5EF4-FFF2-40B4-BE49-F238E27FC236}">
                <a16:creationId xmlns:a16="http://schemas.microsoft.com/office/drawing/2014/main" id="{757EE235-52F7-33CC-F4A4-47C2F1AEB678}"/>
              </a:ext>
            </a:extLst>
          </p:cNvPr>
          <p:cNvSpPr txBox="1"/>
          <p:nvPr/>
        </p:nvSpPr>
        <p:spPr>
          <a:xfrm>
            <a:off x="0" y="294640"/>
            <a:ext cx="3284874" cy="369332"/>
          </a:xfrm>
          <a:prstGeom prst="rect">
            <a:avLst/>
          </a:prstGeom>
          <a:noFill/>
        </p:spPr>
        <p:txBody>
          <a:bodyPr wrap="none" rtlCol="0">
            <a:spAutoFit/>
          </a:bodyPr>
          <a:lstStyle/>
          <a:p>
            <a:r>
              <a:rPr lang="en-US" dirty="0">
                <a:solidFill>
                  <a:srgbClr val="FF0000"/>
                </a:solidFill>
                <a:highlight>
                  <a:srgbClr val="FFFF00"/>
                </a:highlight>
              </a:rPr>
              <a:t>BGP Path selection process:</a:t>
            </a:r>
          </a:p>
        </p:txBody>
      </p:sp>
    </p:spTree>
    <p:extLst>
      <p:ext uri="{BB962C8B-B14F-4D97-AF65-F5344CB8AC3E}">
        <p14:creationId xmlns:p14="http://schemas.microsoft.com/office/powerpoint/2010/main" val="3317737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3A2CA14-4693-BFFE-EBFF-149D1B2A6CE2}"/>
              </a:ext>
            </a:extLst>
          </p:cNvPr>
          <p:cNvSpPr txBox="1"/>
          <p:nvPr/>
        </p:nvSpPr>
        <p:spPr>
          <a:xfrm>
            <a:off x="7545625" y="1211635"/>
            <a:ext cx="2326278" cy="369332"/>
          </a:xfrm>
          <a:prstGeom prst="rect">
            <a:avLst/>
          </a:prstGeom>
          <a:noFill/>
        </p:spPr>
        <p:txBody>
          <a:bodyPr wrap="none" rtlCol="0">
            <a:spAutoFit/>
          </a:bodyPr>
          <a:lstStyle/>
          <a:p>
            <a:r>
              <a:rPr lang="en-US" dirty="0"/>
              <a:t>Transient attributes</a:t>
            </a:r>
          </a:p>
        </p:txBody>
      </p:sp>
      <p:pic>
        <p:nvPicPr>
          <p:cNvPr id="3" name="Picture 2">
            <a:extLst>
              <a:ext uri="{FF2B5EF4-FFF2-40B4-BE49-F238E27FC236}">
                <a16:creationId xmlns:a16="http://schemas.microsoft.com/office/drawing/2014/main" id="{19AC5B88-2E77-C01B-4E8D-3D8EEED6D6C4}"/>
              </a:ext>
            </a:extLst>
          </p:cNvPr>
          <p:cNvPicPr>
            <a:picLocks noChangeAspect="1"/>
          </p:cNvPicPr>
          <p:nvPr/>
        </p:nvPicPr>
        <p:blipFill>
          <a:blip r:embed="rId2"/>
          <a:stretch>
            <a:fillRect/>
          </a:stretch>
        </p:blipFill>
        <p:spPr>
          <a:xfrm>
            <a:off x="5203548" y="1580967"/>
            <a:ext cx="7772400" cy="5382787"/>
          </a:xfrm>
          <a:prstGeom prst="rect">
            <a:avLst/>
          </a:prstGeom>
        </p:spPr>
      </p:pic>
      <p:sp>
        <p:nvSpPr>
          <p:cNvPr id="6" name="TextBox 5">
            <a:extLst>
              <a:ext uri="{FF2B5EF4-FFF2-40B4-BE49-F238E27FC236}">
                <a16:creationId xmlns:a16="http://schemas.microsoft.com/office/drawing/2014/main" id="{3327F26F-B524-BFC6-5F85-B985146550F7}"/>
              </a:ext>
            </a:extLst>
          </p:cNvPr>
          <p:cNvSpPr txBox="1"/>
          <p:nvPr/>
        </p:nvSpPr>
        <p:spPr>
          <a:xfrm>
            <a:off x="0" y="1018960"/>
            <a:ext cx="5279009" cy="2031325"/>
          </a:xfrm>
          <a:prstGeom prst="rect">
            <a:avLst/>
          </a:prstGeom>
          <a:noFill/>
        </p:spPr>
        <p:txBody>
          <a:bodyPr wrap="none" rtlCol="0">
            <a:spAutoFit/>
          </a:bodyPr>
          <a:lstStyle/>
          <a:p>
            <a:pPr marL="342900" indent="-342900">
              <a:buAutoNum type="arabicPeriod"/>
            </a:pPr>
            <a:r>
              <a:rPr lang="en-US" dirty="0"/>
              <a:t>Next hop –peer IP</a:t>
            </a:r>
          </a:p>
          <a:p>
            <a:pPr marL="342900" indent="-342900">
              <a:buAutoNum type="arabicPeriod"/>
            </a:pPr>
            <a:r>
              <a:rPr lang="en-US" dirty="0"/>
              <a:t>Highest local preference</a:t>
            </a:r>
          </a:p>
          <a:p>
            <a:pPr marL="342900" indent="-342900">
              <a:buAutoNum type="arabicPeriod"/>
            </a:pPr>
            <a:r>
              <a:rPr lang="en-US" dirty="0"/>
              <a:t>3.shortest AS path</a:t>
            </a:r>
          </a:p>
          <a:p>
            <a:pPr marL="342900" indent="-342900">
              <a:buAutoNum type="arabicPeriod"/>
            </a:pPr>
            <a:r>
              <a:rPr lang="en-US" dirty="0"/>
              <a:t>Smallest origin value </a:t>
            </a:r>
            <a:r>
              <a:rPr lang="en-US" dirty="0" err="1"/>
              <a:t>i</a:t>
            </a:r>
            <a:r>
              <a:rPr lang="en-US" dirty="0"/>
              <a:t>&gt;e&gt;?</a:t>
            </a:r>
          </a:p>
          <a:p>
            <a:pPr marL="342900" indent="-342900">
              <a:buAutoNum type="arabicPeriod"/>
            </a:pPr>
            <a:r>
              <a:rPr lang="en-US" dirty="0"/>
              <a:t>Smallest MED value</a:t>
            </a:r>
          </a:p>
          <a:p>
            <a:pPr marL="342900" indent="-342900">
              <a:buAutoNum type="arabicPeriod"/>
            </a:pPr>
            <a:r>
              <a:rPr lang="en-US" dirty="0"/>
              <a:t>6.EBGP preferred over IBGP</a:t>
            </a:r>
          </a:p>
          <a:p>
            <a:pPr marL="342900" indent="-342900">
              <a:buAutoNum type="arabicPeriod"/>
            </a:pPr>
            <a:r>
              <a:rPr lang="en-US" dirty="0"/>
              <a:t>Smallest IGP metric to reach BGP next hop</a:t>
            </a:r>
          </a:p>
        </p:txBody>
      </p:sp>
      <p:sp>
        <p:nvSpPr>
          <p:cNvPr id="2" name="TextBox 1">
            <a:extLst>
              <a:ext uri="{FF2B5EF4-FFF2-40B4-BE49-F238E27FC236}">
                <a16:creationId xmlns:a16="http://schemas.microsoft.com/office/drawing/2014/main" id="{16378970-7959-204F-7BCD-D88CC9FFF40F}"/>
              </a:ext>
            </a:extLst>
          </p:cNvPr>
          <p:cNvSpPr txBox="1"/>
          <p:nvPr/>
        </p:nvSpPr>
        <p:spPr>
          <a:xfrm>
            <a:off x="3657600" y="294640"/>
            <a:ext cx="1527982" cy="369332"/>
          </a:xfrm>
          <a:prstGeom prst="rect">
            <a:avLst/>
          </a:prstGeom>
          <a:noFill/>
        </p:spPr>
        <p:txBody>
          <a:bodyPr wrap="none" rtlCol="0">
            <a:spAutoFit/>
          </a:bodyPr>
          <a:lstStyle/>
          <a:p>
            <a:r>
              <a:rPr lang="en-US" dirty="0">
                <a:solidFill>
                  <a:srgbClr val="FF0000"/>
                </a:solidFill>
                <a:highlight>
                  <a:srgbClr val="FFFF00"/>
                </a:highlight>
              </a:rPr>
              <a:t>Case-Study:</a:t>
            </a:r>
          </a:p>
        </p:txBody>
      </p:sp>
    </p:spTree>
    <p:extLst>
      <p:ext uri="{BB962C8B-B14F-4D97-AF65-F5344CB8AC3E}">
        <p14:creationId xmlns:p14="http://schemas.microsoft.com/office/powerpoint/2010/main" val="3324219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12016</TotalTime>
  <Words>1423</Words>
  <Application>Microsoft Macintosh PowerPoint</Application>
  <PresentationFormat>Widescreen</PresentationFormat>
  <Paragraphs>122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Abadi</vt:lpstr>
      <vt:lpstr>Arial</vt:lpstr>
      <vt:lpstr>Calibri</vt:lpstr>
      <vt:lpstr>Century Gothic</vt:lpstr>
      <vt:lpstr>CiscoSans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successfully completing this session you will able to understand below topics:</dc:title>
  <dc:creator>E RAMESH GOUD</dc:creator>
  <cp:lastModifiedBy>E. Ramesh Goud</cp:lastModifiedBy>
  <cp:revision>102</cp:revision>
  <dcterms:created xsi:type="dcterms:W3CDTF">2021-02-24T10:44:30Z</dcterms:created>
  <dcterms:modified xsi:type="dcterms:W3CDTF">2024-08-21T03:24:23Z</dcterms:modified>
</cp:coreProperties>
</file>