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318" r:id="rId2"/>
    <p:sldId id="320" r:id="rId3"/>
    <p:sldId id="323" r:id="rId4"/>
    <p:sldId id="322" r:id="rId5"/>
    <p:sldId id="321" r:id="rId6"/>
    <p:sldId id="32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15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17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1F945-EA72-44BC-B293-48052D4D5798}" type="datetimeFigureOut">
              <a:rPr lang="en-US" smtClean="0"/>
              <a:t>8/20/24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BE547-85E3-457E-982D-3B21E49C6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06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59081-76E8-4EB7-8283-B26708E8F772}" type="datetimeFigureOut">
              <a:rPr lang="en-US" smtClean="0"/>
              <a:t>8/20/24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FEC0F-6B7D-498B-A60B-9C6D9401C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23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59081-76E8-4EB7-8283-B26708E8F772}" type="datetimeFigureOut">
              <a:rPr lang="en-US" smtClean="0"/>
              <a:t>8/20/24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FEC0F-6B7D-498B-A60B-9C6D9401C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18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59081-76E8-4EB7-8283-B26708E8F772}" type="datetimeFigureOut">
              <a:rPr lang="en-US" smtClean="0"/>
              <a:t>8/20/24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FEC0F-6B7D-498B-A60B-9C6D9401C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9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59081-76E8-4EB7-8283-B26708E8F772}" type="datetimeFigureOut">
              <a:rPr lang="en-US" smtClean="0"/>
              <a:t>8/20/24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FEC0F-6B7D-498B-A60B-9C6D9401CD9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8046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59081-76E8-4EB7-8283-B26708E8F772}" type="datetimeFigureOut">
              <a:rPr lang="en-US" smtClean="0"/>
              <a:t>8/20/24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FEC0F-6B7D-498B-A60B-9C6D9401C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502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59081-76E8-4EB7-8283-B26708E8F772}" type="datetimeFigureOut">
              <a:rPr lang="en-US" smtClean="0"/>
              <a:t>8/20/24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FEC0F-6B7D-498B-A60B-9C6D9401C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48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59081-76E8-4EB7-8283-B26708E8F772}" type="datetimeFigureOut">
              <a:rPr lang="en-US" smtClean="0"/>
              <a:t>8/20/24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FEC0F-6B7D-498B-A60B-9C6D9401C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4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59081-76E8-4EB7-8283-B26708E8F772}" type="datetimeFigureOut">
              <a:rPr lang="en-US" smtClean="0"/>
              <a:t>8/20/24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FEC0F-6B7D-498B-A60B-9C6D9401C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376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59081-76E8-4EB7-8283-B26708E8F772}" type="datetimeFigureOut">
              <a:rPr lang="en-US" smtClean="0"/>
              <a:t>8/20/24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FEC0F-6B7D-498B-A60B-9C6D9401C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7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59081-76E8-4EB7-8283-B26708E8F772}" type="datetimeFigureOut">
              <a:rPr lang="en-US" smtClean="0"/>
              <a:t>8/20/24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FEC0F-6B7D-498B-A60B-9C6D9401C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79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59081-76E8-4EB7-8283-B26708E8F772}" type="datetimeFigureOut">
              <a:rPr lang="en-US" smtClean="0"/>
              <a:t>8/20/24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FEC0F-6B7D-498B-A60B-9C6D9401C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04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59081-76E8-4EB7-8283-B26708E8F772}" type="datetimeFigureOut">
              <a:rPr lang="en-US" smtClean="0"/>
              <a:t>8/20/24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FEC0F-6B7D-498B-A60B-9C6D9401C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5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59081-76E8-4EB7-8283-B26708E8F772}" type="datetimeFigureOut">
              <a:rPr lang="en-US" smtClean="0"/>
              <a:t>8/20/24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FEC0F-6B7D-498B-A60B-9C6D9401C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84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59081-76E8-4EB7-8283-B26708E8F772}" type="datetimeFigureOut">
              <a:rPr lang="en-US" smtClean="0"/>
              <a:t>8/20/24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FEC0F-6B7D-498B-A60B-9C6D9401C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31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59081-76E8-4EB7-8283-B26708E8F772}" type="datetimeFigureOut">
              <a:rPr lang="en-US" smtClean="0"/>
              <a:t>8/20/24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FEC0F-6B7D-498B-A60B-9C6D9401C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69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59081-76E8-4EB7-8283-B26708E8F772}" type="datetimeFigureOut">
              <a:rPr lang="en-US" smtClean="0"/>
              <a:t>8/20/24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FEC0F-6B7D-498B-A60B-9C6D9401C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21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59081-76E8-4EB7-8283-B26708E8F772}" type="datetimeFigureOut">
              <a:rPr lang="en-US" smtClean="0"/>
              <a:t>8/20/24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FEC0F-6B7D-498B-A60B-9C6D9401C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60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F759081-76E8-4EB7-8283-B26708E8F772}" type="datetimeFigureOut">
              <a:rPr lang="en-US" smtClean="0"/>
              <a:t>8/20/24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FEC0F-6B7D-498B-A60B-9C6D9401C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088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A9A88-4417-4177-3A57-0630A527F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8E687-AEBB-E9F3-5778-FD245F902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056D6B-BE4A-9689-737A-0E2059793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325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4E3A95A-FEC8-233B-E45F-240D7E414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48" y="896073"/>
            <a:ext cx="11188700" cy="59619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3EA2E80-8784-DC52-E231-9E8FC7BE8F92}"/>
              </a:ext>
            </a:extLst>
          </p:cNvPr>
          <p:cNvSpPr txBox="1"/>
          <p:nvPr/>
        </p:nvSpPr>
        <p:spPr>
          <a:xfrm>
            <a:off x="4879000" y="400652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Topology</a:t>
            </a:r>
          </a:p>
        </p:txBody>
      </p:sp>
    </p:spTree>
    <p:extLst>
      <p:ext uri="{BB962C8B-B14F-4D97-AF65-F5344CB8AC3E}">
        <p14:creationId xmlns:p14="http://schemas.microsoft.com/office/powerpoint/2010/main" val="2452044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7A19F1-E1A9-6371-5867-2E46020F2348}"/>
              </a:ext>
            </a:extLst>
          </p:cNvPr>
          <p:cNvSpPr txBox="1"/>
          <p:nvPr/>
        </p:nvSpPr>
        <p:spPr>
          <a:xfrm>
            <a:off x="86624" y="0"/>
            <a:ext cx="671843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R1 router configuration:</a:t>
            </a:r>
          </a:p>
          <a:p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R1#conf t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R1(config)#int g2/0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R1(config-if)#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add 192.168.13.1 255.255.255.0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R1(config-if)#no shut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R1(config)#int g3/0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R1(config-if)#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add 192.168.14.1 255.255.255.0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R1(config-if)#no shut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R1(config-if)#int lo0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R1(config-if)#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add 1.1.1.1 255.255.255.255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R1(config)#router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ospf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10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R1(config-router)#network 192.168.13.0 0.0.0.255 area 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R1(config-router)#network 1.1.1.1 0.0.0.0 area 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R1(config-router)#router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bgp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100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R1(config-router)#neighbor 192.168.14.4 remote-as 200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R1(config-router)#neighbor 3.3.3.3 remote-as 100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R1(config-router)#neighbor 4.4.4.4 remote-as 100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R1(config-router)#neighbor 4.4.4.4 update-source lo0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R1(config-router)#neighbor 3.3.3.3 update-source lo0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6E812F-A7CE-3572-9FEF-7F339577F32F}"/>
              </a:ext>
            </a:extLst>
          </p:cNvPr>
          <p:cNvSpPr txBox="1"/>
          <p:nvPr/>
        </p:nvSpPr>
        <p:spPr>
          <a:xfrm>
            <a:off x="86625" y="3288296"/>
            <a:ext cx="671843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R2 router configuration: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R2#conf t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R2(config)#int g2/0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R2(config-if)#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add 192.168.23.2 255.255.255.0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R2(config-if)#no shut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R2(config-if)#int lo0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R2(config-if)#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add 2.2.2.2 255.255.255.255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R2(config-if)#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add 2.2.2.2 255.255.255.255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R2(config-if)#int g3/0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R2(config-if)#no shut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R2(config-if)#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add 192.168.25.2 255.255.255.0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R2(config-if)#exit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R2(config)#router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ospf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10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R2(config-router)#network 2.2.2.2 0.0.0.0 area 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R2(config-router)#network 192.168.23.0 0.0.0.255 area 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R2(config-router)#router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bgp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100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R2(config-router)#neighbor 192.168.25.5 remote-as 400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R2(config-router)#neighbor 1.1.1.1 remote-as 100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R2(config-router)#neighbor 1.1.1.1 update-source lo0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R2(config-router)#neighbor 3.3.3.3 remote-as 100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R2(config-router)#neighbor 3.3.3.3 update-source lo0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R2(config-router)#exit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B5DDA-7C9A-6258-78AB-509B9F3E5E10}"/>
              </a:ext>
            </a:extLst>
          </p:cNvPr>
          <p:cNvSpPr txBox="1"/>
          <p:nvPr/>
        </p:nvSpPr>
        <p:spPr>
          <a:xfrm>
            <a:off x="4618519" y="117694"/>
            <a:ext cx="6718435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R3 router configuration: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R3#conf t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R3(config)#int g1/0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R3(config-if)#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add 192.168.13.3 255.255.255.0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R3(config-if)#no shut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R3(config-if)#int g2/0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R3(config-if)#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add 192.168.23.3 255.255.255.0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R3(config-if)#no shut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R3(config-if)#int lo0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R3(config-if)#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add 3.3.3.3 255.255.255.255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R3(config-if)#router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ospf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10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R3(config-router)#network 3.3.3.3 0.0.0.0 area 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R3(config-router)#network 192.168.23.0 0.0.0.255 area 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R3(config-router)#network 192.168.23.0 0.0.0.255 area 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R3(config-router)#network 192.168.13.0 0.0.0.255 area 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R3(config-router)#router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bgp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100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R3(config-router)#neighbor 1.1.1.1 remote-as 100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R3(config-router)#neighbor 1.1.1.1 update-source loo0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R3(config-router)#neighbor 2.2.2.2 remote-as 100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R3(config-router)#neighbor 2.2.2.2 up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R3(config-router)#neighbor 2.2.2.2 update-source lo0</a:t>
            </a:r>
          </a:p>
        </p:txBody>
      </p:sp>
    </p:spTree>
    <p:extLst>
      <p:ext uri="{BB962C8B-B14F-4D97-AF65-F5344CB8AC3E}">
        <p14:creationId xmlns:p14="http://schemas.microsoft.com/office/powerpoint/2010/main" val="2767831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442406-4D0C-5D3B-C8E2-B874A976519C}"/>
              </a:ext>
            </a:extLst>
          </p:cNvPr>
          <p:cNvSpPr txBox="1"/>
          <p:nvPr/>
        </p:nvSpPr>
        <p:spPr>
          <a:xfrm>
            <a:off x="86624" y="0"/>
            <a:ext cx="671843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R4 router configuration:</a:t>
            </a:r>
          </a:p>
          <a:p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R4#conf t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R4(config)#int g1/0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R4(config-if)#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add 192.168.14.4 255.255.255.0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R4(config-if)#no shut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R4(config-if)#int loo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R4(config-if)#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add 4.4.4.4 255.255.255.255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R4(config-if)#router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bgp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200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R4(config-router)#neighbor 192.168.14.1 remote-as 100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R4(config-router)#network 4.4.4.4 mask 255.255.255.255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R4(config-router)#do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wr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47FB4B-5CD2-66DA-19E6-3CC5449A21DE}"/>
              </a:ext>
            </a:extLst>
          </p:cNvPr>
          <p:cNvSpPr txBox="1"/>
          <p:nvPr/>
        </p:nvSpPr>
        <p:spPr>
          <a:xfrm>
            <a:off x="86624" y="2192956"/>
            <a:ext cx="671843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R5 router configuration:</a:t>
            </a:r>
          </a:p>
          <a:p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R5#conf t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R5(config)#int g3/0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R5(config-if)#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add 192.168.25.5 255.255.255.0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R5(config-if)#no shut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R5(config-if)#int lo0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R5(config-if)#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add 5.5.5.5 255.255.255.255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R5(config-if)#no shut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R5(config-if)#router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bgp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400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R5(config-router)#neighbor 192.168.25.2 remote-as 100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R5(config-router)#network 5.5.5.5 mask 255.255.255.255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R5(config-router)#do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wr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066BF6-2173-0D83-179F-CFD532E593C2}"/>
              </a:ext>
            </a:extLst>
          </p:cNvPr>
          <p:cNvSpPr txBox="1"/>
          <p:nvPr/>
        </p:nvSpPr>
        <p:spPr>
          <a:xfrm>
            <a:off x="86624" y="4467584"/>
            <a:ext cx="7252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Exercise: Please configure EBGP between R4 to R6 and R6 to R5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9D973D-63F6-5A19-8205-9FA0A77DC210}"/>
              </a:ext>
            </a:extLst>
          </p:cNvPr>
          <p:cNvSpPr txBox="1"/>
          <p:nvPr/>
        </p:nvSpPr>
        <p:spPr>
          <a:xfrm>
            <a:off x="182880" y="4939603"/>
            <a:ext cx="28616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Verification commands:</a:t>
            </a:r>
          </a:p>
          <a:p>
            <a:r>
              <a:rPr lang="en-US" dirty="0"/>
              <a:t>Show 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bgp</a:t>
            </a:r>
            <a:endParaRPr lang="en-US" dirty="0"/>
          </a:p>
          <a:p>
            <a:r>
              <a:rPr lang="en-US" dirty="0"/>
              <a:t>Show </a:t>
            </a:r>
            <a:r>
              <a:rPr lang="en-US" dirty="0" err="1"/>
              <a:t>ip</a:t>
            </a:r>
            <a:r>
              <a:rPr lang="en-US" dirty="0"/>
              <a:t> route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78FAA8-3E1F-0E96-E87E-1EAA920F5563}"/>
              </a:ext>
            </a:extLst>
          </p:cNvPr>
          <p:cNvSpPr txBox="1"/>
          <p:nvPr/>
        </p:nvSpPr>
        <p:spPr>
          <a:xfrm>
            <a:off x="5062889" y="1431899"/>
            <a:ext cx="6585457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R5#sh </a:t>
            </a:r>
            <a:r>
              <a:rPr lang="en-US" sz="1400" dirty="0" err="1"/>
              <a:t>ip</a:t>
            </a:r>
            <a:r>
              <a:rPr lang="en-US" sz="1400" dirty="0"/>
              <a:t> </a:t>
            </a:r>
            <a:r>
              <a:rPr lang="en-US" sz="1400" dirty="0" err="1"/>
              <a:t>bgp</a:t>
            </a:r>
            <a:endParaRPr lang="en-US" sz="1400" dirty="0"/>
          </a:p>
          <a:p>
            <a:r>
              <a:rPr lang="en-US" sz="1400" dirty="0"/>
              <a:t>BGP table version is 5, local router ID is 5.5.5.5</a:t>
            </a:r>
          </a:p>
          <a:p>
            <a:r>
              <a:rPr lang="en-US" sz="1400" dirty="0"/>
              <a:t>Status codes: s suppressed, d damped, h history, * valid, &gt; best, </a:t>
            </a:r>
            <a:r>
              <a:rPr lang="en-US" sz="1400" dirty="0" err="1"/>
              <a:t>i</a:t>
            </a:r>
            <a:r>
              <a:rPr lang="en-US" sz="1400" dirty="0"/>
              <a:t> - internal,</a:t>
            </a:r>
          </a:p>
          <a:p>
            <a:r>
              <a:rPr lang="en-US" sz="1400" dirty="0"/>
              <a:t>              r RIB-failure, S Stale, m multipath, b backup-path, f RT-Filter,</a:t>
            </a:r>
          </a:p>
          <a:p>
            <a:r>
              <a:rPr lang="en-US" sz="1400" dirty="0"/>
              <a:t>              x best-external, a additional-path, c RIB-compressed,</a:t>
            </a:r>
          </a:p>
          <a:p>
            <a:r>
              <a:rPr lang="en-US" sz="1400" dirty="0"/>
              <a:t>Origin codes: </a:t>
            </a:r>
            <a:r>
              <a:rPr lang="en-US" sz="1400" dirty="0" err="1"/>
              <a:t>i</a:t>
            </a:r>
            <a:r>
              <a:rPr lang="en-US" sz="1400" dirty="0"/>
              <a:t> - IGP, e - EGP, ? - incomplete</a:t>
            </a:r>
          </a:p>
          <a:p>
            <a:r>
              <a:rPr lang="en-US" sz="1400" dirty="0"/>
              <a:t>RPKI validation codes: V valid, I invalid, N Not found</a:t>
            </a:r>
          </a:p>
          <a:p>
            <a:endParaRPr lang="en-US" sz="1400" dirty="0"/>
          </a:p>
          <a:p>
            <a:r>
              <a:rPr lang="en-US" sz="1400" dirty="0"/>
              <a:t>     Network          Next Hop            Metric </a:t>
            </a:r>
            <a:r>
              <a:rPr lang="en-US" sz="1400" dirty="0" err="1"/>
              <a:t>LocPrf</a:t>
            </a:r>
            <a:r>
              <a:rPr lang="en-US" sz="1400" dirty="0"/>
              <a:t> Weight Path</a:t>
            </a:r>
          </a:p>
          <a:p>
            <a:r>
              <a:rPr lang="en-US" sz="1400" dirty="0"/>
              <a:t> *&gt;  3.3.3.3/32       192.168.25.2                           0 100 </a:t>
            </a:r>
            <a:r>
              <a:rPr lang="en-US" sz="1400" dirty="0" err="1"/>
              <a:t>i</a:t>
            </a:r>
            <a:endParaRPr lang="en-US" sz="1400" dirty="0"/>
          </a:p>
          <a:p>
            <a:r>
              <a:rPr lang="en-US" sz="1400" dirty="0"/>
              <a:t> *&gt;  </a:t>
            </a:r>
            <a:r>
              <a:rPr lang="en-US" sz="1400" dirty="0">
                <a:solidFill>
                  <a:srgbClr val="FF0000"/>
                </a:solidFill>
                <a:highlight>
                  <a:srgbClr val="FFFF00"/>
                </a:highlight>
              </a:rPr>
              <a:t>4.4.4.4/32       192.168.25.2                           0 100 200 I  &lt;----</a:t>
            </a:r>
          </a:p>
          <a:p>
            <a:r>
              <a:rPr lang="en-US" sz="1400" dirty="0"/>
              <a:t> *&gt;  5.5.5.5/32       0.0.0.0                  0         32768 </a:t>
            </a:r>
            <a:r>
              <a:rPr lang="en-US" sz="1400" dirty="0" err="1"/>
              <a:t>i</a:t>
            </a:r>
            <a:endParaRPr lang="en-US" sz="1400" dirty="0"/>
          </a:p>
          <a:p>
            <a:r>
              <a:rPr lang="en-US" sz="1400" dirty="0"/>
              <a:t> *&gt;  192.168.23.0     192.168.25.2                           0 100 </a:t>
            </a:r>
            <a:r>
              <a:rPr lang="en-US" sz="1400" dirty="0" err="1"/>
              <a:t>i</a:t>
            </a: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0FF2EE-298A-0014-661E-8A2CA947C660}"/>
              </a:ext>
            </a:extLst>
          </p:cNvPr>
          <p:cNvSpPr txBox="1"/>
          <p:nvPr/>
        </p:nvSpPr>
        <p:spPr>
          <a:xfrm>
            <a:off x="4966635" y="546726"/>
            <a:ext cx="5044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check on R5 router EBGP route 4.4.4.4</a:t>
            </a:r>
          </a:p>
          <a:p>
            <a:r>
              <a:rPr lang="en-US" dirty="0"/>
              <a:t> prepend the ASPATH</a:t>
            </a:r>
          </a:p>
        </p:txBody>
      </p:sp>
    </p:spTree>
    <p:extLst>
      <p:ext uri="{BB962C8B-B14F-4D97-AF65-F5344CB8AC3E}">
        <p14:creationId xmlns:p14="http://schemas.microsoft.com/office/powerpoint/2010/main" val="3498759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D7D05E-FB3E-F8A0-67CC-F7F56E13D931}"/>
              </a:ext>
            </a:extLst>
          </p:cNvPr>
          <p:cNvSpPr txBox="1"/>
          <p:nvPr/>
        </p:nvSpPr>
        <p:spPr>
          <a:xfrm>
            <a:off x="240632" y="204090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Next-hop self: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995FD8-33F7-5D98-80C6-423889FE1CCA}"/>
              </a:ext>
            </a:extLst>
          </p:cNvPr>
          <p:cNvSpPr txBox="1"/>
          <p:nvPr/>
        </p:nvSpPr>
        <p:spPr>
          <a:xfrm>
            <a:off x="154005" y="1068403"/>
            <a:ext cx="11747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per the BGP advertisement rule, R3 receives EBGP prefix 4.4.4.4 with the next-hop of 192.168.14.4 and</a:t>
            </a:r>
          </a:p>
          <a:p>
            <a:r>
              <a:rPr lang="en-US" dirty="0"/>
              <a:t>5.5.5.5 with the next-hop of 192.168.25.5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E18B55-03B7-17BB-C794-053280D519BB}"/>
              </a:ext>
            </a:extLst>
          </p:cNvPr>
          <p:cNvSpPr txBox="1"/>
          <p:nvPr/>
        </p:nvSpPr>
        <p:spPr>
          <a:xfrm>
            <a:off x="240632" y="1859339"/>
            <a:ext cx="6585457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R3(config-router)#do </a:t>
            </a:r>
            <a:r>
              <a:rPr lang="en-US" sz="1400" dirty="0" err="1"/>
              <a:t>sh</a:t>
            </a:r>
            <a:r>
              <a:rPr lang="en-US" sz="1400" dirty="0"/>
              <a:t> </a:t>
            </a:r>
            <a:r>
              <a:rPr lang="en-US" sz="1400" dirty="0" err="1"/>
              <a:t>ip</a:t>
            </a:r>
            <a:r>
              <a:rPr lang="en-US" sz="1400" dirty="0"/>
              <a:t> </a:t>
            </a:r>
            <a:r>
              <a:rPr lang="en-US" sz="1400" dirty="0" err="1"/>
              <a:t>bgp</a:t>
            </a:r>
            <a:endParaRPr lang="en-US" sz="1400" dirty="0"/>
          </a:p>
          <a:p>
            <a:r>
              <a:rPr lang="en-US" sz="1400" dirty="0"/>
              <a:t>BGP table version is 1, local router ID is 3.3.3.3</a:t>
            </a:r>
          </a:p>
          <a:p>
            <a:r>
              <a:rPr lang="en-US" sz="1400" dirty="0"/>
              <a:t>Status codes: s suppressed, d damped, h history, * valid, &gt; best, </a:t>
            </a:r>
            <a:r>
              <a:rPr lang="en-US" sz="1400" dirty="0" err="1"/>
              <a:t>i</a:t>
            </a:r>
            <a:r>
              <a:rPr lang="en-US" sz="1400" dirty="0"/>
              <a:t> - internal,</a:t>
            </a:r>
          </a:p>
          <a:p>
            <a:r>
              <a:rPr lang="en-US" sz="1400" dirty="0"/>
              <a:t>              r RIB-failure, S Stale, m multipath, b backup-path, f RT-Filter,</a:t>
            </a:r>
          </a:p>
          <a:p>
            <a:r>
              <a:rPr lang="en-US" sz="1400" dirty="0"/>
              <a:t>              x best-external, a additional-path, c RIB-compressed,</a:t>
            </a:r>
          </a:p>
          <a:p>
            <a:r>
              <a:rPr lang="en-US" sz="1400" dirty="0"/>
              <a:t>Origin codes: </a:t>
            </a:r>
            <a:r>
              <a:rPr lang="en-US" sz="1400" dirty="0" err="1"/>
              <a:t>i</a:t>
            </a:r>
            <a:r>
              <a:rPr lang="en-US" sz="1400" dirty="0"/>
              <a:t> - IGP, e - EGP, ? - incomplete</a:t>
            </a:r>
          </a:p>
          <a:p>
            <a:r>
              <a:rPr lang="en-US" sz="1400" dirty="0"/>
              <a:t>RPKI validation codes: V valid, I invalid, N Not found</a:t>
            </a:r>
          </a:p>
          <a:p>
            <a:endParaRPr lang="en-US" sz="1400" dirty="0"/>
          </a:p>
          <a:p>
            <a:r>
              <a:rPr lang="en-US" sz="1400" dirty="0"/>
              <a:t>     Network          Next Hop            Metric </a:t>
            </a:r>
            <a:r>
              <a:rPr lang="en-US" sz="1400" dirty="0" err="1"/>
              <a:t>LocPrf</a:t>
            </a:r>
            <a:r>
              <a:rPr lang="en-US" sz="1400" dirty="0"/>
              <a:t> Weight Path</a:t>
            </a:r>
          </a:p>
          <a:p>
            <a:r>
              <a:rPr lang="en-US" sz="1400" dirty="0"/>
              <a:t> * </a:t>
            </a:r>
            <a:r>
              <a:rPr lang="en-US" sz="1400" dirty="0" err="1"/>
              <a:t>i</a:t>
            </a:r>
            <a:r>
              <a:rPr lang="en-US" sz="1400" dirty="0"/>
              <a:t> 4.4.4.4/32       192.168.14.4             0    100      0 200 </a:t>
            </a:r>
            <a:r>
              <a:rPr lang="en-US" sz="1400" dirty="0" err="1"/>
              <a:t>i</a:t>
            </a:r>
            <a:endParaRPr lang="en-US" sz="1400" dirty="0"/>
          </a:p>
          <a:p>
            <a:r>
              <a:rPr lang="en-US" sz="1400" dirty="0"/>
              <a:t> * </a:t>
            </a:r>
            <a:r>
              <a:rPr lang="en-US" sz="1400" dirty="0" err="1"/>
              <a:t>i</a:t>
            </a:r>
            <a:r>
              <a:rPr lang="en-US" sz="1400" dirty="0"/>
              <a:t> 5.5.5.5/32       192.168.25.5             0    100      0 400 </a:t>
            </a:r>
            <a:r>
              <a:rPr lang="en-US" sz="1400" dirty="0" err="1"/>
              <a:t>i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C127B4-8EAD-653D-10FB-690BDA757BA7}"/>
              </a:ext>
            </a:extLst>
          </p:cNvPr>
          <p:cNvSpPr txBox="1"/>
          <p:nvPr/>
        </p:nvSpPr>
        <p:spPr>
          <a:xfrm>
            <a:off x="413886" y="4514248"/>
            <a:ext cx="1147301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So, R3 router doesn’t know how to reach this next hop IP’s, hence, we configure next-hop self feature</a:t>
            </a:r>
          </a:p>
          <a:p>
            <a:r>
              <a:rPr lang="en-US" dirty="0"/>
              <a:t>On R1 and R2 IBGP peers.</a:t>
            </a:r>
          </a:p>
          <a:p>
            <a:endParaRPr lang="en-US" dirty="0"/>
          </a:p>
          <a:p>
            <a:r>
              <a:rPr lang="en-US" dirty="0"/>
              <a:t>R1(config-router)#neighbor 2.2.2.2 next-hop-self</a:t>
            </a:r>
          </a:p>
          <a:p>
            <a:r>
              <a:rPr lang="en-US" dirty="0"/>
              <a:t>R1(config-router)#neighbor 3.3.3.3 next-hop-self</a:t>
            </a:r>
          </a:p>
          <a:p>
            <a:r>
              <a:rPr lang="en-US" dirty="0"/>
              <a:t>R2(config-router)#neighbor 1.1.1.1 next-hop-self</a:t>
            </a:r>
          </a:p>
          <a:p>
            <a:r>
              <a:rPr lang="en-US" dirty="0"/>
              <a:t>R2(config-router)#neighbor 3.3.3.3 next-hop-self</a:t>
            </a:r>
          </a:p>
        </p:txBody>
      </p:sp>
    </p:spTree>
    <p:extLst>
      <p:ext uri="{BB962C8B-B14F-4D97-AF65-F5344CB8AC3E}">
        <p14:creationId xmlns:p14="http://schemas.microsoft.com/office/powerpoint/2010/main" val="4011513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7D91BC-40EB-5372-7760-6D5120272FCA}"/>
              </a:ext>
            </a:extLst>
          </p:cNvPr>
          <p:cNvSpPr txBox="1"/>
          <p:nvPr/>
        </p:nvSpPr>
        <p:spPr>
          <a:xfrm>
            <a:off x="182877" y="4039641"/>
            <a:ext cx="6585457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R3(config-router)#do </a:t>
            </a:r>
            <a:r>
              <a:rPr lang="en-US" sz="1400" dirty="0" err="1"/>
              <a:t>sh</a:t>
            </a:r>
            <a:r>
              <a:rPr lang="en-US" sz="1400" dirty="0"/>
              <a:t> </a:t>
            </a:r>
            <a:r>
              <a:rPr lang="en-US" sz="1400" dirty="0" err="1"/>
              <a:t>ip</a:t>
            </a:r>
            <a:r>
              <a:rPr lang="en-US" sz="1400" dirty="0"/>
              <a:t> </a:t>
            </a:r>
            <a:r>
              <a:rPr lang="en-US" sz="1400" dirty="0" err="1"/>
              <a:t>bgp</a:t>
            </a:r>
            <a:endParaRPr lang="en-US" sz="1400" dirty="0"/>
          </a:p>
          <a:p>
            <a:r>
              <a:rPr lang="en-US" sz="1400" dirty="0"/>
              <a:t>BGP table version is 3, local router ID is 3.3.3.3</a:t>
            </a:r>
          </a:p>
          <a:p>
            <a:r>
              <a:rPr lang="en-US" sz="1400" dirty="0"/>
              <a:t>Status codes: s suppressed, d damped, h history, * valid, &gt; best, </a:t>
            </a:r>
            <a:r>
              <a:rPr lang="en-US" sz="1400" dirty="0" err="1"/>
              <a:t>i</a:t>
            </a:r>
            <a:r>
              <a:rPr lang="en-US" sz="1400" dirty="0"/>
              <a:t> - internal,</a:t>
            </a:r>
          </a:p>
          <a:p>
            <a:r>
              <a:rPr lang="en-US" sz="1400" dirty="0"/>
              <a:t>              r RIB-failure, S Stale, m multipath, b backup-path, f RT-Filter,</a:t>
            </a:r>
          </a:p>
          <a:p>
            <a:r>
              <a:rPr lang="en-US" sz="1400" dirty="0"/>
              <a:t>              x best-external, a additional-path, c RIB-compressed,</a:t>
            </a:r>
          </a:p>
          <a:p>
            <a:r>
              <a:rPr lang="en-US" sz="1400" dirty="0"/>
              <a:t>Origin codes: </a:t>
            </a:r>
            <a:r>
              <a:rPr lang="en-US" sz="1400" dirty="0" err="1"/>
              <a:t>i</a:t>
            </a:r>
            <a:r>
              <a:rPr lang="en-US" sz="1400" dirty="0"/>
              <a:t> - IGP, e - EGP, ? - incomplete</a:t>
            </a:r>
          </a:p>
          <a:p>
            <a:r>
              <a:rPr lang="en-US" sz="1400" dirty="0"/>
              <a:t>RPKI validation codes: V valid, I invalid, N Not found</a:t>
            </a:r>
          </a:p>
          <a:p>
            <a:endParaRPr lang="en-US" sz="1400" dirty="0"/>
          </a:p>
          <a:p>
            <a:r>
              <a:rPr lang="en-US" sz="1400" dirty="0"/>
              <a:t>     Network          Next Hop            Metric </a:t>
            </a:r>
            <a:r>
              <a:rPr lang="en-US" sz="1400" dirty="0" err="1"/>
              <a:t>LocPrf</a:t>
            </a:r>
            <a:r>
              <a:rPr lang="en-US" sz="1400" dirty="0"/>
              <a:t> Weight Path</a:t>
            </a:r>
          </a:p>
          <a:p>
            <a:r>
              <a:rPr lang="en-US" sz="1400" dirty="0">
                <a:solidFill>
                  <a:srgbClr val="FF0000"/>
                </a:solidFill>
                <a:highlight>
                  <a:srgbClr val="FFFF00"/>
                </a:highlight>
              </a:rPr>
              <a:t> *&gt;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00"/>
                </a:highlight>
              </a:rPr>
              <a:t>i</a:t>
            </a:r>
            <a:r>
              <a:rPr lang="en-US" sz="1400" dirty="0">
                <a:solidFill>
                  <a:srgbClr val="FF0000"/>
                </a:solidFill>
                <a:highlight>
                  <a:srgbClr val="FFFF00"/>
                </a:highlight>
              </a:rPr>
              <a:t> 4.4.4.4/32       1.1.1.1                  0    100      0 200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00"/>
                </a:highlight>
              </a:rPr>
              <a:t>i</a:t>
            </a:r>
            <a:endParaRPr lang="en-US" sz="14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en-US" sz="1400" dirty="0">
                <a:solidFill>
                  <a:srgbClr val="FF0000"/>
                </a:solidFill>
                <a:highlight>
                  <a:srgbClr val="FFFF00"/>
                </a:highlight>
              </a:rPr>
              <a:t> *&gt;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00"/>
                </a:highlight>
              </a:rPr>
              <a:t>i</a:t>
            </a:r>
            <a:r>
              <a:rPr lang="en-US" sz="1400" dirty="0">
                <a:solidFill>
                  <a:srgbClr val="FF0000"/>
                </a:solidFill>
                <a:highlight>
                  <a:srgbClr val="FFFF00"/>
                </a:highlight>
              </a:rPr>
              <a:t> 5.5.5.5/32       2.2.2.2                  0    100      0 400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00"/>
                </a:highlight>
              </a:rPr>
              <a:t>i</a:t>
            </a:r>
            <a:endParaRPr lang="en-US" sz="14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7C70D1-50CD-E063-945B-9D8A77176AD2}"/>
              </a:ext>
            </a:extLst>
          </p:cNvPr>
          <p:cNvSpPr txBox="1"/>
          <p:nvPr/>
        </p:nvSpPr>
        <p:spPr>
          <a:xfrm>
            <a:off x="182878" y="467370"/>
            <a:ext cx="6585457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R3(config-router)#do </a:t>
            </a:r>
            <a:r>
              <a:rPr lang="en-US" sz="1400" dirty="0" err="1"/>
              <a:t>sh</a:t>
            </a:r>
            <a:r>
              <a:rPr lang="en-US" sz="1400" dirty="0"/>
              <a:t> </a:t>
            </a:r>
            <a:r>
              <a:rPr lang="en-US" sz="1400" dirty="0" err="1"/>
              <a:t>ip</a:t>
            </a:r>
            <a:r>
              <a:rPr lang="en-US" sz="1400" dirty="0"/>
              <a:t> </a:t>
            </a:r>
            <a:r>
              <a:rPr lang="en-US" sz="1400" dirty="0" err="1"/>
              <a:t>bgp</a:t>
            </a:r>
            <a:endParaRPr lang="en-US" sz="1400" dirty="0"/>
          </a:p>
          <a:p>
            <a:r>
              <a:rPr lang="en-US" sz="1400" dirty="0"/>
              <a:t>BGP table version is 1, local router ID is 3.3.3.3</a:t>
            </a:r>
          </a:p>
          <a:p>
            <a:r>
              <a:rPr lang="en-US" sz="1400" dirty="0"/>
              <a:t>Status codes: s suppressed, d damped, h history, * valid, &gt; best, </a:t>
            </a:r>
            <a:r>
              <a:rPr lang="en-US" sz="1400" dirty="0" err="1"/>
              <a:t>i</a:t>
            </a:r>
            <a:r>
              <a:rPr lang="en-US" sz="1400" dirty="0"/>
              <a:t> - internal,</a:t>
            </a:r>
          </a:p>
          <a:p>
            <a:r>
              <a:rPr lang="en-US" sz="1400" dirty="0"/>
              <a:t>              r RIB-failure, S Stale, m multipath, b backup-path, f RT-Filter,</a:t>
            </a:r>
          </a:p>
          <a:p>
            <a:r>
              <a:rPr lang="en-US" sz="1400" dirty="0"/>
              <a:t>              x best-external, a additional-path, c RIB-compressed,</a:t>
            </a:r>
          </a:p>
          <a:p>
            <a:r>
              <a:rPr lang="en-US" sz="1400" dirty="0"/>
              <a:t>Origin codes: </a:t>
            </a:r>
            <a:r>
              <a:rPr lang="en-US" sz="1400" dirty="0" err="1"/>
              <a:t>i</a:t>
            </a:r>
            <a:r>
              <a:rPr lang="en-US" sz="1400" dirty="0"/>
              <a:t> - IGP, e - EGP, ? - incomplete</a:t>
            </a:r>
          </a:p>
          <a:p>
            <a:r>
              <a:rPr lang="en-US" sz="1400" dirty="0"/>
              <a:t>RPKI validation codes: V valid, I invalid, N Not found</a:t>
            </a:r>
          </a:p>
          <a:p>
            <a:endParaRPr lang="en-US" sz="1400" dirty="0"/>
          </a:p>
          <a:p>
            <a:r>
              <a:rPr lang="en-US" sz="1400" dirty="0"/>
              <a:t>     Network          Next Hop            Metric </a:t>
            </a:r>
            <a:r>
              <a:rPr lang="en-US" sz="1400" dirty="0" err="1"/>
              <a:t>LocPrf</a:t>
            </a:r>
            <a:r>
              <a:rPr lang="en-US" sz="1400" dirty="0"/>
              <a:t> Weight Path</a:t>
            </a:r>
          </a:p>
          <a:p>
            <a:r>
              <a:rPr lang="en-US" sz="1400" dirty="0">
                <a:solidFill>
                  <a:srgbClr val="FF0000"/>
                </a:solidFill>
                <a:highlight>
                  <a:srgbClr val="FFFF00"/>
                </a:highlight>
              </a:rPr>
              <a:t> *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00"/>
                </a:highlight>
              </a:rPr>
              <a:t>i</a:t>
            </a:r>
            <a:r>
              <a:rPr lang="en-US" sz="1400" dirty="0">
                <a:solidFill>
                  <a:srgbClr val="FF0000"/>
                </a:solidFill>
                <a:highlight>
                  <a:srgbClr val="FFFF00"/>
                </a:highlight>
              </a:rPr>
              <a:t> 4.4.4.4/32       192.168.14.4             0    100      0 200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00"/>
                </a:highlight>
              </a:rPr>
              <a:t>i</a:t>
            </a:r>
            <a:endParaRPr lang="en-US" sz="14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en-US" sz="1400" dirty="0">
                <a:solidFill>
                  <a:srgbClr val="FF0000"/>
                </a:solidFill>
                <a:highlight>
                  <a:srgbClr val="FFFF00"/>
                </a:highlight>
              </a:rPr>
              <a:t> *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00"/>
                </a:highlight>
              </a:rPr>
              <a:t>i</a:t>
            </a:r>
            <a:r>
              <a:rPr lang="en-US" sz="1400" dirty="0">
                <a:solidFill>
                  <a:srgbClr val="FF0000"/>
                </a:solidFill>
                <a:highlight>
                  <a:srgbClr val="FFFF00"/>
                </a:highlight>
              </a:rPr>
              <a:t> 5.5.5.5/32       192.168.25.5             0    100      0 400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00"/>
                </a:highlight>
              </a:rPr>
              <a:t>i</a:t>
            </a:r>
            <a:endParaRPr lang="en-US" sz="14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C6233B-7694-9835-3653-5FAC9B02C630}"/>
              </a:ext>
            </a:extLst>
          </p:cNvPr>
          <p:cNvSpPr txBox="1"/>
          <p:nvPr/>
        </p:nvSpPr>
        <p:spPr>
          <a:xfrm>
            <a:off x="182878" y="98038"/>
            <a:ext cx="2448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 Next-hop-self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8F8A0D-AECC-DBE5-11D7-3CEC7CDB8A07}"/>
              </a:ext>
            </a:extLst>
          </p:cNvPr>
          <p:cNvSpPr txBox="1"/>
          <p:nvPr/>
        </p:nvSpPr>
        <p:spPr>
          <a:xfrm>
            <a:off x="182877" y="3331362"/>
            <a:ext cx="2263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After </a:t>
            </a:r>
            <a:r>
              <a:rPr lang="en-US" dirty="0"/>
              <a:t>Next-hop-self</a:t>
            </a:r>
          </a:p>
        </p:txBody>
      </p:sp>
    </p:spTree>
    <p:extLst>
      <p:ext uri="{BB962C8B-B14F-4D97-AF65-F5344CB8AC3E}">
        <p14:creationId xmlns:p14="http://schemas.microsoft.com/office/powerpoint/2010/main" val="13519011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12062</TotalTime>
  <Words>1203</Words>
  <Application>Microsoft Macintosh PowerPoint</Application>
  <PresentationFormat>Widescreen</PresentationFormat>
  <Paragraphs>153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Consolas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After successfully completing this session you will able to understand below topics:</dc:title>
  <dc:creator>E RAMESH GOUD</dc:creator>
  <cp:lastModifiedBy>E. Ramesh Goud</cp:lastModifiedBy>
  <cp:revision>105</cp:revision>
  <dcterms:created xsi:type="dcterms:W3CDTF">2021-02-24T10:44:30Z</dcterms:created>
  <dcterms:modified xsi:type="dcterms:W3CDTF">2024-08-21T04:10:14Z</dcterms:modified>
</cp:coreProperties>
</file>