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18" r:id="rId2"/>
    <p:sldId id="326" r:id="rId3"/>
    <p:sldId id="325" r:id="rId4"/>
    <p:sldId id="330" r:id="rId5"/>
    <p:sldId id="301" r:id="rId6"/>
    <p:sldId id="329" r:id="rId7"/>
    <p:sldId id="328" r:id="rId8"/>
    <p:sldId id="331" r:id="rId9"/>
    <p:sldId id="332" r:id="rId10"/>
    <p:sldId id="298" r:id="rId11"/>
    <p:sldId id="323" r:id="rId12"/>
    <p:sldId id="2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15" autoAdjust="0"/>
    <p:restoredTop sz="94660"/>
  </p:normalViewPr>
  <p:slideViewPr>
    <p:cSldViewPr snapToGrid="0">
      <p:cViewPr varScale="1">
        <p:scale>
          <a:sx n="132" d="100"/>
          <a:sy n="132" d="100"/>
        </p:scale>
        <p:origin x="176"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1F945-EA72-44BC-B293-48052D4D5798}" type="datetimeFigureOut">
              <a:rPr lang="en-US" smtClean="0"/>
              <a:t>8/22/24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BE547-85E3-457E-982D-3B21E49C61A4}" type="slidenum">
              <a:rPr lang="en-US" smtClean="0"/>
              <a:t>‹#›</a:t>
            </a:fld>
            <a:endParaRPr lang="en-US"/>
          </a:p>
        </p:txBody>
      </p:sp>
    </p:spTree>
    <p:extLst>
      <p:ext uri="{BB962C8B-B14F-4D97-AF65-F5344CB8AC3E}">
        <p14:creationId xmlns:p14="http://schemas.microsoft.com/office/powerpoint/2010/main" val="366970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46132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8/22/24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58671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6589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8046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0575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8/22/24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90744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8/22/24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58984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3383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821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759081-76E8-4EB7-8283-B26708E8F772}" type="datetimeFigureOut">
              <a:rPr lang="en-US" smtClean="0"/>
              <a:t>8/22/24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5487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50790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759081-76E8-4EB7-8283-B26708E8F772}" type="datetimeFigureOut">
              <a:rPr lang="en-US" smtClean="0"/>
              <a:t>8/22/24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9542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59081-76E8-4EB7-8283-B26708E8F772}" type="datetimeFigureOut">
              <a:rPr lang="en-US" smtClean="0"/>
              <a:t>8/22/24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2008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759081-76E8-4EB7-8283-B26708E8F772}" type="datetimeFigureOut">
              <a:rPr lang="en-US" smtClean="0"/>
              <a:t>8/22/24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20883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759081-76E8-4EB7-8283-B26708E8F772}" type="datetimeFigureOut">
              <a:rPr lang="en-US" smtClean="0"/>
              <a:t>8/22/24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051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759081-76E8-4EB7-8283-B26708E8F772}" type="datetimeFigureOut">
              <a:rPr lang="en-US" smtClean="0"/>
              <a:t>8/22/24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99722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8/22/24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0926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759081-76E8-4EB7-8283-B26708E8F772}" type="datetimeFigureOut">
              <a:rPr lang="en-US" smtClean="0"/>
              <a:t>8/22/24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4FEC0F-6B7D-498B-A60B-9C6D9401CD94}" type="slidenum">
              <a:rPr lang="en-US" smtClean="0"/>
              <a:t>‹#›</a:t>
            </a:fld>
            <a:endParaRPr lang="en-US"/>
          </a:p>
        </p:txBody>
      </p:sp>
    </p:spTree>
    <p:extLst>
      <p:ext uri="{BB962C8B-B14F-4D97-AF65-F5344CB8AC3E}">
        <p14:creationId xmlns:p14="http://schemas.microsoft.com/office/powerpoint/2010/main" val="1351308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9A88-4417-4177-3A57-0630A527F7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88E687-AEBB-E9F3-5778-FD245F902ED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2056D6B-BE4A-9689-737A-0E2059793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52325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D34792-D1FD-5A83-CEDB-76567FA282B0}"/>
              </a:ext>
            </a:extLst>
          </p:cNvPr>
          <p:cNvSpPr txBox="1"/>
          <p:nvPr/>
        </p:nvSpPr>
        <p:spPr>
          <a:xfrm>
            <a:off x="149143" y="26181"/>
            <a:ext cx="1781257" cy="369332"/>
          </a:xfrm>
          <a:prstGeom prst="rect">
            <a:avLst/>
          </a:prstGeom>
          <a:noFill/>
        </p:spPr>
        <p:txBody>
          <a:bodyPr wrap="none" rtlCol="0">
            <a:spAutoFit/>
          </a:bodyPr>
          <a:lstStyle/>
          <a:p>
            <a:r>
              <a:rPr lang="en-US" dirty="0">
                <a:solidFill>
                  <a:srgbClr val="FF0000"/>
                </a:solidFill>
                <a:highlight>
                  <a:srgbClr val="FFFF00"/>
                </a:highlight>
              </a:rPr>
              <a:t>BGP Attributes</a:t>
            </a:r>
          </a:p>
        </p:txBody>
      </p:sp>
      <p:sp>
        <p:nvSpPr>
          <p:cNvPr id="4" name="TextBox 3">
            <a:extLst>
              <a:ext uri="{FF2B5EF4-FFF2-40B4-BE49-F238E27FC236}">
                <a16:creationId xmlns:a16="http://schemas.microsoft.com/office/drawing/2014/main" id="{B12266FB-F67E-A3AE-9B3C-FD580D6F381C}"/>
              </a:ext>
            </a:extLst>
          </p:cNvPr>
          <p:cNvSpPr txBox="1"/>
          <p:nvPr/>
        </p:nvSpPr>
        <p:spPr>
          <a:xfrm>
            <a:off x="3230880" y="4551680"/>
            <a:ext cx="2157963" cy="923330"/>
          </a:xfrm>
          <a:prstGeom prst="rect">
            <a:avLst/>
          </a:prstGeom>
          <a:noFill/>
        </p:spPr>
        <p:txBody>
          <a:bodyPr wrap="none" rtlCol="0">
            <a:spAutoFit/>
          </a:bodyPr>
          <a:lstStyle/>
          <a:p>
            <a:r>
              <a:rPr lang="en-US" dirty="0"/>
              <a:t>2.2.2.2 --- as path </a:t>
            </a:r>
          </a:p>
          <a:p>
            <a:r>
              <a:rPr lang="en-US" dirty="0"/>
              <a:t>1.1.1.1</a:t>
            </a:r>
          </a:p>
          <a:p>
            <a:endParaRPr lang="en-US" dirty="0"/>
          </a:p>
        </p:txBody>
      </p:sp>
      <p:sp>
        <p:nvSpPr>
          <p:cNvPr id="5" name="TextBox 4">
            <a:extLst>
              <a:ext uri="{FF2B5EF4-FFF2-40B4-BE49-F238E27FC236}">
                <a16:creationId xmlns:a16="http://schemas.microsoft.com/office/drawing/2014/main" id="{78F968E2-C465-58B6-CE02-F81AB2BE6EFF}"/>
              </a:ext>
            </a:extLst>
          </p:cNvPr>
          <p:cNvSpPr txBox="1"/>
          <p:nvPr/>
        </p:nvSpPr>
        <p:spPr>
          <a:xfrm>
            <a:off x="257711" y="598160"/>
            <a:ext cx="6306279" cy="1323439"/>
          </a:xfrm>
          <a:prstGeom prst="rect">
            <a:avLst/>
          </a:prstGeom>
          <a:noFill/>
        </p:spPr>
        <p:txBody>
          <a:bodyPr wrap="square" rtlCol="0">
            <a:spAutoFit/>
          </a:bodyPr>
          <a:lstStyle/>
          <a:p>
            <a:r>
              <a:rPr lang="en-US" sz="1600" dirty="0"/>
              <a:t>Well know Mandatory attributes</a:t>
            </a:r>
          </a:p>
          <a:p>
            <a:pPr marL="342900" indent="-342900">
              <a:buAutoNum type="arabicPeriod"/>
            </a:pPr>
            <a:r>
              <a:rPr lang="en-US" sz="1600" dirty="0"/>
              <a:t>AS PATH ,</a:t>
            </a:r>
          </a:p>
          <a:p>
            <a:pPr marL="342900" indent="-342900">
              <a:buAutoNum type="arabicPeriod"/>
            </a:pPr>
            <a:r>
              <a:rPr lang="en-US" sz="1600" dirty="0"/>
              <a:t>NEXT HOP= peer </a:t>
            </a:r>
            <a:r>
              <a:rPr lang="en-US" sz="1600" dirty="0" err="1"/>
              <a:t>ip</a:t>
            </a:r>
            <a:r>
              <a:rPr lang="en-US" sz="1600" dirty="0"/>
              <a:t> address or neighbor </a:t>
            </a:r>
            <a:r>
              <a:rPr lang="en-US" sz="1600" dirty="0" err="1"/>
              <a:t>ip</a:t>
            </a:r>
            <a:r>
              <a:rPr lang="en-US" sz="1600" dirty="0"/>
              <a:t> address(it should be be reachable)</a:t>
            </a:r>
          </a:p>
          <a:p>
            <a:pPr marL="342900" indent="-342900">
              <a:buAutoNum type="arabicPeriod"/>
            </a:pPr>
            <a:r>
              <a:rPr lang="en-US" sz="1600" dirty="0"/>
              <a:t>Origin</a:t>
            </a:r>
          </a:p>
        </p:txBody>
      </p:sp>
      <p:pic>
        <p:nvPicPr>
          <p:cNvPr id="1026" name="Picture 2" descr="BGP Attributes divided into two types - Well-known and Optional, which are further divided into Mandatory, Descretionary, Transitive, and Non-transitive.">
            <a:extLst>
              <a:ext uri="{FF2B5EF4-FFF2-40B4-BE49-F238E27FC236}">
                <a16:creationId xmlns:a16="http://schemas.microsoft.com/office/drawing/2014/main" id="{85ADC28C-E00F-B67B-F364-897B2FAC2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957" y="2220937"/>
            <a:ext cx="7828085" cy="4387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698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9E8F7F-4E9B-2758-50F7-61C738FA2536}"/>
              </a:ext>
            </a:extLst>
          </p:cNvPr>
          <p:cNvSpPr txBox="1"/>
          <p:nvPr/>
        </p:nvSpPr>
        <p:spPr>
          <a:xfrm>
            <a:off x="0" y="873760"/>
            <a:ext cx="10281920" cy="5909310"/>
          </a:xfrm>
          <a:prstGeom prst="rect">
            <a:avLst/>
          </a:prstGeom>
          <a:noFill/>
        </p:spPr>
        <p:txBody>
          <a:bodyPr wrap="square" rtlCol="0">
            <a:spAutoFit/>
          </a:bodyPr>
          <a:lstStyle/>
          <a:p>
            <a:pPr algn="l">
              <a:buFont typeface="+mj-lt"/>
              <a:buAutoNum type="arabicPeriod"/>
            </a:pPr>
            <a:r>
              <a:rPr lang="en-IN" b="0" i="0" dirty="0">
                <a:effectLst/>
                <a:latin typeface="Abadi" panose="020F0502020204030204" pitchFamily="34" charset="0"/>
                <a:cs typeface="Abadi" panose="020F0502020204030204" pitchFamily="34" charset="0"/>
              </a:rPr>
              <a:t>Next-hop reachability </a:t>
            </a:r>
          </a:p>
          <a:p>
            <a:pPr algn="l">
              <a:buFont typeface="+mj-lt"/>
              <a:buAutoNum type="arabicPeriod"/>
            </a:pPr>
            <a:r>
              <a:rPr lang="en-IN" b="0" i="0" dirty="0">
                <a:effectLst/>
                <a:latin typeface="Abadi" panose="020F0502020204030204" pitchFamily="34" charset="0"/>
                <a:cs typeface="Abadi" panose="020F0502020204030204" pitchFamily="34" charset="0"/>
              </a:rPr>
              <a:t>A path with the highest “local preference” is preferred (usually set to 100).</a:t>
            </a:r>
          </a:p>
          <a:p>
            <a:pPr algn="l">
              <a:buFont typeface="+mj-lt"/>
              <a:buAutoNum type="arabicPeriod"/>
            </a:pPr>
            <a:r>
              <a:rPr lang="en-IN" b="0" i="0" dirty="0">
                <a:effectLst/>
                <a:latin typeface="Abadi" panose="020F0502020204030204" pitchFamily="34" charset="0"/>
                <a:cs typeface="Abadi" panose="020F0502020204030204" pitchFamily="34" charset="0"/>
              </a:rPr>
              <a:t>A path with the shortest AS Path is preferred (skippable via router configuration).</a:t>
            </a:r>
          </a:p>
          <a:p>
            <a:pPr algn="l">
              <a:buFont typeface="+mj-lt"/>
              <a:buAutoNum type="arabicPeriod"/>
            </a:pPr>
            <a:r>
              <a:rPr lang="en-IN" b="0" i="0" dirty="0">
                <a:effectLst/>
                <a:latin typeface="Abadi" panose="020F0502020204030204" pitchFamily="34" charset="0"/>
                <a:cs typeface="Abadi" panose="020F0502020204030204" pitchFamily="34" charset="0"/>
              </a:rPr>
              <a:t>A path with the lowest origin type is preferred. Origin types are preferred in this order:- IGP- EGP- Incomplete</a:t>
            </a:r>
          </a:p>
          <a:p>
            <a:pPr algn="l">
              <a:buFont typeface="+mj-lt"/>
              <a:buAutoNum type="arabicPeriod"/>
            </a:pPr>
            <a:r>
              <a:rPr lang="en-IN" b="0" i="0" dirty="0">
                <a:effectLst/>
                <a:latin typeface="Abadi" panose="020F0502020204030204" pitchFamily="34" charset="0"/>
                <a:cs typeface="Abadi" panose="020F0502020204030204" pitchFamily="34" charset="0"/>
              </a:rPr>
              <a:t>A path with the lowest MED is preferred. By default, the MED is compared only if the neighbour AS is the same for the paths that are compared (this is configurable). There are multiple commands related to how and when to treat the MED value of the paths, which, due to its complexity, is outside the scope of this article.</a:t>
            </a:r>
          </a:p>
          <a:p>
            <a:pPr algn="l">
              <a:buFont typeface="+mj-lt"/>
              <a:buAutoNum type="arabicPeriod"/>
            </a:pPr>
            <a:r>
              <a:rPr lang="en-IN" b="0" i="0" dirty="0">
                <a:effectLst/>
                <a:latin typeface="Abadi" panose="020F0502020204030204" pitchFamily="34" charset="0"/>
                <a:cs typeface="Abadi" panose="020F0502020204030204" pitchFamily="34" charset="0"/>
              </a:rPr>
              <a:t>A path that is an External BGP path is preferred (versus internal).</a:t>
            </a:r>
          </a:p>
          <a:p>
            <a:pPr algn="l">
              <a:buFont typeface="+mj-lt"/>
              <a:buAutoNum type="arabicPeriod"/>
            </a:pPr>
            <a:r>
              <a:rPr lang="en-IN" b="0" i="0" dirty="0">
                <a:effectLst/>
                <a:latin typeface="Abadi" panose="020F0502020204030204" pitchFamily="34" charset="0"/>
                <a:cs typeface="Abadi" panose="020F0502020204030204" pitchFamily="34" charset="0"/>
              </a:rPr>
              <a:t>A path with the lowest IGP metric for BGP next-hop is preferred. At this point, if multipath is configured, the Router installs the routes. If not, the algorithm continues to the next step.</a:t>
            </a:r>
          </a:p>
          <a:p>
            <a:pPr algn="l">
              <a:buFont typeface="+mj-lt"/>
              <a:buAutoNum type="arabicPeriod"/>
            </a:pPr>
            <a:r>
              <a:rPr lang="en-IN" b="0" i="0" dirty="0">
                <a:effectLst/>
                <a:latin typeface="Abadi" panose="020F0502020204030204" pitchFamily="34" charset="0"/>
                <a:cs typeface="Abadi" panose="020F0502020204030204" pitchFamily="34" charset="0"/>
              </a:rPr>
              <a:t>If both routes are external, the oldest route is preferred. This step is skipped if the BGP is configured to compare the router-ID or the paths have the same router-ID.</a:t>
            </a:r>
          </a:p>
          <a:p>
            <a:pPr algn="l">
              <a:buFont typeface="+mj-lt"/>
              <a:buAutoNum type="arabicPeriod"/>
            </a:pPr>
            <a:r>
              <a:rPr lang="en-IN" b="0" i="0" dirty="0">
                <a:effectLst/>
                <a:latin typeface="Abadi" panose="020F0502020204030204" pitchFamily="34" charset="0"/>
                <a:cs typeface="Abadi" panose="020F0502020204030204" pitchFamily="34" charset="0"/>
              </a:rPr>
              <a:t>A path with the shortest cluster list length is preferred. This step is applicable only in a route reflector environment. If this is not the case, this step is skipped.</a:t>
            </a:r>
          </a:p>
          <a:p>
            <a:pPr>
              <a:buFont typeface="+mj-lt"/>
              <a:buAutoNum type="arabicPeriod"/>
            </a:pPr>
            <a:r>
              <a:rPr lang="en-IN" b="0" i="0" dirty="0">
                <a:effectLst/>
                <a:latin typeface="Abadi" panose="020F0502020204030204" pitchFamily="34" charset="0"/>
                <a:cs typeface="Abadi" panose="020F0502020204030204" pitchFamily="34" charset="0"/>
              </a:rPr>
              <a:t>A path with the lowest router ID is preferred. The router-ID can be manually set or it can be set automatically using the highest IP address configured (first the loopback interfaces are considered and then the physical interfaces).</a:t>
            </a:r>
          </a:p>
          <a:p>
            <a:pPr>
              <a:buFont typeface="+mj-lt"/>
              <a:buAutoNum type="arabicPeriod"/>
            </a:pPr>
            <a:r>
              <a:rPr lang="en-IN" dirty="0">
                <a:latin typeface="Abadi" panose="020F0502020204030204" pitchFamily="34" charset="0"/>
                <a:cs typeface="Abadi" panose="020F0502020204030204" pitchFamily="34" charset="0"/>
              </a:rPr>
              <a:t> The router selects the route from the peer with the smallest numerical Peer Address.</a:t>
            </a:r>
            <a:endParaRPr lang="en-IN" b="0" i="0" dirty="0">
              <a:effectLst/>
              <a:latin typeface="Abadi" panose="020F0502020204030204" pitchFamily="34" charset="0"/>
              <a:cs typeface="Abadi" panose="020F0502020204030204" pitchFamily="34" charset="0"/>
            </a:endParaRPr>
          </a:p>
          <a:p>
            <a:endParaRPr lang="en-US" dirty="0"/>
          </a:p>
        </p:txBody>
      </p:sp>
      <p:sp>
        <p:nvSpPr>
          <p:cNvPr id="5" name="TextBox 4">
            <a:extLst>
              <a:ext uri="{FF2B5EF4-FFF2-40B4-BE49-F238E27FC236}">
                <a16:creationId xmlns:a16="http://schemas.microsoft.com/office/drawing/2014/main" id="{757EE235-52F7-33CC-F4A4-47C2F1AEB678}"/>
              </a:ext>
            </a:extLst>
          </p:cNvPr>
          <p:cNvSpPr txBox="1"/>
          <p:nvPr/>
        </p:nvSpPr>
        <p:spPr>
          <a:xfrm>
            <a:off x="0" y="294640"/>
            <a:ext cx="3284874" cy="369332"/>
          </a:xfrm>
          <a:prstGeom prst="rect">
            <a:avLst/>
          </a:prstGeom>
          <a:noFill/>
        </p:spPr>
        <p:txBody>
          <a:bodyPr wrap="none" rtlCol="0">
            <a:spAutoFit/>
          </a:bodyPr>
          <a:lstStyle/>
          <a:p>
            <a:r>
              <a:rPr lang="en-US" dirty="0">
                <a:solidFill>
                  <a:srgbClr val="FF0000"/>
                </a:solidFill>
                <a:highlight>
                  <a:srgbClr val="FFFF00"/>
                </a:highlight>
              </a:rPr>
              <a:t>BGP Path selection process:</a:t>
            </a:r>
          </a:p>
        </p:txBody>
      </p:sp>
    </p:spTree>
    <p:extLst>
      <p:ext uri="{BB962C8B-B14F-4D97-AF65-F5344CB8AC3E}">
        <p14:creationId xmlns:p14="http://schemas.microsoft.com/office/powerpoint/2010/main" val="3317737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AC5B88-2E77-C01B-4E8D-3D8EEED6D6C4}"/>
              </a:ext>
            </a:extLst>
          </p:cNvPr>
          <p:cNvPicPr>
            <a:picLocks noChangeAspect="1"/>
          </p:cNvPicPr>
          <p:nvPr/>
        </p:nvPicPr>
        <p:blipFill>
          <a:blip r:embed="rId2"/>
          <a:stretch>
            <a:fillRect/>
          </a:stretch>
        </p:blipFill>
        <p:spPr>
          <a:xfrm>
            <a:off x="5185582" y="1995372"/>
            <a:ext cx="7459131" cy="4803953"/>
          </a:xfrm>
          <a:prstGeom prst="rect">
            <a:avLst/>
          </a:prstGeom>
        </p:spPr>
      </p:pic>
      <p:sp>
        <p:nvSpPr>
          <p:cNvPr id="6" name="TextBox 5">
            <a:extLst>
              <a:ext uri="{FF2B5EF4-FFF2-40B4-BE49-F238E27FC236}">
                <a16:creationId xmlns:a16="http://schemas.microsoft.com/office/drawing/2014/main" id="{3327F26F-B524-BFC6-5F85-B985146550F7}"/>
              </a:ext>
            </a:extLst>
          </p:cNvPr>
          <p:cNvSpPr txBox="1"/>
          <p:nvPr/>
        </p:nvSpPr>
        <p:spPr>
          <a:xfrm>
            <a:off x="0" y="1018960"/>
            <a:ext cx="5279009" cy="2031325"/>
          </a:xfrm>
          <a:prstGeom prst="rect">
            <a:avLst/>
          </a:prstGeom>
          <a:noFill/>
        </p:spPr>
        <p:txBody>
          <a:bodyPr wrap="none" rtlCol="0">
            <a:spAutoFit/>
          </a:bodyPr>
          <a:lstStyle/>
          <a:p>
            <a:pPr marL="342900" indent="-342900">
              <a:buAutoNum type="arabicPeriod"/>
            </a:pPr>
            <a:r>
              <a:rPr lang="en-US" dirty="0"/>
              <a:t>Next hop –peer IP</a:t>
            </a:r>
          </a:p>
          <a:p>
            <a:pPr marL="342900" indent="-342900">
              <a:buAutoNum type="arabicPeriod"/>
            </a:pPr>
            <a:r>
              <a:rPr lang="en-US" dirty="0"/>
              <a:t>Highest local preference</a:t>
            </a:r>
          </a:p>
          <a:p>
            <a:pPr marL="342900" indent="-342900">
              <a:buAutoNum type="arabicPeriod"/>
            </a:pPr>
            <a:r>
              <a:rPr lang="en-US" dirty="0"/>
              <a:t>3.shortest AS path</a:t>
            </a:r>
          </a:p>
          <a:p>
            <a:pPr marL="342900" indent="-342900">
              <a:buAutoNum type="arabicPeriod"/>
            </a:pPr>
            <a:r>
              <a:rPr lang="en-US" dirty="0"/>
              <a:t>Smallest origin value </a:t>
            </a:r>
            <a:r>
              <a:rPr lang="en-US" dirty="0" err="1"/>
              <a:t>i</a:t>
            </a:r>
            <a:r>
              <a:rPr lang="en-US" dirty="0"/>
              <a:t>&gt;e&gt;?</a:t>
            </a:r>
          </a:p>
          <a:p>
            <a:pPr marL="342900" indent="-342900">
              <a:buAutoNum type="arabicPeriod"/>
            </a:pPr>
            <a:r>
              <a:rPr lang="en-US" dirty="0"/>
              <a:t>Smallest MED value</a:t>
            </a:r>
          </a:p>
          <a:p>
            <a:pPr marL="342900" indent="-342900">
              <a:buAutoNum type="arabicPeriod"/>
            </a:pPr>
            <a:r>
              <a:rPr lang="en-US" dirty="0"/>
              <a:t>6.EBGP preferred over IBGP</a:t>
            </a:r>
          </a:p>
          <a:p>
            <a:pPr marL="342900" indent="-342900">
              <a:buAutoNum type="arabicPeriod"/>
            </a:pPr>
            <a:r>
              <a:rPr lang="en-US" dirty="0"/>
              <a:t>Smallest IGP metric to reach BGP next hop</a:t>
            </a:r>
          </a:p>
        </p:txBody>
      </p:sp>
      <p:sp>
        <p:nvSpPr>
          <p:cNvPr id="2" name="TextBox 1">
            <a:extLst>
              <a:ext uri="{FF2B5EF4-FFF2-40B4-BE49-F238E27FC236}">
                <a16:creationId xmlns:a16="http://schemas.microsoft.com/office/drawing/2014/main" id="{16378970-7959-204F-7BCD-D88CC9FFF40F}"/>
              </a:ext>
            </a:extLst>
          </p:cNvPr>
          <p:cNvSpPr txBox="1"/>
          <p:nvPr/>
        </p:nvSpPr>
        <p:spPr>
          <a:xfrm>
            <a:off x="3657600" y="294640"/>
            <a:ext cx="1527982" cy="369332"/>
          </a:xfrm>
          <a:prstGeom prst="rect">
            <a:avLst/>
          </a:prstGeom>
          <a:noFill/>
        </p:spPr>
        <p:txBody>
          <a:bodyPr wrap="none" rtlCol="0">
            <a:spAutoFit/>
          </a:bodyPr>
          <a:lstStyle/>
          <a:p>
            <a:r>
              <a:rPr lang="en-US" dirty="0">
                <a:solidFill>
                  <a:srgbClr val="FF0000"/>
                </a:solidFill>
                <a:highlight>
                  <a:srgbClr val="FFFF00"/>
                </a:highlight>
              </a:rPr>
              <a:t>Case-Study:</a:t>
            </a:r>
          </a:p>
        </p:txBody>
      </p:sp>
      <p:sp>
        <p:nvSpPr>
          <p:cNvPr id="4" name="TextBox 3">
            <a:extLst>
              <a:ext uri="{FF2B5EF4-FFF2-40B4-BE49-F238E27FC236}">
                <a16:creationId xmlns:a16="http://schemas.microsoft.com/office/drawing/2014/main" id="{4A76D82C-0DB3-3006-CD06-E9E538DDAA61}"/>
              </a:ext>
            </a:extLst>
          </p:cNvPr>
          <p:cNvSpPr txBox="1"/>
          <p:nvPr/>
        </p:nvSpPr>
        <p:spPr>
          <a:xfrm>
            <a:off x="5881036" y="1520792"/>
            <a:ext cx="1515158" cy="369332"/>
          </a:xfrm>
          <a:prstGeom prst="rect">
            <a:avLst/>
          </a:prstGeom>
          <a:noFill/>
        </p:spPr>
        <p:txBody>
          <a:bodyPr wrap="none" rtlCol="0">
            <a:spAutoFit/>
          </a:bodyPr>
          <a:lstStyle/>
          <a:p>
            <a:r>
              <a:rPr lang="en-US" dirty="0"/>
              <a:t>Case Study </a:t>
            </a:r>
          </a:p>
        </p:txBody>
      </p:sp>
    </p:spTree>
    <p:extLst>
      <p:ext uri="{BB962C8B-B14F-4D97-AF65-F5344CB8AC3E}">
        <p14:creationId xmlns:p14="http://schemas.microsoft.com/office/powerpoint/2010/main" val="3324219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AEAAEA-FEA9-5C2A-53E0-E2E6639AB708}"/>
              </a:ext>
            </a:extLst>
          </p:cNvPr>
          <p:cNvSpPr txBox="1"/>
          <p:nvPr/>
        </p:nvSpPr>
        <p:spPr>
          <a:xfrm>
            <a:off x="111318" y="73942"/>
            <a:ext cx="10591137" cy="6894195"/>
          </a:xfrm>
          <a:prstGeom prst="rect">
            <a:avLst/>
          </a:prstGeom>
          <a:noFill/>
        </p:spPr>
        <p:txBody>
          <a:bodyPr wrap="square" rtlCol="0">
            <a:spAutoFit/>
          </a:bodyPr>
          <a:lstStyle/>
          <a:p>
            <a:r>
              <a:rPr lang="en-IN" sz="1200" b="1" dirty="0"/>
              <a:t>BGP Peer Groups</a:t>
            </a:r>
            <a:r>
              <a:rPr lang="en-IN" sz="1200" dirty="0"/>
              <a:t> are a feature in Border Gateway Protocol (BGP) that allows network administrators to simplify the management of BGP configurations, particularly when dealing with multiple BGP peers that share common policies.</a:t>
            </a:r>
          </a:p>
          <a:p>
            <a:r>
              <a:rPr lang="en-IN" sz="1200" b="1" dirty="0"/>
              <a:t>Why BGP Peer Groups Are Used:</a:t>
            </a:r>
          </a:p>
          <a:p>
            <a:pPr>
              <a:buFont typeface="+mj-lt"/>
              <a:buAutoNum type="arabicPeriod"/>
            </a:pPr>
            <a:r>
              <a:rPr lang="en-IN" sz="1200" b="1" dirty="0"/>
              <a:t>Configuration Simplification:</a:t>
            </a:r>
            <a:endParaRPr lang="en-IN" sz="1200" dirty="0"/>
          </a:p>
          <a:p>
            <a:pPr marL="742950" lvl="1" indent="-285750">
              <a:buFont typeface="+mj-lt"/>
              <a:buAutoNum type="arabicPeriod"/>
            </a:pPr>
            <a:r>
              <a:rPr lang="en-IN" sz="1200" dirty="0"/>
              <a:t>When you have multiple BGP peers that need to apply the same policies (such as route maps, prefix lists, or filter policies), you can create a BGP peer group and apply these policies to the group. This means that instead of applying the same policies to each peer individually, you only need to configure the policies once for the peer group.</a:t>
            </a:r>
          </a:p>
          <a:p>
            <a:pPr>
              <a:buFont typeface="+mj-lt"/>
              <a:buAutoNum type="arabicPeriod"/>
            </a:pPr>
            <a:r>
              <a:rPr lang="en-IN" sz="1200" b="1" dirty="0"/>
              <a:t>Reduced CPU Utilization:</a:t>
            </a:r>
            <a:endParaRPr lang="en-IN" sz="1200" dirty="0"/>
          </a:p>
          <a:p>
            <a:pPr marL="742950" lvl="1" indent="-285750">
              <a:buFont typeface="+mj-lt"/>
              <a:buAutoNum type="arabicPeriod"/>
            </a:pPr>
            <a:r>
              <a:rPr lang="en-IN" sz="1200" dirty="0"/>
              <a:t>Without peer groups, BGP has to process and apply the same set of policies for each peer separately, which can be CPU-intensive, especially in large networks with many peers. By using peer groups, the router processes the policies once for the group, reducing the overall CPU load.</a:t>
            </a:r>
          </a:p>
          <a:p>
            <a:pPr>
              <a:buFont typeface="+mj-lt"/>
              <a:buAutoNum type="arabicPeriod"/>
            </a:pPr>
            <a:r>
              <a:rPr lang="en-IN" sz="1200" b="1" dirty="0"/>
              <a:t>Operational Efficiency:</a:t>
            </a:r>
            <a:endParaRPr lang="en-IN" sz="1200" dirty="0"/>
          </a:p>
          <a:p>
            <a:pPr marL="742950" lvl="1" indent="-285750">
              <a:buFont typeface="+mj-lt"/>
              <a:buAutoNum type="arabicPeriod"/>
            </a:pPr>
            <a:r>
              <a:rPr lang="en-IN" sz="1200" dirty="0"/>
              <a:t>BGP peer groups improve operational efficiency by reducing the potential for configuration errors and simplifying the overall BGP configuration. This makes it easier to manage and scale BGP in large networks.</a:t>
            </a:r>
          </a:p>
          <a:p>
            <a:pPr>
              <a:buFont typeface="+mj-lt"/>
              <a:buAutoNum type="arabicPeriod"/>
            </a:pPr>
            <a:r>
              <a:rPr lang="en-IN" sz="1200" b="1" dirty="0"/>
              <a:t>Ease of Management:</a:t>
            </a:r>
            <a:endParaRPr lang="en-IN" sz="1200" dirty="0"/>
          </a:p>
          <a:p>
            <a:pPr marL="742950" lvl="1" indent="-285750">
              <a:buFont typeface="+mj-lt"/>
              <a:buAutoNum type="arabicPeriod"/>
            </a:pPr>
            <a:r>
              <a:rPr lang="en-IN" sz="1200" dirty="0"/>
              <a:t>If you need to update the policies or configuration parameters for a group of peers, you can do so by modifying the peer group configuration. All peers within the group will automatically inherit the changes, reducing administrative overhead.</a:t>
            </a:r>
          </a:p>
          <a:p>
            <a:r>
              <a:rPr lang="en-IN" sz="1200" b="1" dirty="0"/>
              <a:t>How It Works:</a:t>
            </a:r>
          </a:p>
          <a:p>
            <a:pPr>
              <a:buFont typeface="Arial" panose="020B0604020202020204" pitchFamily="34" charset="0"/>
              <a:buChar char="•"/>
            </a:pPr>
            <a:r>
              <a:rPr lang="en-IN" sz="1200" dirty="0"/>
              <a:t>A BGP peer group is created by defining a peer group name in the BGP configuration.</a:t>
            </a:r>
          </a:p>
          <a:p>
            <a:pPr>
              <a:buFont typeface="Arial" panose="020B0604020202020204" pitchFamily="34" charset="0"/>
              <a:buChar char="•"/>
            </a:pPr>
            <a:r>
              <a:rPr lang="en-IN" sz="1200" dirty="0"/>
              <a:t>Common parameters (like remote-as, update-source, route policies) are applied to this peer group.</a:t>
            </a:r>
          </a:p>
          <a:p>
            <a:pPr>
              <a:buFont typeface="Arial" panose="020B0604020202020204" pitchFamily="34" charset="0"/>
              <a:buChar char="•"/>
            </a:pPr>
            <a:r>
              <a:rPr lang="en-IN" sz="1200" dirty="0"/>
              <a:t>Individual BGP peers are then added to the peer group.</a:t>
            </a:r>
          </a:p>
          <a:p>
            <a:pPr>
              <a:buFont typeface="Arial" panose="020B0604020202020204" pitchFamily="34" charset="0"/>
              <a:buChar char="•"/>
            </a:pPr>
            <a:endParaRPr lang="en-IN" sz="1200" dirty="0"/>
          </a:p>
          <a:p>
            <a:r>
              <a:rPr lang="en-IN" sz="1000" dirty="0">
                <a:highlight>
                  <a:srgbClr val="000000"/>
                </a:highlight>
                <a:latin typeface="Consolas" panose="020B0609020204030204" pitchFamily="49" charset="0"/>
                <a:cs typeface="Consolas" panose="020B0609020204030204" pitchFamily="49" charset="0"/>
              </a:rPr>
              <a:t>  router </a:t>
            </a:r>
            <a:r>
              <a:rPr lang="en-IN" sz="1000" dirty="0" err="1">
                <a:highlight>
                  <a:srgbClr val="000000"/>
                </a:highlight>
                <a:latin typeface="Consolas" panose="020B0609020204030204" pitchFamily="49" charset="0"/>
                <a:cs typeface="Consolas" panose="020B0609020204030204" pitchFamily="49" charset="0"/>
              </a:rPr>
              <a:t>bgp</a:t>
            </a:r>
            <a:r>
              <a:rPr lang="en-IN" sz="1000" dirty="0">
                <a:highlight>
                  <a:srgbClr val="000000"/>
                </a:highlight>
                <a:latin typeface="Consolas" panose="020B0609020204030204" pitchFamily="49" charset="0"/>
                <a:cs typeface="Consolas" panose="020B0609020204030204" pitchFamily="49" charset="0"/>
              </a:rPr>
              <a:t> 65001</a:t>
            </a:r>
          </a:p>
          <a:p>
            <a:r>
              <a:rPr lang="en-IN" sz="1000" dirty="0">
                <a:highlight>
                  <a:srgbClr val="000000"/>
                </a:highlight>
                <a:latin typeface="Consolas" panose="020B0609020204030204" pitchFamily="49" charset="0"/>
                <a:cs typeface="Consolas" panose="020B0609020204030204" pitchFamily="49" charset="0"/>
              </a:rPr>
              <a:t>  </a:t>
            </a:r>
            <a:r>
              <a:rPr lang="en-IN" sz="1000" dirty="0" err="1">
                <a:highlight>
                  <a:srgbClr val="000000"/>
                </a:highlight>
                <a:latin typeface="Consolas" panose="020B0609020204030204" pitchFamily="49" charset="0"/>
                <a:cs typeface="Consolas" panose="020B0609020204030204" pitchFamily="49" charset="0"/>
              </a:rPr>
              <a:t>neighbor</a:t>
            </a:r>
            <a:r>
              <a:rPr lang="en-IN" sz="1000" dirty="0">
                <a:highlight>
                  <a:srgbClr val="000000"/>
                </a:highlight>
                <a:latin typeface="Consolas" panose="020B0609020204030204" pitchFamily="49" charset="0"/>
                <a:cs typeface="Consolas" panose="020B0609020204030204" pitchFamily="49" charset="0"/>
              </a:rPr>
              <a:t> PEER_GROUP_NAME peer-group</a:t>
            </a:r>
          </a:p>
          <a:p>
            <a:r>
              <a:rPr lang="en-IN" sz="1000" dirty="0">
                <a:highlight>
                  <a:srgbClr val="000000"/>
                </a:highlight>
                <a:latin typeface="Consolas" panose="020B0609020204030204" pitchFamily="49" charset="0"/>
                <a:cs typeface="Consolas" panose="020B0609020204030204" pitchFamily="49" charset="0"/>
              </a:rPr>
              <a:t>  </a:t>
            </a:r>
            <a:r>
              <a:rPr lang="en-IN" sz="1000" dirty="0" err="1">
                <a:highlight>
                  <a:srgbClr val="000000"/>
                </a:highlight>
                <a:latin typeface="Consolas" panose="020B0609020204030204" pitchFamily="49" charset="0"/>
                <a:cs typeface="Consolas" panose="020B0609020204030204" pitchFamily="49" charset="0"/>
              </a:rPr>
              <a:t>neighbor</a:t>
            </a:r>
            <a:r>
              <a:rPr lang="en-IN" sz="1000" dirty="0">
                <a:highlight>
                  <a:srgbClr val="000000"/>
                </a:highlight>
                <a:latin typeface="Consolas" panose="020B0609020204030204" pitchFamily="49" charset="0"/>
                <a:cs typeface="Consolas" panose="020B0609020204030204" pitchFamily="49" charset="0"/>
              </a:rPr>
              <a:t> PEER_GROUP_NAME remote-as 65002</a:t>
            </a:r>
          </a:p>
          <a:p>
            <a:r>
              <a:rPr lang="en-IN" sz="1000" dirty="0">
                <a:highlight>
                  <a:srgbClr val="000000"/>
                </a:highlight>
                <a:latin typeface="Consolas" panose="020B0609020204030204" pitchFamily="49" charset="0"/>
                <a:cs typeface="Consolas" panose="020B0609020204030204" pitchFamily="49" charset="0"/>
              </a:rPr>
              <a:t>  </a:t>
            </a:r>
            <a:r>
              <a:rPr lang="en-IN" sz="1000" dirty="0" err="1">
                <a:highlight>
                  <a:srgbClr val="000000"/>
                </a:highlight>
                <a:latin typeface="Consolas" panose="020B0609020204030204" pitchFamily="49" charset="0"/>
                <a:cs typeface="Consolas" panose="020B0609020204030204" pitchFamily="49" charset="0"/>
              </a:rPr>
              <a:t>neighbor</a:t>
            </a:r>
            <a:r>
              <a:rPr lang="en-IN" sz="1000" dirty="0">
                <a:highlight>
                  <a:srgbClr val="000000"/>
                </a:highlight>
                <a:latin typeface="Consolas" panose="020B0609020204030204" pitchFamily="49" charset="0"/>
                <a:cs typeface="Consolas" panose="020B0609020204030204" pitchFamily="49" charset="0"/>
              </a:rPr>
              <a:t> PEER_GROUP_NAME update-source Loopback0</a:t>
            </a:r>
          </a:p>
          <a:p>
            <a:r>
              <a:rPr lang="en-IN" sz="1000" dirty="0">
                <a:highlight>
                  <a:srgbClr val="000000"/>
                </a:highlight>
                <a:latin typeface="Consolas" panose="020B0609020204030204" pitchFamily="49" charset="0"/>
                <a:cs typeface="Consolas" panose="020B0609020204030204" pitchFamily="49" charset="0"/>
              </a:rPr>
              <a:t>  </a:t>
            </a:r>
            <a:r>
              <a:rPr lang="en-IN" sz="1000" dirty="0" err="1">
                <a:highlight>
                  <a:srgbClr val="000000"/>
                </a:highlight>
                <a:latin typeface="Consolas" panose="020B0609020204030204" pitchFamily="49" charset="0"/>
                <a:cs typeface="Consolas" panose="020B0609020204030204" pitchFamily="49" charset="0"/>
              </a:rPr>
              <a:t>neighbor</a:t>
            </a:r>
            <a:r>
              <a:rPr lang="en-IN" sz="1000" dirty="0">
                <a:highlight>
                  <a:srgbClr val="000000"/>
                </a:highlight>
                <a:latin typeface="Consolas" panose="020B0609020204030204" pitchFamily="49" charset="0"/>
                <a:cs typeface="Consolas" panose="020B0609020204030204" pitchFamily="49" charset="0"/>
              </a:rPr>
              <a:t> PEER_GROUP_NAME route-map POLICY_NAME in</a:t>
            </a:r>
          </a:p>
          <a:p>
            <a:endParaRPr lang="en-IN" sz="1000" dirty="0">
              <a:highlight>
                <a:srgbClr val="000000"/>
              </a:highlight>
              <a:latin typeface="Consolas" panose="020B0609020204030204" pitchFamily="49" charset="0"/>
              <a:cs typeface="Consolas" panose="020B0609020204030204" pitchFamily="49" charset="0"/>
            </a:endParaRPr>
          </a:p>
          <a:p>
            <a:r>
              <a:rPr lang="en-IN" sz="1000" dirty="0">
                <a:highlight>
                  <a:srgbClr val="000000"/>
                </a:highlight>
                <a:latin typeface="Consolas" panose="020B0609020204030204" pitchFamily="49" charset="0"/>
                <a:cs typeface="Consolas" panose="020B0609020204030204" pitchFamily="49" charset="0"/>
              </a:rPr>
              <a:t>  </a:t>
            </a:r>
            <a:r>
              <a:rPr lang="en-IN" sz="1000" dirty="0" err="1">
                <a:highlight>
                  <a:srgbClr val="000000"/>
                </a:highlight>
                <a:latin typeface="Consolas" panose="020B0609020204030204" pitchFamily="49" charset="0"/>
                <a:cs typeface="Consolas" panose="020B0609020204030204" pitchFamily="49" charset="0"/>
              </a:rPr>
              <a:t>neighbor</a:t>
            </a:r>
            <a:r>
              <a:rPr lang="en-IN" sz="1000" dirty="0">
                <a:highlight>
                  <a:srgbClr val="000000"/>
                </a:highlight>
                <a:latin typeface="Consolas" panose="020B0609020204030204" pitchFamily="49" charset="0"/>
                <a:cs typeface="Consolas" panose="020B0609020204030204" pitchFamily="49" charset="0"/>
              </a:rPr>
              <a:t> 192.168.1.1 peer-group PEER_GROUP_NAME</a:t>
            </a:r>
          </a:p>
          <a:p>
            <a:r>
              <a:rPr lang="en-IN" sz="1000" dirty="0">
                <a:highlight>
                  <a:srgbClr val="000000"/>
                </a:highlight>
                <a:latin typeface="Consolas" panose="020B0609020204030204" pitchFamily="49" charset="0"/>
                <a:cs typeface="Consolas" panose="020B0609020204030204" pitchFamily="49" charset="0"/>
              </a:rPr>
              <a:t>  </a:t>
            </a:r>
            <a:r>
              <a:rPr lang="en-IN" sz="1000" dirty="0" err="1">
                <a:highlight>
                  <a:srgbClr val="000000"/>
                </a:highlight>
                <a:latin typeface="Consolas" panose="020B0609020204030204" pitchFamily="49" charset="0"/>
                <a:cs typeface="Consolas" panose="020B0609020204030204" pitchFamily="49" charset="0"/>
              </a:rPr>
              <a:t>neighbor</a:t>
            </a:r>
            <a:r>
              <a:rPr lang="en-IN" sz="1000" dirty="0">
                <a:highlight>
                  <a:srgbClr val="000000"/>
                </a:highlight>
                <a:latin typeface="Consolas" panose="020B0609020204030204" pitchFamily="49" charset="0"/>
                <a:cs typeface="Consolas" panose="020B0609020204030204" pitchFamily="49" charset="0"/>
              </a:rPr>
              <a:t> 192.168.1.2 peer-group PEER_GROUP_NAME</a:t>
            </a:r>
          </a:p>
          <a:p>
            <a:pPr>
              <a:buFont typeface="Arial" panose="020B0604020202020204" pitchFamily="34" charset="0"/>
              <a:buChar char="•"/>
            </a:pPr>
            <a:endParaRPr lang="en-IN" sz="1400" dirty="0"/>
          </a:p>
          <a:p>
            <a:pPr>
              <a:buFont typeface="Arial" panose="020B0604020202020204" pitchFamily="34" charset="0"/>
              <a:buChar char="•"/>
            </a:pPr>
            <a:r>
              <a:rPr lang="en-IN" sz="1400" dirty="0"/>
              <a:t>In this example, the BGP peers 192.168.1.1 and 192.168.1.2 are Individual BGP peers automatically receive or apply the configuration settings that have been defined for the peer group PEER_GROUP_NAME.</a:t>
            </a:r>
          </a:p>
          <a:p>
            <a:endParaRPr lang="en-IN" sz="1400" dirty="0"/>
          </a:p>
          <a:p>
            <a:r>
              <a:rPr lang="en-IN" sz="1400" dirty="0"/>
              <a:t>BGP peer groups are particularly useful in large-scale deployments where managing individual peer configurations would be complex and prone to errors.</a:t>
            </a:r>
            <a:endParaRPr lang="en-US" sz="1400" dirty="0"/>
          </a:p>
        </p:txBody>
      </p:sp>
    </p:spTree>
    <p:extLst>
      <p:ext uri="{BB962C8B-B14F-4D97-AF65-F5344CB8AC3E}">
        <p14:creationId xmlns:p14="http://schemas.microsoft.com/office/powerpoint/2010/main" val="170889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852275-1345-4212-51F8-EFDA76180367}"/>
              </a:ext>
            </a:extLst>
          </p:cNvPr>
          <p:cNvSpPr txBox="1"/>
          <p:nvPr/>
        </p:nvSpPr>
        <p:spPr>
          <a:xfrm>
            <a:off x="0" y="134471"/>
            <a:ext cx="12111317" cy="5201424"/>
          </a:xfrm>
          <a:prstGeom prst="rect">
            <a:avLst/>
          </a:prstGeom>
          <a:noFill/>
        </p:spPr>
        <p:txBody>
          <a:bodyPr wrap="square" rtlCol="0">
            <a:spAutoFit/>
          </a:bodyPr>
          <a:lstStyle/>
          <a:p>
            <a:r>
              <a:rPr lang="en-IN" b="1" dirty="0"/>
              <a:t>Why Route Reflectors (RRs) Are Used:</a:t>
            </a:r>
          </a:p>
          <a:p>
            <a:r>
              <a:rPr lang="en-IN" b="1" dirty="0"/>
              <a:t>Problem:</a:t>
            </a:r>
            <a:r>
              <a:rPr lang="en-IN" sz="1400" dirty="0"/>
              <a:t> In BGP, the </a:t>
            </a:r>
            <a:r>
              <a:rPr lang="en-IN" sz="1400" b="1" dirty="0"/>
              <a:t>split horizon rule</a:t>
            </a:r>
            <a:r>
              <a:rPr lang="en-IN" sz="1400" dirty="0"/>
              <a:t> prevents a BGP router from advertising routes it learned via iBGP to other iBGP peers. To ensure all routers in an Autonomous System (AS) can exchange routes, they traditionally need to be fully meshed—meaning every router must have a direct iBGP session with every other router. This becomes impractical as the network grows because the number of connections increases rapidly.</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l"/>
            <a:r>
              <a:rPr lang="en-IN" b="1" dirty="0"/>
              <a:t>Solution:</a:t>
            </a:r>
            <a:r>
              <a:rPr lang="en-IN" dirty="0"/>
              <a:t> </a:t>
            </a:r>
            <a:r>
              <a:rPr lang="en-IN" sz="1400" b="0" i="0" dirty="0">
                <a:effectLst/>
                <a:latin typeface="Mulish"/>
              </a:rPr>
              <a:t>Route Reflector is the method that helps to avoid the full mesh neighborship and reduce the number of BGP peering within an AS.</a:t>
            </a:r>
          </a:p>
          <a:p>
            <a:pPr algn="l"/>
            <a:r>
              <a:rPr lang="en-IN" sz="1400" b="0" i="0" dirty="0">
                <a:effectLst/>
                <a:latin typeface="Mulish"/>
              </a:rPr>
              <a:t>In the case of route reflector, routers get configured as Client and Server. The server is responsible for advertising the traffic to all the clients in a topology.</a:t>
            </a:r>
          </a:p>
          <a:p>
            <a:pPr algn="l"/>
            <a:r>
              <a:rPr lang="en-IN" sz="1400" b="0" i="0" dirty="0">
                <a:effectLst/>
                <a:latin typeface="Mulish"/>
              </a:rPr>
              <a:t>Topology with and without route reflector configured would look like this:-</a:t>
            </a:r>
          </a:p>
          <a:p>
            <a:endParaRPr lang="en-IN" sz="1400" dirty="0"/>
          </a:p>
          <a:p>
            <a:r>
              <a:rPr lang="en-IN" sz="1400" b="0" i="0" dirty="0">
                <a:effectLst/>
                <a:latin typeface="Mulish"/>
              </a:rPr>
              <a:t>Now each router needs to have an iBGP peering with just a server.</a:t>
            </a:r>
            <a:endParaRPr lang="en-IN" sz="1400" dirty="0"/>
          </a:p>
          <a:p>
            <a:endParaRPr lang="en-US" dirty="0"/>
          </a:p>
        </p:txBody>
      </p:sp>
      <p:pic>
        <p:nvPicPr>
          <p:cNvPr id="8" name="Picture 7">
            <a:extLst>
              <a:ext uri="{FF2B5EF4-FFF2-40B4-BE49-F238E27FC236}">
                <a16:creationId xmlns:a16="http://schemas.microsoft.com/office/drawing/2014/main" id="{AF3B9562-D33C-C6D8-F919-26B1ED012B83}"/>
              </a:ext>
            </a:extLst>
          </p:cNvPr>
          <p:cNvPicPr>
            <a:picLocks noChangeAspect="1"/>
          </p:cNvPicPr>
          <p:nvPr/>
        </p:nvPicPr>
        <p:blipFill>
          <a:blip r:embed="rId2"/>
          <a:stretch>
            <a:fillRect/>
          </a:stretch>
        </p:blipFill>
        <p:spPr>
          <a:xfrm>
            <a:off x="3200773" y="1151591"/>
            <a:ext cx="4051300" cy="2654300"/>
          </a:xfrm>
          <a:prstGeom prst="rect">
            <a:avLst/>
          </a:prstGeom>
        </p:spPr>
      </p:pic>
      <p:pic>
        <p:nvPicPr>
          <p:cNvPr id="1032" name="Picture 8" descr="server">
            <a:extLst>
              <a:ext uri="{FF2B5EF4-FFF2-40B4-BE49-F238E27FC236}">
                <a16:creationId xmlns:a16="http://schemas.microsoft.com/office/drawing/2014/main" id="{F9AD7C22-8EB8-D26B-5F3D-3BB52351E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1" y="4589929"/>
            <a:ext cx="3505199" cy="226807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ull mesh">
            <a:extLst>
              <a:ext uri="{FF2B5EF4-FFF2-40B4-BE49-F238E27FC236}">
                <a16:creationId xmlns:a16="http://schemas.microsoft.com/office/drawing/2014/main" id="{0B0E6353-3E96-67C7-9187-74A69B71D4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1271" y="4589929"/>
            <a:ext cx="3675530" cy="2268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30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D4D21-0ECA-9B5D-D70D-326E1E91075A}"/>
              </a:ext>
            </a:extLst>
          </p:cNvPr>
          <p:cNvSpPr txBox="1"/>
          <p:nvPr/>
        </p:nvSpPr>
        <p:spPr>
          <a:xfrm>
            <a:off x="89647" y="304801"/>
            <a:ext cx="12303706" cy="3816429"/>
          </a:xfrm>
          <a:prstGeom prst="rect">
            <a:avLst/>
          </a:prstGeom>
          <a:noFill/>
        </p:spPr>
        <p:txBody>
          <a:bodyPr wrap="square" rtlCol="0">
            <a:spAutoFit/>
          </a:bodyPr>
          <a:lstStyle/>
          <a:p>
            <a:pPr algn="l"/>
            <a:r>
              <a:rPr lang="en-IN" sz="1400" b="1" i="0" dirty="0">
                <a:effectLst/>
              </a:rPr>
              <a:t>What is the role of routers in BGP Route Reflector Configuration?</a:t>
            </a:r>
          </a:p>
          <a:p>
            <a:pPr algn="l"/>
            <a:r>
              <a:rPr lang="en-IN" sz="1400" b="0" i="0" dirty="0">
                <a:effectLst/>
              </a:rPr>
              <a:t>The role of routers in BGP Route Reflector Configuration is as follows-</a:t>
            </a:r>
          </a:p>
          <a:p>
            <a:pPr algn="l">
              <a:buFont typeface="Arial" panose="020B0604020202020204" pitchFamily="34" charset="0"/>
              <a:buChar char="•"/>
            </a:pPr>
            <a:r>
              <a:rPr lang="en-IN" sz="1400" b="1" i="0" dirty="0">
                <a:effectLst/>
              </a:rPr>
              <a:t>Route Reflector (RR)</a:t>
            </a:r>
          </a:p>
          <a:p>
            <a:pPr algn="l"/>
            <a:r>
              <a:rPr lang="en-IN" sz="1400" b="0" i="0" dirty="0">
                <a:effectLst/>
              </a:rPr>
              <a:t>The Route Reflector, also known as the Server, is responsible for reflecting BGP routes. The server receives BGP updates, stores them, and then reflects those updates to other routers accordingly. It also communicates with non-client routers directly or through client routers.  </a:t>
            </a:r>
          </a:p>
          <a:p>
            <a:pPr algn="l">
              <a:buFont typeface="Arial" panose="020B0604020202020204" pitchFamily="34" charset="0"/>
              <a:buChar char="•"/>
            </a:pPr>
            <a:r>
              <a:rPr lang="en-IN" sz="1400" b="1" i="0" dirty="0">
                <a:effectLst/>
              </a:rPr>
              <a:t>Client Routers</a:t>
            </a:r>
          </a:p>
          <a:p>
            <a:pPr algn="l"/>
            <a:r>
              <a:rPr lang="en-IN" sz="1400" b="0" i="0" dirty="0">
                <a:effectLst/>
              </a:rPr>
              <a:t>These are BGP routers that form a peering relationship with a Route Reflector. They advertise their routes to the Route Reflector, which then reflects these routes to other clients. Client routers do not peer directly with each other; instead, they peer with the Route Reflector. We need to configure the router as a client. </a:t>
            </a:r>
          </a:p>
          <a:p>
            <a:pPr algn="l">
              <a:buFont typeface="Arial" panose="020B0604020202020204" pitchFamily="34" charset="0"/>
              <a:buChar char="•"/>
            </a:pPr>
            <a:r>
              <a:rPr lang="en-IN" sz="1400" b="1" i="0" dirty="0">
                <a:effectLst/>
              </a:rPr>
              <a:t>Non-Client Routers</a:t>
            </a:r>
          </a:p>
          <a:p>
            <a:pPr algn="l"/>
            <a:r>
              <a:rPr lang="en-IN" sz="1400" b="0" i="0" dirty="0">
                <a:effectLst/>
              </a:rPr>
              <a:t>These are BGP routers that do not peer directly with other non-client routers. They receive BGP routes from Route Reflectors, either directly or through client routers. </a:t>
            </a:r>
          </a:p>
          <a:p>
            <a:pPr algn="l"/>
            <a:r>
              <a:rPr lang="en-IN" sz="1400" b="1" i="0" dirty="0">
                <a:effectLst/>
              </a:rPr>
              <a:t>Based on the types of routers, we can have the following cases: -</a:t>
            </a:r>
          </a:p>
          <a:p>
            <a:pPr algn="l"/>
            <a:r>
              <a:rPr lang="en-IN" sz="1400" b="1" i="0" u="sng" dirty="0">
                <a:effectLst/>
              </a:rPr>
              <a:t>Case – 1</a:t>
            </a:r>
            <a:endParaRPr lang="en-IN" sz="1400" b="1" i="0" dirty="0">
              <a:effectLst/>
            </a:endParaRPr>
          </a:p>
          <a:p>
            <a:pPr algn="l"/>
            <a:r>
              <a:rPr lang="en-IN" sz="1400" b="0" i="0" dirty="0">
                <a:effectLst/>
              </a:rPr>
              <a:t>If a route comes from a Client, the Route Reflector reflects it to all other clients and non-clients. </a:t>
            </a:r>
          </a:p>
          <a:p>
            <a:pPr algn="l"/>
            <a:endParaRPr lang="en-IN" sz="1400" b="1" i="0" dirty="0">
              <a:effectLst/>
            </a:endParaRPr>
          </a:p>
          <a:p>
            <a:endParaRPr lang="en-US" dirty="0"/>
          </a:p>
        </p:txBody>
      </p:sp>
      <p:pic>
        <p:nvPicPr>
          <p:cNvPr id="6148" name="Picture 4" descr="Case 1 type of router">
            <a:extLst>
              <a:ext uri="{FF2B5EF4-FFF2-40B4-BE49-F238E27FC236}">
                <a16:creationId xmlns:a16="http://schemas.microsoft.com/office/drawing/2014/main" id="{71A4E891-0A11-66D2-A73E-09B005B3BC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458" y="3801034"/>
            <a:ext cx="5387789" cy="2832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623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9E941B-6BEC-AB60-6127-1F3A797B7AF2}"/>
              </a:ext>
            </a:extLst>
          </p:cNvPr>
          <p:cNvSpPr txBox="1"/>
          <p:nvPr/>
        </p:nvSpPr>
        <p:spPr>
          <a:xfrm>
            <a:off x="125506" y="161365"/>
            <a:ext cx="1083951" cy="646331"/>
          </a:xfrm>
          <a:prstGeom prst="rect">
            <a:avLst/>
          </a:prstGeom>
          <a:noFill/>
        </p:spPr>
        <p:txBody>
          <a:bodyPr wrap="none" rtlCol="0">
            <a:spAutoFit/>
          </a:bodyPr>
          <a:lstStyle/>
          <a:p>
            <a:r>
              <a:rPr lang="en-IN" b="1" i="0" u="sng" dirty="0">
                <a:effectLst/>
                <a:latin typeface="Nunito Sans" pitchFamily="2" charset="77"/>
              </a:rPr>
              <a:t>Case – 2</a:t>
            </a:r>
            <a:endParaRPr lang="en-IN" b="1" i="0" dirty="0">
              <a:effectLst/>
              <a:latin typeface="Nunito Sans" pitchFamily="2" charset="77"/>
            </a:endParaRPr>
          </a:p>
          <a:p>
            <a:endParaRPr lang="en-US" dirty="0"/>
          </a:p>
        </p:txBody>
      </p:sp>
      <p:sp>
        <p:nvSpPr>
          <p:cNvPr id="5" name="TextBox 4">
            <a:extLst>
              <a:ext uri="{FF2B5EF4-FFF2-40B4-BE49-F238E27FC236}">
                <a16:creationId xmlns:a16="http://schemas.microsoft.com/office/drawing/2014/main" id="{1D76B59D-6B70-987C-FFDB-7AAD27FDB30C}"/>
              </a:ext>
            </a:extLst>
          </p:cNvPr>
          <p:cNvSpPr txBox="1"/>
          <p:nvPr/>
        </p:nvSpPr>
        <p:spPr>
          <a:xfrm>
            <a:off x="125506" y="484530"/>
            <a:ext cx="10054355" cy="369332"/>
          </a:xfrm>
          <a:prstGeom prst="rect">
            <a:avLst/>
          </a:prstGeom>
          <a:noFill/>
        </p:spPr>
        <p:txBody>
          <a:bodyPr wrap="none" rtlCol="0">
            <a:spAutoFit/>
          </a:bodyPr>
          <a:lstStyle/>
          <a:p>
            <a:r>
              <a:rPr lang="en-IN" b="0" i="0" dirty="0">
                <a:effectLst/>
                <a:latin typeface="Mulish"/>
              </a:rPr>
              <a:t>If a route comes from a non-client, the Route reflector reflects it to all the clients but not the non-clients. </a:t>
            </a:r>
            <a:endParaRPr lang="en-US" dirty="0"/>
          </a:p>
        </p:txBody>
      </p:sp>
      <p:pic>
        <p:nvPicPr>
          <p:cNvPr id="2052" name="Picture 4" descr="Case 2 router type">
            <a:extLst>
              <a:ext uri="{FF2B5EF4-FFF2-40B4-BE49-F238E27FC236}">
                <a16:creationId xmlns:a16="http://schemas.microsoft.com/office/drawing/2014/main" id="{DA3C5DE6-820F-1EC5-8319-A2E3CEB2D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83" y="1532965"/>
            <a:ext cx="9296400" cy="433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35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45A043-6A72-BCF2-1D70-1BF37E2657C9}"/>
              </a:ext>
            </a:extLst>
          </p:cNvPr>
          <p:cNvSpPr txBox="1"/>
          <p:nvPr/>
        </p:nvSpPr>
        <p:spPr>
          <a:xfrm>
            <a:off x="286871" y="233082"/>
            <a:ext cx="9488431" cy="923330"/>
          </a:xfrm>
          <a:prstGeom prst="rect">
            <a:avLst/>
          </a:prstGeom>
          <a:noFill/>
        </p:spPr>
        <p:txBody>
          <a:bodyPr wrap="none" rtlCol="0">
            <a:spAutoFit/>
          </a:bodyPr>
          <a:lstStyle/>
          <a:p>
            <a:pPr algn="l"/>
            <a:r>
              <a:rPr lang="en-IN" b="1" i="0" u="sng" dirty="0">
                <a:effectLst/>
                <a:latin typeface="Nunito Sans" pitchFamily="2" charset="77"/>
              </a:rPr>
              <a:t>Case – 3</a:t>
            </a:r>
            <a:endParaRPr lang="en-IN" b="1" i="0" dirty="0">
              <a:effectLst/>
              <a:latin typeface="Nunito Sans" pitchFamily="2" charset="77"/>
            </a:endParaRPr>
          </a:p>
          <a:p>
            <a:br>
              <a:rPr lang="en-IN" dirty="0"/>
            </a:br>
            <a:r>
              <a:rPr lang="en-IN" b="0" i="0" dirty="0">
                <a:effectLst/>
                <a:latin typeface="Mulish"/>
              </a:rPr>
              <a:t>If a route comes from an eBGP peer, the Route reflector reflects it to all the clients and non-clients. </a:t>
            </a:r>
            <a:endParaRPr lang="en-US" dirty="0"/>
          </a:p>
        </p:txBody>
      </p:sp>
      <p:pic>
        <p:nvPicPr>
          <p:cNvPr id="7170" name="Picture 2" descr="Case 3 router type">
            <a:extLst>
              <a:ext uri="{FF2B5EF4-FFF2-40B4-BE49-F238E27FC236}">
                <a16:creationId xmlns:a16="http://schemas.microsoft.com/office/drawing/2014/main" id="{47D341F4-E8BB-C99F-FB8A-8E2F95089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753" y="1604682"/>
            <a:ext cx="9126071" cy="484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546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C5B1C4-1109-B8FC-E1FF-FB4433A5A3B1}"/>
              </a:ext>
            </a:extLst>
          </p:cNvPr>
          <p:cNvPicPr>
            <a:picLocks noChangeAspect="1"/>
          </p:cNvPicPr>
          <p:nvPr/>
        </p:nvPicPr>
        <p:blipFill>
          <a:blip r:embed="rId2"/>
          <a:stretch>
            <a:fillRect/>
          </a:stretch>
        </p:blipFill>
        <p:spPr>
          <a:xfrm>
            <a:off x="8140700" y="0"/>
            <a:ext cx="4051300" cy="2654300"/>
          </a:xfrm>
          <a:prstGeom prst="rect">
            <a:avLst/>
          </a:prstGeom>
        </p:spPr>
      </p:pic>
      <p:sp>
        <p:nvSpPr>
          <p:cNvPr id="4" name="TextBox 3">
            <a:extLst>
              <a:ext uri="{FF2B5EF4-FFF2-40B4-BE49-F238E27FC236}">
                <a16:creationId xmlns:a16="http://schemas.microsoft.com/office/drawing/2014/main" id="{4D6C4239-8FBB-31EC-10D3-FE144D6046D1}"/>
              </a:ext>
            </a:extLst>
          </p:cNvPr>
          <p:cNvSpPr txBox="1"/>
          <p:nvPr/>
        </p:nvSpPr>
        <p:spPr>
          <a:xfrm>
            <a:off x="295835" y="358588"/>
            <a:ext cx="2058577" cy="369332"/>
          </a:xfrm>
          <a:prstGeom prst="rect">
            <a:avLst/>
          </a:prstGeom>
          <a:noFill/>
        </p:spPr>
        <p:txBody>
          <a:bodyPr wrap="none" rtlCol="0">
            <a:spAutoFit/>
          </a:bodyPr>
          <a:lstStyle/>
          <a:p>
            <a:r>
              <a:rPr lang="en-US" dirty="0"/>
              <a:t>Peer groups LAB:</a:t>
            </a:r>
          </a:p>
        </p:txBody>
      </p:sp>
      <p:sp>
        <p:nvSpPr>
          <p:cNvPr id="5" name="TextBox 4">
            <a:extLst>
              <a:ext uri="{FF2B5EF4-FFF2-40B4-BE49-F238E27FC236}">
                <a16:creationId xmlns:a16="http://schemas.microsoft.com/office/drawing/2014/main" id="{410448E8-1AF3-7E08-2A39-35621DE9D7EF}"/>
              </a:ext>
            </a:extLst>
          </p:cNvPr>
          <p:cNvSpPr txBox="1"/>
          <p:nvPr/>
        </p:nvSpPr>
        <p:spPr>
          <a:xfrm>
            <a:off x="393700" y="869196"/>
            <a:ext cx="2864887" cy="5940088"/>
          </a:xfrm>
          <a:prstGeom prst="rect">
            <a:avLst/>
          </a:prstGeom>
          <a:noFill/>
        </p:spPr>
        <p:txBody>
          <a:bodyPr wrap="none" rtlCol="0">
            <a:spAutoFit/>
          </a:bodyPr>
          <a:lstStyle/>
          <a:p>
            <a:r>
              <a:rPr lang="en-US" sz="1000" dirty="0">
                <a:highlight>
                  <a:srgbClr val="000000"/>
                </a:highlight>
                <a:latin typeface="Consolas" panose="020B0609020204030204" pitchFamily="49" charset="0"/>
                <a:cs typeface="Consolas" panose="020B0609020204030204" pitchFamily="49" charset="0"/>
              </a:rPr>
              <a:t>R1 Router:</a:t>
            </a:r>
          </a:p>
          <a:p>
            <a:endParaRPr lang="en-US" sz="1000" dirty="0">
              <a:highlight>
                <a:srgbClr val="000000"/>
              </a:highlight>
              <a:latin typeface="Consolas" panose="020B0609020204030204" pitchFamily="49" charset="0"/>
              <a:cs typeface="Consolas" panose="020B0609020204030204" pitchFamily="49" charset="0"/>
            </a:endParaRPr>
          </a:p>
          <a:p>
            <a:r>
              <a:rPr lang="en-US" sz="1000" dirty="0">
                <a:highlight>
                  <a:srgbClr val="000000"/>
                </a:highlight>
                <a:latin typeface="Consolas" panose="020B0609020204030204" pitchFamily="49" charset="0"/>
                <a:cs typeface="Consolas" panose="020B0609020204030204" pitchFamily="49" charset="0"/>
              </a:rPr>
              <a:t>router </a:t>
            </a:r>
            <a:r>
              <a:rPr lang="en-US" sz="1000" dirty="0" err="1">
                <a:highlight>
                  <a:srgbClr val="000000"/>
                </a:highlight>
                <a:latin typeface="Consolas" panose="020B0609020204030204" pitchFamily="49" charset="0"/>
                <a:cs typeface="Consolas" panose="020B0609020204030204" pitchFamily="49" charset="0"/>
              </a:rPr>
              <a:t>bgp</a:t>
            </a:r>
            <a:r>
              <a:rPr lang="en-US" sz="1000" dirty="0">
                <a:highlight>
                  <a:srgbClr val="000000"/>
                </a:highlight>
                <a:latin typeface="Consolas" panose="020B0609020204030204" pitchFamily="49" charset="0"/>
                <a:cs typeface="Consolas" panose="020B0609020204030204" pitchFamily="49" charset="0"/>
              </a:rPr>
              <a:t> 100</a:t>
            </a:r>
          </a:p>
          <a:p>
            <a:r>
              <a:rPr lang="en-US" sz="1000" dirty="0">
                <a:highlight>
                  <a:srgbClr val="000000"/>
                </a:highlight>
                <a:latin typeface="Consolas" panose="020B0609020204030204" pitchFamily="49" charset="0"/>
                <a:cs typeface="Consolas" panose="020B0609020204030204" pitchFamily="49" charset="0"/>
              </a:rPr>
              <a:t>redistribute connected</a:t>
            </a:r>
          </a:p>
          <a:p>
            <a:r>
              <a:rPr lang="en-US" sz="1000" dirty="0">
                <a:highlight>
                  <a:srgbClr val="000000"/>
                </a:highlight>
                <a:latin typeface="Consolas" panose="020B0609020204030204" pitchFamily="49" charset="0"/>
                <a:cs typeface="Consolas" panose="020B0609020204030204" pitchFamily="49" charset="0"/>
              </a:rPr>
              <a:t> neighbor IBGP peer-group</a:t>
            </a:r>
          </a:p>
          <a:p>
            <a:r>
              <a:rPr lang="en-US" sz="1000" dirty="0">
                <a:highlight>
                  <a:srgbClr val="000000"/>
                </a:highlight>
                <a:latin typeface="Consolas" panose="020B0609020204030204" pitchFamily="49" charset="0"/>
                <a:cs typeface="Consolas" panose="020B0609020204030204" pitchFamily="49" charset="0"/>
              </a:rPr>
              <a:t> neighbor IBGP remote-as 100</a:t>
            </a:r>
          </a:p>
          <a:p>
            <a:r>
              <a:rPr lang="en-US" sz="1000" dirty="0">
                <a:highlight>
                  <a:srgbClr val="000000"/>
                </a:highlight>
                <a:latin typeface="Consolas" panose="020B0609020204030204" pitchFamily="49" charset="0"/>
                <a:cs typeface="Consolas" panose="020B0609020204030204" pitchFamily="49" charset="0"/>
              </a:rPr>
              <a:t> neighbor IBGP update-source Loopback0</a:t>
            </a:r>
          </a:p>
          <a:p>
            <a:r>
              <a:rPr lang="en-US" sz="1000" dirty="0">
                <a:highlight>
                  <a:srgbClr val="000000"/>
                </a:highlight>
                <a:latin typeface="Consolas" panose="020B0609020204030204" pitchFamily="49" charset="0"/>
                <a:cs typeface="Consolas" panose="020B0609020204030204" pitchFamily="49" charset="0"/>
              </a:rPr>
              <a:t> neighbor IBGP next-hop-self</a:t>
            </a:r>
          </a:p>
          <a:p>
            <a:r>
              <a:rPr lang="en-US" sz="1000" dirty="0">
                <a:highlight>
                  <a:srgbClr val="000000"/>
                </a:highlight>
                <a:latin typeface="Consolas" panose="020B0609020204030204" pitchFamily="49" charset="0"/>
                <a:cs typeface="Consolas" panose="020B0609020204030204" pitchFamily="49" charset="0"/>
              </a:rPr>
              <a:t>neighbor 2.2.2.2 peer-group IBGP</a:t>
            </a:r>
          </a:p>
          <a:p>
            <a:r>
              <a:rPr lang="en-US" sz="1000" dirty="0">
                <a:highlight>
                  <a:srgbClr val="000000"/>
                </a:highlight>
                <a:latin typeface="Consolas" panose="020B0609020204030204" pitchFamily="49" charset="0"/>
                <a:cs typeface="Consolas" panose="020B0609020204030204" pitchFamily="49" charset="0"/>
              </a:rPr>
              <a:t> neighbor 3.3.3.3 peer-group IBGP</a:t>
            </a:r>
          </a:p>
          <a:p>
            <a:r>
              <a:rPr lang="en-US" sz="1000" dirty="0">
                <a:highlight>
                  <a:srgbClr val="000000"/>
                </a:highlight>
                <a:latin typeface="Consolas" panose="020B0609020204030204" pitchFamily="49" charset="0"/>
                <a:cs typeface="Consolas" panose="020B0609020204030204" pitchFamily="49" charset="0"/>
              </a:rPr>
              <a:t> neighbor 7.7.7.7 peer-group IBGP</a:t>
            </a:r>
          </a:p>
          <a:p>
            <a:endParaRPr lang="en-US" sz="1000" dirty="0">
              <a:highlight>
                <a:srgbClr val="000000"/>
              </a:highlight>
              <a:latin typeface="Consolas" panose="020B0609020204030204" pitchFamily="49" charset="0"/>
              <a:cs typeface="Consolas" panose="020B0609020204030204" pitchFamily="49" charset="0"/>
            </a:endParaRPr>
          </a:p>
          <a:p>
            <a:r>
              <a:rPr lang="en-US" sz="1000" dirty="0">
                <a:highlight>
                  <a:srgbClr val="000000"/>
                </a:highlight>
                <a:latin typeface="Consolas" panose="020B0609020204030204" pitchFamily="49" charset="0"/>
                <a:cs typeface="Consolas" panose="020B0609020204030204" pitchFamily="49" charset="0"/>
              </a:rPr>
              <a:t>R3 Router</a:t>
            </a:r>
          </a:p>
          <a:p>
            <a:endParaRPr lang="en-US" sz="1000" dirty="0">
              <a:highlight>
                <a:srgbClr val="000000"/>
              </a:highlight>
              <a:latin typeface="Consolas" panose="020B0609020204030204" pitchFamily="49" charset="0"/>
              <a:cs typeface="Consolas" panose="020B0609020204030204" pitchFamily="49" charset="0"/>
            </a:endParaRPr>
          </a:p>
          <a:p>
            <a:r>
              <a:rPr lang="en-US" sz="1000" dirty="0">
                <a:highlight>
                  <a:srgbClr val="000000"/>
                </a:highlight>
                <a:latin typeface="Consolas" panose="020B0609020204030204" pitchFamily="49" charset="0"/>
                <a:cs typeface="Consolas" panose="020B0609020204030204" pitchFamily="49" charset="0"/>
              </a:rPr>
              <a:t>router </a:t>
            </a:r>
            <a:r>
              <a:rPr lang="en-US" sz="1000" dirty="0" err="1">
                <a:highlight>
                  <a:srgbClr val="000000"/>
                </a:highlight>
                <a:latin typeface="Consolas" panose="020B0609020204030204" pitchFamily="49" charset="0"/>
                <a:cs typeface="Consolas" panose="020B0609020204030204" pitchFamily="49" charset="0"/>
              </a:rPr>
              <a:t>bgp</a:t>
            </a:r>
            <a:r>
              <a:rPr lang="en-US" sz="1000" dirty="0">
                <a:highlight>
                  <a:srgbClr val="000000"/>
                </a:highlight>
                <a:latin typeface="Consolas" panose="020B0609020204030204" pitchFamily="49" charset="0"/>
                <a:cs typeface="Consolas" panose="020B0609020204030204" pitchFamily="49" charset="0"/>
              </a:rPr>
              <a:t> 100</a:t>
            </a:r>
          </a:p>
          <a:p>
            <a:r>
              <a:rPr lang="en-US" sz="1000" dirty="0">
                <a:highlight>
                  <a:srgbClr val="000000"/>
                </a:highlight>
                <a:latin typeface="Consolas" panose="020B0609020204030204" pitchFamily="49" charset="0"/>
                <a:cs typeface="Consolas" panose="020B0609020204030204" pitchFamily="49" charset="0"/>
              </a:rPr>
              <a:t>redistribute connected</a:t>
            </a:r>
          </a:p>
          <a:p>
            <a:r>
              <a:rPr lang="en-US" sz="1000" dirty="0">
                <a:highlight>
                  <a:srgbClr val="000000"/>
                </a:highlight>
                <a:latin typeface="Consolas" panose="020B0609020204030204" pitchFamily="49" charset="0"/>
                <a:cs typeface="Consolas" panose="020B0609020204030204" pitchFamily="49" charset="0"/>
              </a:rPr>
              <a:t> neighbor IBGP peer-group</a:t>
            </a:r>
          </a:p>
          <a:p>
            <a:r>
              <a:rPr lang="en-US" sz="1000" dirty="0">
                <a:highlight>
                  <a:srgbClr val="000000"/>
                </a:highlight>
                <a:latin typeface="Consolas" panose="020B0609020204030204" pitchFamily="49" charset="0"/>
                <a:cs typeface="Consolas" panose="020B0609020204030204" pitchFamily="49" charset="0"/>
              </a:rPr>
              <a:t> neighbor IBGP remote-as 100</a:t>
            </a:r>
          </a:p>
          <a:p>
            <a:r>
              <a:rPr lang="en-US" sz="1000" dirty="0">
                <a:highlight>
                  <a:srgbClr val="000000"/>
                </a:highlight>
                <a:latin typeface="Consolas" panose="020B0609020204030204" pitchFamily="49" charset="0"/>
                <a:cs typeface="Consolas" panose="020B0609020204030204" pitchFamily="49" charset="0"/>
              </a:rPr>
              <a:t> neighbor IBGP update-source Loopback0</a:t>
            </a:r>
          </a:p>
          <a:p>
            <a:r>
              <a:rPr lang="en-US" sz="1000" dirty="0">
                <a:highlight>
                  <a:srgbClr val="000000"/>
                </a:highlight>
                <a:latin typeface="Consolas" panose="020B0609020204030204" pitchFamily="49" charset="0"/>
                <a:cs typeface="Consolas" panose="020B0609020204030204" pitchFamily="49" charset="0"/>
              </a:rPr>
              <a:t> neighbor 1.1.1.1 peer-group IBGP</a:t>
            </a:r>
          </a:p>
          <a:p>
            <a:r>
              <a:rPr lang="en-US" sz="1000" dirty="0">
                <a:highlight>
                  <a:srgbClr val="000000"/>
                </a:highlight>
                <a:latin typeface="Consolas" panose="020B0609020204030204" pitchFamily="49" charset="0"/>
                <a:cs typeface="Consolas" panose="020B0609020204030204" pitchFamily="49" charset="0"/>
              </a:rPr>
              <a:t> neighbor 7.7.7.7 peer-group IBGP</a:t>
            </a:r>
          </a:p>
          <a:p>
            <a:r>
              <a:rPr lang="en-US" sz="1000" dirty="0">
                <a:highlight>
                  <a:srgbClr val="000000"/>
                </a:highlight>
                <a:latin typeface="Consolas" panose="020B0609020204030204" pitchFamily="49" charset="0"/>
                <a:cs typeface="Consolas" panose="020B0609020204030204" pitchFamily="49" charset="0"/>
              </a:rPr>
              <a:t>neighbor 2.2.2.2 peer-group IBGP</a:t>
            </a:r>
          </a:p>
          <a:p>
            <a:endParaRPr lang="en-US" sz="1000" dirty="0">
              <a:highlight>
                <a:srgbClr val="000000"/>
              </a:highlight>
              <a:latin typeface="Consolas" panose="020B0609020204030204" pitchFamily="49" charset="0"/>
              <a:cs typeface="Consolas" panose="020B0609020204030204" pitchFamily="49" charset="0"/>
            </a:endParaRPr>
          </a:p>
          <a:p>
            <a:r>
              <a:rPr lang="en-US" sz="1000" dirty="0">
                <a:highlight>
                  <a:srgbClr val="000000"/>
                </a:highlight>
                <a:latin typeface="Consolas" panose="020B0609020204030204" pitchFamily="49" charset="0"/>
                <a:cs typeface="Consolas" panose="020B0609020204030204" pitchFamily="49" charset="0"/>
              </a:rPr>
              <a:t>R7 Router:</a:t>
            </a:r>
          </a:p>
          <a:p>
            <a:endParaRPr lang="en-US" sz="1000" dirty="0">
              <a:highlight>
                <a:srgbClr val="000000"/>
              </a:highlight>
              <a:latin typeface="Consolas" panose="020B0609020204030204" pitchFamily="49" charset="0"/>
              <a:cs typeface="Consolas" panose="020B0609020204030204" pitchFamily="49" charset="0"/>
            </a:endParaRPr>
          </a:p>
          <a:p>
            <a:endParaRPr lang="en-US" sz="1000" dirty="0">
              <a:highlight>
                <a:srgbClr val="000000"/>
              </a:highlight>
              <a:latin typeface="Consolas" panose="020B0609020204030204" pitchFamily="49" charset="0"/>
              <a:cs typeface="Consolas" panose="020B0609020204030204" pitchFamily="49" charset="0"/>
            </a:endParaRPr>
          </a:p>
          <a:p>
            <a:r>
              <a:rPr lang="en-US" sz="1000" dirty="0">
                <a:highlight>
                  <a:srgbClr val="000000"/>
                </a:highlight>
                <a:latin typeface="Consolas" panose="020B0609020204030204" pitchFamily="49" charset="0"/>
                <a:cs typeface="Consolas" panose="020B0609020204030204" pitchFamily="49" charset="0"/>
              </a:rPr>
              <a:t>router </a:t>
            </a:r>
            <a:r>
              <a:rPr lang="en-US" sz="1000" dirty="0" err="1">
                <a:highlight>
                  <a:srgbClr val="000000"/>
                </a:highlight>
                <a:latin typeface="Consolas" panose="020B0609020204030204" pitchFamily="49" charset="0"/>
                <a:cs typeface="Consolas" panose="020B0609020204030204" pitchFamily="49" charset="0"/>
              </a:rPr>
              <a:t>bgp</a:t>
            </a:r>
            <a:r>
              <a:rPr lang="en-US" sz="1000" dirty="0">
                <a:highlight>
                  <a:srgbClr val="000000"/>
                </a:highlight>
                <a:latin typeface="Consolas" panose="020B0609020204030204" pitchFamily="49" charset="0"/>
                <a:cs typeface="Consolas" panose="020B0609020204030204" pitchFamily="49" charset="0"/>
              </a:rPr>
              <a:t> 100</a:t>
            </a:r>
          </a:p>
          <a:p>
            <a:r>
              <a:rPr lang="en-US" sz="1000" dirty="0">
                <a:highlight>
                  <a:srgbClr val="000000"/>
                </a:highlight>
                <a:latin typeface="Consolas" panose="020B0609020204030204" pitchFamily="49" charset="0"/>
                <a:cs typeface="Consolas" panose="020B0609020204030204" pitchFamily="49" charset="0"/>
              </a:rPr>
              <a:t>redistribute connected</a:t>
            </a:r>
          </a:p>
          <a:p>
            <a:r>
              <a:rPr lang="en-US" sz="1000" dirty="0">
                <a:highlight>
                  <a:srgbClr val="000000"/>
                </a:highlight>
                <a:latin typeface="Consolas" panose="020B0609020204030204" pitchFamily="49" charset="0"/>
                <a:cs typeface="Consolas" panose="020B0609020204030204" pitchFamily="49" charset="0"/>
              </a:rPr>
              <a:t> neighbor IBGP peer-group</a:t>
            </a:r>
          </a:p>
          <a:p>
            <a:r>
              <a:rPr lang="en-US" sz="1000" dirty="0">
                <a:highlight>
                  <a:srgbClr val="000000"/>
                </a:highlight>
                <a:latin typeface="Consolas" panose="020B0609020204030204" pitchFamily="49" charset="0"/>
                <a:cs typeface="Consolas" panose="020B0609020204030204" pitchFamily="49" charset="0"/>
              </a:rPr>
              <a:t> neighbor IBGP remote-as 100</a:t>
            </a:r>
          </a:p>
          <a:p>
            <a:r>
              <a:rPr lang="en-US" sz="1000" dirty="0">
                <a:highlight>
                  <a:srgbClr val="000000"/>
                </a:highlight>
                <a:latin typeface="Consolas" panose="020B0609020204030204" pitchFamily="49" charset="0"/>
                <a:cs typeface="Consolas" panose="020B0609020204030204" pitchFamily="49" charset="0"/>
              </a:rPr>
              <a:t> neighbor IBGP update-source Loopback0</a:t>
            </a:r>
          </a:p>
          <a:p>
            <a:r>
              <a:rPr lang="en-US" sz="1000" dirty="0">
                <a:highlight>
                  <a:srgbClr val="000000"/>
                </a:highlight>
                <a:latin typeface="Consolas" panose="020B0609020204030204" pitchFamily="49" charset="0"/>
                <a:cs typeface="Consolas" panose="020B0609020204030204" pitchFamily="49" charset="0"/>
              </a:rPr>
              <a:t> neighbor 1.1.1.1 peer-group IBGP</a:t>
            </a:r>
          </a:p>
          <a:p>
            <a:r>
              <a:rPr lang="en-US" sz="1000" dirty="0">
                <a:highlight>
                  <a:srgbClr val="000000"/>
                </a:highlight>
                <a:latin typeface="Consolas" panose="020B0609020204030204" pitchFamily="49" charset="0"/>
                <a:cs typeface="Consolas" panose="020B0609020204030204" pitchFamily="49" charset="0"/>
              </a:rPr>
              <a:t> neighbor 3.3.3.3 peer-group IBGP</a:t>
            </a:r>
          </a:p>
          <a:p>
            <a:r>
              <a:rPr lang="en-US" sz="1000" dirty="0">
                <a:highlight>
                  <a:srgbClr val="000000"/>
                </a:highlight>
                <a:latin typeface="Consolas" panose="020B0609020204030204" pitchFamily="49" charset="0"/>
                <a:cs typeface="Consolas" panose="020B0609020204030204" pitchFamily="49" charset="0"/>
              </a:rPr>
              <a:t>neighbor 2.2.2.2 peer-group IBGP</a:t>
            </a:r>
          </a:p>
          <a:p>
            <a:endParaRPr lang="en-US" sz="1000" dirty="0">
              <a:highlight>
                <a:srgbClr val="000000"/>
              </a:highlight>
              <a:latin typeface="Consolas" panose="020B0609020204030204" pitchFamily="49" charset="0"/>
              <a:cs typeface="Consolas" panose="020B0609020204030204" pitchFamily="49" charset="0"/>
            </a:endParaRPr>
          </a:p>
          <a:p>
            <a:endParaRPr lang="en-US" sz="1000" dirty="0">
              <a:highlight>
                <a:srgbClr val="000000"/>
              </a:highlight>
              <a:latin typeface="Consolas" panose="020B0609020204030204" pitchFamily="49" charset="0"/>
              <a:cs typeface="Consolas" panose="020B0609020204030204" pitchFamily="49" charset="0"/>
            </a:endParaRPr>
          </a:p>
          <a:p>
            <a:endParaRPr lang="en-US" sz="1000" dirty="0">
              <a:highlight>
                <a:srgbClr val="000000"/>
              </a:highlight>
              <a:latin typeface="Consolas" panose="020B0609020204030204" pitchFamily="49" charset="0"/>
              <a:cs typeface="Consolas" panose="020B0609020204030204" pitchFamily="49" charset="0"/>
            </a:endParaRPr>
          </a:p>
          <a:p>
            <a:endParaRPr lang="en-US" sz="1000" dirty="0">
              <a:highlight>
                <a:srgbClr val="000000"/>
              </a:highlight>
              <a:latin typeface="Consolas" panose="020B060902020403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CBF5BEC7-679B-0BFB-491E-935782326EFC}"/>
              </a:ext>
            </a:extLst>
          </p:cNvPr>
          <p:cNvSpPr txBox="1"/>
          <p:nvPr/>
        </p:nvSpPr>
        <p:spPr>
          <a:xfrm>
            <a:off x="4076848" y="976918"/>
            <a:ext cx="2864887" cy="1785104"/>
          </a:xfrm>
          <a:prstGeom prst="rect">
            <a:avLst/>
          </a:prstGeom>
          <a:noFill/>
        </p:spPr>
        <p:txBody>
          <a:bodyPr wrap="none" rtlCol="0">
            <a:spAutoFit/>
          </a:bodyPr>
          <a:lstStyle/>
          <a:p>
            <a:r>
              <a:rPr lang="en-US" sz="1000" dirty="0">
                <a:highlight>
                  <a:srgbClr val="000000"/>
                </a:highlight>
                <a:latin typeface="Consolas" panose="020B0609020204030204" pitchFamily="49" charset="0"/>
                <a:cs typeface="Consolas" panose="020B0609020204030204" pitchFamily="49" charset="0"/>
              </a:rPr>
              <a:t>R2 Router</a:t>
            </a:r>
          </a:p>
          <a:p>
            <a:endParaRPr lang="en-US" sz="1000" dirty="0">
              <a:highlight>
                <a:srgbClr val="000000"/>
              </a:highlight>
              <a:latin typeface="Consolas" panose="020B0609020204030204" pitchFamily="49" charset="0"/>
              <a:cs typeface="Consolas" panose="020B0609020204030204" pitchFamily="49" charset="0"/>
            </a:endParaRPr>
          </a:p>
          <a:p>
            <a:r>
              <a:rPr lang="en-US" sz="1000" dirty="0">
                <a:highlight>
                  <a:srgbClr val="000000"/>
                </a:highlight>
                <a:latin typeface="Consolas" panose="020B0609020204030204" pitchFamily="49" charset="0"/>
                <a:cs typeface="Consolas" panose="020B0609020204030204" pitchFamily="49" charset="0"/>
              </a:rPr>
              <a:t>router </a:t>
            </a:r>
            <a:r>
              <a:rPr lang="en-US" sz="1000" dirty="0" err="1">
                <a:highlight>
                  <a:srgbClr val="000000"/>
                </a:highlight>
                <a:latin typeface="Consolas" panose="020B0609020204030204" pitchFamily="49" charset="0"/>
                <a:cs typeface="Consolas" panose="020B0609020204030204" pitchFamily="49" charset="0"/>
              </a:rPr>
              <a:t>bgp</a:t>
            </a:r>
            <a:r>
              <a:rPr lang="en-US" sz="1000" dirty="0">
                <a:highlight>
                  <a:srgbClr val="000000"/>
                </a:highlight>
                <a:latin typeface="Consolas" panose="020B0609020204030204" pitchFamily="49" charset="0"/>
                <a:cs typeface="Consolas" panose="020B0609020204030204" pitchFamily="49" charset="0"/>
              </a:rPr>
              <a:t> 100</a:t>
            </a:r>
          </a:p>
          <a:p>
            <a:r>
              <a:rPr lang="en-US" sz="1000" dirty="0">
                <a:highlight>
                  <a:srgbClr val="000000"/>
                </a:highlight>
                <a:latin typeface="Consolas" panose="020B0609020204030204" pitchFamily="49" charset="0"/>
                <a:cs typeface="Consolas" panose="020B0609020204030204" pitchFamily="49" charset="0"/>
              </a:rPr>
              <a:t>redistribute connected</a:t>
            </a:r>
          </a:p>
          <a:p>
            <a:r>
              <a:rPr lang="en-US" sz="1000" dirty="0">
                <a:highlight>
                  <a:srgbClr val="000000"/>
                </a:highlight>
                <a:latin typeface="Consolas" panose="020B0609020204030204" pitchFamily="49" charset="0"/>
                <a:cs typeface="Consolas" panose="020B0609020204030204" pitchFamily="49" charset="0"/>
              </a:rPr>
              <a:t> neighbor IBGP peer-group</a:t>
            </a:r>
          </a:p>
          <a:p>
            <a:r>
              <a:rPr lang="en-US" sz="1000" dirty="0">
                <a:highlight>
                  <a:srgbClr val="000000"/>
                </a:highlight>
                <a:latin typeface="Consolas" panose="020B0609020204030204" pitchFamily="49" charset="0"/>
                <a:cs typeface="Consolas" panose="020B0609020204030204" pitchFamily="49" charset="0"/>
              </a:rPr>
              <a:t> neighbor IBGP remote-as 100</a:t>
            </a:r>
          </a:p>
          <a:p>
            <a:r>
              <a:rPr lang="en-US" sz="1000" dirty="0">
                <a:highlight>
                  <a:srgbClr val="000000"/>
                </a:highlight>
                <a:latin typeface="Consolas" panose="020B0609020204030204" pitchFamily="49" charset="0"/>
                <a:cs typeface="Consolas" panose="020B0609020204030204" pitchFamily="49" charset="0"/>
              </a:rPr>
              <a:t> neighbor IBGP update-source Loopback0</a:t>
            </a:r>
          </a:p>
          <a:p>
            <a:r>
              <a:rPr lang="en-US" sz="1000" dirty="0">
                <a:highlight>
                  <a:srgbClr val="000000"/>
                </a:highlight>
                <a:latin typeface="Consolas" panose="020B0609020204030204" pitchFamily="49" charset="0"/>
                <a:cs typeface="Consolas" panose="020B0609020204030204" pitchFamily="49" charset="0"/>
              </a:rPr>
              <a:t> neighbor 1.1.1.1 peer-group IBGP</a:t>
            </a:r>
          </a:p>
          <a:p>
            <a:r>
              <a:rPr lang="en-US" sz="1000" dirty="0">
                <a:highlight>
                  <a:srgbClr val="000000"/>
                </a:highlight>
                <a:latin typeface="Consolas" panose="020B0609020204030204" pitchFamily="49" charset="0"/>
                <a:cs typeface="Consolas" panose="020B0609020204030204" pitchFamily="49" charset="0"/>
              </a:rPr>
              <a:t> neighbor 7.7.7.7 peer-group IBGP</a:t>
            </a:r>
          </a:p>
          <a:p>
            <a:r>
              <a:rPr lang="en-US" sz="1000" dirty="0">
                <a:highlight>
                  <a:srgbClr val="000000"/>
                </a:highlight>
                <a:latin typeface="Consolas" panose="020B0609020204030204" pitchFamily="49" charset="0"/>
                <a:cs typeface="Consolas" panose="020B0609020204030204" pitchFamily="49" charset="0"/>
              </a:rPr>
              <a:t>neighbor 3.3.3.3 peer-group IBGP</a:t>
            </a:r>
          </a:p>
          <a:p>
            <a:endParaRPr lang="en-US" sz="1000" dirty="0">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8E42CC02-AB65-E03D-2733-A2E7628D82E9}"/>
              </a:ext>
            </a:extLst>
          </p:cNvPr>
          <p:cNvSpPr txBox="1"/>
          <p:nvPr/>
        </p:nvSpPr>
        <p:spPr>
          <a:xfrm>
            <a:off x="4889500" y="3619500"/>
            <a:ext cx="2675732" cy="923330"/>
          </a:xfrm>
          <a:prstGeom prst="rect">
            <a:avLst/>
          </a:prstGeom>
          <a:noFill/>
        </p:spPr>
        <p:txBody>
          <a:bodyPr wrap="none" rtlCol="0">
            <a:spAutoFit/>
          </a:bodyPr>
          <a:lstStyle/>
          <a:p>
            <a:r>
              <a:rPr lang="en-US" dirty="0">
                <a:solidFill>
                  <a:srgbClr val="FF0000"/>
                </a:solidFill>
                <a:highlight>
                  <a:srgbClr val="FFFF00"/>
                </a:highlight>
              </a:rPr>
              <a:t>Verification:</a:t>
            </a:r>
          </a:p>
          <a:p>
            <a:endParaRPr lang="en-US" dirty="0">
              <a:solidFill>
                <a:srgbClr val="FF0000"/>
              </a:solidFill>
              <a:highlight>
                <a:srgbClr val="FFFF00"/>
              </a:highlight>
            </a:endParaRPr>
          </a:p>
          <a:p>
            <a:r>
              <a:rPr lang="en-US" dirty="0">
                <a:solidFill>
                  <a:srgbClr val="FF0000"/>
                </a:solidFill>
                <a:highlight>
                  <a:srgbClr val="FFFF00"/>
                </a:highlight>
              </a:rPr>
              <a:t>Show IP BGP Summary</a:t>
            </a:r>
          </a:p>
        </p:txBody>
      </p:sp>
      <p:sp>
        <p:nvSpPr>
          <p:cNvPr id="9" name="TextBox 8">
            <a:extLst>
              <a:ext uri="{FF2B5EF4-FFF2-40B4-BE49-F238E27FC236}">
                <a16:creationId xmlns:a16="http://schemas.microsoft.com/office/drawing/2014/main" id="{FAEAB4FF-6668-83E7-65D1-86404C056F37}"/>
              </a:ext>
            </a:extLst>
          </p:cNvPr>
          <p:cNvSpPr txBox="1"/>
          <p:nvPr/>
        </p:nvSpPr>
        <p:spPr>
          <a:xfrm>
            <a:off x="4038017" y="4542830"/>
            <a:ext cx="7638630" cy="954107"/>
          </a:xfrm>
          <a:prstGeom prst="rect">
            <a:avLst/>
          </a:prstGeom>
          <a:noFill/>
        </p:spPr>
        <p:txBody>
          <a:bodyPr wrap="none" rtlCol="0">
            <a:spAutoFit/>
          </a:bodyPr>
          <a:lstStyle/>
          <a:p>
            <a:r>
              <a:rPr lang="en-US" sz="1400" dirty="0">
                <a:highlight>
                  <a:srgbClr val="000000"/>
                </a:highlight>
              </a:rPr>
              <a:t>Neighbor        V           AS </a:t>
            </a:r>
            <a:r>
              <a:rPr lang="en-US" sz="1400" dirty="0" err="1">
                <a:highlight>
                  <a:srgbClr val="000000"/>
                </a:highlight>
              </a:rPr>
              <a:t>MsgRcvd</a:t>
            </a:r>
            <a:r>
              <a:rPr lang="en-US" sz="1400" dirty="0">
                <a:highlight>
                  <a:srgbClr val="000000"/>
                </a:highlight>
              </a:rPr>
              <a:t> </a:t>
            </a:r>
            <a:r>
              <a:rPr lang="en-US" sz="1400" dirty="0" err="1">
                <a:highlight>
                  <a:srgbClr val="000000"/>
                </a:highlight>
              </a:rPr>
              <a:t>MsgSent</a:t>
            </a:r>
            <a:r>
              <a:rPr lang="en-US" sz="1400" dirty="0">
                <a:highlight>
                  <a:srgbClr val="000000"/>
                </a:highlight>
              </a:rPr>
              <a:t>   </a:t>
            </a:r>
            <a:r>
              <a:rPr lang="en-US" sz="1400" dirty="0" err="1">
                <a:highlight>
                  <a:srgbClr val="000000"/>
                </a:highlight>
              </a:rPr>
              <a:t>TblVer</a:t>
            </a:r>
            <a:r>
              <a:rPr lang="en-US" sz="1400" dirty="0">
                <a:highlight>
                  <a:srgbClr val="000000"/>
                </a:highlight>
              </a:rPr>
              <a:t>  </a:t>
            </a:r>
            <a:r>
              <a:rPr lang="en-US" sz="1400" dirty="0" err="1">
                <a:highlight>
                  <a:srgbClr val="000000"/>
                </a:highlight>
              </a:rPr>
              <a:t>InQ</a:t>
            </a:r>
            <a:r>
              <a:rPr lang="en-US" sz="1400" dirty="0">
                <a:highlight>
                  <a:srgbClr val="000000"/>
                </a:highlight>
              </a:rPr>
              <a:t> </a:t>
            </a:r>
            <a:r>
              <a:rPr lang="en-US" sz="1400" dirty="0" err="1">
                <a:highlight>
                  <a:srgbClr val="000000"/>
                </a:highlight>
              </a:rPr>
              <a:t>OutQ</a:t>
            </a:r>
            <a:r>
              <a:rPr lang="en-US" sz="1400" dirty="0">
                <a:highlight>
                  <a:srgbClr val="000000"/>
                </a:highlight>
              </a:rPr>
              <a:t> Up/Down  State/</a:t>
            </a:r>
            <a:r>
              <a:rPr lang="en-US" sz="1400" dirty="0" err="1">
                <a:highlight>
                  <a:srgbClr val="000000"/>
                </a:highlight>
              </a:rPr>
              <a:t>PfxRcd</a:t>
            </a:r>
            <a:endParaRPr lang="en-US" sz="1400" dirty="0">
              <a:highlight>
                <a:srgbClr val="000000"/>
              </a:highlight>
            </a:endParaRPr>
          </a:p>
          <a:p>
            <a:r>
              <a:rPr lang="en-US" sz="1400" dirty="0">
                <a:highlight>
                  <a:srgbClr val="000000"/>
                </a:highlight>
              </a:rPr>
              <a:t>2.2.2.2         4          100       8       9       12    0    0 00:04:02        4</a:t>
            </a:r>
          </a:p>
          <a:p>
            <a:r>
              <a:rPr lang="en-US" sz="1400" dirty="0">
                <a:highlight>
                  <a:srgbClr val="000000"/>
                </a:highlight>
              </a:rPr>
              <a:t>3.3.3.3         4          100       8       9       12    0    0 00:04:13        3</a:t>
            </a:r>
          </a:p>
          <a:p>
            <a:r>
              <a:rPr lang="en-US" sz="1400" dirty="0">
                <a:highlight>
                  <a:srgbClr val="000000"/>
                </a:highlight>
              </a:rPr>
              <a:t>7.7.7.7         4          100       8       9       12    0    0 00:03:46        1</a:t>
            </a:r>
          </a:p>
        </p:txBody>
      </p:sp>
    </p:spTree>
    <p:extLst>
      <p:ext uri="{BB962C8B-B14F-4D97-AF65-F5344CB8AC3E}">
        <p14:creationId xmlns:p14="http://schemas.microsoft.com/office/powerpoint/2010/main" val="3029225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267ACA-4565-1B04-2411-DEF289233112}"/>
              </a:ext>
            </a:extLst>
          </p:cNvPr>
          <p:cNvSpPr txBox="1"/>
          <p:nvPr/>
        </p:nvSpPr>
        <p:spPr>
          <a:xfrm>
            <a:off x="44013" y="96878"/>
            <a:ext cx="4315605" cy="830997"/>
          </a:xfrm>
          <a:prstGeom prst="rect">
            <a:avLst/>
          </a:prstGeom>
          <a:noFill/>
        </p:spPr>
        <p:txBody>
          <a:bodyPr wrap="none" rtlCol="0">
            <a:spAutoFit/>
          </a:bodyPr>
          <a:lstStyle/>
          <a:p>
            <a:r>
              <a:rPr lang="en-US" sz="1200" dirty="0"/>
              <a:t>Route Reflectors LAB</a:t>
            </a:r>
          </a:p>
          <a:p>
            <a:endParaRPr lang="en-US" sz="1200" dirty="0"/>
          </a:p>
          <a:p>
            <a:r>
              <a:rPr lang="en-US" sz="1200" dirty="0"/>
              <a:t>As per the Topology I am going to configure R1 and R2 </a:t>
            </a:r>
          </a:p>
          <a:p>
            <a:r>
              <a:rPr lang="en-US" sz="1200" dirty="0"/>
              <a:t>As a Route reflectors and R3 and R7 are clients</a:t>
            </a:r>
          </a:p>
        </p:txBody>
      </p:sp>
      <p:pic>
        <p:nvPicPr>
          <p:cNvPr id="6" name="Picture 5">
            <a:extLst>
              <a:ext uri="{FF2B5EF4-FFF2-40B4-BE49-F238E27FC236}">
                <a16:creationId xmlns:a16="http://schemas.microsoft.com/office/drawing/2014/main" id="{D846977F-F022-82CC-67B9-965B2C0D4CC9}"/>
              </a:ext>
            </a:extLst>
          </p:cNvPr>
          <p:cNvPicPr>
            <a:picLocks noChangeAspect="1"/>
          </p:cNvPicPr>
          <p:nvPr/>
        </p:nvPicPr>
        <p:blipFill>
          <a:blip r:embed="rId2"/>
          <a:stretch>
            <a:fillRect/>
          </a:stretch>
        </p:blipFill>
        <p:spPr>
          <a:xfrm>
            <a:off x="6631806" y="0"/>
            <a:ext cx="5560194" cy="3233973"/>
          </a:xfrm>
          <a:prstGeom prst="rect">
            <a:avLst/>
          </a:prstGeom>
        </p:spPr>
      </p:pic>
      <p:sp>
        <p:nvSpPr>
          <p:cNvPr id="7" name="TextBox 6">
            <a:extLst>
              <a:ext uri="{FF2B5EF4-FFF2-40B4-BE49-F238E27FC236}">
                <a16:creationId xmlns:a16="http://schemas.microsoft.com/office/drawing/2014/main" id="{F4FED74E-189D-BCBD-36BF-487E3A198175}"/>
              </a:ext>
            </a:extLst>
          </p:cNvPr>
          <p:cNvSpPr txBox="1"/>
          <p:nvPr/>
        </p:nvSpPr>
        <p:spPr>
          <a:xfrm>
            <a:off x="34395" y="996318"/>
            <a:ext cx="4325223" cy="646331"/>
          </a:xfrm>
          <a:prstGeom prst="rect">
            <a:avLst/>
          </a:prstGeom>
          <a:noFill/>
        </p:spPr>
        <p:txBody>
          <a:bodyPr wrap="none" rtlCol="0">
            <a:spAutoFit/>
          </a:bodyPr>
          <a:lstStyle/>
          <a:p>
            <a:r>
              <a:rPr lang="en-US" sz="1200" dirty="0"/>
              <a:t>You can apply route-reflector-client on R1 and R2  </a:t>
            </a:r>
            <a:r>
              <a:rPr lang="en-US" sz="1200" dirty="0" err="1"/>
              <a:t>bgp</a:t>
            </a:r>
            <a:r>
              <a:rPr lang="en-US" sz="1200" dirty="0"/>
              <a:t> </a:t>
            </a:r>
          </a:p>
          <a:p>
            <a:r>
              <a:rPr lang="en-US" sz="1200" dirty="0"/>
              <a:t>Neighbors. Hence, R1 and R2 will become the RR’2.</a:t>
            </a:r>
          </a:p>
          <a:p>
            <a:endParaRPr lang="en-US" sz="1200" dirty="0"/>
          </a:p>
        </p:txBody>
      </p:sp>
      <p:sp>
        <p:nvSpPr>
          <p:cNvPr id="10" name="TextBox 9">
            <a:extLst>
              <a:ext uri="{FF2B5EF4-FFF2-40B4-BE49-F238E27FC236}">
                <a16:creationId xmlns:a16="http://schemas.microsoft.com/office/drawing/2014/main" id="{0BFEA0AA-7187-268D-5CDE-D4362E416B84}"/>
              </a:ext>
            </a:extLst>
          </p:cNvPr>
          <p:cNvSpPr txBox="1"/>
          <p:nvPr/>
        </p:nvSpPr>
        <p:spPr>
          <a:xfrm>
            <a:off x="0" y="1432685"/>
            <a:ext cx="6191118" cy="1692771"/>
          </a:xfrm>
          <a:prstGeom prst="rect">
            <a:avLst/>
          </a:prstGeom>
          <a:noFill/>
        </p:spPr>
        <p:txBody>
          <a:bodyPr wrap="none" rtlCol="0">
            <a:spAutoFit/>
          </a:bodyPr>
          <a:lstStyle/>
          <a:p>
            <a:r>
              <a:rPr lang="en-US" sz="1400" dirty="0">
                <a:solidFill>
                  <a:srgbClr val="FF0000"/>
                </a:solidFill>
                <a:highlight>
                  <a:srgbClr val="FFFF00"/>
                </a:highlight>
              </a:rPr>
              <a:t>Remove BGP neighbors from R3 and R7 as part of removing full mesh</a:t>
            </a:r>
            <a:r>
              <a:rPr lang="en-US" sz="1400" dirty="0"/>
              <a:t>.</a:t>
            </a:r>
          </a:p>
          <a:p>
            <a:r>
              <a:rPr lang="en-US" sz="1000" dirty="0"/>
              <a:t>R1</a:t>
            </a:r>
          </a:p>
          <a:p>
            <a:r>
              <a:rPr lang="en-US" sz="1000" dirty="0"/>
              <a:t>Router </a:t>
            </a:r>
            <a:r>
              <a:rPr lang="en-US" sz="1000" dirty="0" err="1"/>
              <a:t>bgp</a:t>
            </a:r>
            <a:r>
              <a:rPr lang="en-US" sz="1000" dirty="0"/>
              <a:t> 100</a:t>
            </a:r>
          </a:p>
          <a:p>
            <a:r>
              <a:rPr lang="en-US" sz="1000" dirty="0"/>
              <a:t>no neighbor 7.7.7.7 peer-group IBGP</a:t>
            </a:r>
          </a:p>
          <a:p>
            <a:endParaRPr lang="en-US" sz="1000" dirty="0"/>
          </a:p>
          <a:p>
            <a:r>
              <a:rPr lang="en-US" sz="1000" dirty="0"/>
              <a:t>R7</a:t>
            </a:r>
          </a:p>
          <a:p>
            <a:r>
              <a:rPr lang="en-US" sz="1000" dirty="0"/>
              <a:t>Router </a:t>
            </a:r>
            <a:r>
              <a:rPr lang="en-US" sz="1000" dirty="0" err="1"/>
              <a:t>bgp</a:t>
            </a:r>
            <a:r>
              <a:rPr lang="en-US" sz="1000" dirty="0"/>
              <a:t> 100</a:t>
            </a:r>
          </a:p>
          <a:p>
            <a:r>
              <a:rPr lang="en-US" sz="1000" dirty="0"/>
              <a:t>no neighbor 3.3.3.3 peer-group IBGP</a:t>
            </a:r>
          </a:p>
          <a:p>
            <a:endParaRPr lang="en-US" sz="1000" dirty="0"/>
          </a:p>
          <a:p>
            <a:r>
              <a:rPr lang="en-US" sz="1000" dirty="0"/>
              <a:t>Don’t remove 1.1.1.1 and 2.2.2.2 both are RR’s.</a:t>
            </a:r>
          </a:p>
        </p:txBody>
      </p:sp>
      <p:sp>
        <p:nvSpPr>
          <p:cNvPr id="12" name="TextBox 11">
            <a:extLst>
              <a:ext uri="{FF2B5EF4-FFF2-40B4-BE49-F238E27FC236}">
                <a16:creationId xmlns:a16="http://schemas.microsoft.com/office/drawing/2014/main" id="{0A2DC4FB-C971-593F-C361-4AB44A099A32}"/>
              </a:ext>
            </a:extLst>
          </p:cNvPr>
          <p:cNvSpPr txBox="1"/>
          <p:nvPr/>
        </p:nvSpPr>
        <p:spPr>
          <a:xfrm>
            <a:off x="0" y="3233973"/>
            <a:ext cx="5351646" cy="3693319"/>
          </a:xfrm>
          <a:prstGeom prst="rect">
            <a:avLst/>
          </a:prstGeom>
          <a:noFill/>
        </p:spPr>
        <p:txBody>
          <a:bodyPr wrap="square" rtlCol="0">
            <a:spAutoFit/>
          </a:bodyPr>
          <a:lstStyle/>
          <a:p>
            <a:r>
              <a:rPr lang="en-US" sz="1200" dirty="0"/>
              <a:t>Now you can’t see 7.7.7.7 route on R3. because of Split-horizon rule</a:t>
            </a:r>
          </a:p>
          <a:p>
            <a:endParaRPr lang="en-US" sz="1200" dirty="0"/>
          </a:p>
          <a:p>
            <a:r>
              <a:rPr lang="en-US" sz="1000" dirty="0">
                <a:latin typeface="Consolas" panose="020B0609020204030204" pitchFamily="49" charset="0"/>
                <a:cs typeface="Consolas" panose="020B0609020204030204" pitchFamily="49" charset="0"/>
              </a:rPr>
              <a:t>R3(config-router)#do </a:t>
            </a:r>
            <a:r>
              <a:rPr lang="en-US" sz="1000" dirty="0" err="1">
                <a:latin typeface="Consolas" panose="020B0609020204030204" pitchFamily="49" charset="0"/>
                <a:cs typeface="Consolas" panose="020B0609020204030204" pitchFamily="49" charset="0"/>
              </a:rPr>
              <a:t>sh</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ip</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bgp</a:t>
            </a:r>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BGP table version is 19, local router ID is 3.3.3.3</a:t>
            </a:r>
          </a:p>
          <a:p>
            <a:r>
              <a:rPr lang="en-US" sz="1000" dirty="0">
                <a:latin typeface="Consolas" panose="020B0609020204030204" pitchFamily="49" charset="0"/>
                <a:cs typeface="Consolas" panose="020B0609020204030204" pitchFamily="49" charset="0"/>
              </a:rPr>
              <a:t>Status codes: s suppressed, d damped, h history, * valid, &gt; best, </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 internal,</a:t>
            </a:r>
          </a:p>
          <a:p>
            <a:r>
              <a:rPr lang="en-US" sz="1000" dirty="0">
                <a:latin typeface="Consolas" panose="020B0609020204030204" pitchFamily="49" charset="0"/>
                <a:cs typeface="Consolas" panose="020B0609020204030204" pitchFamily="49" charset="0"/>
              </a:rPr>
              <a:t>              r RIB-failure, S Stale, m multipath, b backup-path, f RT-Filter,</a:t>
            </a:r>
          </a:p>
          <a:p>
            <a:r>
              <a:rPr lang="en-US" sz="1000" dirty="0">
                <a:latin typeface="Consolas" panose="020B0609020204030204" pitchFamily="49" charset="0"/>
                <a:cs typeface="Consolas" panose="020B0609020204030204" pitchFamily="49" charset="0"/>
              </a:rPr>
              <a:t>              x best-external, a additional-path, c RIB-compressed,</a:t>
            </a:r>
          </a:p>
          <a:p>
            <a:r>
              <a:rPr lang="en-US" sz="1000" dirty="0">
                <a:latin typeface="Consolas" panose="020B0609020204030204" pitchFamily="49" charset="0"/>
                <a:cs typeface="Consolas" panose="020B0609020204030204" pitchFamily="49" charset="0"/>
              </a:rPr>
              <a:t>Origin codes: </a:t>
            </a:r>
            <a:r>
              <a:rPr lang="en-US" sz="1000" dirty="0" err="1">
                <a:latin typeface="Consolas" panose="020B0609020204030204" pitchFamily="49" charset="0"/>
                <a:cs typeface="Consolas" panose="020B0609020204030204" pitchFamily="49" charset="0"/>
              </a:rPr>
              <a:t>i</a:t>
            </a:r>
            <a:r>
              <a:rPr lang="en-US" sz="1000" dirty="0">
                <a:latin typeface="Consolas" panose="020B0609020204030204" pitchFamily="49" charset="0"/>
                <a:cs typeface="Consolas" panose="020B0609020204030204" pitchFamily="49" charset="0"/>
              </a:rPr>
              <a:t> - IGP, e - EGP, ? - incomplete</a:t>
            </a:r>
          </a:p>
          <a:p>
            <a:r>
              <a:rPr lang="en-US" sz="1000" dirty="0">
                <a:latin typeface="Consolas" panose="020B0609020204030204" pitchFamily="49" charset="0"/>
                <a:cs typeface="Consolas" panose="020B0609020204030204" pitchFamily="49" charset="0"/>
              </a:rPr>
              <a:t>RPKI validation codes: V valid, I invalid, N Not found</a:t>
            </a:r>
          </a:p>
          <a:p>
            <a:endParaRPr lang="en-US" sz="1000" dirty="0">
              <a:latin typeface="Consolas" panose="020B0609020204030204" pitchFamily="49" charset="0"/>
              <a:cs typeface="Consolas" panose="020B0609020204030204" pitchFamily="49" charset="0"/>
            </a:endParaRPr>
          </a:p>
          <a:p>
            <a:r>
              <a:rPr lang="en-US" sz="1000" dirty="0">
                <a:highlight>
                  <a:srgbClr val="000000"/>
                </a:highlight>
                <a:latin typeface="Consolas" panose="020B0609020204030204" pitchFamily="49" charset="0"/>
                <a:cs typeface="Consolas" panose="020B0609020204030204" pitchFamily="49" charset="0"/>
              </a:rPr>
              <a:t>     Network          Next Hop            Metric </a:t>
            </a:r>
            <a:r>
              <a:rPr lang="en-US" sz="1000" dirty="0" err="1">
                <a:highlight>
                  <a:srgbClr val="000000"/>
                </a:highlight>
                <a:latin typeface="Consolas" panose="020B0609020204030204" pitchFamily="49" charset="0"/>
                <a:cs typeface="Consolas" panose="020B0609020204030204" pitchFamily="49" charset="0"/>
              </a:rPr>
              <a:t>LocPrf</a:t>
            </a:r>
            <a:r>
              <a:rPr lang="en-US" sz="1000" dirty="0">
                <a:highlight>
                  <a:srgbClr val="000000"/>
                </a:highlight>
                <a:latin typeface="Consolas" panose="020B0609020204030204" pitchFamily="49" charset="0"/>
                <a:cs typeface="Consolas" panose="020B0609020204030204" pitchFamily="49" charset="0"/>
              </a:rPr>
              <a:t> Weight Path</a:t>
            </a:r>
          </a:p>
          <a:p>
            <a:r>
              <a:rPr lang="en-US" sz="1000" dirty="0">
                <a:highlight>
                  <a:srgbClr val="000000"/>
                </a:highlight>
                <a:latin typeface="Consolas" panose="020B0609020204030204" pitchFamily="49" charset="0"/>
                <a:cs typeface="Consolas" panose="020B0609020204030204" pitchFamily="49" charset="0"/>
              </a:rPr>
              <a:t> r&gt;</a:t>
            </a:r>
            <a:r>
              <a:rPr lang="en-US" sz="1000" dirty="0" err="1">
                <a:highlight>
                  <a:srgbClr val="000000"/>
                </a:highlight>
                <a:latin typeface="Consolas" panose="020B0609020204030204" pitchFamily="49" charset="0"/>
                <a:cs typeface="Consolas" panose="020B0609020204030204" pitchFamily="49" charset="0"/>
              </a:rPr>
              <a:t>i</a:t>
            </a:r>
            <a:r>
              <a:rPr lang="en-US" sz="1000" dirty="0">
                <a:highlight>
                  <a:srgbClr val="000000"/>
                </a:highlight>
                <a:latin typeface="Consolas" panose="020B0609020204030204" pitchFamily="49" charset="0"/>
                <a:cs typeface="Consolas" panose="020B0609020204030204" pitchFamily="49" charset="0"/>
              </a:rPr>
              <a:t> 1.1.1.1/32       1.1.1.1                  0    100      0 </a:t>
            </a:r>
            <a:r>
              <a:rPr lang="en-US" sz="1000" dirty="0" err="1">
                <a:highlight>
                  <a:srgbClr val="000000"/>
                </a:highlight>
                <a:latin typeface="Consolas" panose="020B0609020204030204" pitchFamily="49" charset="0"/>
                <a:cs typeface="Consolas" panose="020B0609020204030204" pitchFamily="49" charset="0"/>
              </a:rPr>
              <a:t>i</a:t>
            </a:r>
            <a:endParaRPr lang="en-US" sz="1000" dirty="0">
              <a:highlight>
                <a:srgbClr val="000000"/>
              </a:highlight>
              <a:latin typeface="Consolas" panose="020B0609020204030204" pitchFamily="49" charset="0"/>
              <a:cs typeface="Consolas" panose="020B0609020204030204" pitchFamily="49" charset="0"/>
            </a:endParaRPr>
          </a:p>
          <a:p>
            <a:r>
              <a:rPr lang="en-US" sz="1000" dirty="0">
                <a:highlight>
                  <a:srgbClr val="000000"/>
                </a:highlight>
                <a:latin typeface="Consolas" panose="020B0609020204030204" pitchFamily="49" charset="0"/>
                <a:cs typeface="Consolas" panose="020B0609020204030204" pitchFamily="49" charset="0"/>
              </a:rPr>
              <a:t> *&gt;  3.3.3.3/32       0.0.0.0                  0         32768 ?</a:t>
            </a:r>
          </a:p>
          <a:p>
            <a:r>
              <a:rPr lang="en-US" sz="1000" dirty="0">
                <a:highlight>
                  <a:srgbClr val="000000"/>
                </a:highlight>
                <a:latin typeface="Consolas" panose="020B0609020204030204" pitchFamily="49" charset="0"/>
                <a:cs typeface="Consolas" panose="020B0609020204030204" pitchFamily="49" charset="0"/>
              </a:rPr>
              <a:t> *&gt;</a:t>
            </a:r>
            <a:r>
              <a:rPr lang="en-US" sz="1000" dirty="0" err="1">
                <a:highlight>
                  <a:srgbClr val="000000"/>
                </a:highlight>
                <a:latin typeface="Consolas" panose="020B0609020204030204" pitchFamily="49" charset="0"/>
                <a:cs typeface="Consolas" panose="020B0609020204030204" pitchFamily="49" charset="0"/>
              </a:rPr>
              <a:t>i</a:t>
            </a:r>
            <a:r>
              <a:rPr lang="en-US" sz="1000" dirty="0">
                <a:highlight>
                  <a:srgbClr val="000000"/>
                </a:highlight>
                <a:latin typeface="Consolas" panose="020B0609020204030204" pitchFamily="49" charset="0"/>
                <a:cs typeface="Consolas" panose="020B0609020204030204" pitchFamily="49" charset="0"/>
              </a:rPr>
              <a:t> 4.4.4.4/32       1.1.1.1                  0    100      0 200 ?</a:t>
            </a:r>
          </a:p>
          <a:p>
            <a:r>
              <a:rPr lang="en-US" sz="1000" dirty="0">
                <a:highlight>
                  <a:srgbClr val="000000"/>
                </a:highlight>
                <a:latin typeface="Consolas" panose="020B0609020204030204" pitchFamily="49" charset="0"/>
                <a:cs typeface="Consolas" panose="020B0609020204030204" pitchFamily="49" charset="0"/>
              </a:rPr>
              <a:t> * </a:t>
            </a:r>
            <a:r>
              <a:rPr lang="en-US" sz="1000" dirty="0" err="1">
                <a:highlight>
                  <a:srgbClr val="000000"/>
                </a:highlight>
                <a:latin typeface="Consolas" panose="020B0609020204030204" pitchFamily="49" charset="0"/>
                <a:cs typeface="Consolas" panose="020B0609020204030204" pitchFamily="49" charset="0"/>
              </a:rPr>
              <a:t>i</a:t>
            </a:r>
            <a:r>
              <a:rPr lang="en-US" sz="1000" dirty="0">
                <a:highlight>
                  <a:srgbClr val="000000"/>
                </a:highlight>
                <a:latin typeface="Consolas" panose="020B0609020204030204" pitchFamily="49" charset="0"/>
                <a:cs typeface="Consolas" panose="020B0609020204030204" pitchFamily="49" charset="0"/>
              </a:rPr>
              <a:t> 192.168.13.0     1.1.1.1                  0    100      0 ?</a:t>
            </a:r>
          </a:p>
          <a:p>
            <a:r>
              <a:rPr lang="en-US" sz="1000" dirty="0">
                <a:highlight>
                  <a:srgbClr val="000000"/>
                </a:highlight>
                <a:latin typeface="Consolas" panose="020B0609020204030204" pitchFamily="49" charset="0"/>
                <a:cs typeface="Consolas" panose="020B0609020204030204" pitchFamily="49" charset="0"/>
              </a:rPr>
              <a:t> *&gt;                   0.0.0.0                  0         32768 ?</a:t>
            </a:r>
          </a:p>
          <a:p>
            <a:r>
              <a:rPr lang="en-US" sz="1000" dirty="0">
                <a:highlight>
                  <a:srgbClr val="000000"/>
                </a:highlight>
                <a:latin typeface="Consolas" panose="020B0609020204030204" pitchFamily="49" charset="0"/>
                <a:cs typeface="Consolas" panose="020B0609020204030204" pitchFamily="49" charset="0"/>
              </a:rPr>
              <a:t> *&gt;</a:t>
            </a:r>
            <a:r>
              <a:rPr lang="en-US" sz="1000" dirty="0" err="1">
                <a:highlight>
                  <a:srgbClr val="000000"/>
                </a:highlight>
                <a:latin typeface="Consolas" panose="020B0609020204030204" pitchFamily="49" charset="0"/>
                <a:cs typeface="Consolas" panose="020B0609020204030204" pitchFamily="49" charset="0"/>
              </a:rPr>
              <a:t>i</a:t>
            </a:r>
            <a:r>
              <a:rPr lang="en-US" sz="1000" dirty="0">
                <a:highlight>
                  <a:srgbClr val="000000"/>
                </a:highlight>
                <a:latin typeface="Consolas" panose="020B0609020204030204" pitchFamily="49" charset="0"/>
                <a:cs typeface="Consolas" panose="020B0609020204030204" pitchFamily="49" charset="0"/>
              </a:rPr>
              <a:t> 192.168.14.0     1.1.1.1                  0    100      0 ?</a:t>
            </a:r>
          </a:p>
          <a:p>
            <a:r>
              <a:rPr lang="en-US" sz="1000" dirty="0">
                <a:highlight>
                  <a:srgbClr val="000000"/>
                </a:highlight>
                <a:latin typeface="Consolas" panose="020B0609020204030204" pitchFamily="49" charset="0"/>
                <a:cs typeface="Consolas" panose="020B0609020204030204" pitchFamily="49" charset="0"/>
              </a:rPr>
              <a:t> r&gt;</a:t>
            </a:r>
            <a:r>
              <a:rPr lang="en-US" sz="1000" dirty="0" err="1">
                <a:highlight>
                  <a:srgbClr val="000000"/>
                </a:highlight>
                <a:latin typeface="Consolas" panose="020B0609020204030204" pitchFamily="49" charset="0"/>
                <a:cs typeface="Consolas" panose="020B0609020204030204" pitchFamily="49" charset="0"/>
              </a:rPr>
              <a:t>i</a:t>
            </a:r>
            <a:r>
              <a:rPr lang="en-US" sz="1000" dirty="0">
                <a:highlight>
                  <a:srgbClr val="000000"/>
                </a:highlight>
                <a:latin typeface="Consolas" panose="020B0609020204030204" pitchFamily="49" charset="0"/>
                <a:cs typeface="Consolas" panose="020B0609020204030204" pitchFamily="49" charset="0"/>
              </a:rPr>
              <a:t> 192.168.17.0     1.1.1.1                  0    100      0 ?</a:t>
            </a:r>
          </a:p>
          <a:p>
            <a:r>
              <a:rPr lang="en-US" sz="1000" dirty="0">
                <a:highlight>
                  <a:srgbClr val="000000"/>
                </a:highlight>
                <a:latin typeface="Consolas" panose="020B0609020204030204" pitchFamily="49" charset="0"/>
                <a:cs typeface="Consolas" panose="020B0609020204030204" pitchFamily="49" charset="0"/>
              </a:rPr>
              <a:t> *&gt;  192.168.23.0     0.0.0.0                  0         32768 ?</a:t>
            </a:r>
          </a:p>
          <a:p>
            <a:r>
              <a:rPr lang="en-US" sz="1000" dirty="0">
                <a:highlight>
                  <a:srgbClr val="000000"/>
                </a:highlight>
                <a:latin typeface="Consolas" panose="020B0609020204030204" pitchFamily="49" charset="0"/>
                <a:cs typeface="Consolas" panose="020B0609020204030204" pitchFamily="49" charset="0"/>
              </a:rPr>
              <a:t> *&gt;</a:t>
            </a:r>
            <a:r>
              <a:rPr lang="en-US" sz="1000" dirty="0" err="1">
                <a:highlight>
                  <a:srgbClr val="000000"/>
                </a:highlight>
                <a:latin typeface="Consolas" panose="020B0609020204030204" pitchFamily="49" charset="0"/>
                <a:cs typeface="Consolas" panose="020B0609020204030204" pitchFamily="49" charset="0"/>
              </a:rPr>
              <a:t>i</a:t>
            </a:r>
            <a:r>
              <a:rPr lang="en-US" sz="1000" dirty="0">
                <a:highlight>
                  <a:srgbClr val="000000"/>
                </a:highlight>
                <a:latin typeface="Consolas" panose="020B0609020204030204" pitchFamily="49" charset="0"/>
                <a:cs typeface="Consolas" panose="020B0609020204030204" pitchFamily="49" charset="0"/>
              </a:rPr>
              <a:t> 192.168.41.0     1.1.1.1                  0    100      0 ?</a:t>
            </a:r>
          </a:p>
          <a:p>
            <a:r>
              <a:rPr lang="en-US" sz="1000" dirty="0">
                <a:highlight>
                  <a:srgbClr val="000000"/>
                </a:highlight>
                <a:latin typeface="Consolas" panose="020B0609020204030204" pitchFamily="49" charset="0"/>
                <a:cs typeface="Consolas" panose="020B0609020204030204" pitchFamily="49" charset="0"/>
              </a:rPr>
              <a:t> *&gt;</a:t>
            </a:r>
            <a:r>
              <a:rPr lang="en-US" sz="1000" dirty="0" err="1">
                <a:highlight>
                  <a:srgbClr val="000000"/>
                </a:highlight>
                <a:latin typeface="Consolas" panose="020B0609020204030204" pitchFamily="49" charset="0"/>
                <a:cs typeface="Consolas" panose="020B0609020204030204" pitchFamily="49" charset="0"/>
              </a:rPr>
              <a:t>i</a:t>
            </a:r>
            <a:r>
              <a:rPr lang="en-US" sz="1000" dirty="0">
                <a:highlight>
                  <a:srgbClr val="000000"/>
                </a:highlight>
                <a:latin typeface="Consolas" panose="020B0609020204030204" pitchFamily="49" charset="0"/>
                <a:cs typeface="Consolas" panose="020B0609020204030204" pitchFamily="49" charset="0"/>
              </a:rPr>
              <a:t> 192.168.46.0     1.1.1.1                  0    100      0 200 ?</a:t>
            </a:r>
          </a:p>
        </p:txBody>
      </p:sp>
    </p:spTree>
    <p:extLst>
      <p:ext uri="{BB962C8B-B14F-4D97-AF65-F5344CB8AC3E}">
        <p14:creationId xmlns:p14="http://schemas.microsoft.com/office/powerpoint/2010/main" val="3409208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819370-5AF7-E294-370F-20CB144C4A01}"/>
              </a:ext>
            </a:extLst>
          </p:cNvPr>
          <p:cNvSpPr txBox="1"/>
          <p:nvPr/>
        </p:nvSpPr>
        <p:spPr>
          <a:xfrm>
            <a:off x="156103" y="90861"/>
            <a:ext cx="4445448" cy="1754326"/>
          </a:xfrm>
          <a:prstGeom prst="rect">
            <a:avLst/>
          </a:prstGeom>
          <a:noFill/>
        </p:spPr>
        <p:txBody>
          <a:bodyPr wrap="none" rtlCol="0">
            <a:spAutoFit/>
          </a:bodyPr>
          <a:lstStyle/>
          <a:p>
            <a:r>
              <a:rPr lang="en-US" sz="1200" dirty="0"/>
              <a:t>Configuring RR’s</a:t>
            </a:r>
          </a:p>
          <a:p>
            <a:endParaRPr lang="en-US" sz="1200" dirty="0"/>
          </a:p>
          <a:p>
            <a:r>
              <a:rPr lang="en-US" sz="1200" dirty="0"/>
              <a:t>As per previous setup with peer groups, all </a:t>
            </a:r>
            <a:r>
              <a:rPr lang="en-US" sz="1200" dirty="0" err="1"/>
              <a:t>bgp</a:t>
            </a:r>
            <a:r>
              <a:rPr lang="en-US" sz="1200" dirty="0"/>
              <a:t> neighbors</a:t>
            </a:r>
          </a:p>
          <a:p>
            <a:r>
              <a:rPr lang="en-US" sz="1200" dirty="0"/>
              <a:t>Using peer groups. So we can apply this command</a:t>
            </a:r>
          </a:p>
          <a:p>
            <a:r>
              <a:rPr lang="en-US" sz="1200" dirty="0">
                <a:solidFill>
                  <a:srgbClr val="FF0000"/>
                </a:solidFill>
                <a:highlight>
                  <a:srgbClr val="FFFF00"/>
                </a:highlight>
              </a:rPr>
              <a:t>route-reflector-client </a:t>
            </a:r>
            <a:r>
              <a:rPr lang="en-US" sz="1200" dirty="0"/>
              <a:t>on BGP PEER group IBGP</a:t>
            </a:r>
          </a:p>
          <a:p>
            <a:endParaRPr lang="en-US" sz="1200" dirty="0"/>
          </a:p>
          <a:p>
            <a:r>
              <a:rPr lang="en-US" sz="1200" dirty="0"/>
              <a:t>R1(config-router)#neighbor IBGP route-reflector-client</a:t>
            </a:r>
          </a:p>
          <a:p>
            <a:endParaRPr lang="en-US" sz="1200" dirty="0"/>
          </a:p>
          <a:p>
            <a:r>
              <a:rPr lang="en-US" sz="1200" dirty="0"/>
              <a:t>R2(config-router)#neighbor IBGP route-reflector-client</a:t>
            </a:r>
          </a:p>
        </p:txBody>
      </p:sp>
      <p:sp>
        <p:nvSpPr>
          <p:cNvPr id="7" name="TextBox 6">
            <a:extLst>
              <a:ext uri="{FF2B5EF4-FFF2-40B4-BE49-F238E27FC236}">
                <a16:creationId xmlns:a16="http://schemas.microsoft.com/office/drawing/2014/main" id="{4E5DFF23-3ACB-0CA8-99D5-8512C46DE81E}"/>
              </a:ext>
            </a:extLst>
          </p:cNvPr>
          <p:cNvSpPr txBox="1"/>
          <p:nvPr/>
        </p:nvSpPr>
        <p:spPr>
          <a:xfrm>
            <a:off x="156103" y="2143570"/>
            <a:ext cx="11880175" cy="646331"/>
          </a:xfrm>
          <a:prstGeom prst="rect">
            <a:avLst/>
          </a:prstGeom>
          <a:noFill/>
        </p:spPr>
        <p:txBody>
          <a:bodyPr wrap="none" rtlCol="0">
            <a:spAutoFit/>
          </a:bodyPr>
          <a:lstStyle/>
          <a:p>
            <a:r>
              <a:rPr lang="en-US" dirty="0"/>
              <a:t>Verify the route 7.7.7.7 on R3. Now you will see IBGP update on R3. This is the magic of RR’s. You no need </a:t>
            </a:r>
          </a:p>
          <a:p>
            <a:r>
              <a:rPr lang="en-US" dirty="0"/>
              <a:t>Full mesh configuration to send IBGP updates to another IBGP router.</a:t>
            </a:r>
          </a:p>
        </p:txBody>
      </p:sp>
      <p:sp>
        <p:nvSpPr>
          <p:cNvPr id="8" name="TextBox 7">
            <a:extLst>
              <a:ext uri="{FF2B5EF4-FFF2-40B4-BE49-F238E27FC236}">
                <a16:creationId xmlns:a16="http://schemas.microsoft.com/office/drawing/2014/main" id="{E9F0AC6F-FFD2-0448-0760-A2F6F3A04E91}"/>
              </a:ext>
            </a:extLst>
          </p:cNvPr>
          <p:cNvSpPr txBox="1"/>
          <p:nvPr/>
        </p:nvSpPr>
        <p:spPr>
          <a:xfrm>
            <a:off x="156103" y="2984540"/>
            <a:ext cx="10212404" cy="3477875"/>
          </a:xfrm>
          <a:prstGeom prst="rect">
            <a:avLst/>
          </a:prstGeom>
          <a:noFill/>
        </p:spPr>
        <p:txBody>
          <a:bodyPr wrap="square" rtlCol="0">
            <a:spAutoFit/>
          </a:bodyPr>
          <a:lstStyle/>
          <a:p>
            <a:r>
              <a:rPr lang="en-US" sz="1000" dirty="0">
                <a:highlight>
                  <a:srgbClr val="000000"/>
                </a:highlight>
                <a:latin typeface="Consolas" panose="020B0609020204030204" pitchFamily="49" charset="0"/>
                <a:cs typeface="Consolas" panose="020B0609020204030204" pitchFamily="49" charset="0"/>
              </a:rPr>
              <a:t>R3(config-router)#do </a:t>
            </a:r>
            <a:r>
              <a:rPr lang="en-US" sz="1000" dirty="0" err="1">
                <a:highlight>
                  <a:srgbClr val="000000"/>
                </a:highlight>
                <a:latin typeface="Consolas" panose="020B0609020204030204" pitchFamily="49" charset="0"/>
                <a:cs typeface="Consolas" panose="020B0609020204030204" pitchFamily="49" charset="0"/>
              </a:rPr>
              <a:t>sh</a:t>
            </a:r>
            <a:r>
              <a:rPr lang="en-US" sz="1000" dirty="0">
                <a:highlight>
                  <a:srgbClr val="000000"/>
                </a:highlight>
                <a:latin typeface="Consolas" panose="020B0609020204030204" pitchFamily="49" charset="0"/>
                <a:cs typeface="Consolas" panose="020B0609020204030204" pitchFamily="49" charset="0"/>
              </a:rPr>
              <a:t> </a:t>
            </a:r>
            <a:r>
              <a:rPr lang="en-US" sz="1000" dirty="0" err="1">
                <a:highlight>
                  <a:srgbClr val="000000"/>
                </a:highlight>
                <a:latin typeface="Consolas" panose="020B0609020204030204" pitchFamily="49" charset="0"/>
                <a:cs typeface="Consolas" panose="020B0609020204030204" pitchFamily="49" charset="0"/>
              </a:rPr>
              <a:t>ip</a:t>
            </a:r>
            <a:r>
              <a:rPr lang="en-US" sz="1000" dirty="0">
                <a:highlight>
                  <a:srgbClr val="000000"/>
                </a:highlight>
                <a:latin typeface="Consolas" panose="020B0609020204030204" pitchFamily="49" charset="0"/>
                <a:cs typeface="Consolas" panose="020B0609020204030204" pitchFamily="49" charset="0"/>
              </a:rPr>
              <a:t> </a:t>
            </a:r>
            <a:r>
              <a:rPr lang="en-US" sz="1000" dirty="0" err="1">
                <a:highlight>
                  <a:srgbClr val="000000"/>
                </a:highlight>
                <a:latin typeface="Consolas" panose="020B0609020204030204" pitchFamily="49" charset="0"/>
                <a:cs typeface="Consolas" panose="020B0609020204030204" pitchFamily="49" charset="0"/>
              </a:rPr>
              <a:t>bgp</a:t>
            </a:r>
            <a:endParaRPr lang="en-US" sz="1000" dirty="0">
              <a:highlight>
                <a:srgbClr val="000000"/>
              </a:highlight>
              <a:latin typeface="Consolas" panose="020B0609020204030204" pitchFamily="49" charset="0"/>
              <a:cs typeface="Consolas" panose="020B0609020204030204" pitchFamily="49" charset="0"/>
            </a:endParaRPr>
          </a:p>
          <a:p>
            <a:r>
              <a:rPr lang="en-US" sz="1000" dirty="0">
                <a:highlight>
                  <a:srgbClr val="000000"/>
                </a:highlight>
                <a:latin typeface="Consolas" panose="020B0609020204030204" pitchFamily="49" charset="0"/>
                <a:cs typeface="Consolas" panose="020B0609020204030204" pitchFamily="49" charset="0"/>
              </a:rPr>
              <a:t>BGP table version is 54, local router ID is 3.3.3.3</a:t>
            </a:r>
          </a:p>
          <a:p>
            <a:r>
              <a:rPr lang="en-US" sz="1000" dirty="0">
                <a:highlight>
                  <a:srgbClr val="000000"/>
                </a:highlight>
                <a:latin typeface="Consolas" panose="020B0609020204030204" pitchFamily="49" charset="0"/>
                <a:cs typeface="Consolas" panose="020B0609020204030204" pitchFamily="49" charset="0"/>
              </a:rPr>
              <a:t>Status codes: s suppressed, d damped, h history, * valid, &gt; best, </a:t>
            </a:r>
            <a:r>
              <a:rPr lang="en-US" sz="1000" dirty="0" err="1">
                <a:highlight>
                  <a:srgbClr val="000000"/>
                </a:highlight>
                <a:latin typeface="Consolas" panose="020B0609020204030204" pitchFamily="49" charset="0"/>
                <a:cs typeface="Consolas" panose="020B0609020204030204" pitchFamily="49" charset="0"/>
              </a:rPr>
              <a:t>i</a:t>
            </a:r>
            <a:r>
              <a:rPr lang="en-US" sz="1000" dirty="0">
                <a:highlight>
                  <a:srgbClr val="000000"/>
                </a:highlight>
                <a:latin typeface="Consolas" panose="020B0609020204030204" pitchFamily="49" charset="0"/>
                <a:cs typeface="Consolas" panose="020B0609020204030204" pitchFamily="49" charset="0"/>
              </a:rPr>
              <a:t> - internal,</a:t>
            </a:r>
          </a:p>
          <a:p>
            <a:r>
              <a:rPr lang="en-US" sz="1000" dirty="0">
                <a:highlight>
                  <a:srgbClr val="000000"/>
                </a:highlight>
                <a:latin typeface="Consolas" panose="020B0609020204030204" pitchFamily="49" charset="0"/>
                <a:cs typeface="Consolas" panose="020B0609020204030204" pitchFamily="49" charset="0"/>
              </a:rPr>
              <a:t>              r RIB-failure, S Stale, m multipath, b backup-path, f RT-Filter,</a:t>
            </a:r>
          </a:p>
          <a:p>
            <a:r>
              <a:rPr lang="en-US" sz="1000" dirty="0">
                <a:highlight>
                  <a:srgbClr val="000000"/>
                </a:highlight>
                <a:latin typeface="Consolas" panose="020B0609020204030204" pitchFamily="49" charset="0"/>
                <a:cs typeface="Consolas" panose="020B0609020204030204" pitchFamily="49" charset="0"/>
              </a:rPr>
              <a:t>              x best-external, a additional-path, c RIB-compressed,</a:t>
            </a:r>
          </a:p>
          <a:p>
            <a:r>
              <a:rPr lang="en-US" sz="1000" dirty="0">
                <a:highlight>
                  <a:srgbClr val="000000"/>
                </a:highlight>
                <a:latin typeface="Consolas" panose="020B0609020204030204" pitchFamily="49" charset="0"/>
                <a:cs typeface="Consolas" panose="020B0609020204030204" pitchFamily="49" charset="0"/>
              </a:rPr>
              <a:t>Origin codes: </a:t>
            </a:r>
            <a:r>
              <a:rPr lang="en-US" sz="1000" dirty="0" err="1">
                <a:highlight>
                  <a:srgbClr val="000000"/>
                </a:highlight>
                <a:latin typeface="Consolas" panose="020B0609020204030204" pitchFamily="49" charset="0"/>
                <a:cs typeface="Consolas" panose="020B0609020204030204" pitchFamily="49" charset="0"/>
              </a:rPr>
              <a:t>i</a:t>
            </a:r>
            <a:r>
              <a:rPr lang="en-US" sz="1000" dirty="0">
                <a:highlight>
                  <a:srgbClr val="000000"/>
                </a:highlight>
                <a:latin typeface="Consolas" panose="020B0609020204030204" pitchFamily="49" charset="0"/>
                <a:cs typeface="Consolas" panose="020B0609020204030204" pitchFamily="49" charset="0"/>
              </a:rPr>
              <a:t> - IGP, e - EGP, ? - incomplete</a:t>
            </a:r>
          </a:p>
          <a:p>
            <a:r>
              <a:rPr lang="en-US" sz="1000" dirty="0">
                <a:highlight>
                  <a:srgbClr val="000000"/>
                </a:highlight>
                <a:latin typeface="Consolas" panose="020B0609020204030204" pitchFamily="49" charset="0"/>
                <a:cs typeface="Consolas" panose="020B0609020204030204" pitchFamily="49" charset="0"/>
              </a:rPr>
              <a:t>RPKI validation codes: V valid, I invalid, N Not found</a:t>
            </a:r>
          </a:p>
          <a:p>
            <a:endParaRPr lang="en-US" sz="1000" dirty="0">
              <a:highlight>
                <a:srgbClr val="000000"/>
              </a:highlight>
              <a:latin typeface="Consolas" panose="020B0609020204030204" pitchFamily="49" charset="0"/>
              <a:cs typeface="Consolas" panose="020B0609020204030204" pitchFamily="49" charset="0"/>
            </a:endParaRPr>
          </a:p>
          <a:p>
            <a:r>
              <a:rPr lang="en-US" sz="1000" dirty="0">
                <a:highlight>
                  <a:srgbClr val="000000"/>
                </a:highlight>
                <a:latin typeface="Consolas" panose="020B0609020204030204" pitchFamily="49" charset="0"/>
                <a:cs typeface="Consolas" panose="020B0609020204030204" pitchFamily="49" charset="0"/>
              </a:rPr>
              <a:t>     Network          Next Hop            Metric </a:t>
            </a:r>
            <a:r>
              <a:rPr lang="en-US" sz="1000" dirty="0" err="1">
                <a:highlight>
                  <a:srgbClr val="000000"/>
                </a:highlight>
                <a:latin typeface="Consolas" panose="020B0609020204030204" pitchFamily="49" charset="0"/>
                <a:cs typeface="Consolas" panose="020B0609020204030204" pitchFamily="49" charset="0"/>
              </a:rPr>
              <a:t>LocPrf</a:t>
            </a:r>
            <a:r>
              <a:rPr lang="en-US" sz="1000" dirty="0">
                <a:highlight>
                  <a:srgbClr val="000000"/>
                </a:highlight>
                <a:latin typeface="Consolas" panose="020B0609020204030204" pitchFamily="49" charset="0"/>
                <a:cs typeface="Consolas" panose="020B0609020204030204" pitchFamily="49" charset="0"/>
              </a:rPr>
              <a:t> Weight Path</a:t>
            </a:r>
          </a:p>
          <a:p>
            <a:r>
              <a:rPr lang="en-US" sz="1000" dirty="0">
                <a:highlight>
                  <a:srgbClr val="000000"/>
                </a:highlight>
                <a:latin typeface="Consolas" panose="020B0609020204030204" pitchFamily="49" charset="0"/>
                <a:cs typeface="Consolas" panose="020B0609020204030204" pitchFamily="49" charset="0"/>
              </a:rPr>
              <a:t> r </a:t>
            </a:r>
            <a:r>
              <a:rPr lang="en-US" sz="1000" dirty="0" err="1">
                <a:highlight>
                  <a:srgbClr val="000000"/>
                </a:highlight>
                <a:latin typeface="Consolas" panose="020B0609020204030204" pitchFamily="49" charset="0"/>
                <a:cs typeface="Consolas" panose="020B0609020204030204" pitchFamily="49" charset="0"/>
              </a:rPr>
              <a:t>i</a:t>
            </a:r>
            <a:r>
              <a:rPr lang="en-US" sz="1000" dirty="0">
                <a:highlight>
                  <a:srgbClr val="000000"/>
                </a:highlight>
                <a:latin typeface="Consolas" panose="020B0609020204030204" pitchFamily="49" charset="0"/>
                <a:cs typeface="Consolas" panose="020B0609020204030204" pitchFamily="49" charset="0"/>
              </a:rPr>
              <a:t> 1.1.1.1/32       1.1.1.1                  0    100      0 </a:t>
            </a:r>
            <a:r>
              <a:rPr lang="en-US" sz="1000" dirty="0" err="1">
                <a:highlight>
                  <a:srgbClr val="000000"/>
                </a:highlight>
                <a:latin typeface="Consolas" panose="020B0609020204030204" pitchFamily="49" charset="0"/>
                <a:cs typeface="Consolas" panose="020B0609020204030204" pitchFamily="49" charset="0"/>
              </a:rPr>
              <a:t>i</a:t>
            </a:r>
            <a:endParaRPr lang="en-US" sz="1000" dirty="0">
              <a:highlight>
                <a:srgbClr val="000000"/>
              </a:highlight>
              <a:latin typeface="Consolas" panose="020B0609020204030204" pitchFamily="49" charset="0"/>
              <a:cs typeface="Consolas" panose="020B0609020204030204" pitchFamily="49" charset="0"/>
            </a:endParaRPr>
          </a:p>
          <a:p>
            <a:r>
              <a:rPr lang="en-US" sz="1000" dirty="0">
                <a:highlight>
                  <a:srgbClr val="000000"/>
                </a:highlight>
                <a:latin typeface="Consolas" panose="020B0609020204030204" pitchFamily="49" charset="0"/>
                <a:cs typeface="Consolas" panose="020B0609020204030204" pitchFamily="49" charset="0"/>
              </a:rPr>
              <a:t> r&gt;</a:t>
            </a:r>
            <a:r>
              <a:rPr lang="en-US" sz="1000" dirty="0" err="1">
                <a:highlight>
                  <a:srgbClr val="000000"/>
                </a:highlight>
                <a:latin typeface="Consolas" panose="020B0609020204030204" pitchFamily="49" charset="0"/>
                <a:cs typeface="Consolas" panose="020B0609020204030204" pitchFamily="49" charset="0"/>
              </a:rPr>
              <a:t>i</a:t>
            </a:r>
            <a:r>
              <a:rPr lang="en-US" sz="1000" dirty="0">
                <a:highlight>
                  <a:srgbClr val="000000"/>
                </a:highlight>
                <a:latin typeface="Consolas" panose="020B0609020204030204" pitchFamily="49" charset="0"/>
                <a:cs typeface="Consolas" panose="020B0609020204030204" pitchFamily="49" charset="0"/>
              </a:rPr>
              <a:t>                  1.1.1.1                  0    100      0 </a:t>
            </a:r>
            <a:r>
              <a:rPr lang="en-US" sz="1000" dirty="0" err="1">
                <a:highlight>
                  <a:srgbClr val="000000"/>
                </a:highlight>
                <a:latin typeface="Consolas" panose="020B0609020204030204" pitchFamily="49" charset="0"/>
                <a:cs typeface="Consolas" panose="020B0609020204030204" pitchFamily="49" charset="0"/>
              </a:rPr>
              <a:t>i</a:t>
            </a:r>
            <a:endParaRPr lang="en-US" sz="1000" dirty="0">
              <a:highlight>
                <a:srgbClr val="000000"/>
              </a:highlight>
              <a:latin typeface="Consolas" panose="020B0609020204030204" pitchFamily="49" charset="0"/>
              <a:cs typeface="Consolas" panose="020B0609020204030204" pitchFamily="49" charset="0"/>
            </a:endParaRPr>
          </a:p>
          <a:p>
            <a:r>
              <a:rPr lang="en-US" sz="1000" dirty="0">
                <a:highlight>
                  <a:srgbClr val="000000"/>
                </a:highlight>
                <a:latin typeface="Consolas" panose="020B0609020204030204" pitchFamily="49" charset="0"/>
                <a:cs typeface="Consolas" panose="020B0609020204030204" pitchFamily="49" charset="0"/>
              </a:rPr>
              <a:t> r&gt;</a:t>
            </a:r>
            <a:r>
              <a:rPr lang="en-US" sz="1000" dirty="0" err="1">
                <a:highlight>
                  <a:srgbClr val="000000"/>
                </a:highlight>
                <a:latin typeface="Consolas" panose="020B0609020204030204" pitchFamily="49" charset="0"/>
                <a:cs typeface="Consolas" panose="020B0609020204030204" pitchFamily="49" charset="0"/>
              </a:rPr>
              <a:t>i</a:t>
            </a:r>
            <a:r>
              <a:rPr lang="en-US" sz="1000" dirty="0">
                <a:highlight>
                  <a:srgbClr val="000000"/>
                </a:highlight>
                <a:latin typeface="Consolas" panose="020B0609020204030204" pitchFamily="49" charset="0"/>
                <a:cs typeface="Consolas" panose="020B0609020204030204" pitchFamily="49" charset="0"/>
              </a:rPr>
              <a:t> 2.2.2.2/32       2.2.2.2                  0    100      0 ?</a:t>
            </a:r>
          </a:p>
          <a:p>
            <a:r>
              <a:rPr lang="en-US" sz="1000" dirty="0">
                <a:highlight>
                  <a:srgbClr val="000000"/>
                </a:highlight>
                <a:latin typeface="Consolas" panose="020B0609020204030204" pitchFamily="49" charset="0"/>
                <a:cs typeface="Consolas" panose="020B0609020204030204" pitchFamily="49" charset="0"/>
              </a:rPr>
              <a:t> r </a:t>
            </a:r>
            <a:r>
              <a:rPr lang="en-US" sz="1000" dirty="0" err="1">
                <a:highlight>
                  <a:srgbClr val="000000"/>
                </a:highlight>
                <a:latin typeface="Consolas" panose="020B0609020204030204" pitchFamily="49" charset="0"/>
                <a:cs typeface="Consolas" panose="020B0609020204030204" pitchFamily="49" charset="0"/>
              </a:rPr>
              <a:t>i</a:t>
            </a:r>
            <a:r>
              <a:rPr lang="en-US" sz="1000" dirty="0">
                <a:highlight>
                  <a:srgbClr val="000000"/>
                </a:highlight>
                <a:latin typeface="Consolas" panose="020B0609020204030204" pitchFamily="49" charset="0"/>
                <a:cs typeface="Consolas" panose="020B0609020204030204" pitchFamily="49" charset="0"/>
              </a:rPr>
              <a:t>                  2.2.2.2                  0    100      0 ?</a:t>
            </a:r>
          </a:p>
          <a:p>
            <a:r>
              <a:rPr lang="en-US" sz="1000" dirty="0">
                <a:highlight>
                  <a:srgbClr val="000000"/>
                </a:highlight>
                <a:latin typeface="Consolas" panose="020B0609020204030204" pitchFamily="49" charset="0"/>
                <a:cs typeface="Consolas" panose="020B0609020204030204" pitchFamily="49" charset="0"/>
              </a:rPr>
              <a:t> *&gt;  3.3.3.3/32       0.0.0.0                  0         32768 ?</a:t>
            </a:r>
          </a:p>
          <a:p>
            <a:r>
              <a:rPr lang="en-US" sz="1000" dirty="0">
                <a:highlight>
                  <a:srgbClr val="000000"/>
                </a:highlight>
                <a:latin typeface="Consolas" panose="020B0609020204030204" pitchFamily="49" charset="0"/>
                <a:cs typeface="Consolas" panose="020B0609020204030204" pitchFamily="49" charset="0"/>
              </a:rPr>
              <a:t> * </a:t>
            </a:r>
            <a:r>
              <a:rPr lang="en-US" sz="1000" dirty="0" err="1">
                <a:highlight>
                  <a:srgbClr val="000000"/>
                </a:highlight>
                <a:latin typeface="Consolas" panose="020B0609020204030204" pitchFamily="49" charset="0"/>
                <a:cs typeface="Consolas" panose="020B0609020204030204" pitchFamily="49" charset="0"/>
              </a:rPr>
              <a:t>i</a:t>
            </a:r>
            <a:r>
              <a:rPr lang="en-US" sz="1000" dirty="0">
                <a:highlight>
                  <a:srgbClr val="000000"/>
                </a:highlight>
                <a:latin typeface="Consolas" panose="020B0609020204030204" pitchFamily="49" charset="0"/>
                <a:cs typeface="Consolas" panose="020B0609020204030204" pitchFamily="49" charset="0"/>
              </a:rPr>
              <a:t> 4.4.4.4/32       1.1.1.1                  0    100      0 200 ?</a:t>
            </a:r>
          </a:p>
          <a:p>
            <a:r>
              <a:rPr lang="en-US" sz="1000" dirty="0">
                <a:highlight>
                  <a:srgbClr val="000000"/>
                </a:highlight>
                <a:latin typeface="Consolas" panose="020B0609020204030204" pitchFamily="49" charset="0"/>
                <a:cs typeface="Consolas" panose="020B0609020204030204" pitchFamily="49" charset="0"/>
              </a:rPr>
              <a:t> *&gt;</a:t>
            </a:r>
            <a:r>
              <a:rPr lang="en-US" sz="1000" dirty="0" err="1">
                <a:highlight>
                  <a:srgbClr val="000000"/>
                </a:highlight>
                <a:latin typeface="Consolas" panose="020B0609020204030204" pitchFamily="49" charset="0"/>
                <a:cs typeface="Consolas" panose="020B0609020204030204" pitchFamily="49" charset="0"/>
              </a:rPr>
              <a:t>i</a:t>
            </a:r>
            <a:r>
              <a:rPr lang="en-US" sz="1000" dirty="0">
                <a:highlight>
                  <a:srgbClr val="000000"/>
                </a:highlight>
                <a:latin typeface="Consolas" panose="020B0609020204030204" pitchFamily="49" charset="0"/>
                <a:cs typeface="Consolas" panose="020B0609020204030204" pitchFamily="49" charset="0"/>
              </a:rPr>
              <a:t>                  1.1.1.1                  0    100      0 200 ?</a:t>
            </a:r>
          </a:p>
          <a:p>
            <a:r>
              <a:rPr lang="en-US" sz="1000" dirty="0">
                <a:highlight>
                  <a:srgbClr val="000000"/>
                </a:highlight>
                <a:latin typeface="Consolas" panose="020B0609020204030204" pitchFamily="49" charset="0"/>
                <a:cs typeface="Consolas" panose="020B0609020204030204" pitchFamily="49" charset="0"/>
              </a:rPr>
              <a:t> *&gt;</a:t>
            </a:r>
            <a:r>
              <a:rPr lang="en-US" sz="1000" dirty="0" err="1">
                <a:highlight>
                  <a:srgbClr val="000000"/>
                </a:highlight>
                <a:latin typeface="Consolas" panose="020B0609020204030204" pitchFamily="49" charset="0"/>
                <a:cs typeface="Consolas" panose="020B0609020204030204" pitchFamily="49" charset="0"/>
              </a:rPr>
              <a:t>i</a:t>
            </a:r>
            <a:r>
              <a:rPr lang="en-US" sz="1000" dirty="0">
                <a:highlight>
                  <a:srgbClr val="000000"/>
                </a:highlight>
                <a:latin typeface="Consolas" panose="020B0609020204030204" pitchFamily="49" charset="0"/>
                <a:cs typeface="Consolas" panose="020B0609020204030204" pitchFamily="49" charset="0"/>
              </a:rPr>
              <a:t> 5.5.5.5/32       2.2.2.2                  0    100      0 400 ?</a:t>
            </a:r>
          </a:p>
          <a:p>
            <a:r>
              <a:rPr lang="en-US" sz="1000" dirty="0">
                <a:highlight>
                  <a:srgbClr val="000000"/>
                </a:highlight>
                <a:latin typeface="Consolas" panose="020B0609020204030204" pitchFamily="49" charset="0"/>
                <a:cs typeface="Consolas" panose="020B0609020204030204" pitchFamily="49" charset="0"/>
              </a:rPr>
              <a:t> * </a:t>
            </a:r>
            <a:r>
              <a:rPr lang="en-US" sz="1000" dirty="0" err="1">
                <a:highlight>
                  <a:srgbClr val="000000"/>
                </a:highlight>
                <a:latin typeface="Consolas" panose="020B0609020204030204" pitchFamily="49" charset="0"/>
                <a:cs typeface="Consolas" panose="020B0609020204030204" pitchFamily="49" charset="0"/>
              </a:rPr>
              <a:t>i</a:t>
            </a:r>
            <a:r>
              <a:rPr lang="en-US" sz="1000" dirty="0">
                <a:highlight>
                  <a:srgbClr val="000000"/>
                </a:highlight>
                <a:latin typeface="Consolas" panose="020B0609020204030204" pitchFamily="49" charset="0"/>
                <a:cs typeface="Consolas" panose="020B0609020204030204" pitchFamily="49" charset="0"/>
              </a:rPr>
              <a:t>                  2.2.2.2                  0    100      0 400 ?</a:t>
            </a:r>
          </a:p>
          <a:p>
            <a:r>
              <a:rPr lang="en-US" sz="1000" dirty="0">
                <a:highlight>
                  <a:srgbClr val="000000"/>
                </a:highlight>
                <a:latin typeface="Consolas" panose="020B0609020204030204" pitchFamily="49" charset="0"/>
                <a:cs typeface="Consolas" panose="020B0609020204030204" pitchFamily="49" charset="0"/>
              </a:rPr>
              <a:t> * </a:t>
            </a:r>
            <a:r>
              <a:rPr lang="en-US" sz="1000" dirty="0" err="1">
                <a:highlight>
                  <a:srgbClr val="000000"/>
                </a:highlight>
                <a:latin typeface="Consolas" panose="020B0609020204030204" pitchFamily="49" charset="0"/>
                <a:cs typeface="Consolas" panose="020B0609020204030204" pitchFamily="49" charset="0"/>
              </a:rPr>
              <a:t>i</a:t>
            </a:r>
            <a:r>
              <a:rPr lang="en-US" sz="1000" dirty="0">
                <a:highlight>
                  <a:srgbClr val="000000"/>
                </a:highlight>
                <a:latin typeface="Consolas" panose="020B0609020204030204" pitchFamily="49" charset="0"/>
                <a:cs typeface="Consolas" panose="020B0609020204030204" pitchFamily="49" charset="0"/>
              </a:rPr>
              <a:t> 6.6.6.6/32       2.2.2.2                  0    100      0 400 500 ?</a:t>
            </a:r>
          </a:p>
          <a:p>
            <a:r>
              <a:rPr lang="en-US" sz="1000" dirty="0">
                <a:highlight>
                  <a:srgbClr val="000000"/>
                </a:highlight>
                <a:latin typeface="Consolas" panose="020B0609020204030204" pitchFamily="49" charset="0"/>
                <a:cs typeface="Consolas" panose="020B0609020204030204" pitchFamily="49" charset="0"/>
              </a:rPr>
              <a:t> *&gt;</a:t>
            </a:r>
            <a:r>
              <a:rPr lang="en-US" sz="1000" dirty="0" err="1">
                <a:highlight>
                  <a:srgbClr val="000000"/>
                </a:highlight>
                <a:latin typeface="Consolas" panose="020B0609020204030204" pitchFamily="49" charset="0"/>
                <a:cs typeface="Consolas" panose="020B0609020204030204" pitchFamily="49" charset="0"/>
              </a:rPr>
              <a:t>i</a:t>
            </a:r>
            <a:r>
              <a:rPr lang="en-US" sz="1000" dirty="0">
                <a:highlight>
                  <a:srgbClr val="000000"/>
                </a:highlight>
                <a:latin typeface="Consolas" panose="020B0609020204030204" pitchFamily="49" charset="0"/>
                <a:cs typeface="Consolas" panose="020B0609020204030204" pitchFamily="49" charset="0"/>
              </a:rPr>
              <a:t>                  1.1.1.1                  0    100      0 200 500 ?</a:t>
            </a:r>
          </a:p>
          <a:p>
            <a:r>
              <a:rPr lang="en-US" sz="1000" dirty="0">
                <a:highlight>
                  <a:srgbClr val="000000"/>
                </a:highlight>
                <a:latin typeface="Consolas" panose="020B0609020204030204" pitchFamily="49" charset="0"/>
                <a:cs typeface="Consolas" panose="020B0609020204030204" pitchFamily="49" charset="0"/>
              </a:rPr>
              <a:t> r </a:t>
            </a:r>
            <a:r>
              <a:rPr lang="en-US" sz="1000" dirty="0" err="1">
                <a:highlight>
                  <a:srgbClr val="000000"/>
                </a:highlight>
                <a:latin typeface="Consolas" panose="020B0609020204030204" pitchFamily="49" charset="0"/>
                <a:cs typeface="Consolas" panose="020B0609020204030204" pitchFamily="49" charset="0"/>
              </a:rPr>
              <a:t>i</a:t>
            </a:r>
            <a:r>
              <a:rPr lang="en-US" sz="1000" dirty="0">
                <a:highlight>
                  <a:srgbClr val="000000"/>
                </a:highlight>
                <a:latin typeface="Consolas" panose="020B0609020204030204" pitchFamily="49" charset="0"/>
                <a:cs typeface="Consolas" panose="020B0609020204030204" pitchFamily="49" charset="0"/>
              </a:rPr>
              <a:t> 7.7.7.7/32       7.7.7.7                  0    100      0 </a:t>
            </a:r>
            <a:r>
              <a:rPr lang="en-US" sz="1000" dirty="0" err="1">
                <a:highlight>
                  <a:srgbClr val="000000"/>
                </a:highlight>
                <a:latin typeface="Consolas" panose="020B0609020204030204" pitchFamily="49" charset="0"/>
                <a:cs typeface="Consolas" panose="020B0609020204030204" pitchFamily="49" charset="0"/>
              </a:rPr>
              <a:t>i</a:t>
            </a:r>
            <a:r>
              <a:rPr lang="en-US" sz="1000" dirty="0">
                <a:highlight>
                  <a:srgbClr val="000000"/>
                </a:highlight>
                <a:latin typeface="Consolas" panose="020B0609020204030204" pitchFamily="49" charset="0"/>
                <a:cs typeface="Consolas" panose="020B0609020204030204" pitchFamily="49" charset="0"/>
              </a:rPr>
              <a:t>   ----------------------</a:t>
            </a:r>
            <a:r>
              <a:rPr lang="en-US" sz="1000" dirty="0">
                <a:highlight>
                  <a:srgbClr val="000000"/>
                </a:highlight>
                <a:latin typeface="Consolas" panose="020B0609020204030204" pitchFamily="49" charset="0"/>
                <a:cs typeface="Consolas" panose="020B0609020204030204" pitchFamily="49" charset="0"/>
                <a:sym typeface="Wingdings" pitchFamily="2" charset="2"/>
              </a:rPr>
              <a:t> RR’s are advertising IBGP UPDATE.</a:t>
            </a:r>
            <a:endParaRPr lang="en-US" sz="1000" dirty="0">
              <a:highlight>
                <a:srgbClr val="000000"/>
              </a:highlight>
              <a:latin typeface="Consolas" panose="020B0609020204030204" pitchFamily="49" charset="0"/>
              <a:cs typeface="Consolas" panose="020B0609020204030204" pitchFamily="49" charset="0"/>
            </a:endParaRPr>
          </a:p>
          <a:p>
            <a:r>
              <a:rPr lang="en-US" sz="1000" dirty="0">
                <a:highlight>
                  <a:srgbClr val="000000"/>
                </a:highlight>
                <a:latin typeface="Consolas" panose="020B0609020204030204" pitchFamily="49" charset="0"/>
                <a:cs typeface="Consolas" panose="020B0609020204030204" pitchFamily="49" charset="0"/>
              </a:rPr>
              <a:t> r&gt;</a:t>
            </a:r>
            <a:r>
              <a:rPr lang="en-US" sz="1000" dirty="0" err="1">
                <a:highlight>
                  <a:srgbClr val="000000"/>
                </a:highlight>
                <a:latin typeface="Consolas" panose="020B0609020204030204" pitchFamily="49" charset="0"/>
                <a:cs typeface="Consolas" panose="020B0609020204030204" pitchFamily="49" charset="0"/>
              </a:rPr>
              <a:t>i</a:t>
            </a:r>
            <a:r>
              <a:rPr lang="en-US" sz="1000" dirty="0">
                <a:highlight>
                  <a:srgbClr val="000000"/>
                </a:highlight>
                <a:latin typeface="Consolas" panose="020B0609020204030204" pitchFamily="49" charset="0"/>
                <a:cs typeface="Consolas" panose="020B0609020204030204" pitchFamily="49" charset="0"/>
              </a:rPr>
              <a:t>                  7.7.7.7                  0    100      0 </a:t>
            </a:r>
            <a:r>
              <a:rPr lang="en-US" sz="1000" dirty="0" err="1">
                <a:highlight>
                  <a:srgbClr val="000000"/>
                </a:highlight>
                <a:latin typeface="Consolas" panose="020B0609020204030204" pitchFamily="49" charset="0"/>
                <a:cs typeface="Consolas" panose="020B0609020204030204" pitchFamily="49" charset="0"/>
              </a:rPr>
              <a:t>i</a:t>
            </a:r>
            <a:endParaRPr lang="en-US" sz="1000" dirty="0">
              <a:highlight>
                <a:srgbClr val="00000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72803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12433</TotalTime>
  <Words>2028</Words>
  <Application>Microsoft Macintosh PowerPoint</Application>
  <PresentationFormat>Widescreen</PresentationFormat>
  <Paragraphs>210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Abadi</vt:lpstr>
      <vt:lpstr>Arial</vt:lpstr>
      <vt:lpstr>Calibri</vt:lpstr>
      <vt:lpstr>Century Gothic</vt:lpstr>
      <vt:lpstr>Consolas</vt:lpstr>
      <vt:lpstr>Mulish</vt:lpstr>
      <vt:lpstr>Nunito Sans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successfully completing this session you will able to understand below topics:</dc:title>
  <dc:creator>E RAMESH GOUD</dc:creator>
  <cp:lastModifiedBy>E. Ramesh Goud</cp:lastModifiedBy>
  <cp:revision>107</cp:revision>
  <dcterms:created xsi:type="dcterms:W3CDTF">2021-02-24T10:44:30Z</dcterms:created>
  <dcterms:modified xsi:type="dcterms:W3CDTF">2024-08-23T03:12:52Z</dcterms:modified>
</cp:coreProperties>
</file>