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318" r:id="rId2"/>
    <p:sldId id="287" r:id="rId3"/>
    <p:sldId id="296" r:id="rId4"/>
    <p:sldId id="303" r:id="rId5"/>
    <p:sldId id="302" r:id="rId6"/>
    <p:sldId id="301" r:id="rId7"/>
    <p:sldId id="299" r:id="rId8"/>
    <p:sldId id="300" r:id="rId9"/>
    <p:sldId id="298" r:id="rId10"/>
    <p:sldId id="304" r:id="rId11"/>
    <p:sldId id="297" r:id="rId12"/>
    <p:sldId id="295" r:id="rId13"/>
    <p:sldId id="305" r:id="rId14"/>
    <p:sldId id="306" r:id="rId15"/>
    <p:sldId id="307" r:id="rId16"/>
    <p:sldId id="308" r:id="rId17"/>
    <p:sldId id="309" r:id="rId18"/>
    <p:sldId id="310" r:id="rId19"/>
    <p:sldId id="311" r:id="rId20"/>
    <p:sldId id="312" r:id="rId21"/>
    <p:sldId id="316" r:id="rId22"/>
    <p:sldId id="313" r:id="rId23"/>
    <p:sldId id="314" r:id="rId24"/>
    <p:sldId id="31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92" autoAdjust="0"/>
    <p:restoredTop sz="94660"/>
  </p:normalViewPr>
  <p:slideViewPr>
    <p:cSldViewPr snapToGrid="0">
      <p:cViewPr varScale="1">
        <p:scale>
          <a:sx n="160" d="100"/>
          <a:sy n="160" d="100"/>
        </p:scale>
        <p:origin x="7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1F945-EA72-44BC-B293-48052D4D5798}" type="datetimeFigureOut">
              <a:rPr lang="en-US" smtClean="0"/>
              <a:t>8/14/24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BE547-85E3-457E-982D-3B21E49C61A4}" type="slidenum">
              <a:rPr lang="en-US" smtClean="0"/>
              <a:t>‹#›</a:t>
            </a:fld>
            <a:endParaRPr lang="en-US"/>
          </a:p>
        </p:txBody>
      </p:sp>
    </p:spTree>
    <p:extLst>
      <p:ext uri="{BB962C8B-B14F-4D97-AF65-F5344CB8AC3E}">
        <p14:creationId xmlns:p14="http://schemas.microsoft.com/office/powerpoint/2010/main" val="3669706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46132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8/14/24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58671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6589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08046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05750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8/14/24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907448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8/14/24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58984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33837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8211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F759081-76E8-4EB7-8283-B26708E8F772}" type="datetimeFigureOut">
              <a:rPr lang="en-US" smtClean="0"/>
              <a:t>8/14/24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5487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50790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759081-76E8-4EB7-8283-B26708E8F772}" type="datetimeFigureOut">
              <a:rPr lang="en-US" smtClean="0"/>
              <a:t>8/14/24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95425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759081-76E8-4EB7-8283-B26708E8F772}" type="datetimeFigureOut">
              <a:rPr lang="en-US" smtClean="0"/>
              <a:t>8/14/24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2008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F759081-76E8-4EB7-8283-B26708E8F772}" type="datetimeFigureOut">
              <a:rPr lang="en-US" smtClean="0"/>
              <a:t>8/14/24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20883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759081-76E8-4EB7-8283-B26708E8F772}" type="datetimeFigureOut">
              <a:rPr lang="en-US" smtClean="0"/>
              <a:t>8/14/24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0516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F759081-76E8-4EB7-8283-B26708E8F772}" type="datetimeFigureOut">
              <a:rPr lang="en-US" smtClean="0"/>
              <a:t>8/14/24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99722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8/14/24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09260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759081-76E8-4EB7-8283-B26708E8F772}" type="datetimeFigureOut">
              <a:rPr lang="en-US" smtClean="0"/>
              <a:t>8/14/24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4FEC0F-6B7D-498B-A60B-9C6D9401CD94}" type="slidenum">
              <a:rPr lang="en-US" smtClean="0"/>
              <a:t>‹#›</a:t>
            </a:fld>
            <a:endParaRPr lang="en-US"/>
          </a:p>
        </p:txBody>
      </p:sp>
    </p:spTree>
    <p:extLst>
      <p:ext uri="{BB962C8B-B14F-4D97-AF65-F5344CB8AC3E}">
        <p14:creationId xmlns:p14="http://schemas.microsoft.com/office/powerpoint/2010/main" val="13513088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hemeOverride" Target="../theme/themeOverride16.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10.png"/><Relationship Id="rId5" Type="http://schemas.openxmlformats.org/officeDocument/2006/relationships/image" Target="../media/image9.gif"/><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9A88-4417-4177-3A57-0630A527F7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88E687-AEBB-E9F3-5778-FD245F902ED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2056D6B-BE4A-9689-737A-0E2059793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52325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C58F6F-A349-4FFC-9444-54C6C4C1F539}"/>
              </a:ext>
            </a:extLst>
          </p:cNvPr>
          <p:cNvSpPr txBox="1"/>
          <p:nvPr/>
        </p:nvSpPr>
        <p:spPr>
          <a:xfrm>
            <a:off x="0" y="49089"/>
            <a:ext cx="1223412" cy="307777"/>
          </a:xfrm>
          <a:prstGeom prst="rect">
            <a:avLst/>
          </a:prstGeom>
          <a:noFill/>
        </p:spPr>
        <p:txBody>
          <a:bodyPr wrap="none" rtlCol="0">
            <a:spAutoFit/>
          </a:bodyPr>
          <a:lstStyle/>
          <a:p>
            <a:r>
              <a:rPr lang="en-US" sz="1400" b="1" dirty="0">
                <a:solidFill>
                  <a:srgbClr val="FF0000"/>
                </a:solidFill>
              </a:rPr>
              <a:t>Verification:</a:t>
            </a:r>
          </a:p>
        </p:txBody>
      </p:sp>
      <p:sp>
        <p:nvSpPr>
          <p:cNvPr id="5" name="TextBox 4">
            <a:extLst>
              <a:ext uri="{FF2B5EF4-FFF2-40B4-BE49-F238E27FC236}">
                <a16:creationId xmlns:a16="http://schemas.microsoft.com/office/drawing/2014/main" id="{221DCE6A-F8EE-5D2B-C748-C81573A6E4D7}"/>
              </a:ext>
            </a:extLst>
          </p:cNvPr>
          <p:cNvSpPr txBox="1"/>
          <p:nvPr/>
        </p:nvSpPr>
        <p:spPr>
          <a:xfrm>
            <a:off x="0" y="356866"/>
            <a:ext cx="4979248" cy="307777"/>
          </a:xfrm>
          <a:prstGeom prst="rect">
            <a:avLst/>
          </a:prstGeom>
          <a:noFill/>
        </p:spPr>
        <p:txBody>
          <a:bodyPr wrap="none" rtlCol="0">
            <a:spAutoFit/>
          </a:bodyPr>
          <a:lstStyle/>
          <a:p>
            <a:r>
              <a:rPr lang="en-US" sz="1400" dirty="0"/>
              <a:t>Initiate ping and traceroute from Kurnool to </a:t>
            </a:r>
            <a:r>
              <a:rPr lang="en-US" sz="1400" dirty="0" err="1"/>
              <a:t>bangalore</a:t>
            </a:r>
            <a:r>
              <a:rPr lang="en-US" sz="1400" dirty="0"/>
              <a:t> </a:t>
            </a:r>
          </a:p>
        </p:txBody>
      </p:sp>
      <p:pic>
        <p:nvPicPr>
          <p:cNvPr id="6" name="Picture 5">
            <a:extLst>
              <a:ext uri="{FF2B5EF4-FFF2-40B4-BE49-F238E27FC236}">
                <a16:creationId xmlns:a16="http://schemas.microsoft.com/office/drawing/2014/main" id="{9D3FB263-55D3-98EF-7EE4-9754958D7271}"/>
              </a:ext>
            </a:extLst>
          </p:cNvPr>
          <p:cNvPicPr>
            <a:picLocks noChangeAspect="1"/>
          </p:cNvPicPr>
          <p:nvPr/>
        </p:nvPicPr>
        <p:blipFill>
          <a:blip r:embed="rId3"/>
          <a:stretch>
            <a:fillRect/>
          </a:stretch>
        </p:blipFill>
        <p:spPr>
          <a:xfrm>
            <a:off x="143566" y="908326"/>
            <a:ext cx="8046278" cy="2755900"/>
          </a:xfrm>
          <a:prstGeom prst="rect">
            <a:avLst/>
          </a:prstGeom>
        </p:spPr>
      </p:pic>
      <p:sp>
        <p:nvSpPr>
          <p:cNvPr id="8" name="TextBox 7">
            <a:extLst>
              <a:ext uri="{FF2B5EF4-FFF2-40B4-BE49-F238E27FC236}">
                <a16:creationId xmlns:a16="http://schemas.microsoft.com/office/drawing/2014/main" id="{54979145-3ECE-354D-3397-882A649732E3}"/>
              </a:ext>
            </a:extLst>
          </p:cNvPr>
          <p:cNvSpPr txBox="1"/>
          <p:nvPr/>
        </p:nvSpPr>
        <p:spPr>
          <a:xfrm>
            <a:off x="143566" y="3871364"/>
            <a:ext cx="6627135" cy="307777"/>
          </a:xfrm>
          <a:prstGeom prst="rect">
            <a:avLst/>
          </a:prstGeom>
          <a:noFill/>
        </p:spPr>
        <p:txBody>
          <a:bodyPr wrap="none" rtlCol="0">
            <a:spAutoFit/>
          </a:bodyPr>
          <a:lstStyle/>
          <a:p>
            <a:r>
              <a:rPr lang="en-US" sz="1400" dirty="0"/>
              <a:t>We are able to ping 4.4.4.4 by configuring dynamic routing protocol OSPF.</a:t>
            </a:r>
          </a:p>
        </p:txBody>
      </p:sp>
      <p:sp>
        <p:nvSpPr>
          <p:cNvPr id="9" name="TextBox 8">
            <a:extLst>
              <a:ext uri="{FF2B5EF4-FFF2-40B4-BE49-F238E27FC236}">
                <a16:creationId xmlns:a16="http://schemas.microsoft.com/office/drawing/2014/main" id="{1E9635E4-F9F6-F764-CBFE-4B0C57373986}"/>
              </a:ext>
            </a:extLst>
          </p:cNvPr>
          <p:cNvSpPr txBox="1"/>
          <p:nvPr/>
        </p:nvSpPr>
        <p:spPr>
          <a:xfrm>
            <a:off x="143566" y="4289749"/>
            <a:ext cx="11607322" cy="307777"/>
          </a:xfrm>
          <a:prstGeom prst="rect">
            <a:avLst/>
          </a:prstGeom>
          <a:noFill/>
        </p:spPr>
        <p:txBody>
          <a:bodyPr wrap="square" rtlCol="0">
            <a:spAutoFit/>
          </a:bodyPr>
          <a:lstStyle/>
          <a:p>
            <a:r>
              <a:rPr lang="en-US" sz="1400" dirty="0"/>
              <a:t>Its just easy to configure OSPF. However, how they learn routes dynamically ? We should know the process behind Route learning. </a:t>
            </a:r>
          </a:p>
        </p:txBody>
      </p:sp>
      <p:sp>
        <p:nvSpPr>
          <p:cNvPr id="11" name="TextBox 10">
            <a:extLst>
              <a:ext uri="{FF2B5EF4-FFF2-40B4-BE49-F238E27FC236}">
                <a16:creationId xmlns:a16="http://schemas.microsoft.com/office/drawing/2014/main" id="{21AEE1CC-5FEC-224F-6803-FF1A562E504F}"/>
              </a:ext>
            </a:extLst>
          </p:cNvPr>
          <p:cNvSpPr txBox="1"/>
          <p:nvPr/>
        </p:nvSpPr>
        <p:spPr>
          <a:xfrm>
            <a:off x="143566" y="4708134"/>
            <a:ext cx="9419566" cy="738664"/>
          </a:xfrm>
          <a:prstGeom prst="rect">
            <a:avLst/>
          </a:prstGeom>
          <a:noFill/>
        </p:spPr>
        <p:txBody>
          <a:bodyPr wrap="none" rtlCol="0">
            <a:spAutoFit/>
          </a:bodyPr>
          <a:lstStyle/>
          <a:p>
            <a:r>
              <a:rPr lang="en-US" sz="1400" dirty="0"/>
              <a:t>Each router discover the neighbors, example Hyderabad neighbor is Kurnool and Kurnool neighbor is both </a:t>
            </a:r>
          </a:p>
          <a:p>
            <a:r>
              <a:rPr lang="en-US" sz="1400" dirty="0"/>
              <a:t>Hyderabad and Anantapur</a:t>
            </a:r>
          </a:p>
          <a:p>
            <a:r>
              <a:rPr lang="en-US" sz="1400" dirty="0"/>
              <a:t>Shown in picture-----</a:t>
            </a:r>
            <a:r>
              <a:rPr lang="en-US" sz="1400" dirty="0">
                <a:sym typeface="Wingdings" pitchFamily="2" charset="2"/>
              </a:rPr>
              <a:t></a:t>
            </a:r>
            <a:endParaRPr lang="en-US" sz="1400" dirty="0"/>
          </a:p>
        </p:txBody>
      </p:sp>
      <p:pic>
        <p:nvPicPr>
          <p:cNvPr id="12" name="Picture 11">
            <a:extLst>
              <a:ext uri="{FF2B5EF4-FFF2-40B4-BE49-F238E27FC236}">
                <a16:creationId xmlns:a16="http://schemas.microsoft.com/office/drawing/2014/main" id="{373D2A73-840C-0B67-1BF8-2D1E849A42F3}"/>
              </a:ext>
            </a:extLst>
          </p:cNvPr>
          <p:cNvPicPr>
            <a:picLocks noChangeAspect="1"/>
          </p:cNvPicPr>
          <p:nvPr/>
        </p:nvPicPr>
        <p:blipFill>
          <a:blip r:embed="rId4"/>
          <a:stretch>
            <a:fillRect/>
          </a:stretch>
        </p:blipFill>
        <p:spPr>
          <a:xfrm>
            <a:off x="2819937" y="5096253"/>
            <a:ext cx="9122020" cy="1634951"/>
          </a:xfrm>
          <a:prstGeom prst="rect">
            <a:avLst/>
          </a:prstGeom>
        </p:spPr>
      </p:pic>
    </p:spTree>
    <p:extLst>
      <p:ext uri="{BB962C8B-B14F-4D97-AF65-F5344CB8AC3E}">
        <p14:creationId xmlns:p14="http://schemas.microsoft.com/office/powerpoint/2010/main" val="107457288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F88A8C-C15F-4D1D-DBF7-433765B95563}"/>
              </a:ext>
            </a:extLst>
          </p:cNvPr>
          <p:cNvPicPr>
            <a:picLocks noChangeAspect="1"/>
          </p:cNvPicPr>
          <p:nvPr/>
        </p:nvPicPr>
        <p:blipFill>
          <a:blip r:embed="rId3"/>
          <a:stretch>
            <a:fillRect/>
          </a:stretch>
        </p:blipFill>
        <p:spPr>
          <a:xfrm>
            <a:off x="409433" y="863642"/>
            <a:ext cx="10258938" cy="5130715"/>
          </a:xfrm>
          <a:prstGeom prst="rect">
            <a:avLst/>
          </a:prstGeom>
        </p:spPr>
      </p:pic>
      <p:sp>
        <p:nvSpPr>
          <p:cNvPr id="5" name="TextBox 4">
            <a:extLst>
              <a:ext uri="{FF2B5EF4-FFF2-40B4-BE49-F238E27FC236}">
                <a16:creationId xmlns:a16="http://schemas.microsoft.com/office/drawing/2014/main" id="{FD522EB9-AE66-1FEF-FC1C-F5FDC8F3C6C8}"/>
              </a:ext>
            </a:extLst>
          </p:cNvPr>
          <p:cNvSpPr txBox="1"/>
          <p:nvPr/>
        </p:nvSpPr>
        <p:spPr>
          <a:xfrm>
            <a:off x="409433" y="361245"/>
            <a:ext cx="10136108" cy="369332"/>
          </a:xfrm>
          <a:prstGeom prst="rect">
            <a:avLst/>
          </a:prstGeom>
          <a:noFill/>
        </p:spPr>
        <p:txBody>
          <a:bodyPr wrap="none" rtlCol="0">
            <a:spAutoFit/>
          </a:bodyPr>
          <a:lstStyle/>
          <a:p>
            <a:r>
              <a:rPr lang="en-US" dirty="0"/>
              <a:t>If you see routing table, all routes learned by OSPF showing O symbol and AD value is 110</a:t>
            </a:r>
          </a:p>
        </p:txBody>
      </p:sp>
    </p:spTree>
    <p:extLst>
      <p:ext uri="{BB962C8B-B14F-4D97-AF65-F5344CB8AC3E}">
        <p14:creationId xmlns:p14="http://schemas.microsoft.com/office/powerpoint/2010/main" val="79979279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2" name="TextBox 1">
            <a:extLst>
              <a:ext uri="{FF2B5EF4-FFF2-40B4-BE49-F238E27FC236}">
                <a16:creationId xmlns:a16="http://schemas.microsoft.com/office/drawing/2014/main" id="{B5279142-2209-4760-22B2-AEE7EEE64E8C}"/>
              </a:ext>
            </a:extLst>
          </p:cNvPr>
          <p:cNvSpPr txBox="1"/>
          <p:nvPr/>
        </p:nvSpPr>
        <p:spPr>
          <a:xfrm>
            <a:off x="2720591" y="304988"/>
            <a:ext cx="5230919" cy="584775"/>
          </a:xfrm>
          <a:prstGeom prst="rect">
            <a:avLst/>
          </a:prstGeom>
          <a:noFill/>
        </p:spPr>
        <p:txBody>
          <a:bodyPr wrap="none" rtlCol="0">
            <a:spAutoFit/>
          </a:bodyPr>
          <a:lstStyle/>
          <a:p>
            <a:r>
              <a:rPr lang="en-US" sz="3200" dirty="0">
                <a:solidFill>
                  <a:srgbClr val="FF0000"/>
                </a:solidFill>
                <a:highlight>
                  <a:srgbClr val="FFFF00"/>
                </a:highlight>
              </a:rPr>
              <a:t>OSPF Important contents:</a:t>
            </a:r>
          </a:p>
        </p:txBody>
      </p:sp>
      <p:sp>
        <p:nvSpPr>
          <p:cNvPr id="10" name="TextBox 9">
            <a:extLst>
              <a:ext uri="{FF2B5EF4-FFF2-40B4-BE49-F238E27FC236}">
                <a16:creationId xmlns:a16="http://schemas.microsoft.com/office/drawing/2014/main" id="{DA6373EB-244E-CDB2-C060-F07EE192D034}"/>
              </a:ext>
            </a:extLst>
          </p:cNvPr>
          <p:cNvSpPr txBox="1"/>
          <p:nvPr/>
        </p:nvSpPr>
        <p:spPr>
          <a:xfrm>
            <a:off x="618836" y="1179750"/>
            <a:ext cx="1733167" cy="369332"/>
          </a:xfrm>
          <a:prstGeom prst="rect">
            <a:avLst/>
          </a:prstGeom>
          <a:noFill/>
        </p:spPr>
        <p:txBody>
          <a:bodyPr wrap="none" rtlCol="0">
            <a:spAutoFit/>
          </a:bodyPr>
          <a:lstStyle/>
          <a:p>
            <a:r>
              <a:rPr lang="en-US" dirty="0"/>
              <a:t>OSPF- Header</a:t>
            </a:r>
          </a:p>
        </p:txBody>
      </p:sp>
      <p:sp>
        <p:nvSpPr>
          <p:cNvPr id="12" name="TextBox 11">
            <a:extLst>
              <a:ext uri="{FF2B5EF4-FFF2-40B4-BE49-F238E27FC236}">
                <a16:creationId xmlns:a16="http://schemas.microsoft.com/office/drawing/2014/main" id="{9E567FC8-C8DE-5B56-366D-4739EF5360D9}"/>
              </a:ext>
            </a:extLst>
          </p:cNvPr>
          <p:cNvSpPr txBox="1"/>
          <p:nvPr/>
        </p:nvSpPr>
        <p:spPr>
          <a:xfrm>
            <a:off x="618836" y="1771359"/>
            <a:ext cx="4479111" cy="1754326"/>
          </a:xfrm>
          <a:prstGeom prst="rect">
            <a:avLst/>
          </a:prstGeom>
          <a:noFill/>
        </p:spPr>
        <p:txBody>
          <a:bodyPr wrap="none" rtlCol="0">
            <a:spAutoFit/>
          </a:bodyPr>
          <a:lstStyle/>
          <a:p>
            <a:r>
              <a:rPr lang="en-US" dirty="0"/>
              <a:t>OSPF Packets and its headers</a:t>
            </a:r>
          </a:p>
          <a:p>
            <a:pPr marL="342900" indent="-342900">
              <a:buAutoNum type="arabicPeriod"/>
            </a:pPr>
            <a:r>
              <a:rPr lang="en-US" dirty="0"/>
              <a:t>Hello Packet</a:t>
            </a:r>
          </a:p>
          <a:p>
            <a:pPr marL="342900" indent="-342900">
              <a:buAutoNum type="arabicPeriod"/>
            </a:pPr>
            <a:r>
              <a:rPr lang="en-US" dirty="0"/>
              <a:t>DBD –Database description packet</a:t>
            </a:r>
          </a:p>
          <a:p>
            <a:pPr marL="342900" indent="-342900">
              <a:buAutoNum type="arabicPeriod"/>
            </a:pPr>
            <a:r>
              <a:rPr lang="en-US" dirty="0"/>
              <a:t>LSR –link state request</a:t>
            </a:r>
          </a:p>
          <a:p>
            <a:pPr marL="342900" indent="-342900">
              <a:buAutoNum type="arabicPeriod"/>
            </a:pPr>
            <a:r>
              <a:rPr lang="en-US" dirty="0"/>
              <a:t>LSU – Link state update</a:t>
            </a:r>
          </a:p>
          <a:p>
            <a:pPr marL="342900" indent="-342900">
              <a:buAutoNum type="arabicPeriod"/>
            </a:pPr>
            <a:r>
              <a:rPr lang="en-US" dirty="0"/>
              <a:t>LSA – Link state Acknowledgement</a:t>
            </a:r>
          </a:p>
        </p:txBody>
      </p:sp>
      <p:sp>
        <p:nvSpPr>
          <p:cNvPr id="13" name="TextBox 12">
            <a:extLst>
              <a:ext uri="{FF2B5EF4-FFF2-40B4-BE49-F238E27FC236}">
                <a16:creationId xmlns:a16="http://schemas.microsoft.com/office/drawing/2014/main" id="{266DAE16-5DB8-5939-2C1C-D9FAD39D8DF5}"/>
              </a:ext>
            </a:extLst>
          </p:cNvPr>
          <p:cNvSpPr txBox="1"/>
          <p:nvPr/>
        </p:nvSpPr>
        <p:spPr>
          <a:xfrm>
            <a:off x="618836" y="3646925"/>
            <a:ext cx="6207148" cy="2308324"/>
          </a:xfrm>
          <a:prstGeom prst="rect">
            <a:avLst/>
          </a:prstGeom>
          <a:noFill/>
        </p:spPr>
        <p:txBody>
          <a:bodyPr wrap="none" rtlCol="0">
            <a:spAutoFit/>
          </a:bodyPr>
          <a:lstStyle/>
          <a:p>
            <a:pPr marL="342900" indent="-342900">
              <a:buAutoNum type="arabicPeriod"/>
            </a:pPr>
            <a:r>
              <a:rPr lang="en-US" dirty="0"/>
              <a:t>OSPF Adjacency process and </a:t>
            </a:r>
            <a:r>
              <a:rPr lang="en-US"/>
              <a:t>OSPF states.</a:t>
            </a:r>
            <a:endParaRPr lang="en-US" dirty="0"/>
          </a:p>
          <a:p>
            <a:pPr marL="342900" indent="-342900">
              <a:buAutoNum type="arabicPeriod"/>
            </a:pPr>
            <a:r>
              <a:rPr lang="en-US" dirty="0"/>
              <a:t>OPSF Area’s (single area and multiple OSPF area’s)</a:t>
            </a:r>
          </a:p>
          <a:p>
            <a:pPr marL="342900" indent="-342900">
              <a:buAutoNum type="arabicPeriod"/>
            </a:pPr>
            <a:r>
              <a:rPr lang="en-US" dirty="0"/>
              <a:t>Types OSPF Area (stubby , NSSA)</a:t>
            </a:r>
          </a:p>
          <a:p>
            <a:pPr marL="342900" indent="-342900">
              <a:buFontTx/>
              <a:buAutoNum type="arabicPeriod"/>
            </a:pPr>
            <a:r>
              <a:rPr lang="en-US" dirty="0"/>
              <a:t>LSA Types </a:t>
            </a:r>
          </a:p>
          <a:p>
            <a:pPr marL="342900" indent="-342900">
              <a:buFontTx/>
              <a:buAutoNum type="arabicPeriod"/>
            </a:pPr>
            <a:r>
              <a:rPr lang="en-US" dirty="0"/>
              <a:t>Virtual Link</a:t>
            </a:r>
          </a:p>
          <a:p>
            <a:pPr marL="342900" indent="-342900">
              <a:buAutoNum type="arabicPeriod"/>
            </a:pPr>
            <a:r>
              <a:rPr lang="en-US" dirty="0"/>
              <a:t>Real time scenario based LABS</a:t>
            </a:r>
          </a:p>
          <a:p>
            <a:pPr marL="342900" indent="-342900">
              <a:buAutoNum type="arabicPeriod"/>
            </a:pPr>
            <a:r>
              <a:rPr lang="en-US" dirty="0"/>
              <a:t>OSPF Troubleshooting.</a:t>
            </a:r>
          </a:p>
          <a:p>
            <a:pPr marL="342900" indent="-342900">
              <a:buAutoNum type="arabicPeriod"/>
            </a:pPr>
            <a:endParaRPr lang="en-US" dirty="0"/>
          </a:p>
        </p:txBody>
      </p:sp>
    </p:spTree>
    <p:extLst>
      <p:ext uri="{BB962C8B-B14F-4D97-AF65-F5344CB8AC3E}">
        <p14:creationId xmlns:p14="http://schemas.microsoft.com/office/powerpoint/2010/main" val="273836378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10" name="TextBox 9">
            <a:extLst>
              <a:ext uri="{FF2B5EF4-FFF2-40B4-BE49-F238E27FC236}">
                <a16:creationId xmlns:a16="http://schemas.microsoft.com/office/drawing/2014/main" id="{DA6373EB-244E-CDB2-C060-F07EE192D034}"/>
              </a:ext>
            </a:extLst>
          </p:cNvPr>
          <p:cNvSpPr txBox="1"/>
          <p:nvPr/>
        </p:nvSpPr>
        <p:spPr>
          <a:xfrm>
            <a:off x="618836" y="1179750"/>
            <a:ext cx="1797287" cy="369332"/>
          </a:xfrm>
          <a:prstGeom prst="rect">
            <a:avLst/>
          </a:prstGeom>
          <a:noFill/>
        </p:spPr>
        <p:txBody>
          <a:bodyPr wrap="none" rtlCol="0">
            <a:spAutoFit/>
          </a:bodyPr>
          <a:lstStyle/>
          <a:p>
            <a:r>
              <a:rPr lang="en-US" dirty="0"/>
              <a:t>OSPF- Header:</a:t>
            </a:r>
          </a:p>
        </p:txBody>
      </p:sp>
      <p:sp>
        <p:nvSpPr>
          <p:cNvPr id="3" name="TextBox 2">
            <a:extLst>
              <a:ext uri="{FF2B5EF4-FFF2-40B4-BE49-F238E27FC236}">
                <a16:creationId xmlns:a16="http://schemas.microsoft.com/office/drawing/2014/main" id="{4AE1108A-E9A4-8DF0-2343-6A0BC2C94FAB}"/>
              </a:ext>
            </a:extLst>
          </p:cNvPr>
          <p:cNvSpPr txBox="1"/>
          <p:nvPr/>
        </p:nvSpPr>
        <p:spPr>
          <a:xfrm>
            <a:off x="489017" y="514614"/>
            <a:ext cx="8308685" cy="369332"/>
          </a:xfrm>
          <a:prstGeom prst="rect">
            <a:avLst/>
          </a:prstGeom>
          <a:noFill/>
        </p:spPr>
        <p:txBody>
          <a:bodyPr wrap="none" rtlCol="0">
            <a:spAutoFit/>
          </a:bodyPr>
          <a:lstStyle/>
          <a:p>
            <a:r>
              <a:rPr lang="en-US" dirty="0"/>
              <a:t>Please learn packet Headers before we discuss OSPF adjacency process</a:t>
            </a:r>
          </a:p>
        </p:txBody>
      </p:sp>
      <p:pic>
        <p:nvPicPr>
          <p:cNvPr id="6" name="Picture 5">
            <a:extLst>
              <a:ext uri="{FF2B5EF4-FFF2-40B4-BE49-F238E27FC236}">
                <a16:creationId xmlns:a16="http://schemas.microsoft.com/office/drawing/2014/main" id="{6F979CA8-9EF7-F055-28E0-C852115F2CEC}"/>
              </a:ext>
            </a:extLst>
          </p:cNvPr>
          <p:cNvPicPr>
            <a:picLocks noChangeAspect="1"/>
          </p:cNvPicPr>
          <p:nvPr/>
        </p:nvPicPr>
        <p:blipFill>
          <a:blip r:embed="rId4"/>
          <a:stretch>
            <a:fillRect/>
          </a:stretch>
        </p:blipFill>
        <p:spPr>
          <a:xfrm>
            <a:off x="749490" y="1687281"/>
            <a:ext cx="7772400" cy="4957396"/>
          </a:xfrm>
          <a:prstGeom prst="rect">
            <a:avLst/>
          </a:prstGeom>
        </p:spPr>
      </p:pic>
      <p:sp>
        <p:nvSpPr>
          <p:cNvPr id="4" name="TextBox 3">
            <a:extLst>
              <a:ext uri="{FF2B5EF4-FFF2-40B4-BE49-F238E27FC236}">
                <a16:creationId xmlns:a16="http://schemas.microsoft.com/office/drawing/2014/main" id="{4A827E84-75CA-D202-9954-4D83A67A7E77}"/>
              </a:ext>
            </a:extLst>
          </p:cNvPr>
          <p:cNvSpPr txBox="1"/>
          <p:nvPr/>
        </p:nvSpPr>
        <p:spPr>
          <a:xfrm>
            <a:off x="8797702" y="2902204"/>
            <a:ext cx="2472152" cy="1477328"/>
          </a:xfrm>
          <a:prstGeom prst="rect">
            <a:avLst/>
          </a:prstGeom>
          <a:noFill/>
        </p:spPr>
        <p:txBody>
          <a:bodyPr wrap="none" rtlCol="0">
            <a:spAutoFit/>
          </a:bodyPr>
          <a:lstStyle/>
          <a:p>
            <a:r>
              <a:rPr lang="en-US" dirty="0">
                <a:solidFill>
                  <a:schemeClr val="bg2"/>
                </a:solidFill>
                <a:highlight>
                  <a:srgbClr val="FFFF00"/>
                </a:highlight>
              </a:rPr>
              <a:t>Version</a:t>
            </a:r>
          </a:p>
          <a:p>
            <a:r>
              <a:rPr lang="en-US" dirty="0">
                <a:solidFill>
                  <a:schemeClr val="bg2"/>
                </a:solidFill>
                <a:highlight>
                  <a:srgbClr val="FFFF00"/>
                </a:highlight>
              </a:rPr>
              <a:t>Router ID</a:t>
            </a:r>
          </a:p>
          <a:p>
            <a:r>
              <a:rPr lang="en-US" dirty="0">
                <a:solidFill>
                  <a:schemeClr val="bg2"/>
                </a:solidFill>
                <a:highlight>
                  <a:srgbClr val="FFFF00"/>
                </a:highlight>
              </a:rPr>
              <a:t>Area ID</a:t>
            </a:r>
          </a:p>
          <a:p>
            <a:r>
              <a:rPr lang="en-US" dirty="0">
                <a:solidFill>
                  <a:schemeClr val="bg2"/>
                </a:solidFill>
                <a:highlight>
                  <a:srgbClr val="FFFF00"/>
                </a:highlight>
              </a:rPr>
              <a:t>Authentication type</a:t>
            </a:r>
          </a:p>
          <a:p>
            <a:r>
              <a:rPr lang="en-US" dirty="0">
                <a:solidFill>
                  <a:schemeClr val="bg2"/>
                </a:solidFill>
                <a:highlight>
                  <a:srgbClr val="FFFF00"/>
                </a:highlight>
              </a:rPr>
              <a:t>Authentication data</a:t>
            </a:r>
          </a:p>
        </p:txBody>
      </p:sp>
    </p:spTree>
    <p:extLst>
      <p:ext uri="{BB962C8B-B14F-4D97-AF65-F5344CB8AC3E}">
        <p14:creationId xmlns:p14="http://schemas.microsoft.com/office/powerpoint/2010/main" val="131146210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6" name="TextBox 5">
            <a:extLst>
              <a:ext uri="{FF2B5EF4-FFF2-40B4-BE49-F238E27FC236}">
                <a16:creationId xmlns:a16="http://schemas.microsoft.com/office/drawing/2014/main" id="{589FA997-7EE2-8457-FF13-175127B3057A}"/>
              </a:ext>
            </a:extLst>
          </p:cNvPr>
          <p:cNvSpPr txBox="1"/>
          <p:nvPr/>
        </p:nvSpPr>
        <p:spPr>
          <a:xfrm>
            <a:off x="301578" y="86916"/>
            <a:ext cx="10150522" cy="6771084"/>
          </a:xfrm>
          <a:prstGeom prst="rect">
            <a:avLst/>
          </a:prstGeom>
          <a:noFill/>
        </p:spPr>
        <p:txBody>
          <a:bodyPr wrap="square">
            <a:spAutoFit/>
          </a:bodyPr>
          <a:lstStyle/>
          <a:p>
            <a:r>
              <a:rPr lang="en-IN" sz="1400" dirty="0"/>
              <a:t>Common Packet Header:</a:t>
            </a:r>
          </a:p>
          <a:p>
            <a:endParaRPr lang="en-IN" sz="1400" dirty="0"/>
          </a:p>
          <a:p>
            <a:r>
              <a:rPr lang="en-IN" sz="1400" dirty="0"/>
              <a:t>All OSPF packets share a common 24-octet header. This header allows the receiving router to determine whether the packet is valid and should be processed. Figure shows the OSPF header fields, which include the following: </a:t>
            </a:r>
          </a:p>
          <a:p>
            <a:r>
              <a:rPr lang="en-IN" sz="1400" dirty="0"/>
              <a:t>Version (1 octet) This field details the current version of OSPF used by the local router. It is set to a value of 2, the default value.</a:t>
            </a:r>
          </a:p>
          <a:p>
            <a:endParaRPr lang="en-IN" sz="1400" dirty="0"/>
          </a:p>
          <a:p>
            <a:r>
              <a:rPr lang="en-IN" sz="1400" dirty="0"/>
              <a:t>Type (1 octet) This field specifies the type of OSPF packet. Possible values include:</a:t>
            </a:r>
          </a:p>
          <a:p>
            <a:endParaRPr lang="en-IN" sz="1400" dirty="0"/>
          </a:p>
          <a:p>
            <a:r>
              <a:rPr lang="en-IN" sz="1400" dirty="0"/>
              <a:t>1—Hello packet</a:t>
            </a:r>
          </a:p>
          <a:p>
            <a:r>
              <a:rPr lang="en-IN" sz="1400" dirty="0"/>
              <a:t>2—Database descriptor</a:t>
            </a:r>
          </a:p>
          <a:p>
            <a:r>
              <a:rPr lang="en-IN" sz="1400" dirty="0"/>
              <a:t>3—Link-state request </a:t>
            </a:r>
          </a:p>
          <a:p>
            <a:r>
              <a:rPr lang="en-IN" sz="1400" dirty="0"/>
              <a:t>4—Link-state update </a:t>
            </a:r>
          </a:p>
          <a:p>
            <a:r>
              <a:rPr lang="en-IN" sz="1400" dirty="0"/>
              <a:t>5—Link-state acknowledgment </a:t>
            </a:r>
          </a:p>
          <a:p>
            <a:endParaRPr lang="en-IN" sz="1400" dirty="0"/>
          </a:p>
          <a:p>
            <a:r>
              <a:rPr lang="en-IN" sz="1400" dirty="0"/>
              <a:t>Packet Length (2 octets) This field displays the total length, in octets, of the OSPF packet. </a:t>
            </a:r>
          </a:p>
          <a:p>
            <a:endParaRPr lang="en-IN" sz="1400" dirty="0"/>
          </a:p>
          <a:p>
            <a:r>
              <a:rPr lang="en-IN" sz="1400" dirty="0"/>
              <a:t>Router ID (4 octets) The router ID of the advertising router appears in this field. </a:t>
            </a:r>
          </a:p>
          <a:p>
            <a:endParaRPr lang="en-IN" sz="1400" dirty="0"/>
          </a:p>
          <a:p>
            <a:r>
              <a:rPr lang="en-IN" sz="1400" dirty="0"/>
              <a:t>Area ID (4 octets) This field contains the 32-bit area ID assigned to the interface used to send the OSPF packet. </a:t>
            </a:r>
          </a:p>
          <a:p>
            <a:endParaRPr lang="en-IN" sz="1400" dirty="0"/>
          </a:p>
          <a:p>
            <a:r>
              <a:rPr lang="en-IN" sz="1400" dirty="0"/>
              <a:t>Checksum (2 octets) This field displays a standard IP checksum for the entire OSPF packet, excluding the 64-bit authentication field. </a:t>
            </a:r>
          </a:p>
          <a:p>
            <a:endParaRPr lang="en-IN" sz="1400" dirty="0"/>
          </a:p>
          <a:p>
            <a:r>
              <a:rPr lang="en-IN" sz="1400" dirty="0"/>
              <a:t>Authentication Type (2 octets) The specific type of authentication used by OSPF is encoded in this field. Possible values are: </a:t>
            </a:r>
          </a:p>
          <a:p>
            <a:r>
              <a:rPr lang="en-IN" sz="1400" dirty="0"/>
              <a:t>0—Null authentication </a:t>
            </a:r>
          </a:p>
          <a:p>
            <a:r>
              <a:rPr lang="en-IN" sz="1400" dirty="0"/>
              <a:t>1—Simple password </a:t>
            </a:r>
          </a:p>
          <a:p>
            <a:r>
              <a:rPr lang="en-IN" sz="1400" dirty="0"/>
              <a:t>2—MD5 cryptographic authentication</a:t>
            </a:r>
          </a:p>
          <a:p>
            <a:endParaRPr lang="en-IN" sz="1400" dirty="0"/>
          </a:p>
          <a:p>
            <a:r>
              <a:rPr lang="en-IN" sz="1400" dirty="0"/>
              <a:t>Authentication (8 octets) This field displays the authentication data to verify the packet’s integrity.</a:t>
            </a:r>
            <a:endParaRPr lang="en-US" sz="1400" dirty="0"/>
          </a:p>
        </p:txBody>
      </p:sp>
    </p:spTree>
    <p:extLst>
      <p:ext uri="{BB962C8B-B14F-4D97-AF65-F5344CB8AC3E}">
        <p14:creationId xmlns:p14="http://schemas.microsoft.com/office/powerpoint/2010/main" val="71249159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2" name="TextBox 1">
            <a:extLst>
              <a:ext uri="{FF2B5EF4-FFF2-40B4-BE49-F238E27FC236}">
                <a16:creationId xmlns:a16="http://schemas.microsoft.com/office/drawing/2014/main" id="{5CCF422D-D8BD-7A20-E281-82114A50CA22}"/>
              </a:ext>
            </a:extLst>
          </p:cNvPr>
          <p:cNvSpPr txBox="1"/>
          <p:nvPr/>
        </p:nvSpPr>
        <p:spPr>
          <a:xfrm>
            <a:off x="600933" y="434821"/>
            <a:ext cx="4731086" cy="1754326"/>
          </a:xfrm>
          <a:prstGeom prst="rect">
            <a:avLst/>
          </a:prstGeom>
          <a:noFill/>
        </p:spPr>
        <p:txBody>
          <a:bodyPr wrap="square" rtlCol="0">
            <a:spAutoFit/>
          </a:bodyPr>
          <a:lstStyle/>
          <a:p>
            <a:r>
              <a:rPr lang="en-US" dirty="0"/>
              <a:t>OSPF Packets:</a:t>
            </a:r>
          </a:p>
          <a:p>
            <a:pPr marL="342900" indent="-342900">
              <a:buFont typeface="+mj-lt"/>
              <a:buAutoNum type="arabicPeriod"/>
            </a:pPr>
            <a:r>
              <a:rPr lang="en-US" dirty="0"/>
              <a:t>Hello Packet</a:t>
            </a:r>
          </a:p>
          <a:p>
            <a:pPr marL="342900" indent="-342900">
              <a:buAutoNum type="arabicPeriod"/>
            </a:pPr>
            <a:r>
              <a:rPr lang="en-US" dirty="0"/>
              <a:t>DBD –Database description packet</a:t>
            </a:r>
          </a:p>
          <a:p>
            <a:pPr marL="342900" indent="-342900">
              <a:buAutoNum type="arabicPeriod"/>
            </a:pPr>
            <a:r>
              <a:rPr lang="en-US" dirty="0"/>
              <a:t>LSR –link state request</a:t>
            </a:r>
          </a:p>
          <a:p>
            <a:pPr marL="342900" indent="-342900">
              <a:buAutoNum type="arabicPeriod"/>
            </a:pPr>
            <a:r>
              <a:rPr lang="en-US" dirty="0"/>
              <a:t>LSU – Link state update</a:t>
            </a:r>
          </a:p>
          <a:p>
            <a:pPr marL="342900" indent="-342900">
              <a:buAutoNum type="arabicPeriod"/>
            </a:pPr>
            <a:r>
              <a:rPr lang="en-US" dirty="0"/>
              <a:t>LSA – Link state Acknowledgement</a:t>
            </a:r>
          </a:p>
        </p:txBody>
      </p:sp>
      <p:pic>
        <p:nvPicPr>
          <p:cNvPr id="4" name="Picture 3">
            <a:extLst>
              <a:ext uri="{FF2B5EF4-FFF2-40B4-BE49-F238E27FC236}">
                <a16:creationId xmlns:a16="http://schemas.microsoft.com/office/drawing/2014/main" id="{461843EE-B976-29B3-EB69-442E63E4169E}"/>
              </a:ext>
            </a:extLst>
          </p:cNvPr>
          <p:cNvPicPr>
            <a:picLocks noChangeAspect="1"/>
          </p:cNvPicPr>
          <p:nvPr/>
        </p:nvPicPr>
        <p:blipFill>
          <a:blip r:embed="rId4"/>
          <a:stretch>
            <a:fillRect/>
          </a:stretch>
        </p:blipFill>
        <p:spPr>
          <a:xfrm>
            <a:off x="769869" y="2761333"/>
            <a:ext cx="5512651" cy="3413836"/>
          </a:xfrm>
          <a:prstGeom prst="rect">
            <a:avLst/>
          </a:prstGeom>
        </p:spPr>
      </p:pic>
      <p:sp>
        <p:nvSpPr>
          <p:cNvPr id="5" name="TextBox 4">
            <a:extLst>
              <a:ext uri="{FF2B5EF4-FFF2-40B4-BE49-F238E27FC236}">
                <a16:creationId xmlns:a16="http://schemas.microsoft.com/office/drawing/2014/main" id="{5F5A8A2C-8DFD-3960-87EF-F8BCDAB8BD75}"/>
              </a:ext>
            </a:extLst>
          </p:cNvPr>
          <p:cNvSpPr txBox="1"/>
          <p:nvPr/>
        </p:nvSpPr>
        <p:spPr>
          <a:xfrm>
            <a:off x="7563130" y="1284005"/>
            <a:ext cx="2472152" cy="2031325"/>
          </a:xfrm>
          <a:prstGeom prst="rect">
            <a:avLst/>
          </a:prstGeom>
          <a:noFill/>
        </p:spPr>
        <p:txBody>
          <a:bodyPr wrap="none" rtlCol="0">
            <a:spAutoFit/>
          </a:bodyPr>
          <a:lstStyle/>
          <a:p>
            <a:r>
              <a:rPr lang="en-US" dirty="0">
                <a:solidFill>
                  <a:schemeClr val="bg2"/>
                </a:solidFill>
                <a:highlight>
                  <a:srgbClr val="FFFF00"/>
                </a:highlight>
              </a:rPr>
              <a:t>Version</a:t>
            </a:r>
          </a:p>
          <a:p>
            <a:r>
              <a:rPr lang="en-US" dirty="0">
                <a:solidFill>
                  <a:schemeClr val="bg2"/>
                </a:solidFill>
                <a:highlight>
                  <a:srgbClr val="FFFF00"/>
                </a:highlight>
              </a:rPr>
              <a:t>Router ID</a:t>
            </a:r>
          </a:p>
          <a:p>
            <a:r>
              <a:rPr lang="en-US" dirty="0">
                <a:solidFill>
                  <a:schemeClr val="bg2"/>
                </a:solidFill>
                <a:highlight>
                  <a:srgbClr val="FFFF00"/>
                </a:highlight>
              </a:rPr>
              <a:t>Area ID</a:t>
            </a:r>
          </a:p>
          <a:p>
            <a:r>
              <a:rPr lang="en-US" dirty="0">
                <a:solidFill>
                  <a:schemeClr val="bg2"/>
                </a:solidFill>
                <a:highlight>
                  <a:srgbClr val="FFFF00"/>
                </a:highlight>
              </a:rPr>
              <a:t>Authentication type</a:t>
            </a:r>
          </a:p>
          <a:p>
            <a:r>
              <a:rPr lang="en-US" dirty="0">
                <a:solidFill>
                  <a:schemeClr val="bg2"/>
                </a:solidFill>
                <a:highlight>
                  <a:srgbClr val="FFFF00"/>
                </a:highlight>
              </a:rPr>
              <a:t>Authentication data</a:t>
            </a:r>
          </a:p>
          <a:p>
            <a:r>
              <a:rPr lang="en-US" dirty="0">
                <a:solidFill>
                  <a:schemeClr val="bg2"/>
                </a:solidFill>
                <a:highlight>
                  <a:srgbClr val="FFFF00"/>
                </a:highlight>
              </a:rPr>
              <a:t>Network mask</a:t>
            </a:r>
          </a:p>
          <a:p>
            <a:endParaRPr lang="en-US" dirty="0">
              <a:solidFill>
                <a:schemeClr val="bg2"/>
              </a:solidFill>
              <a:highlight>
                <a:srgbClr val="FFFF00"/>
              </a:highlight>
            </a:endParaRPr>
          </a:p>
        </p:txBody>
      </p:sp>
    </p:spTree>
    <p:extLst>
      <p:ext uri="{BB962C8B-B14F-4D97-AF65-F5344CB8AC3E}">
        <p14:creationId xmlns:p14="http://schemas.microsoft.com/office/powerpoint/2010/main" val="242485594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TextBox 1">
            <a:extLst>
              <a:ext uri="{FF2B5EF4-FFF2-40B4-BE49-F238E27FC236}">
                <a16:creationId xmlns:a16="http://schemas.microsoft.com/office/drawing/2014/main" id="{5CCF422D-D8BD-7A20-E281-82114A50CA22}"/>
              </a:ext>
            </a:extLst>
          </p:cNvPr>
          <p:cNvSpPr txBox="1"/>
          <p:nvPr/>
        </p:nvSpPr>
        <p:spPr>
          <a:xfrm>
            <a:off x="268215" y="243432"/>
            <a:ext cx="4731086" cy="646331"/>
          </a:xfrm>
          <a:prstGeom prst="rect">
            <a:avLst/>
          </a:prstGeom>
          <a:noFill/>
        </p:spPr>
        <p:txBody>
          <a:bodyPr wrap="square" rtlCol="0">
            <a:spAutoFit/>
          </a:bodyPr>
          <a:lstStyle/>
          <a:p>
            <a:r>
              <a:rPr lang="en-US" dirty="0"/>
              <a:t>OSPF Packets:</a:t>
            </a:r>
          </a:p>
          <a:p>
            <a:pPr marL="342900" indent="-342900">
              <a:buFont typeface="+mj-lt"/>
              <a:buAutoNum type="arabicPeriod"/>
            </a:pPr>
            <a:r>
              <a:rPr lang="en-US" dirty="0"/>
              <a:t>Hello Packet</a:t>
            </a:r>
          </a:p>
        </p:txBody>
      </p:sp>
      <p:sp>
        <p:nvSpPr>
          <p:cNvPr id="5" name="TextBox 4">
            <a:extLst>
              <a:ext uri="{FF2B5EF4-FFF2-40B4-BE49-F238E27FC236}">
                <a16:creationId xmlns:a16="http://schemas.microsoft.com/office/drawing/2014/main" id="{F692F49E-9C63-0517-7FA9-B2C6B3C86E3E}"/>
              </a:ext>
            </a:extLst>
          </p:cNvPr>
          <p:cNvSpPr txBox="1"/>
          <p:nvPr/>
        </p:nvSpPr>
        <p:spPr>
          <a:xfrm>
            <a:off x="268215" y="889763"/>
            <a:ext cx="11346029" cy="6001643"/>
          </a:xfrm>
          <a:prstGeom prst="rect">
            <a:avLst/>
          </a:prstGeom>
          <a:noFill/>
        </p:spPr>
        <p:txBody>
          <a:bodyPr wrap="square">
            <a:spAutoFit/>
          </a:bodyPr>
          <a:lstStyle/>
          <a:p>
            <a:r>
              <a:rPr lang="en-IN" sz="1600" dirty="0"/>
              <a:t>Network Mask (4 octets) This field contains the subnet mask of the advertising OSPF interface. Unnumbered point-to-point interfaces and virtual links set this value to 0.0.0.0. </a:t>
            </a:r>
          </a:p>
          <a:p>
            <a:endParaRPr lang="en-IN" sz="1600" dirty="0"/>
          </a:p>
          <a:p>
            <a:r>
              <a:rPr lang="en-IN" sz="1600" dirty="0"/>
              <a:t>Hello Interval (2 octets) This field displays the value of the hello interval requested by the advertising router. Possible values range from 1 to 255, with a default value of 10 seconds. </a:t>
            </a:r>
          </a:p>
          <a:p>
            <a:endParaRPr lang="en-IN" sz="1600" dirty="0"/>
          </a:p>
          <a:p>
            <a:r>
              <a:rPr lang="en-IN" sz="1600" dirty="0"/>
              <a:t>Options (1 octet) The local router advertises its capabilities in this field. Each bit in the Options field represents a different function. </a:t>
            </a:r>
          </a:p>
          <a:p>
            <a:endParaRPr lang="en-IN" sz="1600" dirty="0"/>
          </a:p>
          <a:p>
            <a:r>
              <a:rPr lang="en-IN" sz="1600" dirty="0"/>
              <a:t>Router Priority (1 octet) This field contains the priority of the local router. The value is used in the election of the designated router and backup designated router. Possible values range from 0 to 255, with a default value of 128. </a:t>
            </a:r>
          </a:p>
          <a:p>
            <a:endParaRPr lang="en-IN" sz="1600" dirty="0"/>
          </a:p>
          <a:p>
            <a:r>
              <a:rPr lang="en-IN" sz="1600" dirty="0"/>
              <a:t>Router Dead Interval (4 octets) This field shows the value of the dead interval requested by the advertising router. Possible values range from 1 to 65,535. The JUNOS software uses a default value of 40 seconds. </a:t>
            </a:r>
          </a:p>
          <a:p>
            <a:endParaRPr lang="en-IN" sz="1600" dirty="0"/>
          </a:p>
          <a:p>
            <a:r>
              <a:rPr lang="en-IN" sz="1600" dirty="0"/>
              <a:t>Designated Router (4 octets) The interface address of the current designated router is displayed in this field. A value of 0.0.0.0 is used when no designated router has been elected. </a:t>
            </a:r>
          </a:p>
          <a:p>
            <a:endParaRPr lang="en-IN" sz="1600" dirty="0"/>
          </a:p>
          <a:p>
            <a:r>
              <a:rPr lang="en-IN" sz="1600" dirty="0"/>
              <a:t>Backup Designated Router (4 octets) The interface address of the current backup designated router is displayed in this field. A value of 0.0.0.0 is used when no backup designated router has been elected. </a:t>
            </a:r>
          </a:p>
          <a:p>
            <a:endParaRPr lang="en-IN" sz="1600" dirty="0"/>
          </a:p>
          <a:p>
            <a:r>
              <a:rPr lang="en-IN" sz="1600" dirty="0" err="1"/>
              <a:t>Neighbor</a:t>
            </a:r>
            <a:r>
              <a:rPr lang="en-IN" sz="1600" dirty="0"/>
              <a:t> (Variable) This field displays the router ID of all OSPF routers for which a hello packet has been received on the network segment.</a:t>
            </a:r>
            <a:endParaRPr lang="en-US" sz="1600" dirty="0"/>
          </a:p>
        </p:txBody>
      </p:sp>
    </p:spTree>
    <p:extLst>
      <p:ext uri="{BB962C8B-B14F-4D97-AF65-F5344CB8AC3E}">
        <p14:creationId xmlns:p14="http://schemas.microsoft.com/office/powerpoint/2010/main" val="357324546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2" name="TextBox 1">
            <a:extLst>
              <a:ext uri="{FF2B5EF4-FFF2-40B4-BE49-F238E27FC236}">
                <a16:creationId xmlns:a16="http://schemas.microsoft.com/office/drawing/2014/main" id="{5CCF422D-D8BD-7A20-E281-82114A50CA22}"/>
              </a:ext>
            </a:extLst>
          </p:cNvPr>
          <p:cNvSpPr txBox="1"/>
          <p:nvPr/>
        </p:nvSpPr>
        <p:spPr>
          <a:xfrm>
            <a:off x="69853" y="202008"/>
            <a:ext cx="4731086" cy="646331"/>
          </a:xfrm>
          <a:prstGeom prst="rect">
            <a:avLst/>
          </a:prstGeom>
          <a:noFill/>
        </p:spPr>
        <p:txBody>
          <a:bodyPr wrap="square" rtlCol="0">
            <a:spAutoFit/>
          </a:bodyPr>
          <a:lstStyle/>
          <a:p>
            <a:r>
              <a:rPr lang="en-US" dirty="0"/>
              <a:t>OSPF Packets:</a:t>
            </a:r>
          </a:p>
          <a:p>
            <a:r>
              <a:rPr lang="en-US" dirty="0"/>
              <a:t>2. DBD –Database description packet</a:t>
            </a:r>
          </a:p>
        </p:txBody>
      </p:sp>
      <p:pic>
        <p:nvPicPr>
          <p:cNvPr id="3" name="Picture 2">
            <a:extLst>
              <a:ext uri="{FF2B5EF4-FFF2-40B4-BE49-F238E27FC236}">
                <a16:creationId xmlns:a16="http://schemas.microsoft.com/office/drawing/2014/main" id="{F43711EB-83E1-3437-3D8D-8E1FBCF3960E}"/>
              </a:ext>
            </a:extLst>
          </p:cNvPr>
          <p:cNvPicPr>
            <a:picLocks noChangeAspect="1"/>
          </p:cNvPicPr>
          <p:nvPr/>
        </p:nvPicPr>
        <p:blipFill>
          <a:blip r:embed="rId4"/>
          <a:stretch>
            <a:fillRect/>
          </a:stretch>
        </p:blipFill>
        <p:spPr>
          <a:xfrm>
            <a:off x="8207276" y="1292225"/>
            <a:ext cx="3911600" cy="2349500"/>
          </a:xfrm>
          <a:prstGeom prst="rect">
            <a:avLst/>
          </a:prstGeom>
        </p:spPr>
      </p:pic>
      <p:sp>
        <p:nvSpPr>
          <p:cNvPr id="8" name="TextBox 7">
            <a:extLst>
              <a:ext uri="{FF2B5EF4-FFF2-40B4-BE49-F238E27FC236}">
                <a16:creationId xmlns:a16="http://schemas.microsoft.com/office/drawing/2014/main" id="{65F2FF35-11ED-FEA3-61E0-34C479E3D106}"/>
              </a:ext>
            </a:extLst>
          </p:cNvPr>
          <p:cNvSpPr txBox="1"/>
          <p:nvPr/>
        </p:nvSpPr>
        <p:spPr>
          <a:xfrm>
            <a:off x="69853" y="970952"/>
            <a:ext cx="8137423" cy="5909310"/>
          </a:xfrm>
          <a:prstGeom prst="rect">
            <a:avLst/>
          </a:prstGeom>
          <a:noFill/>
        </p:spPr>
        <p:txBody>
          <a:bodyPr wrap="square">
            <a:spAutoFit/>
          </a:bodyPr>
          <a:lstStyle/>
          <a:p>
            <a:r>
              <a:rPr lang="en-IN" sz="1400" dirty="0"/>
              <a:t>Interface MTU (2 octets) This field contains the MTU value, in octets, of the outgoing interface. When the interface is used on a virtual link, the field is set to a value of 0x0000. </a:t>
            </a:r>
          </a:p>
          <a:p>
            <a:endParaRPr lang="en-IN" sz="1400" dirty="0"/>
          </a:p>
          <a:p>
            <a:r>
              <a:rPr lang="en-IN" sz="1400" dirty="0"/>
              <a:t>Options (1 octet) The local router advertises its capabilities in this field. The bit values are discussed in the “Hello Packet” section earlier in this chapter. </a:t>
            </a:r>
          </a:p>
          <a:p>
            <a:endParaRPr lang="en-IN" sz="1400" dirty="0"/>
          </a:p>
          <a:p>
            <a:r>
              <a:rPr lang="en-IN" sz="1400" dirty="0"/>
              <a:t>Flags (1 octet) This field provides an OSPF router with the capability to exchange multiple DD packets with a </a:t>
            </a:r>
            <a:r>
              <a:rPr lang="en-IN" sz="1400" dirty="0" err="1"/>
              <a:t>neighbor</a:t>
            </a:r>
            <a:r>
              <a:rPr lang="en-IN" sz="1400" dirty="0"/>
              <a:t> during an adjacency formation. The flag definitions include the following: </a:t>
            </a:r>
          </a:p>
          <a:p>
            <a:endParaRPr lang="en-IN" sz="1400" dirty="0"/>
          </a:p>
          <a:p>
            <a:pPr marL="285750" indent="-285750">
              <a:buFont typeface="Arial" panose="020B0604020202020204" pitchFamily="34" charset="0"/>
              <a:buChar char="•"/>
            </a:pPr>
            <a:r>
              <a:rPr lang="en-IN" sz="1400" dirty="0"/>
              <a:t>Bits 3 through 7 These bit values are currently undefined and must be set to a value of 0. </a:t>
            </a:r>
          </a:p>
          <a:p>
            <a:pPr marL="285750" indent="-285750">
              <a:buFont typeface="Arial" panose="020B0604020202020204" pitchFamily="34" charset="0"/>
              <a:buChar char="•"/>
            </a:pPr>
            <a:r>
              <a:rPr lang="en-IN" sz="1400" dirty="0"/>
              <a:t>Bit 2 The I bit, or Initial bit, designates whether this DD packet is the first in a series of packets. The first packet has a value of 1, while subsequent packets have a value of 0. </a:t>
            </a:r>
          </a:p>
          <a:p>
            <a:pPr marL="285750" indent="-285750">
              <a:buFont typeface="Arial" panose="020B0604020202020204" pitchFamily="34" charset="0"/>
              <a:buChar char="•"/>
            </a:pPr>
            <a:r>
              <a:rPr lang="en-IN" sz="1400" dirty="0"/>
              <a:t>Bit 1 The M bit, or More bit, informs the remote router whether the DD packet is the last in a series. The last packet has a value of 0, while previous packets have a value of 1. </a:t>
            </a:r>
          </a:p>
          <a:p>
            <a:pPr marL="285750" indent="-285750">
              <a:buFont typeface="Arial" panose="020B0604020202020204" pitchFamily="34" charset="0"/>
              <a:buChar char="•"/>
            </a:pPr>
            <a:r>
              <a:rPr lang="en-IN" sz="1400" dirty="0"/>
              <a:t>Bit 0 The MS bit, or Master/Slave bit, is used to indicate which OSPF router is in control of the database synchronization process. The master router uses a value of 1, while the slave uses a value of 0. </a:t>
            </a:r>
          </a:p>
          <a:p>
            <a:pPr marL="285750" indent="-285750">
              <a:buFont typeface="Arial" panose="020B0604020202020204" pitchFamily="34" charset="0"/>
              <a:buChar char="•"/>
            </a:pPr>
            <a:endParaRPr lang="en-IN" sz="1400" dirty="0"/>
          </a:p>
          <a:p>
            <a:r>
              <a:rPr lang="en-IN" sz="1400" dirty="0"/>
              <a:t>DD Sequence Number (4 octets) This field guarantees that all DD packets are received and processed during the synchronization process through use of a sequence number. The Master router initializes this field to a unique value in the first DD packet, with each subsequent packet being incremented by 1.</a:t>
            </a:r>
          </a:p>
          <a:p>
            <a:endParaRPr lang="en-IN" sz="1400" dirty="0"/>
          </a:p>
          <a:p>
            <a:r>
              <a:rPr lang="en-IN" sz="1400" dirty="0"/>
              <a:t>LSA Headers (Variable) This field carries the LSA headers describing the local router’s database information. Each header is 20 octets in length and uniquely identifies each LSA in the database. Each DD packet may contain multiple LSA headers.</a:t>
            </a:r>
            <a:endParaRPr lang="en-US" sz="1400" dirty="0"/>
          </a:p>
        </p:txBody>
      </p:sp>
    </p:spTree>
    <p:extLst>
      <p:ext uri="{BB962C8B-B14F-4D97-AF65-F5344CB8AC3E}">
        <p14:creationId xmlns:p14="http://schemas.microsoft.com/office/powerpoint/2010/main" val="387900712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67BBF75-5B83-568E-4573-AFDB0BCBE846}"/>
              </a:ext>
            </a:extLst>
          </p:cNvPr>
          <p:cNvPicPr>
            <a:picLocks noChangeAspect="1"/>
          </p:cNvPicPr>
          <p:nvPr/>
        </p:nvPicPr>
        <p:blipFill>
          <a:blip r:embed="rId3"/>
          <a:stretch>
            <a:fillRect/>
          </a:stretch>
        </p:blipFill>
        <p:spPr>
          <a:xfrm>
            <a:off x="4274223" y="59248"/>
            <a:ext cx="4330700" cy="2095500"/>
          </a:xfrm>
          <a:prstGeom prst="rect">
            <a:avLst/>
          </a:prstGeom>
        </p:spPr>
      </p:pic>
      <p:pic>
        <p:nvPicPr>
          <p:cNvPr id="10" name="Picture 9">
            <a:extLst>
              <a:ext uri="{FF2B5EF4-FFF2-40B4-BE49-F238E27FC236}">
                <a16:creationId xmlns:a16="http://schemas.microsoft.com/office/drawing/2014/main" id="{4146A52F-6037-89E5-EE4A-5DB8C58A3DE0}"/>
              </a:ext>
            </a:extLst>
          </p:cNvPr>
          <p:cNvPicPr>
            <a:picLocks noChangeAspect="1"/>
          </p:cNvPicPr>
          <p:nvPr/>
        </p:nvPicPr>
        <p:blipFill>
          <a:blip r:embed="rId4"/>
          <a:stretch>
            <a:fillRect/>
          </a:stretch>
        </p:blipFill>
        <p:spPr>
          <a:xfrm>
            <a:off x="109182" y="2154748"/>
            <a:ext cx="7772400" cy="4727420"/>
          </a:xfrm>
          <a:prstGeom prst="rect">
            <a:avLst/>
          </a:prstGeom>
        </p:spPr>
      </p:pic>
      <p:sp>
        <p:nvSpPr>
          <p:cNvPr id="11" name="TextBox 10">
            <a:extLst>
              <a:ext uri="{FF2B5EF4-FFF2-40B4-BE49-F238E27FC236}">
                <a16:creationId xmlns:a16="http://schemas.microsoft.com/office/drawing/2014/main" id="{8B720CE7-00D7-2F09-98FD-EE700695107C}"/>
              </a:ext>
            </a:extLst>
          </p:cNvPr>
          <p:cNvSpPr txBox="1"/>
          <p:nvPr/>
        </p:nvSpPr>
        <p:spPr>
          <a:xfrm>
            <a:off x="286603" y="300251"/>
            <a:ext cx="3313728" cy="369332"/>
          </a:xfrm>
          <a:prstGeom prst="rect">
            <a:avLst/>
          </a:prstGeom>
          <a:noFill/>
        </p:spPr>
        <p:txBody>
          <a:bodyPr wrap="none" rtlCol="0">
            <a:spAutoFit/>
          </a:bodyPr>
          <a:lstStyle/>
          <a:p>
            <a:r>
              <a:rPr lang="en-US" dirty="0"/>
              <a:t>3. Link state Request packet</a:t>
            </a:r>
          </a:p>
        </p:txBody>
      </p:sp>
    </p:spTree>
    <p:extLst>
      <p:ext uri="{BB962C8B-B14F-4D97-AF65-F5344CB8AC3E}">
        <p14:creationId xmlns:p14="http://schemas.microsoft.com/office/powerpoint/2010/main" val="225832812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53C674-4BC3-F974-AD54-FF873CAABB79}"/>
              </a:ext>
            </a:extLst>
          </p:cNvPr>
          <p:cNvSpPr txBox="1"/>
          <p:nvPr/>
        </p:nvSpPr>
        <p:spPr>
          <a:xfrm>
            <a:off x="382137" y="218364"/>
            <a:ext cx="3020379" cy="369332"/>
          </a:xfrm>
          <a:prstGeom prst="rect">
            <a:avLst/>
          </a:prstGeom>
          <a:noFill/>
        </p:spPr>
        <p:txBody>
          <a:bodyPr wrap="none" rtlCol="0">
            <a:spAutoFit/>
          </a:bodyPr>
          <a:lstStyle/>
          <a:p>
            <a:r>
              <a:rPr lang="en-IN" dirty="0"/>
              <a:t>Link-State Update Packet</a:t>
            </a:r>
            <a:endParaRPr lang="en-US" dirty="0"/>
          </a:p>
        </p:txBody>
      </p:sp>
      <p:pic>
        <p:nvPicPr>
          <p:cNvPr id="3" name="Picture 2">
            <a:extLst>
              <a:ext uri="{FF2B5EF4-FFF2-40B4-BE49-F238E27FC236}">
                <a16:creationId xmlns:a16="http://schemas.microsoft.com/office/drawing/2014/main" id="{F38211F2-7DF8-4FE1-F160-3DF24D3E1EDE}"/>
              </a:ext>
            </a:extLst>
          </p:cNvPr>
          <p:cNvPicPr>
            <a:picLocks noChangeAspect="1"/>
          </p:cNvPicPr>
          <p:nvPr/>
        </p:nvPicPr>
        <p:blipFill>
          <a:blip r:embed="rId3"/>
          <a:stretch>
            <a:fillRect/>
          </a:stretch>
        </p:blipFill>
        <p:spPr>
          <a:xfrm>
            <a:off x="382137" y="701627"/>
            <a:ext cx="3987800" cy="2070100"/>
          </a:xfrm>
          <a:prstGeom prst="rect">
            <a:avLst/>
          </a:prstGeom>
        </p:spPr>
      </p:pic>
      <p:sp>
        <p:nvSpPr>
          <p:cNvPr id="6" name="TextBox 5">
            <a:extLst>
              <a:ext uri="{FF2B5EF4-FFF2-40B4-BE49-F238E27FC236}">
                <a16:creationId xmlns:a16="http://schemas.microsoft.com/office/drawing/2014/main" id="{71A54C0F-B28C-C3B4-BC5F-D882F12E825E}"/>
              </a:ext>
            </a:extLst>
          </p:cNvPr>
          <p:cNvSpPr txBox="1"/>
          <p:nvPr/>
        </p:nvSpPr>
        <p:spPr>
          <a:xfrm>
            <a:off x="4619769" y="701627"/>
            <a:ext cx="6100548" cy="2062103"/>
          </a:xfrm>
          <a:prstGeom prst="rect">
            <a:avLst/>
          </a:prstGeom>
          <a:noFill/>
        </p:spPr>
        <p:txBody>
          <a:bodyPr wrap="square">
            <a:spAutoFit/>
          </a:bodyPr>
          <a:lstStyle/>
          <a:p>
            <a:r>
              <a:rPr lang="en-IN" sz="1600" dirty="0"/>
              <a:t>The two fields in the packet are: </a:t>
            </a:r>
          </a:p>
          <a:p>
            <a:endParaRPr lang="en-IN" sz="1600" dirty="0"/>
          </a:p>
          <a:p>
            <a:r>
              <a:rPr lang="en-IN" sz="1600" dirty="0"/>
              <a:t>Number of LSAs (4 octets) This field displays the number of LSAs carried within the </a:t>
            </a:r>
            <a:r>
              <a:rPr lang="en-IN" sz="1600" dirty="0" err="1"/>
              <a:t>linkstate</a:t>
            </a:r>
            <a:r>
              <a:rPr lang="en-IN" sz="1600" dirty="0"/>
              <a:t> update packet. </a:t>
            </a:r>
          </a:p>
          <a:p>
            <a:endParaRPr lang="en-IN" sz="1600" dirty="0"/>
          </a:p>
          <a:p>
            <a:r>
              <a:rPr lang="en-IN" sz="1600" dirty="0"/>
              <a:t>Link-State Advertisements (Variable) The complete LSA is encoded within this variable-length field. Each type of LSA has a common header format along with specific data </a:t>
            </a:r>
            <a:r>
              <a:rPr lang="en-IN" sz="1600" dirty="0" err="1"/>
              <a:t>fiel</a:t>
            </a:r>
            <a:endParaRPr lang="en-US" sz="1600" dirty="0"/>
          </a:p>
        </p:txBody>
      </p:sp>
      <p:sp>
        <p:nvSpPr>
          <p:cNvPr id="7" name="TextBox 6">
            <a:extLst>
              <a:ext uri="{FF2B5EF4-FFF2-40B4-BE49-F238E27FC236}">
                <a16:creationId xmlns:a16="http://schemas.microsoft.com/office/drawing/2014/main" id="{BDE06364-0CFB-0B78-7A0D-DDA63C7994E4}"/>
              </a:ext>
            </a:extLst>
          </p:cNvPr>
          <p:cNvSpPr txBox="1"/>
          <p:nvPr/>
        </p:nvSpPr>
        <p:spPr>
          <a:xfrm>
            <a:off x="382137" y="3244334"/>
            <a:ext cx="4185761" cy="369332"/>
          </a:xfrm>
          <a:prstGeom prst="rect">
            <a:avLst/>
          </a:prstGeom>
          <a:noFill/>
        </p:spPr>
        <p:txBody>
          <a:bodyPr wrap="none" rtlCol="0">
            <a:spAutoFit/>
          </a:bodyPr>
          <a:lstStyle/>
          <a:p>
            <a:r>
              <a:rPr lang="en-IN" dirty="0"/>
              <a:t>Link-State Acknowledgment Packet</a:t>
            </a:r>
            <a:endParaRPr lang="en-US" dirty="0"/>
          </a:p>
        </p:txBody>
      </p:sp>
      <p:pic>
        <p:nvPicPr>
          <p:cNvPr id="8" name="Picture 7">
            <a:extLst>
              <a:ext uri="{FF2B5EF4-FFF2-40B4-BE49-F238E27FC236}">
                <a16:creationId xmlns:a16="http://schemas.microsoft.com/office/drawing/2014/main" id="{8F8633B0-2063-6ED8-6A2C-16E0AE673B58}"/>
              </a:ext>
            </a:extLst>
          </p:cNvPr>
          <p:cNvPicPr>
            <a:picLocks noChangeAspect="1"/>
          </p:cNvPicPr>
          <p:nvPr/>
        </p:nvPicPr>
        <p:blipFill>
          <a:blip r:embed="rId4"/>
          <a:stretch>
            <a:fillRect/>
          </a:stretch>
        </p:blipFill>
        <p:spPr>
          <a:xfrm>
            <a:off x="432937" y="3786969"/>
            <a:ext cx="3937000" cy="2095500"/>
          </a:xfrm>
          <a:prstGeom prst="rect">
            <a:avLst/>
          </a:prstGeom>
        </p:spPr>
      </p:pic>
    </p:spTree>
    <p:extLst>
      <p:ext uri="{BB962C8B-B14F-4D97-AF65-F5344CB8AC3E}">
        <p14:creationId xmlns:p14="http://schemas.microsoft.com/office/powerpoint/2010/main" val="119839370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pic>
        <p:nvPicPr>
          <p:cNvPr id="34818" name="Picture 2" descr="MX80-48T Universal Routing Platform Images and Information | Juniper  Networks US">
            <a:extLst>
              <a:ext uri="{FF2B5EF4-FFF2-40B4-BE49-F238E27FC236}">
                <a16:creationId xmlns:a16="http://schemas.microsoft.com/office/drawing/2014/main" id="{D3E6B3DD-49C6-42A2-0EB4-6D18D9C677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020" y="1422400"/>
            <a:ext cx="5237016" cy="158201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E6ED6FF-6879-C9DE-7377-DE2886FEAE1C}"/>
              </a:ext>
            </a:extLst>
          </p:cNvPr>
          <p:cNvSpPr txBox="1"/>
          <p:nvPr/>
        </p:nvSpPr>
        <p:spPr>
          <a:xfrm>
            <a:off x="424873" y="323273"/>
            <a:ext cx="4536819" cy="584775"/>
          </a:xfrm>
          <a:prstGeom prst="rect">
            <a:avLst/>
          </a:prstGeom>
          <a:noFill/>
        </p:spPr>
        <p:txBody>
          <a:bodyPr wrap="none" rtlCol="0">
            <a:spAutoFit/>
          </a:bodyPr>
          <a:lstStyle/>
          <a:p>
            <a:r>
              <a:rPr lang="en-US" sz="3200" b="1" dirty="0">
                <a:solidFill>
                  <a:schemeClr val="accent1"/>
                </a:solidFill>
                <a:highlight>
                  <a:srgbClr val="FFFF00"/>
                </a:highlight>
              </a:rPr>
              <a:t>Routing Technologies:</a:t>
            </a:r>
          </a:p>
        </p:txBody>
      </p:sp>
      <p:pic>
        <p:nvPicPr>
          <p:cNvPr id="36866" name="Picture 2" descr="Juniper MX Series - Wikipedia">
            <a:extLst>
              <a:ext uri="{FF2B5EF4-FFF2-40B4-BE49-F238E27FC236}">
                <a16:creationId xmlns:a16="http://schemas.microsoft.com/office/drawing/2014/main" id="{F33D9A4B-87FC-B382-75B5-C03A2FAE51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380712"/>
            <a:ext cx="6781800" cy="4889500"/>
          </a:xfrm>
          <a:prstGeom prst="rect">
            <a:avLst/>
          </a:prstGeom>
          <a:noFill/>
          <a:extLst>
            <a:ext uri="{909E8E84-426E-40DD-AFC4-6F175D3DCCD1}">
              <a14:hiddenFill xmlns:a14="http://schemas.microsoft.com/office/drawing/2010/main">
                <a:solidFill>
                  <a:srgbClr val="FFFFFF"/>
                </a:solidFill>
              </a14:hiddenFill>
            </a:ext>
          </a:extLst>
        </p:spPr>
      </p:pic>
      <p:pic>
        <p:nvPicPr>
          <p:cNvPr id="36870" name="Picture 6" descr="Integrated Services Routers - Cisco">
            <a:extLst>
              <a:ext uri="{FF2B5EF4-FFF2-40B4-BE49-F238E27FC236}">
                <a16:creationId xmlns:a16="http://schemas.microsoft.com/office/drawing/2014/main" id="{DAAAFF08-EED3-7E66-C478-8968C66319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023" y="3079752"/>
            <a:ext cx="6150477" cy="37782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06656B-960C-E466-9470-C926A627689B}"/>
              </a:ext>
            </a:extLst>
          </p:cNvPr>
          <p:cNvSpPr txBox="1"/>
          <p:nvPr/>
        </p:nvSpPr>
        <p:spPr>
          <a:xfrm>
            <a:off x="424873" y="1016061"/>
            <a:ext cx="2946640" cy="369332"/>
          </a:xfrm>
          <a:prstGeom prst="rect">
            <a:avLst/>
          </a:prstGeom>
          <a:noFill/>
        </p:spPr>
        <p:txBody>
          <a:bodyPr wrap="none" rtlCol="0">
            <a:spAutoFit/>
          </a:bodyPr>
          <a:lstStyle/>
          <a:p>
            <a:r>
              <a:rPr lang="en-US" dirty="0"/>
              <a:t>Routers: -Layer 3 devices</a:t>
            </a:r>
          </a:p>
        </p:txBody>
      </p:sp>
    </p:spTree>
    <p:extLst>
      <p:ext uri="{BB962C8B-B14F-4D97-AF65-F5344CB8AC3E}">
        <p14:creationId xmlns:p14="http://schemas.microsoft.com/office/powerpoint/2010/main" val="193880904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21B54FA-CFB4-4E3C-C5B5-9237E214BFDF}"/>
              </a:ext>
            </a:extLst>
          </p:cNvPr>
          <p:cNvSpPr txBox="1"/>
          <p:nvPr/>
        </p:nvSpPr>
        <p:spPr>
          <a:xfrm>
            <a:off x="191068" y="335845"/>
            <a:ext cx="10863619" cy="6463308"/>
          </a:xfrm>
          <a:prstGeom prst="rect">
            <a:avLst/>
          </a:prstGeom>
          <a:noFill/>
        </p:spPr>
        <p:txBody>
          <a:bodyPr wrap="square">
            <a:spAutoFit/>
          </a:bodyPr>
          <a:lstStyle/>
          <a:p>
            <a:r>
              <a:rPr lang="en-IN" b="1" dirty="0"/>
              <a:t>OSPF Adjacency Formation Process</a:t>
            </a:r>
          </a:p>
          <a:p>
            <a:r>
              <a:rPr lang="en-IN" dirty="0"/>
              <a:t>When two OSPF routers form an adjacency, they transition through several states before becoming fully operational </a:t>
            </a:r>
            <a:r>
              <a:rPr lang="en-IN" dirty="0" err="1"/>
              <a:t>neighbors</a:t>
            </a:r>
            <a:r>
              <a:rPr lang="en-IN" dirty="0"/>
              <a:t>. The states are as follows:</a:t>
            </a:r>
          </a:p>
          <a:p>
            <a:endParaRPr lang="en-IN" dirty="0"/>
          </a:p>
          <a:p>
            <a:pPr>
              <a:buFont typeface="+mj-lt"/>
              <a:buAutoNum type="arabicPeriod"/>
            </a:pPr>
            <a:r>
              <a:rPr lang="en-IN" b="1" dirty="0"/>
              <a:t>Down</a:t>
            </a:r>
          </a:p>
          <a:p>
            <a:r>
              <a:rPr lang="en-IN" dirty="0"/>
              <a:t>This is the initial state for all OSPF routers. A start event, such as configuring the protocol, moves the router to the Init </a:t>
            </a:r>
            <a:r>
              <a:rPr lang="en-IN" dirty="0" err="1"/>
              <a:t>state.The</a:t>
            </a:r>
            <a:r>
              <a:rPr lang="en-IN" dirty="0"/>
              <a:t> router lists a </a:t>
            </a:r>
            <a:r>
              <a:rPr lang="en-IN" dirty="0" err="1"/>
              <a:t>neighbor</a:t>
            </a:r>
            <a:r>
              <a:rPr lang="en-IN" dirty="0"/>
              <a:t> in this state when no hello packets have been received within the specified router dead interval for that interface.</a:t>
            </a:r>
          </a:p>
          <a:p>
            <a:endParaRPr lang="en-IN" dirty="0"/>
          </a:p>
          <a:p>
            <a:r>
              <a:rPr lang="en-IN" b="1" dirty="0"/>
              <a:t>Init</a:t>
            </a:r>
          </a:p>
          <a:p>
            <a:r>
              <a:rPr lang="en-IN" dirty="0"/>
              <a:t>The router reaches the Init state upon receiving a hello packet. The local router's ID is not listed in the received </a:t>
            </a:r>
            <a:r>
              <a:rPr lang="en-IN" dirty="0" err="1"/>
              <a:t>Neighbor</a:t>
            </a:r>
            <a:r>
              <a:rPr lang="en-IN" dirty="0"/>
              <a:t> field, indicating that bidirectional communication has not been established.</a:t>
            </a:r>
          </a:p>
          <a:p>
            <a:endParaRPr lang="en-IN" dirty="0"/>
          </a:p>
          <a:p>
            <a:r>
              <a:rPr lang="en-IN" b="1" dirty="0"/>
              <a:t>Attempt</a:t>
            </a:r>
          </a:p>
          <a:p>
            <a:r>
              <a:rPr lang="en-IN" dirty="0"/>
              <a:t>This state is applicable only for Non-Broadcast Multi-Access (NBMA) networks. No hello packet has been received from the </a:t>
            </a:r>
            <a:r>
              <a:rPr lang="en-IN" dirty="0" err="1"/>
              <a:t>neighbor</a:t>
            </a:r>
            <a:r>
              <a:rPr lang="en-IN" dirty="0"/>
              <a:t>. The local router sends a unicast hello packet to the </a:t>
            </a:r>
            <a:r>
              <a:rPr lang="en-IN" dirty="0" err="1"/>
              <a:t>neighbor</a:t>
            </a:r>
            <a:r>
              <a:rPr lang="en-IN" dirty="0"/>
              <a:t> within the specified hello interval period.</a:t>
            </a:r>
          </a:p>
          <a:p>
            <a:endParaRPr lang="en-IN" dirty="0"/>
          </a:p>
          <a:p>
            <a:r>
              <a:rPr lang="en-IN" b="1" dirty="0"/>
              <a:t>2-Way</a:t>
            </a:r>
          </a:p>
          <a:p>
            <a:r>
              <a:rPr lang="en-IN" dirty="0"/>
              <a:t>The local router enters the 2-Way state when it receives a hello packet with its own router ID in the </a:t>
            </a:r>
            <a:r>
              <a:rPr lang="en-IN" dirty="0" err="1"/>
              <a:t>Neighbor</a:t>
            </a:r>
            <a:r>
              <a:rPr lang="en-IN" dirty="0"/>
              <a:t> field. Bidirectional communication is established, and the peers are now OSPF </a:t>
            </a:r>
            <a:r>
              <a:rPr lang="en-IN" dirty="0" err="1"/>
              <a:t>neighbors</a:t>
            </a:r>
            <a:r>
              <a:rPr lang="en-IN" dirty="0"/>
              <a:t>.</a:t>
            </a:r>
          </a:p>
        </p:txBody>
      </p:sp>
    </p:spTree>
    <p:extLst>
      <p:ext uri="{BB962C8B-B14F-4D97-AF65-F5344CB8AC3E}">
        <p14:creationId xmlns:p14="http://schemas.microsoft.com/office/powerpoint/2010/main" val="3668460330"/>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C303A7-C06A-A64F-7532-CCBB8CA264CE}"/>
              </a:ext>
            </a:extLst>
          </p:cNvPr>
          <p:cNvSpPr txBox="1"/>
          <p:nvPr/>
        </p:nvSpPr>
        <p:spPr>
          <a:xfrm>
            <a:off x="300251" y="474345"/>
            <a:ext cx="11313994" cy="5909310"/>
          </a:xfrm>
          <a:prstGeom prst="rect">
            <a:avLst/>
          </a:prstGeom>
          <a:noFill/>
        </p:spPr>
        <p:txBody>
          <a:bodyPr wrap="square">
            <a:spAutoFit/>
          </a:bodyPr>
          <a:lstStyle/>
          <a:p>
            <a:r>
              <a:rPr lang="en-IN" b="1" dirty="0" err="1"/>
              <a:t>ExStart</a:t>
            </a:r>
            <a:endParaRPr lang="en-IN" dirty="0"/>
          </a:p>
          <a:p>
            <a:pPr lvl="1"/>
            <a:r>
              <a:rPr lang="en-IN" dirty="0"/>
              <a:t>In this state, the local router and its </a:t>
            </a:r>
            <a:r>
              <a:rPr lang="en-IN" dirty="0" err="1"/>
              <a:t>neighbor</a:t>
            </a:r>
            <a:r>
              <a:rPr lang="en-IN" dirty="0"/>
              <a:t> determine which router will manage the database synchronization process. The router with the higher router ID becomes the master</a:t>
            </a:r>
          </a:p>
          <a:p>
            <a:pPr lvl="1"/>
            <a:endParaRPr lang="en-IN" dirty="0"/>
          </a:p>
          <a:p>
            <a:r>
              <a:rPr lang="en-IN" b="1" dirty="0"/>
              <a:t>Exchange</a:t>
            </a:r>
            <a:endParaRPr lang="en-IN" dirty="0"/>
          </a:p>
          <a:p>
            <a:pPr lvl="1"/>
            <a:r>
              <a:rPr lang="en-IN" dirty="0"/>
              <a:t>The routers exchange Database Description (DD) packets describing their local databases.</a:t>
            </a:r>
          </a:p>
          <a:p>
            <a:pPr lvl="1"/>
            <a:endParaRPr lang="en-IN" dirty="0"/>
          </a:p>
          <a:p>
            <a:r>
              <a:rPr lang="en-IN" b="1" dirty="0"/>
              <a:t>Loading</a:t>
            </a:r>
            <a:endParaRPr lang="en-IN" dirty="0"/>
          </a:p>
          <a:p>
            <a:pPr lvl="1"/>
            <a:r>
              <a:rPr lang="en-IN" dirty="0"/>
              <a:t>If the local router needs complete Link-State Advertisement (LSA) information from its </a:t>
            </a:r>
            <a:r>
              <a:rPr lang="en-IN" dirty="0" err="1"/>
              <a:t>neighbor</a:t>
            </a:r>
            <a:r>
              <a:rPr lang="en-IN" dirty="0"/>
              <a:t>, it transitions to the Loading state.</a:t>
            </a:r>
          </a:p>
          <a:p>
            <a:pPr lvl="1"/>
            <a:r>
              <a:rPr lang="en-IN" dirty="0"/>
              <a:t>The router begins sending link-state request packets to obtain the required information.</a:t>
            </a:r>
          </a:p>
          <a:p>
            <a:pPr lvl="1"/>
            <a:endParaRPr lang="en-IN" dirty="0"/>
          </a:p>
          <a:p>
            <a:r>
              <a:rPr lang="en-IN" b="1" dirty="0"/>
              <a:t>Full</a:t>
            </a:r>
            <a:endParaRPr lang="en-IN" dirty="0"/>
          </a:p>
          <a:p>
            <a:pPr lvl="1"/>
            <a:r>
              <a:rPr lang="en-IN" dirty="0"/>
              <a:t>This is the final state of OSPF adjacency formation.</a:t>
            </a:r>
          </a:p>
          <a:p>
            <a:pPr lvl="1"/>
            <a:r>
              <a:rPr lang="en-IN" dirty="0"/>
              <a:t>The local router has received a complete link-state database from its peer.</a:t>
            </a:r>
          </a:p>
          <a:p>
            <a:pPr lvl="1"/>
            <a:r>
              <a:rPr lang="en-IN" dirty="0"/>
              <a:t>Both routers in this state add the adjacency to their local database and advertise the relationship in a link-state update packet.</a:t>
            </a:r>
          </a:p>
          <a:p>
            <a:pPr marL="742950" lvl="1" indent="-285750">
              <a:buFont typeface="+mj-lt"/>
              <a:buAutoNum type="arabicPeriod"/>
            </a:pPr>
            <a:endParaRPr lang="en-IN" dirty="0"/>
          </a:p>
          <a:p>
            <a:pPr marL="742950" lvl="1" indent="-285750">
              <a:buFont typeface="+mj-lt"/>
              <a:buAutoNum type="arabicPeriod"/>
            </a:pPr>
            <a:endParaRPr lang="en-IN" dirty="0"/>
          </a:p>
          <a:p>
            <a:r>
              <a:rPr lang="en-IN" dirty="0"/>
              <a:t>This sequence of states ensures that OSPF routers can establish reliable and complete adjacencies to facilitate efficient routing within a network.</a:t>
            </a:r>
          </a:p>
        </p:txBody>
      </p:sp>
    </p:spTree>
    <p:extLst>
      <p:ext uri="{BB962C8B-B14F-4D97-AF65-F5344CB8AC3E}">
        <p14:creationId xmlns:p14="http://schemas.microsoft.com/office/powerpoint/2010/main" val="2601733"/>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B8A5A9-B419-BAE6-DD5F-67C9899680C7}"/>
              </a:ext>
            </a:extLst>
          </p:cNvPr>
          <p:cNvSpPr/>
          <p:nvPr/>
        </p:nvSpPr>
        <p:spPr>
          <a:xfrm>
            <a:off x="6537278" y="300250"/>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B56C953-2117-3C10-2DAC-981EA84C9151}"/>
              </a:ext>
            </a:extLst>
          </p:cNvPr>
          <p:cNvPicPr>
            <a:picLocks noChangeAspect="1"/>
          </p:cNvPicPr>
          <p:nvPr/>
        </p:nvPicPr>
        <p:blipFill>
          <a:blip r:embed="rId3"/>
          <a:stretch>
            <a:fillRect/>
          </a:stretch>
        </p:blipFill>
        <p:spPr>
          <a:xfrm>
            <a:off x="450376" y="0"/>
            <a:ext cx="11041038" cy="6858000"/>
          </a:xfrm>
          <a:prstGeom prst="rect">
            <a:avLst/>
          </a:prstGeom>
        </p:spPr>
      </p:pic>
      <p:sp>
        <p:nvSpPr>
          <p:cNvPr id="6" name="Rectangle 5">
            <a:extLst>
              <a:ext uri="{FF2B5EF4-FFF2-40B4-BE49-F238E27FC236}">
                <a16:creationId xmlns:a16="http://schemas.microsoft.com/office/drawing/2014/main" id="{BDD3DDFA-1D56-4465-286B-34BB0C04C679}"/>
              </a:ext>
            </a:extLst>
          </p:cNvPr>
          <p:cNvSpPr/>
          <p:nvPr/>
        </p:nvSpPr>
        <p:spPr>
          <a:xfrm>
            <a:off x="900752" y="464024"/>
            <a:ext cx="1651379" cy="293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EC32C84-9B7C-2AAA-2088-C0369D8BD8F3}"/>
              </a:ext>
            </a:extLst>
          </p:cNvPr>
          <p:cNvSpPr/>
          <p:nvPr/>
        </p:nvSpPr>
        <p:spPr>
          <a:xfrm>
            <a:off x="3916907" y="1610436"/>
            <a:ext cx="887105" cy="1364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99B8354-162C-99FC-D445-C37AA22204BE}"/>
              </a:ext>
            </a:extLst>
          </p:cNvPr>
          <p:cNvSpPr/>
          <p:nvPr/>
        </p:nvSpPr>
        <p:spPr>
          <a:xfrm>
            <a:off x="6209731" y="1610436"/>
            <a:ext cx="450376" cy="1364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E6B0CB7-4A10-122B-0210-9B7CB7A09C24}"/>
              </a:ext>
            </a:extLst>
          </p:cNvPr>
          <p:cNvSpPr txBox="1"/>
          <p:nvPr/>
        </p:nvSpPr>
        <p:spPr>
          <a:xfrm>
            <a:off x="3630932" y="757450"/>
            <a:ext cx="1459054" cy="369332"/>
          </a:xfrm>
          <a:prstGeom prst="rect">
            <a:avLst/>
          </a:prstGeom>
          <a:noFill/>
        </p:spPr>
        <p:txBody>
          <a:bodyPr wrap="none" rtlCol="0">
            <a:spAutoFit/>
          </a:bodyPr>
          <a:lstStyle/>
          <a:p>
            <a:r>
              <a:rPr lang="en-IN" b="1" dirty="0">
                <a:solidFill>
                  <a:schemeClr val="bg1"/>
                </a:solidFill>
              </a:rPr>
              <a:t>Hyderabad</a:t>
            </a:r>
            <a:endParaRPr lang="en-US" b="1" dirty="0">
              <a:solidFill>
                <a:schemeClr val="bg1"/>
              </a:solidFill>
            </a:endParaRPr>
          </a:p>
        </p:txBody>
      </p:sp>
      <p:sp>
        <p:nvSpPr>
          <p:cNvPr id="11" name="TextBox 10">
            <a:extLst>
              <a:ext uri="{FF2B5EF4-FFF2-40B4-BE49-F238E27FC236}">
                <a16:creationId xmlns:a16="http://schemas.microsoft.com/office/drawing/2014/main" id="{FD1B052F-4E28-BA27-7F51-4E78D963EFA3}"/>
              </a:ext>
            </a:extLst>
          </p:cNvPr>
          <p:cNvSpPr txBox="1"/>
          <p:nvPr/>
        </p:nvSpPr>
        <p:spPr>
          <a:xfrm>
            <a:off x="5920996" y="757450"/>
            <a:ext cx="1027845" cy="369332"/>
          </a:xfrm>
          <a:prstGeom prst="rect">
            <a:avLst/>
          </a:prstGeom>
          <a:noFill/>
        </p:spPr>
        <p:txBody>
          <a:bodyPr wrap="none" rtlCol="0">
            <a:spAutoFit/>
          </a:bodyPr>
          <a:lstStyle/>
          <a:p>
            <a:r>
              <a:rPr lang="en-IN" b="1" dirty="0">
                <a:solidFill>
                  <a:schemeClr val="bg1"/>
                </a:solidFill>
              </a:rPr>
              <a:t>Kurnool</a:t>
            </a:r>
            <a:endParaRPr lang="en-US" b="1" dirty="0">
              <a:solidFill>
                <a:schemeClr val="bg1"/>
              </a:solidFill>
            </a:endParaRPr>
          </a:p>
        </p:txBody>
      </p:sp>
    </p:spTree>
    <p:extLst>
      <p:ext uri="{BB962C8B-B14F-4D97-AF65-F5344CB8AC3E}">
        <p14:creationId xmlns:p14="http://schemas.microsoft.com/office/powerpoint/2010/main" val="351331705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0639EF-29AC-96FE-72B3-46D66DFB7CCE}"/>
              </a:ext>
            </a:extLst>
          </p:cNvPr>
          <p:cNvSpPr txBox="1"/>
          <p:nvPr/>
        </p:nvSpPr>
        <p:spPr>
          <a:xfrm>
            <a:off x="169460" y="58846"/>
            <a:ext cx="10202838" cy="6740307"/>
          </a:xfrm>
          <a:prstGeom prst="rect">
            <a:avLst/>
          </a:prstGeom>
          <a:noFill/>
        </p:spPr>
        <p:txBody>
          <a:bodyPr wrap="square">
            <a:spAutoFit/>
          </a:bodyPr>
          <a:lstStyle/>
          <a:p>
            <a:r>
              <a:rPr lang="en-US" sz="1600" dirty="0"/>
              <a:t>1. Hyderabad initiates the conversation by sending a hello packet to Kurnool using the 224.0.0.5 multicast address. The DR and BDR fields are set to 0.0.0.0, and the Neighbor field is empty because Hyderabad has yet to receive any OSPF packets from Kurnool. Kurnool transitions to the Init state (bidirectional communication has not been established) and responds to Hyderabad with a hello packet. Kurnool lists the router ID of Hyderabad, 192.168.1.1, in the Neighbor field of the packet and sets the DR and BDR fields to 0.0.0.0.</a:t>
            </a:r>
          </a:p>
          <a:p>
            <a:endParaRPr lang="en-US" sz="1600" dirty="0"/>
          </a:p>
          <a:p>
            <a:r>
              <a:rPr lang="en-US" sz="1600" dirty="0"/>
              <a:t>2. Hyderabad briefly transitions to the 2-Way state (bidirectional communication has been established) but quickly moves to the </a:t>
            </a:r>
            <a:r>
              <a:rPr lang="en-US" sz="1600" dirty="0" err="1"/>
              <a:t>ExStart</a:t>
            </a:r>
            <a:r>
              <a:rPr lang="en-US" sz="1600" dirty="0"/>
              <a:t> state. Hyderabad and Kurnool are now OSPF neighbors. At this point, Hyderabad sends a DD packet to Kurnool. The flags of the DD packet are set to negotiate the Master/Slave relationship to determine which router controls the synchronization process. The I bit, the M bit, and the MS bit are all set to 1; Hyderabad is starting the conversation, has more information to send, and is going to control the conversation. In addition, a sequence number (x) is chosen to identify the DD packets in this conversation.</a:t>
            </a:r>
          </a:p>
          <a:p>
            <a:endParaRPr lang="en-US" sz="1600" dirty="0"/>
          </a:p>
          <a:p>
            <a:r>
              <a:rPr lang="en-US" sz="1600" dirty="0"/>
              <a:t>3. Kurnool has a higher router ID (192.168.2.2) than Hyderabad and should be the Master for the process. It therefore responds with its own DD packet using a different sequence number (a). Kurnool also sets the I, M, and MS bits to 1 to designate its role in the synchronization process.</a:t>
            </a:r>
          </a:p>
          <a:p>
            <a:endParaRPr lang="en-US" sz="1600" dirty="0"/>
          </a:p>
          <a:p>
            <a:r>
              <a:rPr lang="en-US" sz="1600" dirty="0"/>
              <a:t>4. Hyderabad recognizes Kurnool’s higher router ID and role as the Master by generating a new DD packet containing the sequence number advertised by Kurnool (a) and having both the MS and I bits set to 0. At this time, Hyderabad transitions to the Exchange state.</a:t>
            </a:r>
          </a:p>
          <a:p>
            <a:endParaRPr lang="en-US" sz="1600" dirty="0"/>
          </a:p>
          <a:p>
            <a:r>
              <a:rPr lang="en-US" sz="1600" dirty="0"/>
              <a:t>5. Having completed the Master/Slave negotiation process, Kurnool also transitions to the Exchange state and begins sending DD packets with higher sequence numbers that contain the database information.</a:t>
            </a:r>
          </a:p>
          <a:p>
            <a:endParaRPr lang="en-US" sz="1600" dirty="0"/>
          </a:p>
        </p:txBody>
      </p:sp>
    </p:spTree>
    <p:extLst>
      <p:ext uri="{BB962C8B-B14F-4D97-AF65-F5344CB8AC3E}">
        <p14:creationId xmlns:p14="http://schemas.microsoft.com/office/powerpoint/2010/main" val="921027412"/>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0639EF-29AC-96FE-72B3-46D66DFB7CCE}"/>
              </a:ext>
            </a:extLst>
          </p:cNvPr>
          <p:cNvSpPr txBox="1"/>
          <p:nvPr/>
        </p:nvSpPr>
        <p:spPr>
          <a:xfrm>
            <a:off x="142165" y="0"/>
            <a:ext cx="10202838" cy="6001643"/>
          </a:xfrm>
          <a:prstGeom prst="rect">
            <a:avLst/>
          </a:prstGeom>
          <a:noFill/>
        </p:spPr>
        <p:txBody>
          <a:bodyPr wrap="square">
            <a:spAutoFit/>
          </a:bodyPr>
          <a:lstStyle/>
          <a:p>
            <a:r>
              <a:rPr lang="en-US" sz="1600" dirty="0"/>
              <a:t>6. Hyderabad acknowledges the receipt of all DD packets by sending its own DD packets with the same sequence number. These new DD packets contain the information in Hyderabad’s link-state database. As each router receives a DD packet, it notes which LSA headers in the received packet are not in its own local database. This header information is contained in a memory structure called the link-state request list.</a:t>
            </a:r>
          </a:p>
          <a:p>
            <a:endParaRPr lang="en-US" sz="1600" dirty="0"/>
          </a:p>
          <a:p>
            <a:r>
              <a:rPr lang="en-US" sz="1600" dirty="0"/>
              <a:t>7. Kurnool receives a DD packet with the M bit set to 0, which indicates that Hyderabad has sent all of the information in its database. Kurnool examines its link-state request list and finds no entries. It then transitions to the Full state and continues sending DD packets to Hyderabad.</a:t>
            </a:r>
          </a:p>
          <a:p>
            <a:endParaRPr lang="en-US" sz="1600" dirty="0"/>
          </a:p>
          <a:p>
            <a:r>
              <a:rPr lang="en-US" sz="1600" dirty="0"/>
              <a:t>8. Hyderabad continues to advertise DD packets with the M bit set to 0 to Kurnool as acknowledgments. This indicates that it is still receiving DD packets from Kurnool and potentially adding information to its link-state request list. When Kurnool finally sends a DD packet with the M bit set to 0, Hyderabad examines its request list and finds multiple headers for which it needs information.</a:t>
            </a:r>
          </a:p>
          <a:p>
            <a:endParaRPr lang="en-US" sz="1600" dirty="0"/>
          </a:p>
          <a:p>
            <a:r>
              <a:rPr lang="en-US" sz="1600" dirty="0"/>
              <a:t>9. Hyderabad transitions to the Loading state and begins requesting its missing data structures using link-state request packets. It receives the needed information from Kurnool in the form of a link-state update packet. This process continues until Hyderabad has emptied the link-state request list, at which point it transitions to the Full state.</a:t>
            </a:r>
          </a:p>
          <a:p>
            <a:endParaRPr lang="en-US" sz="1600" dirty="0"/>
          </a:p>
          <a:p>
            <a:r>
              <a:rPr lang="en-US" sz="1600" dirty="0"/>
              <a:t>After both peers reach an OSPF adjacency state of Full, they maintain that adjacency using hello packets at the specified hello interval. Changes to the link-state database on either router are advertised using a link-state update; reliability is assured with a link-state acknowledgment packet.</a:t>
            </a:r>
          </a:p>
          <a:p>
            <a:endParaRPr lang="en-US" sz="1600" dirty="0"/>
          </a:p>
        </p:txBody>
      </p:sp>
    </p:spTree>
    <p:extLst>
      <p:ext uri="{BB962C8B-B14F-4D97-AF65-F5344CB8AC3E}">
        <p14:creationId xmlns:p14="http://schemas.microsoft.com/office/powerpoint/2010/main" val="367341705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914BB5-7B1B-C860-45E7-43864ECB6517}"/>
              </a:ext>
            </a:extLst>
          </p:cNvPr>
          <p:cNvSpPr txBox="1"/>
          <p:nvPr/>
        </p:nvSpPr>
        <p:spPr>
          <a:xfrm>
            <a:off x="267854" y="240146"/>
            <a:ext cx="4830618" cy="1569660"/>
          </a:xfrm>
          <a:prstGeom prst="rect">
            <a:avLst/>
          </a:prstGeom>
          <a:noFill/>
        </p:spPr>
        <p:txBody>
          <a:bodyPr wrap="square" rtlCol="0">
            <a:spAutoFit/>
          </a:bodyPr>
          <a:lstStyle/>
          <a:p>
            <a:pPr algn="l"/>
            <a:r>
              <a:rPr lang="en-IN" sz="2400" b="1" i="0" dirty="0">
                <a:solidFill>
                  <a:srgbClr val="42444E"/>
                </a:solidFill>
                <a:effectLst/>
                <a:highlight>
                  <a:srgbClr val="FFFF00"/>
                </a:highlight>
              </a:rPr>
              <a:t>Dynamic Routing protocols:</a:t>
            </a:r>
          </a:p>
          <a:p>
            <a:pPr algn="l"/>
            <a:endParaRPr lang="en-IN" sz="2400" b="0" i="0" dirty="0">
              <a:solidFill>
                <a:srgbClr val="42444E"/>
              </a:solidFill>
              <a:effectLst/>
              <a:highlight>
                <a:srgbClr val="FFFF00"/>
              </a:highlight>
            </a:endParaRPr>
          </a:p>
          <a:p>
            <a:endParaRPr lang="en-US" sz="2400" dirty="0"/>
          </a:p>
          <a:p>
            <a:endParaRPr lang="en-US" sz="2400" dirty="0"/>
          </a:p>
        </p:txBody>
      </p:sp>
      <p:sp>
        <p:nvSpPr>
          <p:cNvPr id="6" name="TextBox 5">
            <a:extLst>
              <a:ext uri="{FF2B5EF4-FFF2-40B4-BE49-F238E27FC236}">
                <a16:creationId xmlns:a16="http://schemas.microsoft.com/office/drawing/2014/main" id="{36D4E3FF-368B-7CF8-527C-5A375BE94A61}"/>
              </a:ext>
            </a:extLst>
          </p:cNvPr>
          <p:cNvSpPr txBox="1"/>
          <p:nvPr/>
        </p:nvSpPr>
        <p:spPr>
          <a:xfrm>
            <a:off x="267853" y="861661"/>
            <a:ext cx="10564081" cy="1477328"/>
          </a:xfrm>
          <a:prstGeom prst="rect">
            <a:avLst/>
          </a:prstGeom>
          <a:noFill/>
        </p:spPr>
        <p:txBody>
          <a:bodyPr wrap="square" rtlCol="0">
            <a:spAutoFit/>
          </a:bodyPr>
          <a:lstStyle/>
          <a:p>
            <a:pPr algn="l" fontAlgn="base"/>
            <a:r>
              <a:rPr lang="en-IN" b="0" i="0" dirty="0">
                <a:effectLst/>
              </a:rPr>
              <a:t>In the previous class, we have discussed about static routing. We saw how the router finds the best path to a network. We configured static routes manually and traffic was able to flow from Hyderabad router to Bangalore router.</a:t>
            </a:r>
          </a:p>
          <a:p>
            <a:br>
              <a:rPr lang="en-IN" dirty="0"/>
            </a:br>
            <a:endParaRPr lang="en-US" dirty="0"/>
          </a:p>
        </p:txBody>
      </p:sp>
      <p:sp>
        <p:nvSpPr>
          <p:cNvPr id="9" name="TextBox 8">
            <a:extLst>
              <a:ext uri="{FF2B5EF4-FFF2-40B4-BE49-F238E27FC236}">
                <a16:creationId xmlns:a16="http://schemas.microsoft.com/office/drawing/2014/main" id="{900AB272-FC63-6EDC-939B-605B3508AADF}"/>
              </a:ext>
            </a:extLst>
          </p:cNvPr>
          <p:cNvSpPr txBox="1"/>
          <p:nvPr/>
        </p:nvSpPr>
        <p:spPr>
          <a:xfrm>
            <a:off x="267854" y="1873860"/>
            <a:ext cx="11656292" cy="954107"/>
          </a:xfrm>
          <a:prstGeom prst="rect">
            <a:avLst/>
          </a:prstGeom>
          <a:noFill/>
        </p:spPr>
        <p:txBody>
          <a:bodyPr wrap="square" rtlCol="0">
            <a:spAutoFit/>
          </a:bodyPr>
          <a:lstStyle/>
          <a:p>
            <a:r>
              <a:rPr lang="en-US" sz="1400" dirty="0"/>
              <a:t>The disadvantage of static routing is we must know the destination address and subnet mask and next-hop IP addresses and need to add routes manually on each and every router. Consider if it s big network, example service provider network AIRTEL, which spread across the India. It uses 1000’s of routers and you can’t configure static route for big network. Hence, We use dynamic routing protocols.</a:t>
            </a:r>
          </a:p>
        </p:txBody>
      </p:sp>
      <p:sp>
        <p:nvSpPr>
          <p:cNvPr id="14" name="TextBox 13">
            <a:extLst>
              <a:ext uri="{FF2B5EF4-FFF2-40B4-BE49-F238E27FC236}">
                <a16:creationId xmlns:a16="http://schemas.microsoft.com/office/drawing/2014/main" id="{4648095A-6F15-35F7-7221-50B59A7225EC}"/>
              </a:ext>
            </a:extLst>
          </p:cNvPr>
          <p:cNvSpPr txBox="1"/>
          <p:nvPr/>
        </p:nvSpPr>
        <p:spPr>
          <a:xfrm>
            <a:off x="267853" y="3054576"/>
            <a:ext cx="9254457" cy="307777"/>
          </a:xfrm>
          <a:prstGeom prst="rect">
            <a:avLst/>
          </a:prstGeom>
          <a:noFill/>
        </p:spPr>
        <p:txBody>
          <a:bodyPr wrap="none" rtlCol="0">
            <a:spAutoFit/>
          </a:bodyPr>
          <a:lstStyle/>
          <a:p>
            <a:r>
              <a:rPr lang="en-US" sz="1400" dirty="0"/>
              <a:t>Dynamic routing protocols learned the routes automatically. You just need to advertise your local routes.</a:t>
            </a:r>
          </a:p>
        </p:txBody>
      </p:sp>
      <p:sp>
        <p:nvSpPr>
          <p:cNvPr id="15" name="TextBox 14">
            <a:extLst>
              <a:ext uri="{FF2B5EF4-FFF2-40B4-BE49-F238E27FC236}">
                <a16:creationId xmlns:a16="http://schemas.microsoft.com/office/drawing/2014/main" id="{3ABDD06D-7A22-9AD3-5EF9-9158CCDAE8BF}"/>
              </a:ext>
            </a:extLst>
          </p:cNvPr>
          <p:cNvSpPr txBox="1"/>
          <p:nvPr/>
        </p:nvSpPr>
        <p:spPr>
          <a:xfrm>
            <a:off x="267853" y="3543554"/>
            <a:ext cx="10342408" cy="738664"/>
          </a:xfrm>
          <a:prstGeom prst="rect">
            <a:avLst/>
          </a:prstGeom>
          <a:noFill/>
        </p:spPr>
        <p:txBody>
          <a:bodyPr wrap="square" rtlCol="0">
            <a:spAutoFit/>
          </a:bodyPr>
          <a:lstStyle/>
          <a:p>
            <a:r>
              <a:rPr lang="en-IN" sz="1400" b="0" i="0" dirty="0">
                <a:effectLst/>
              </a:rPr>
              <a:t>Routing protocols are used to enable the routers exchange routing information, they allow routers to learn about remotely connected networks dynamically. This information is then added to their routing tables and forwarding the packets to the next-hop’s.</a:t>
            </a:r>
            <a:endParaRPr lang="en-US" sz="1400" dirty="0"/>
          </a:p>
        </p:txBody>
      </p:sp>
      <p:sp>
        <p:nvSpPr>
          <p:cNvPr id="16" name="TextBox 15">
            <a:extLst>
              <a:ext uri="{FF2B5EF4-FFF2-40B4-BE49-F238E27FC236}">
                <a16:creationId xmlns:a16="http://schemas.microsoft.com/office/drawing/2014/main" id="{497570E7-9ECB-7D8F-8CAD-0BF11A8508FC}"/>
              </a:ext>
            </a:extLst>
          </p:cNvPr>
          <p:cNvSpPr txBox="1"/>
          <p:nvPr/>
        </p:nvSpPr>
        <p:spPr>
          <a:xfrm>
            <a:off x="267853" y="4463419"/>
            <a:ext cx="10991273" cy="1815882"/>
          </a:xfrm>
          <a:prstGeom prst="rect">
            <a:avLst/>
          </a:prstGeom>
          <a:noFill/>
        </p:spPr>
        <p:txBody>
          <a:bodyPr wrap="square" rtlCol="0">
            <a:spAutoFit/>
          </a:bodyPr>
          <a:lstStyle/>
          <a:p>
            <a:pPr algn="l" fontAlgn="base"/>
            <a:r>
              <a:rPr lang="en-IN" sz="1400" b="0" i="0" dirty="0">
                <a:effectLst/>
              </a:rPr>
              <a:t>Below are the general steps routers will take. However, the processes differ with each routing protocol and will be discussed at a later stage.</a:t>
            </a:r>
          </a:p>
          <a:p>
            <a:pPr algn="just" fontAlgn="base">
              <a:buFont typeface="Arial" panose="020B0604020202020204" pitchFamily="34" charset="0"/>
              <a:buChar char="•"/>
            </a:pPr>
            <a:r>
              <a:rPr lang="en-IN" sz="1400" b="1" i="0" dirty="0">
                <a:solidFill>
                  <a:srgbClr val="FFFF00"/>
                </a:solidFill>
                <a:effectLst/>
              </a:rPr>
              <a:t>Exchange of information on interfaces to discover </a:t>
            </a:r>
            <a:r>
              <a:rPr lang="en-IN" sz="1400" b="1" i="0" dirty="0" err="1">
                <a:solidFill>
                  <a:srgbClr val="FFFF00"/>
                </a:solidFill>
                <a:effectLst/>
              </a:rPr>
              <a:t>neighboring</a:t>
            </a:r>
            <a:r>
              <a:rPr lang="en-IN" sz="1400" b="1" i="0" dirty="0">
                <a:solidFill>
                  <a:srgbClr val="FFFF00"/>
                </a:solidFill>
                <a:effectLst/>
              </a:rPr>
              <a:t> routers</a:t>
            </a:r>
          </a:p>
          <a:p>
            <a:pPr algn="just" fontAlgn="base">
              <a:buFont typeface="Arial" panose="020B0604020202020204" pitchFamily="34" charset="0"/>
              <a:buChar char="•"/>
            </a:pPr>
            <a:r>
              <a:rPr lang="en-IN" sz="1400" b="1" i="0" dirty="0">
                <a:solidFill>
                  <a:srgbClr val="FFFF00"/>
                </a:solidFill>
                <a:effectLst/>
              </a:rPr>
              <a:t>Exchange of routes that have been advertised</a:t>
            </a:r>
          </a:p>
          <a:p>
            <a:pPr algn="just" fontAlgn="base">
              <a:buFont typeface="Arial" panose="020B0604020202020204" pitchFamily="34" charset="0"/>
              <a:buChar char="•"/>
            </a:pPr>
            <a:r>
              <a:rPr lang="en-IN" sz="1400" b="1" i="0" dirty="0">
                <a:solidFill>
                  <a:srgbClr val="FFFF00"/>
                </a:solidFill>
                <a:effectLst/>
              </a:rPr>
              <a:t>Running of the algorithm so as to determine the best path</a:t>
            </a:r>
          </a:p>
          <a:p>
            <a:pPr algn="just" fontAlgn="base">
              <a:buFont typeface="Arial" panose="020B0604020202020204" pitchFamily="34" charset="0"/>
              <a:buChar char="•"/>
            </a:pPr>
            <a:r>
              <a:rPr lang="en-IN" sz="1400" b="1" i="0" dirty="0">
                <a:solidFill>
                  <a:srgbClr val="FFFF00"/>
                </a:solidFill>
                <a:effectLst/>
              </a:rPr>
              <a:t>Adding of best paths to the routing table</a:t>
            </a:r>
          </a:p>
          <a:p>
            <a:pPr algn="just" fontAlgn="base">
              <a:buFont typeface="Arial" panose="020B0604020202020204" pitchFamily="34" charset="0"/>
              <a:buChar char="•"/>
            </a:pPr>
            <a:r>
              <a:rPr lang="en-IN" sz="1400" b="1" i="0" dirty="0">
                <a:solidFill>
                  <a:srgbClr val="FFFF00"/>
                </a:solidFill>
                <a:effectLst/>
              </a:rPr>
              <a:t>Detection of topology changes and making the necessary changes</a:t>
            </a:r>
          </a:p>
          <a:p>
            <a:endParaRPr lang="en-US" sz="1400" dirty="0"/>
          </a:p>
        </p:txBody>
      </p:sp>
    </p:spTree>
    <p:extLst>
      <p:ext uri="{BB962C8B-B14F-4D97-AF65-F5344CB8AC3E}">
        <p14:creationId xmlns:p14="http://schemas.microsoft.com/office/powerpoint/2010/main" val="104525910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2DC41D-DA89-C68D-0E7F-250C61C7A59E}"/>
              </a:ext>
            </a:extLst>
          </p:cNvPr>
          <p:cNvSpPr txBox="1"/>
          <p:nvPr/>
        </p:nvSpPr>
        <p:spPr>
          <a:xfrm>
            <a:off x="83127" y="744416"/>
            <a:ext cx="10427855" cy="5078313"/>
          </a:xfrm>
          <a:prstGeom prst="rect">
            <a:avLst/>
          </a:prstGeom>
          <a:noFill/>
        </p:spPr>
        <p:txBody>
          <a:bodyPr wrap="square">
            <a:spAutoFit/>
          </a:bodyPr>
          <a:lstStyle/>
          <a:p>
            <a:pPr algn="l" fontAlgn="base"/>
            <a:r>
              <a:rPr lang="en-IN" b="1" i="0" dirty="0">
                <a:effectLst/>
                <a:latin typeface="Ubuntu" panose="020B0504030602030204" pitchFamily="34" charset="0"/>
              </a:rPr>
              <a:t>Advantages and disadvantages</a:t>
            </a:r>
          </a:p>
          <a:p>
            <a:pPr algn="l" fontAlgn="base"/>
            <a:endParaRPr lang="en-IN" b="1" i="0" dirty="0">
              <a:effectLst/>
              <a:latin typeface="Ubuntu" panose="020B0504030602030204" pitchFamily="34" charset="0"/>
            </a:endParaRPr>
          </a:p>
          <a:p>
            <a:pPr algn="l" fontAlgn="base"/>
            <a:r>
              <a:rPr lang="en-IN" b="0" i="0" dirty="0">
                <a:effectLst/>
                <a:latin typeface="Ubuntu" panose="020B0504030602030204" pitchFamily="34" charset="0"/>
              </a:rPr>
              <a:t>Now that we have seen the dynamic routing protocols to be covered in this course, we need to know the advantages and disadvantages of using dynamic routing protocols. We also need to compare them to static routes.</a:t>
            </a:r>
          </a:p>
          <a:p>
            <a:pPr algn="l" fontAlgn="base"/>
            <a:endParaRPr lang="en-IN" b="0" i="0" dirty="0">
              <a:effectLst/>
              <a:latin typeface="Ubuntu" panose="020B0504030602030204" pitchFamily="34" charset="0"/>
            </a:endParaRPr>
          </a:p>
          <a:p>
            <a:pPr algn="l" fontAlgn="base"/>
            <a:r>
              <a:rPr lang="en-IN" b="1" i="0" dirty="0">
                <a:effectLst/>
                <a:latin typeface="Ubuntu" panose="020B0504030602030204" pitchFamily="34" charset="0"/>
              </a:rPr>
              <a:t>Advantages</a:t>
            </a:r>
          </a:p>
          <a:p>
            <a:pPr algn="l" fontAlgn="base"/>
            <a:endParaRPr lang="en-IN" b="1" i="0" dirty="0">
              <a:effectLst/>
              <a:latin typeface="Ubuntu" panose="020B0504030602030204" pitchFamily="34" charset="0"/>
            </a:endParaRPr>
          </a:p>
          <a:p>
            <a:pPr algn="just" fontAlgn="base">
              <a:buFont typeface="Arial" panose="020B0604020202020204" pitchFamily="34" charset="0"/>
              <a:buChar char="•"/>
            </a:pPr>
            <a:r>
              <a:rPr lang="en-IN" b="0" i="0" dirty="0">
                <a:effectLst/>
                <a:latin typeface="Ubuntu" panose="020B0504030602030204" pitchFamily="34" charset="0"/>
              </a:rPr>
              <a:t>Exchange of routing information when there is a topology change is dynamic.</a:t>
            </a:r>
          </a:p>
          <a:p>
            <a:pPr algn="just" fontAlgn="base">
              <a:buFont typeface="Arial" panose="020B0604020202020204" pitchFamily="34" charset="0"/>
              <a:buChar char="•"/>
            </a:pPr>
            <a:r>
              <a:rPr lang="en-IN" b="0" i="0" dirty="0">
                <a:effectLst/>
                <a:latin typeface="Ubuntu" panose="020B0504030602030204" pitchFamily="34" charset="0"/>
              </a:rPr>
              <a:t>Less administrative overhead as compared to static routes which have to be manually configured</a:t>
            </a:r>
          </a:p>
          <a:p>
            <a:pPr algn="just" fontAlgn="base">
              <a:buFont typeface="Arial" panose="020B0604020202020204" pitchFamily="34" charset="0"/>
              <a:buChar char="•"/>
            </a:pPr>
            <a:r>
              <a:rPr lang="en-IN" b="0" i="0" dirty="0">
                <a:effectLst/>
                <a:latin typeface="Ubuntu" panose="020B0504030602030204" pitchFamily="34" charset="0"/>
              </a:rPr>
              <a:t>Less error prone than static routing which.</a:t>
            </a:r>
          </a:p>
          <a:p>
            <a:pPr algn="just" fontAlgn="base">
              <a:buFont typeface="Arial" panose="020B0604020202020204" pitchFamily="34" charset="0"/>
              <a:buChar char="•"/>
            </a:pPr>
            <a:r>
              <a:rPr lang="en-IN" b="0" i="0" dirty="0">
                <a:effectLst/>
                <a:latin typeface="Ubuntu" panose="020B0504030602030204" pitchFamily="34" charset="0"/>
              </a:rPr>
              <a:t>Scalability, since there is less administrative overhead than static routes.</a:t>
            </a:r>
          </a:p>
          <a:p>
            <a:pPr algn="just" fontAlgn="base">
              <a:buFont typeface="Arial" panose="020B0604020202020204" pitchFamily="34" charset="0"/>
              <a:buChar char="•"/>
            </a:pPr>
            <a:endParaRPr lang="en-IN" dirty="0">
              <a:latin typeface="Ubuntu" panose="020B0504030602030204" pitchFamily="34" charset="0"/>
            </a:endParaRPr>
          </a:p>
          <a:p>
            <a:pPr algn="just" fontAlgn="base">
              <a:buFont typeface="Arial" panose="020B0604020202020204" pitchFamily="34" charset="0"/>
              <a:buChar char="•"/>
            </a:pPr>
            <a:endParaRPr lang="en-IN" b="0" i="0" dirty="0">
              <a:effectLst/>
              <a:latin typeface="Ubuntu" panose="020B0504030602030204" pitchFamily="34" charset="0"/>
            </a:endParaRPr>
          </a:p>
          <a:p>
            <a:pPr algn="l" fontAlgn="base"/>
            <a:r>
              <a:rPr lang="en-IN" b="1" i="0" dirty="0">
                <a:effectLst/>
                <a:latin typeface="Ubuntu" panose="020B0504030602030204" pitchFamily="34" charset="0"/>
              </a:rPr>
              <a:t>Disadvantages</a:t>
            </a:r>
          </a:p>
          <a:p>
            <a:pPr algn="l" fontAlgn="base"/>
            <a:endParaRPr lang="en-IN" b="1" i="0" dirty="0">
              <a:effectLst/>
              <a:latin typeface="Ubuntu" panose="020B0504030602030204" pitchFamily="34" charset="0"/>
            </a:endParaRPr>
          </a:p>
          <a:p>
            <a:pPr algn="just" fontAlgn="base">
              <a:buFont typeface="Arial" panose="020B0604020202020204" pitchFamily="34" charset="0"/>
              <a:buChar char="•"/>
            </a:pPr>
            <a:r>
              <a:rPr lang="en-IN" b="0" i="0" dirty="0">
                <a:effectLst/>
                <a:latin typeface="Ubuntu" panose="020B0504030602030204" pitchFamily="34" charset="0"/>
              </a:rPr>
              <a:t>Require more expertise by the administrator, they are not as simple to configure as static routes.</a:t>
            </a:r>
          </a:p>
          <a:p>
            <a:pPr algn="just" fontAlgn="base">
              <a:buFont typeface="Arial" panose="020B0604020202020204" pitchFamily="34" charset="0"/>
              <a:buChar char="•"/>
            </a:pPr>
            <a:r>
              <a:rPr lang="en-IN" b="0" i="0" dirty="0">
                <a:effectLst/>
                <a:latin typeface="Ubuntu" panose="020B0504030602030204" pitchFamily="34" charset="0"/>
              </a:rPr>
              <a:t>They use more of the routers resources; such as CPU and RAM.</a:t>
            </a:r>
          </a:p>
        </p:txBody>
      </p:sp>
    </p:spTree>
    <p:extLst>
      <p:ext uri="{BB962C8B-B14F-4D97-AF65-F5344CB8AC3E}">
        <p14:creationId xmlns:p14="http://schemas.microsoft.com/office/powerpoint/2010/main" val="214978406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671E64-C101-4076-F96D-5D96BB3113A3}"/>
              </a:ext>
            </a:extLst>
          </p:cNvPr>
          <p:cNvSpPr txBox="1"/>
          <p:nvPr/>
        </p:nvSpPr>
        <p:spPr>
          <a:xfrm>
            <a:off x="304799" y="398305"/>
            <a:ext cx="9328727" cy="1384995"/>
          </a:xfrm>
          <a:prstGeom prst="rect">
            <a:avLst/>
          </a:prstGeom>
          <a:noFill/>
        </p:spPr>
        <p:txBody>
          <a:bodyPr wrap="square">
            <a:spAutoFit/>
          </a:bodyPr>
          <a:lstStyle/>
          <a:p>
            <a:pPr algn="l" fontAlgn="base"/>
            <a:r>
              <a:rPr lang="en-IN" sz="1400" b="1" i="0" dirty="0">
                <a:effectLst/>
              </a:rPr>
              <a:t>EGP vs IGP</a:t>
            </a:r>
          </a:p>
          <a:p>
            <a:pPr algn="l" fontAlgn="base"/>
            <a:endParaRPr lang="en-IN" sz="1400" b="1" i="0" dirty="0">
              <a:effectLst/>
            </a:endParaRPr>
          </a:p>
          <a:p>
            <a:pPr algn="l" fontAlgn="base"/>
            <a:r>
              <a:rPr lang="en-IN" sz="1400" b="0" i="0" dirty="0">
                <a:effectLst/>
              </a:rPr>
              <a:t>As mentioned earlier, routing protocols fall into two main categories which are;</a:t>
            </a:r>
          </a:p>
          <a:p>
            <a:pPr algn="l" fontAlgn="base"/>
            <a:endParaRPr lang="en-IN" sz="1400" b="0" i="0" dirty="0">
              <a:effectLst/>
            </a:endParaRPr>
          </a:p>
          <a:p>
            <a:pPr algn="just" fontAlgn="base">
              <a:buFont typeface="Arial" panose="020B0604020202020204" pitchFamily="34" charset="0"/>
              <a:buChar char="•"/>
            </a:pPr>
            <a:r>
              <a:rPr lang="en-IN" sz="1400" b="0" i="0" dirty="0">
                <a:effectLst/>
              </a:rPr>
              <a:t>EGP – Exterior Gateway Protocols</a:t>
            </a:r>
          </a:p>
          <a:p>
            <a:pPr algn="just" fontAlgn="base">
              <a:buFont typeface="Arial" panose="020B0604020202020204" pitchFamily="34" charset="0"/>
              <a:buChar char="•"/>
            </a:pPr>
            <a:r>
              <a:rPr lang="en-IN" sz="1400" b="0" i="0" dirty="0">
                <a:effectLst/>
              </a:rPr>
              <a:t>IGP – Interior Gateway Protocols</a:t>
            </a:r>
          </a:p>
        </p:txBody>
      </p:sp>
      <p:sp>
        <p:nvSpPr>
          <p:cNvPr id="4" name="TextBox 3">
            <a:extLst>
              <a:ext uri="{FF2B5EF4-FFF2-40B4-BE49-F238E27FC236}">
                <a16:creationId xmlns:a16="http://schemas.microsoft.com/office/drawing/2014/main" id="{2713EC96-6469-EE1B-BB29-2BBE114ADC1F}"/>
              </a:ext>
            </a:extLst>
          </p:cNvPr>
          <p:cNvSpPr txBox="1"/>
          <p:nvPr/>
        </p:nvSpPr>
        <p:spPr>
          <a:xfrm>
            <a:off x="327891" y="1806985"/>
            <a:ext cx="11231418" cy="523220"/>
          </a:xfrm>
          <a:prstGeom prst="rect">
            <a:avLst/>
          </a:prstGeom>
          <a:noFill/>
        </p:spPr>
        <p:txBody>
          <a:bodyPr wrap="square" rtlCol="0">
            <a:spAutoFit/>
          </a:bodyPr>
          <a:lstStyle/>
          <a:p>
            <a:r>
              <a:rPr lang="en-IN" sz="1400" i="0" dirty="0">
                <a:effectLst/>
              </a:rPr>
              <a:t>This categorization, is based on the Autonomous Systems. Autonomous systems also known as routing domains, are collections of routers under the same administration. </a:t>
            </a:r>
            <a:r>
              <a:rPr lang="en-IN" sz="1400" dirty="0"/>
              <a:t>It means</a:t>
            </a:r>
            <a:r>
              <a:rPr lang="en-IN" sz="1400" i="0" dirty="0">
                <a:effectLst/>
              </a:rPr>
              <a:t> the routers that are owned by one company. </a:t>
            </a:r>
            <a:endParaRPr lang="en-US" sz="1400" dirty="0"/>
          </a:p>
        </p:txBody>
      </p:sp>
      <p:sp>
        <p:nvSpPr>
          <p:cNvPr id="5" name="TextBox 4">
            <a:extLst>
              <a:ext uri="{FF2B5EF4-FFF2-40B4-BE49-F238E27FC236}">
                <a16:creationId xmlns:a16="http://schemas.microsoft.com/office/drawing/2014/main" id="{5180133B-5328-D200-DE90-1A472865AAE2}"/>
              </a:ext>
            </a:extLst>
          </p:cNvPr>
          <p:cNvSpPr txBox="1"/>
          <p:nvPr/>
        </p:nvSpPr>
        <p:spPr>
          <a:xfrm>
            <a:off x="327891" y="2342048"/>
            <a:ext cx="9419566" cy="523220"/>
          </a:xfrm>
          <a:prstGeom prst="rect">
            <a:avLst/>
          </a:prstGeom>
          <a:noFill/>
        </p:spPr>
        <p:txBody>
          <a:bodyPr wrap="none" rtlCol="0">
            <a:spAutoFit/>
          </a:bodyPr>
          <a:lstStyle/>
          <a:p>
            <a:r>
              <a:rPr lang="en-US" sz="1400" dirty="0"/>
              <a:t>Each company maintains their own autonomous system number. Example we have lot of service providers</a:t>
            </a:r>
          </a:p>
          <a:p>
            <a:r>
              <a:rPr lang="en-US" sz="1400" dirty="0"/>
              <a:t>Such as Airtel, Jio, Tata communications, google, Facebook etc. </a:t>
            </a:r>
          </a:p>
        </p:txBody>
      </p:sp>
      <p:sp>
        <p:nvSpPr>
          <p:cNvPr id="6" name="AutoShape 2" descr="Autonomous systems around the world with ASNs">
            <a:extLst>
              <a:ext uri="{FF2B5EF4-FFF2-40B4-BE49-F238E27FC236}">
                <a16:creationId xmlns:a16="http://schemas.microsoft.com/office/drawing/2014/main" id="{2938BD91-00E2-EDF0-65BD-439EDC58297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3496" name="Picture 8" descr="What is BGP? Border Gateway Protocol explained">
            <a:extLst>
              <a:ext uri="{FF2B5EF4-FFF2-40B4-BE49-F238E27FC236}">
                <a16:creationId xmlns:a16="http://schemas.microsoft.com/office/drawing/2014/main" id="{0946E606-F5D6-2DA5-A4B1-8DFE880DC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6507" y="2877111"/>
            <a:ext cx="5089237" cy="366914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6A6CCFC-A0B8-3D46-FB90-A4C81F07CF44}"/>
              </a:ext>
            </a:extLst>
          </p:cNvPr>
          <p:cNvSpPr txBox="1"/>
          <p:nvPr/>
        </p:nvSpPr>
        <p:spPr>
          <a:xfrm>
            <a:off x="304799" y="2977070"/>
            <a:ext cx="6631708" cy="1169551"/>
          </a:xfrm>
          <a:prstGeom prst="rect">
            <a:avLst/>
          </a:prstGeom>
          <a:noFill/>
        </p:spPr>
        <p:txBody>
          <a:bodyPr wrap="square" rtlCol="0">
            <a:spAutoFit/>
          </a:bodyPr>
          <a:lstStyle/>
          <a:p>
            <a:pPr algn="l"/>
            <a:r>
              <a:rPr lang="en-IN" sz="1400" b="0" i="0" dirty="0">
                <a:effectLst/>
              </a:rPr>
              <a:t>There are two different formats to represent ASNs: </a:t>
            </a:r>
            <a:r>
              <a:rPr lang="en-IN" sz="1400" b="1" i="0" dirty="0">
                <a:effectLst/>
              </a:rPr>
              <a:t>2-byte</a:t>
            </a:r>
            <a:r>
              <a:rPr lang="en-IN" sz="1400" b="0" i="0" dirty="0">
                <a:effectLst/>
              </a:rPr>
              <a:t> and </a:t>
            </a:r>
            <a:r>
              <a:rPr lang="en-IN" sz="1400" b="1" i="0" dirty="0">
                <a:effectLst/>
              </a:rPr>
              <a:t>4-byte</a:t>
            </a:r>
            <a:r>
              <a:rPr lang="en-IN" sz="1400" b="0" i="0" dirty="0">
                <a:effectLst/>
              </a:rPr>
              <a:t>.</a:t>
            </a:r>
          </a:p>
          <a:p>
            <a:pPr algn="l"/>
            <a:r>
              <a:rPr lang="en-IN" sz="1400" b="0" i="0" dirty="0">
                <a:effectLst/>
              </a:rPr>
              <a:t>A </a:t>
            </a:r>
            <a:r>
              <a:rPr lang="en-IN" sz="1400" b="1" i="0" dirty="0">
                <a:effectLst/>
              </a:rPr>
              <a:t>2-byte ASN</a:t>
            </a:r>
            <a:r>
              <a:rPr lang="en-IN" sz="1400" b="0" i="0" dirty="0">
                <a:effectLst/>
              </a:rPr>
              <a:t> is a 16-bit number. This format provides for 65,536 ASNs (0 to 65535). </a:t>
            </a:r>
            <a:r>
              <a:rPr lang="en-IN" sz="1400" b="1" i="0" dirty="0">
                <a:solidFill>
                  <a:srgbClr val="FF0000"/>
                </a:solidFill>
                <a:effectLst/>
                <a:highlight>
                  <a:srgbClr val="FFFF00"/>
                </a:highlight>
              </a:rPr>
              <a:t>The Public AS numbers range from 1 to 64511 and the Private AS numbers range from 64512 to 65535. </a:t>
            </a:r>
          </a:p>
          <a:p>
            <a:endParaRPr lang="en-US" sz="1400" dirty="0"/>
          </a:p>
        </p:txBody>
      </p:sp>
      <p:sp>
        <p:nvSpPr>
          <p:cNvPr id="12" name="TextBox 11">
            <a:extLst>
              <a:ext uri="{FF2B5EF4-FFF2-40B4-BE49-F238E27FC236}">
                <a16:creationId xmlns:a16="http://schemas.microsoft.com/office/drawing/2014/main" id="{E96EB554-66E6-44C1-8873-DAA5C02888BF}"/>
              </a:ext>
            </a:extLst>
          </p:cNvPr>
          <p:cNvSpPr txBox="1"/>
          <p:nvPr/>
        </p:nvSpPr>
        <p:spPr>
          <a:xfrm>
            <a:off x="166257" y="4059038"/>
            <a:ext cx="6631708" cy="2893100"/>
          </a:xfrm>
          <a:prstGeom prst="rect">
            <a:avLst/>
          </a:prstGeom>
          <a:noFill/>
        </p:spPr>
        <p:txBody>
          <a:bodyPr wrap="square" rtlCol="0">
            <a:spAutoFit/>
          </a:bodyPr>
          <a:lstStyle/>
          <a:p>
            <a:pPr algn="l"/>
            <a:r>
              <a:rPr lang="en-IN" sz="1400" b="1" i="0" dirty="0">
                <a:effectLst/>
              </a:rPr>
              <a:t>Interior Gateway Protocol (IGP) </a:t>
            </a:r>
          </a:p>
          <a:p>
            <a:pPr algn="l"/>
            <a:r>
              <a:rPr lang="en-IN" sz="1400" b="0" i="0" dirty="0">
                <a:effectLst/>
              </a:rPr>
              <a:t>IGP is designed and intended for use inside a single autonomous system.  </a:t>
            </a:r>
          </a:p>
          <a:p>
            <a:pPr algn="l"/>
            <a:r>
              <a:rPr lang="en-IN" sz="1400" b="0" i="0" dirty="0">
                <a:effectLst/>
              </a:rPr>
              <a:t>It means, IGP can use within the Airtel routers.</a:t>
            </a:r>
          </a:p>
          <a:p>
            <a:pPr algn="l"/>
            <a:endParaRPr lang="en-IN" sz="1400" b="0" i="0" dirty="0">
              <a:effectLst/>
            </a:endParaRPr>
          </a:p>
          <a:p>
            <a:pPr algn="l"/>
            <a:r>
              <a:rPr lang="en-IN" sz="1400" b="0" i="0" dirty="0">
                <a:effectLst/>
              </a:rPr>
              <a:t>IGP is further divided into multiple types- </a:t>
            </a:r>
          </a:p>
          <a:p>
            <a:pPr algn="l"/>
            <a:endParaRPr lang="en-IN" sz="1400" dirty="0"/>
          </a:p>
          <a:p>
            <a:pPr algn="l"/>
            <a:r>
              <a:rPr lang="en-IN" sz="1400" b="1" i="0" dirty="0">
                <a:effectLst/>
              </a:rPr>
              <a:t>Distance vector routing protocol (DVRP)</a:t>
            </a:r>
            <a:r>
              <a:rPr lang="en-IN" sz="1400" b="0" i="0" dirty="0">
                <a:effectLst/>
              </a:rPr>
              <a:t>: – Routing Internet protocol (RIP), Interior gateway routing protocol (IGRP)  </a:t>
            </a:r>
          </a:p>
          <a:p>
            <a:pPr algn="l">
              <a:buFont typeface="+mj-lt"/>
              <a:buAutoNum type="arabicPeriod"/>
            </a:pPr>
            <a:r>
              <a:rPr lang="en-IN" sz="1400" b="1" i="0" dirty="0">
                <a:effectLst/>
              </a:rPr>
              <a:t>Advanced distance vector routing protocol (ADVRP)</a:t>
            </a:r>
            <a:r>
              <a:rPr lang="en-IN" sz="1400" b="0" i="0" dirty="0">
                <a:effectLst/>
              </a:rPr>
              <a:t>: – Enhance interior gateway routing protocol (EIGRP)  </a:t>
            </a:r>
          </a:p>
          <a:p>
            <a:pPr algn="l">
              <a:buFont typeface="+mj-lt"/>
              <a:buAutoNum type="arabicPeriod"/>
            </a:pPr>
            <a:r>
              <a:rPr lang="en-IN" sz="1400" b="1" i="0" dirty="0">
                <a:effectLst/>
              </a:rPr>
              <a:t>Link state routing protocol (LSRP)</a:t>
            </a:r>
            <a:r>
              <a:rPr lang="en-IN" sz="1400" b="0" i="0" dirty="0">
                <a:effectLst/>
              </a:rPr>
              <a:t>: – Open shortest path first (OSPF), IS-IS (Intermediate system-intermediate system). </a:t>
            </a:r>
          </a:p>
          <a:p>
            <a:endParaRPr lang="en-US" sz="1400" dirty="0"/>
          </a:p>
        </p:txBody>
      </p:sp>
    </p:spTree>
    <p:extLst>
      <p:ext uri="{BB962C8B-B14F-4D97-AF65-F5344CB8AC3E}">
        <p14:creationId xmlns:p14="http://schemas.microsoft.com/office/powerpoint/2010/main" val="188423905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A907F1-54D6-E147-9A6F-FFC62B37E39E}"/>
              </a:ext>
            </a:extLst>
          </p:cNvPr>
          <p:cNvSpPr txBox="1"/>
          <p:nvPr/>
        </p:nvSpPr>
        <p:spPr>
          <a:xfrm>
            <a:off x="267854" y="383553"/>
            <a:ext cx="8589818" cy="1600438"/>
          </a:xfrm>
          <a:prstGeom prst="rect">
            <a:avLst/>
          </a:prstGeom>
          <a:noFill/>
        </p:spPr>
        <p:txBody>
          <a:bodyPr wrap="square">
            <a:spAutoFit/>
          </a:bodyPr>
          <a:lstStyle/>
          <a:p>
            <a:pPr algn="l"/>
            <a:r>
              <a:rPr lang="en-IN" sz="1400" b="1" i="0" dirty="0">
                <a:solidFill>
                  <a:srgbClr val="FF0000"/>
                </a:solidFill>
                <a:effectLst/>
                <a:highlight>
                  <a:srgbClr val="FFFF00"/>
                </a:highlight>
              </a:rPr>
              <a:t>Exterior Gateway Protocol (EGP):</a:t>
            </a:r>
          </a:p>
          <a:p>
            <a:pPr algn="l"/>
            <a:r>
              <a:rPr lang="en-IN" sz="1400" b="1" i="0" dirty="0">
                <a:solidFill>
                  <a:srgbClr val="FF0000"/>
                </a:solidFill>
                <a:effectLst/>
                <a:highlight>
                  <a:srgbClr val="FFFF00"/>
                </a:highlight>
              </a:rPr>
              <a:t> </a:t>
            </a:r>
          </a:p>
          <a:p>
            <a:pPr algn="l"/>
            <a:r>
              <a:rPr lang="en-IN" sz="1400" b="0" i="0" dirty="0">
                <a:effectLst/>
              </a:rPr>
              <a:t>EGP is designed to be used between the same as well as different autonomous systems over the internet.  </a:t>
            </a:r>
          </a:p>
          <a:p>
            <a:pPr algn="l"/>
            <a:endParaRPr lang="en-IN" sz="1400" b="0" i="0" dirty="0">
              <a:effectLst/>
            </a:endParaRPr>
          </a:p>
          <a:p>
            <a:pPr algn="l"/>
            <a:r>
              <a:rPr lang="en-IN" sz="1400" b="1" i="1" u="sng" dirty="0">
                <a:effectLst/>
              </a:rPr>
              <a:t>NOTE</a:t>
            </a:r>
            <a:r>
              <a:rPr lang="en-IN" sz="1400" b="1" i="1" dirty="0">
                <a:effectLst/>
              </a:rPr>
              <a:t>: Path vector routing protocol (PVRP) i.e. Border gateway protocol comes under this category.</a:t>
            </a:r>
            <a:r>
              <a:rPr lang="en-IN" sz="1400" b="0" i="0" dirty="0">
                <a:effectLst/>
              </a:rPr>
              <a:t> </a:t>
            </a:r>
          </a:p>
        </p:txBody>
      </p:sp>
      <p:sp>
        <p:nvSpPr>
          <p:cNvPr id="4" name="TextBox 3">
            <a:extLst>
              <a:ext uri="{FF2B5EF4-FFF2-40B4-BE49-F238E27FC236}">
                <a16:creationId xmlns:a16="http://schemas.microsoft.com/office/drawing/2014/main" id="{B241BC23-CE31-AAF2-4D3A-E3673F2557CB}"/>
              </a:ext>
            </a:extLst>
          </p:cNvPr>
          <p:cNvSpPr txBox="1"/>
          <p:nvPr/>
        </p:nvSpPr>
        <p:spPr>
          <a:xfrm>
            <a:off x="267854" y="2078182"/>
            <a:ext cx="11809643" cy="646331"/>
          </a:xfrm>
          <a:prstGeom prst="rect">
            <a:avLst/>
          </a:prstGeom>
          <a:noFill/>
        </p:spPr>
        <p:txBody>
          <a:bodyPr wrap="none" rtlCol="0">
            <a:spAutoFit/>
          </a:bodyPr>
          <a:lstStyle/>
          <a:p>
            <a:r>
              <a:rPr lang="en-US" dirty="0"/>
              <a:t>From IGP protocols, we will discuss OSPF protocol, which is most used in Realtime environment. Also, IS-IS </a:t>
            </a:r>
          </a:p>
          <a:p>
            <a:r>
              <a:rPr lang="en-US" dirty="0"/>
              <a:t>Protocol also used in Internet service providers. Both are using same algorithm.</a:t>
            </a:r>
          </a:p>
        </p:txBody>
      </p:sp>
      <p:sp>
        <p:nvSpPr>
          <p:cNvPr id="5" name="TextBox 4">
            <a:extLst>
              <a:ext uri="{FF2B5EF4-FFF2-40B4-BE49-F238E27FC236}">
                <a16:creationId xmlns:a16="http://schemas.microsoft.com/office/drawing/2014/main" id="{5DA41F59-98B3-63D3-499A-46001BC0E966}"/>
              </a:ext>
            </a:extLst>
          </p:cNvPr>
          <p:cNvSpPr txBox="1"/>
          <p:nvPr/>
        </p:nvSpPr>
        <p:spPr>
          <a:xfrm>
            <a:off x="267854" y="2818704"/>
            <a:ext cx="3607078" cy="369332"/>
          </a:xfrm>
          <a:prstGeom prst="rect">
            <a:avLst/>
          </a:prstGeom>
          <a:noFill/>
        </p:spPr>
        <p:txBody>
          <a:bodyPr wrap="none" rtlCol="0">
            <a:spAutoFit/>
          </a:bodyPr>
          <a:lstStyle/>
          <a:p>
            <a:r>
              <a:rPr lang="en-IN" b="1" dirty="0">
                <a:solidFill>
                  <a:srgbClr val="FF0000"/>
                </a:solidFill>
                <a:highlight>
                  <a:srgbClr val="FFFF00"/>
                </a:highlight>
              </a:rPr>
              <a:t>OSPF (Open Shortest Path First)</a:t>
            </a:r>
            <a:endParaRPr lang="en-US" b="1" dirty="0">
              <a:solidFill>
                <a:srgbClr val="FF0000"/>
              </a:solidFill>
              <a:highlight>
                <a:srgbClr val="FFFF00"/>
              </a:highlight>
            </a:endParaRPr>
          </a:p>
        </p:txBody>
      </p:sp>
      <p:sp>
        <p:nvSpPr>
          <p:cNvPr id="6" name="TextBox 5">
            <a:extLst>
              <a:ext uri="{FF2B5EF4-FFF2-40B4-BE49-F238E27FC236}">
                <a16:creationId xmlns:a16="http://schemas.microsoft.com/office/drawing/2014/main" id="{CBDF909F-C7D0-4C47-6EEB-B3E2DFD35861}"/>
              </a:ext>
            </a:extLst>
          </p:cNvPr>
          <p:cNvSpPr txBox="1"/>
          <p:nvPr/>
        </p:nvSpPr>
        <p:spPr>
          <a:xfrm>
            <a:off x="267854" y="3282227"/>
            <a:ext cx="11514079" cy="923330"/>
          </a:xfrm>
          <a:prstGeom prst="rect">
            <a:avLst/>
          </a:prstGeom>
          <a:noFill/>
        </p:spPr>
        <p:txBody>
          <a:bodyPr wrap="square" rtlCol="0">
            <a:spAutoFit/>
          </a:bodyPr>
          <a:lstStyle/>
          <a:p>
            <a:r>
              <a:rPr lang="en-IN" dirty="0"/>
              <a:t>OSPF routers maintain a complete map of the network topology. Each OSPF router has information about all the routers in the network and their connections, allowing it to compute the shortest path to every destination.</a:t>
            </a:r>
            <a:endParaRPr lang="en-US" dirty="0"/>
          </a:p>
        </p:txBody>
      </p:sp>
      <p:sp>
        <p:nvSpPr>
          <p:cNvPr id="7" name="TextBox 6">
            <a:extLst>
              <a:ext uri="{FF2B5EF4-FFF2-40B4-BE49-F238E27FC236}">
                <a16:creationId xmlns:a16="http://schemas.microsoft.com/office/drawing/2014/main" id="{E48EBF51-F44A-B72A-F76A-B41B6EC139AD}"/>
              </a:ext>
            </a:extLst>
          </p:cNvPr>
          <p:cNvSpPr txBox="1"/>
          <p:nvPr/>
        </p:nvSpPr>
        <p:spPr>
          <a:xfrm>
            <a:off x="233693" y="4336694"/>
            <a:ext cx="11877964" cy="923330"/>
          </a:xfrm>
          <a:prstGeom prst="rect">
            <a:avLst/>
          </a:prstGeom>
          <a:noFill/>
        </p:spPr>
        <p:txBody>
          <a:bodyPr wrap="square" rtlCol="0">
            <a:spAutoFit/>
          </a:bodyPr>
          <a:lstStyle/>
          <a:p>
            <a:r>
              <a:rPr lang="en-IN" dirty="0"/>
              <a:t>OSPF uses Dijkstra's Shortest Path First (SPF) Algorithm to compute the shortest path to each destination based on the complete network map. Each router independently calculates the best paths, ensuring optimal routing decisions.</a:t>
            </a:r>
            <a:endParaRPr lang="en-US" dirty="0"/>
          </a:p>
        </p:txBody>
      </p:sp>
      <p:sp>
        <p:nvSpPr>
          <p:cNvPr id="8" name="TextBox 7">
            <a:extLst>
              <a:ext uri="{FF2B5EF4-FFF2-40B4-BE49-F238E27FC236}">
                <a16:creationId xmlns:a16="http://schemas.microsoft.com/office/drawing/2014/main" id="{96A1683F-E3AB-990B-89F7-99DE9DD3FD49}"/>
              </a:ext>
            </a:extLst>
          </p:cNvPr>
          <p:cNvSpPr txBox="1"/>
          <p:nvPr/>
        </p:nvSpPr>
        <p:spPr>
          <a:xfrm>
            <a:off x="267854" y="5354215"/>
            <a:ext cx="11652624" cy="646331"/>
          </a:xfrm>
          <a:prstGeom prst="rect">
            <a:avLst/>
          </a:prstGeom>
          <a:noFill/>
        </p:spPr>
        <p:txBody>
          <a:bodyPr wrap="square" rtlCol="0">
            <a:spAutoFit/>
          </a:bodyPr>
          <a:lstStyle/>
          <a:p>
            <a:r>
              <a:rPr lang="en-IN" dirty="0"/>
              <a:t>OSPF sends updates only when there are changes in the network, such as a link going up or down. This efficiency contrasts with distance-vector protocols, which periodically broadcast entire routing tables.</a:t>
            </a:r>
            <a:endParaRPr lang="en-US" dirty="0"/>
          </a:p>
        </p:txBody>
      </p:sp>
    </p:spTree>
    <p:extLst>
      <p:ext uri="{BB962C8B-B14F-4D97-AF65-F5344CB8AC3E}">
        <p14:creationId xmlns:p14="http://schemas.microsoft.com/office/powerpoint/2010/main" val="398554704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6E3D57-F9E6-8FD4-95EF-E25BFA2EC3C1}"/>
              </a:ext>
            </a:extLst>
          </p:cNvPr>
          <p:cNvSpPr txBox="1"/>
          <p:nvPr/>
        </p:nvSpPr>
        <p:spPr>
          <a:xfrm>
            <a:off x="261429" y="218108"/>
            <a:ext cx="7300396" cy="369332"/>
          </a:xfrm>
          <a:prstGeom prst="rect">
            <a:avLst/>
          </a:prstGeom>
          <a:noFill/>
        </p:spPr>
        <p:txBody>
          <a:bodyPr wrap="none" rtlCol="0">
            <a:spAutoFit/>
          </a:bodyPr>
          <a:lstStyle/>
          <a:p>
            <a:r>
              <a:rPr lang="en-US" dirty="0"/>
              <a:t>How OSPF learn routes dynamically? We will do basic lab to test.</a:t>
            </a:r>
          </a:p>
        </p:txBody>
      </p:sp>
      <p:pic>
        <p:nvPicPr>
          <p:cNvPr id="3" name="Picture 2">
            <a:extLst>
              <a:ext uri="{FF2B5EF4-FFF2-40B4-BE49-F238E27FC236}">
                <a16:creationId xmlns:a16="http://schemas.microsoft.com/office/drawing/2014/main" id="{69452D24-E050-23CB-88D3-C2983F3488EF}"/>
              </a:ext>
            </a:extLst>
          </p:cNvPr>
          <p:cNvPicPr>
            <a:picLocks noChangeAspect="1"/>
          </p:cNvPicPr>
          <p:nvPr/>
        </p:nvPicPr>
        <p:blipFill>
          <a:blip r:embed="rId3"/>
          <a:stretch>
            <a:fillRect/>
          </a:stretch>
        </p:blipFill>
        <p:spPr>
          <a:xfrm>
            <a:off x="4199863" y="3302905"/>
            <a:ext cx="7772400" cy="3336987"/>
          </a:xfrm>
          <a:prstGeom prst="rect">
            <a:avLst/>
          </a:prstGeom>
        </p:spPr>
      </p:pic>
      <p:sp>
        <p:nvSpPr>
          <p:cNvPr id="5" name="TextBox 4">
            <a:extLst>
              <a:ext uri="{FF2B5EF4-FFF2-40B4-BE49-F238E27FC236}">
                <a16:creationId xmlns:a16="http://schemas.microsoft.com/office/drawing/2014/main" id="{F525DCB9-E175-82A3-A772-7436D32D65F6}"/>
              </a:ext>
            </a:extLst>
          </p:cNvPr>
          <p:cNvSpPr txBox="1"/>
          <p:nvPr/>
        </p:nvSpPr>
        <p:spPr>
          <a:xfrm>
            <a:off x="261429" y="662056"/>
            <a:ext cx="974947" cy="369332"/>
          </a:xfrm>
          <a:prstGeom prst="rect">
            <a:avLst/>
          </a:prstGeom>
          <a:noFill/>
        </p:spPr>
        <p:txBody>
          <a:bodyPr wrap="none" rtlCol="0">
            <a:spAutoFit/>
          </a:bodyPr>
          <a:lstStyle/>
          <a:p>
            <a:r>
              <a:rPr lang="en-US" dirty="0"/>
              <a:t>Syntax:</a:t>
            </a:r>
          </a:p>
        </p:txBody>
      </p:sp>
      <p:sp>
        <p:nvSpPr>
          <p:cNvPr id="6" name="TextBox 5">
            <a:extLst>
              <a:ext uri="{FF2B5EF4-FFF2-40B4-BE49-F238E27FC236}">
                <a16:creationId xmlns:a16="http://schemas.microsoft.com/office/drawing/2014/main" id="{C2983C12-7074-8D14-F88D-435F225D8225}"/>
              </a:ext>
            </a:extLst>
          </p:cNvPr>
          <p:cNvSpPr txBox="1"/>
          <p:nvPr/>
        </p:nvSpPr>
        <p:spPr>
          <a:xfrm>
            <a:off x="261429" y="1106004"/>
            <a:ext cx="3703258" cy="1169551"/>
          </a:xfrm>
          <a:prstGeom prst="rect">
            <a:avLst/>
          </a:prstGeom>
          <a:noFill/>
        </p:spPr>
        <p:txBody>
          <a:bodyPr wrap="none" rtlCol="0">
            <a:spAutoFit/>
          </a:bodyPr>
          <a:lstStyle/>
          <a:p>
            <a:r>
              <a:rPr lang="en-US" sz="1400" dirty="0"/>
              <a:t>Configure terminal</a:t>
            </a:r>
          </a:p>
          <a:p>
            <a:endParaRPr lang="en-US" sz="1400" dirty="0"/>
          </a:p>
          <a:p>
            <a:r>
              <a:rPr lang="en-US" sz="1400" dirty="0"/>
              <a:t>Router </a:t>
            </a:r>
            <a:r>
              <a:rPr lang="en-US" sz="1400" dirty="0" err="1"/>
              <a:t>ospf</a:t>
            </a:r>
            <a:r>
              <a:rPr lang="en-US" sz="1400" dirty="0"/>
              <a:t> &lt;process ID&gt;</a:t>
            </a:r>
          </a:p>
          <a:p>
            <a:r>
              <a:rPr lang="en-US" sz="1400" dirty="0"/>
              <a:t>Network &lt;N/W&gt; &lt;wildcard mask&gt; area 0</a:t>
            </a:r>
          </a:p>
          <a:p>
            <a:endParaRPr lang="en-US" sz="1400" dirty="0"/>
          </a:p>
        </p:txBody>
      </p:sp>
      <p:sp>
        <p:nvSpPr>
          <p:cNvPr id="7" name="TextBox 6">
            <a:extLst>
              <a:ext uri="{FF2B5EF4-FFF2-40B4-BE49-F238E27FC236}">
                <a16:creationId xmlns:a16="http://schemas.microsoft.com/office/drawing/2014/main" id="{8FD0954C-0573-295A-5775-78CD524FA7F8}"/>
              </a:ext>
            </a:extLst>
          </p:cNvPr>
          <p:cNvSpPr txBox="1"/>
          <p:nvPr/>
        </p:nvSpPr>
        <p:spPr>
          <a:xfrm>
            <a:off x="219737" y="2229388"/>
            <a:ext cx="8428383" cy="738664"/>
          </a:xfrm>
          <a:prstGeom prst="rect">
            <a:avLst/>
          </a:prstGeom>
          <a:noFill/>
        </p:spPr>
        <p:txBody>
          <a:bodyPr wrap="square" rtlCol="0">
            <a:spAutoFit/>
          </a:bodyPr>
          <a:lstStyle/>
          <a:p>
            <a:r>
              <a:rPr lang="en-IN" sz="1400" dirty="0"/>
              <a:t>process-id: A locally significant number used to identify the OSPF process on the router. If you configure multiple areas, you can configure different process ID for each area. This is just to identify the OSPF area process.</a:t>
            </a:r>
            <a:endParaRPr lang="en-US" sz="1400" dirty="0"/>
          </a:p>
        </p:txBody>
      </p:sp>
      <p:sp>
        <p:nvSpPr>
          <p:cNvPr id="8" name="TextBox 7">
            <a:extLst>
              <a:ext uri="{FF2B5EF4-FFF2-40B4-BE49-F238E27FC236}">
                <a16:creationId xmlns:a16="http://schemas.microsoft.com/office/drawing/2014/main" id="{E9DB354B-0A26-50D7-03C4-DA384C6F7922}"/>
              </a:ext>
            </a:extLst>
          </p:cNvPr>
          <p:cNvSpPr txBox="1"/>
          <p:nvPr/>
        </p:nvSpPr>
        <p:spPr>
          <a:xfrm>
            <a:off x="219737" y="3118738"/>
            <a:ext cx="3858670" cy="1169551"/>
          </a:xfrm>
          <a:prstGeom prst="rect">
            <a:avLst/>
          </a:prstGeom>
          <a:noFill/>
        </p:spPr>
        <p:txBody>
          <a:bodyPr wrap="square" rtlCol="0">
            <a:spAutoFit/>
          </a:bodyPr>
          <a:lstStyle/>
          <a:p>
            <a:r>
              <a:rPr lang="en-IN" sz="1400" dirty="0" err="1"/>
              <a:t>ip</a:t>
            </a:r>
            <a:r>
              <a:rPr lang="en-IN" sz="1400" dirty="0"/>
              <a:t>-address: The IP address or subnet to be included in the OSPF process. </a:t>
            </a:r>
          </a:p>
          <a:p>
            <a:r>
              <a:rPr lang="en-IN" sz="1400" dirty="0"/>
              <a:t>wildcard-mask: Used to specify which bits of the IP address must match. It is the inverse of a subnet mask.</a:t>
            </a:r>
          </a:p>
        </p:txBody>
      </p:sp>
      <p:sp>
        <p:nvSpPr>
          <p:cNvPr id="9" name="TextBox 8">
            <a:extLst>
              <a:ext uri="{FF2B5EF4-FFF2-40B4-BE49-F238E27FC236}">
                <a16:creationId xmlns:a16="http://schemas.microsoft.com/office/drawing/2014/main" id="{668422EA-7F7F-A191-6A2A-A48932E3D1F6}"/>
              </a:ext>
            </a:extLst>
          </p:cNvPr>
          <p:cNvSpPr txBox="1"/>
          <p:nvPr/>
        </p:nvSpPr>
        <p:spPr>
          <a:xfrm>
            <a:off x="219737" y="4406244"/>
            <a:ext cx="2100255" cy="1169551"/>
          </a:xfrm>
          <a:prstGeom prst="rect">
            <a:avLst/>
          </a:prstGeom>
          <a:noFill/>
        </p:spPr>
        <p:txBody>
          <a:bodyPr wrap="none" rtlCol="0">
            <a:spAutoFit/>
          </a:bodyPr>
          <a:lstStyle/>
          <a:p>
            <a:r>
              <a:rPr lang="en-US" sz="1400" dirty="0"/>
              <a:t>Example:</a:t>
            </a:r>
          </a:p>
          <a:p>
            <a:r>
              <a:rPr lang="en-US" sz="1400" dirty="0"/>
              <a:t>255.255.255.255</a:t>
            </a:r>
          </a:p>
          <a:p>
            <a:r>
              <a:rPr lang="en-US" sz="1400" dirty="0"/>
              <a:t>255.255.255.0</a:t>
            </a:r>
          </a:p>
          <a:p>
            <a:endParaRPr lang="en-US" sz="1400" dirty="0"/>
          </a:p>
          <a:p>
            <a:r>
              <a:rPr lang="en-US" sz="1400" dirty="0"/>
              <a:t>0.0.0.0- wildcard mask</a:t>
            </a:r>
          </a:p>
        </p:txBody>
      </p:sp>
      <p:sp>
        <p:nvSpPr>
          <p:cNvPr id="10" name="TextBox 9">
            <a:extLst>
              <a:ext uri="{FF2B5EF4-FFF2-40B4-BE49-F238E27FC236}">
                <a16:creationId xmlns:a16="http://schemas.microsoft.com/office/drawing/2014/main" id="{0AA403BC-2A16-1BC8-1D72-82D770563027}"/>
              </a:ext>
            </a:extLst>
          </p:cNvPr>
          <p:cNvSpPr txBox="1"/>
          <p:nvPr/>
        </p:nvSpPr>
        <p:spPr>
          <a:xfrm>
            <a:off x="183723" y="5575795"/>
            <a:ext cx="3314851" cy="1384995"/>
          </a:xfrm>
          <a:prstGeom prst="rect">
            <a:avLst/>
          </a:prstGeom>
          <a:noFill/>
        </p:spPr>
        <p:txBody>
          <a:bodyPr wrap="square" rtlCol="0">
            <a:spAutoFit/>
          </a:bodyPr>
          <a:lstStyle/>
          <a:p>
            <a:r>
              <a:rPr lang="en-IN" sz="1400" dirty="0"/>
              <a:t>area-id: Identifies the OSPF area. OSPF networks can be divided into areas to optimize performance. Each router in area 0 maintains the same database.</a:t>
            </a:r>
            <a:endParaRPr lang="en-US" sz="1400" dirty="0"/>
          </a:p>
          <a:p>
            <a:endParaRPr lang="en-US" sz="1400" dirty="0"/>
          </a:p>
        </p:txBody>
      </p:sp>
    </p:spTree>
    <p:extLst>
      <p:ext uri="{BB962C8B-B14F-4D97-AF65-F5344CB8AC3E}">
        <p14:creationId xmlns:p14="http://schemas.microsoft.com/office/powerpoint/2010/main" val="86530601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CFBAFE-B4B2-F122-8CA8-DCEB4128A4ED}"/>
              </a:ext>
            </a:extLst>
          </p:cNvPr>
          <p:cNvSpPr txBox="1"/>
          <p:nvPr/>
        </p:nvSpPr>
        <p:spPr>
          <a:xfrm>
            <a:off x="495652" y="147787"/>
            <a:ext cx="1781257" cy="307777"/>
          </a:xfrm>
          <a:prstGeom prst="rect">
            <a:avLst/>
          </a:prstGeom>
          <a:noFill/>
        </p:spPr>
        <p:txBody>
          <a:bodyPr wrap="none" rtlCol="0">
            <a:spAutoFit/>
          </a:bodyPr>
          <a:lstStyle/>
          <a:p>
            <a:r>
              <a:rPr lang="en-US" sz="1400" b="1" dirty="0"/>
              <a:t>Hyderabad Router</a:t>
            </a:r>
          </a:p>
        </p:txBody>
      </p:sp>
      <p:sp>
        <p:nvSpPr>
          <p:cNvPr id="4" name="TextBox 3">
            <a:extLst>
              <a:ext uri="{FF2B5EF4-FFF2-40B4-BE49-F238E27FC236}">
                <a16:creationId xmlns:a16="http://schemas.microsoft.com/office/drawing/2014/main" id="{A9AE7590-D982-D3AE-1F18-E4DFD1C616B9}"/>
              </a:ext>
            </a:extLst>
          </p:cNvPr>
          <p:cNvSpPr txBox="1"/>
          <p:nvPr/>
        </p:nvSpPr>
        <p:spPr>
          <a:xfrm>
            <a:off x="495652" y="483193"/>
            <a:ext cx="4729018" cy="523220"/>
          </a:xfrm>
          <a:prstGeom prst="rect">
            <a:avLst/>
          </a:prstGeom>
          <a:noFill/>
        </p:spPr>
        <p:txBody>
          <a:bodyPr wrap="square" rtlCol="0">
            <a:spAutoFit/>
          </a:bodyPr>
          <a:lstStyle/>
          <a:p>
            <a:r>
              <a:rPr lang="en-US" sz="1400" dirty="0"/>
              <a:t>Enter in configure terminal mode and execute below commands:</a:t>
            </a:r>
          </a:p>
        </p:txBody>
      </p:sp>
      <p:sp>
        <p:nvSpPr>
          <p:cNvPr id="5" name="TextBox 4">
            <a:extLst>
              <a:ext uri="{FF2B5EF4-FFF2-40B4-BE49-F238E27FC236}">
                <a16:creationId xmlns:a16="http://schemas.microsoft.com/office/drawing/2014/main" id="{7AC4EE7C-D281-7748-0943-A6348257F486}"/>
              </a:ext>
            </a:extLst>
          </p:cNvPr>
          <p:cNvSpPr txBox="1"/>
          <p:nvPr/>
        </p:nvSpPr>
        <p:spPr>
          <a:xfrm>
            <a:off x="490454" y="978177"/>
            <a:ext cx="3058851" cy="738664"/>
          </a:xfrm>
          <a:prstGeom prst="rect">
            <a:avLst/>
          </a:prstGeom>
          <a:noFill/>
        </p:spPr>
        <p:txBody>
          <a:bodyPr wrap="none" rtlCol="0">
            <a:spAutoFit/>
          </a:bodyPr>
          <a:lstStyle/>
          <a:p>
            <a:r>
              <a:rPr lang="en-US" sz="1400" dirty="0"/>
              <a:t>interface Loopback0</a:t>
            </a:r>
          </a:p>
          <a:p>
            <a:r>
              <a:rPr lang="en-US" sz="1400" dirty="0" err="1"/>
              <a:t>ip</a:t>
            </a:r>
            <a:r>
              <a:rPr lang="en-US" sz="1400" dirty="0"/>
              <a:t> address 1.1.1.1 255.255.255.255</a:t>
            </a:r>
          </a:p>
          <a:p>
            <a:r>
              <a:rPr lang="en-US" sz="1400" dirty="0"/>
              <a:t>exit</a:t>
            </a:r>
          </a:p>
        </p:txBody>
      </p:sp>
      <p:sp>
        <p:nvSpPr>
          <p:cNvPr id="6" name="TextBox 5">
            <a:extLst>
              <a:ext uri="{FF2B5EF4-FFF2-40B4-BE49-F238E27FC236}">
                <a16:creationId xmlns:a16="http://schemas.microsoft.com/office/drawing/2014/main" id="{118B5D07-BBA4-7B58-C411-3380E8697879}"/>
              </a:ext>
            </a:extLst>
          </p:cNvPr>
          <p:cNvSpPr txBox="1"/>
          <p:nvPr/>
        </p:nvSpPr>
        <p:spPr>
          <a:xfrm>
            <a:off x="509716" y="1743944"/>
            <a:ext cx="3357009" cy="738664"/>
          </a:xfrm>
          <a:prstGeom prst="rect">
            <a:avLst/>
          </a:prstGeom>
          <a:noFill/>
        </p:spPr>
        <p:txBody>
          <a:bodyPr wrap="none" rtlCol="0">
            <a:spAutoFit/>
          </a:bodyPr>
          <a:lstStyle/>
          <a:p>
            <a:r>
              <a:rPr lang="en-US" sz="1400" dirty="0"/>
              <a:t>interface FastEthernet0/0</a:t>
            </a:r>
          </a:p>
          <a:p>
            <a:r>
              <a:rPr lang="en-US" sz="1400" dirty="0" err="1"/>
              <a:t>ip</a:t>
            </a:r>
            <a:r>
              <a:rPr lang="en-US" sz="1400" dirty="0"/>
              <a:t> address 192.168.12.1 255.255.255.0</a:t>
            </a:r>
          </a:p>
          <a:p>
            <a:r>
              <a:rPr lang="en-US" sz="1400" dirty="0"/>
              <a:t>exit</a:t>
            </a:r>
          </a:p>
        </p:txBody>
      </p:sp>
      <p:sp>
        <p:nvSpPr>
          <p:cNvPr id="8" name="TextBox 7">
            <a:extLst>
              <a:ext uri="{FF2B5EF4-FFF2-40B4-BE49-F238E27FC236}">
                <a16:creationId xmlns:a16="http://schemas.microsoft.com/office/drawing/2014/main" id="{DAFF3192-B8C5-52E8-9BF0-5B7436824F6C}"/>
              </a:ext>
            </a:extLst>
          </p:cNvPr>
          <p:cNvSpPr txBox="1"/>
          <p:nvPr/>
        </p:nvSpPr>
        <p:spPr>
          <a:xfrm>
            <a:off x="463440" y="2476340"/>
            <a:ext cx="1535998" cy="307777"/>
          </a:xfrm>
          <a:prstGeom prst="rect">
            <a:avLst/>
          </a:prstGeom>
          <a:noFill/>
        </p:spPr>
        <p:txBody>
          <a:bodyPr wrap="none" rtlCol="0">
            <a:spAutoFit/>
          </a:bodyPr>
          <a:lstStyle/>
          <a:p>
            <a:r>
              <a:rPr lang="en-US" sz="1400" dirty="0">
                <a:solidFill>
                  <a:srgbClr val="FF0000"/>
                </a:solidFill>
              </a:rPr>
              <a:t>Configure OSPF</a:t>
            </a:r>
          </a:p>
        </p:txBody>
      </p:sp>
      <p:sp>
        <p:nvSpPr>
          <p:cNvPr id="9" name="TextBox 8">
            <a:extLst>
              <a:ext uri="{FF2B5EF4-FFF2-40B4-BE49-F238E27FC236}">
                <a16:creationId xmlns:a16="http://schemas.microsoft.com/office/drawing/2014/main" id="{5022258E-75F9-D814-7AC6-F2DA3A67736A}"/>
              </a:ext>
            </a:extLst>
          </p:cNvPr>
          <p:cNvSpPr txBox="1"/>
          <p:nvPr/>
        </p:nvSpPr>
        <p:spPr>
          <a:xfrm>
            <a:off x="463440" y="2808806"/>
            <a:ext cx="3546164" cy="954107"/>
          </a:xfrm>
          <a:prstGeom prst="rect">
            <a:avLst/>
          </a:prstGeom>
          <a:noFill/>
        </p:spPr>
        <p:txBody>
          <a:bodyPr wrap="none" rtlCol="0">
            <a:spAutoFit/>
          </a:bodyPr>
          <a:lstStyle/>
          <a:p>
            <a:r>
              <a:rPr lang="en-US" sz="1400" dirty="0"/>
              <a:t>Configure terminal</a:t>
            </a:r>
          </a:p>
          <a:p>
            <a:r>
              <a:rPr lang="en-US" sz="1400" dirty="0"/>
              <a:t>router </a:t>
            </a:r>
            <a:r>
              <a:rPr lang="en-US" sz="1400" dirty="0" err="1"/>
              <a:t>ospf</a:t>
            </a:r>
            <a:r>
              <a:rPr lang="en-US" sz="1400" dirty="0"/>
              <a:t> 10</a:t>
            </a:r>
          </a:p>
          <a:p>
            <a:r>
              <a:rPr lang="en-US" sz="1400" dirty="0"/>
              <a:t> network 1.1.1.1 0.0.0.0 area 0</a:t>
            </a:r>
          </a:p>
          <a:p>
            <a:r>
              <a:rPr lang="en-US" sz="1400" dirty="0"/>
              <a:t> network 192.168.12.0 0.0.0.255 area 0</a:t>
            </a:r>
          </a:p>
        </p:txBody>
      </p:sp>
      <p:sp>
        <p:nvSpPr>
          <p:cNvPr id="12" name="TextBox 11">
            <a:extLst>
              <a:ext uri="{FF2B5EF4-FFF2-40B4-BE49-F238E27FC236}">
                <a16:creationId xmlns:a16="http://schemas.microsoft.com/office/drawing/2014/main" id="{D8056E9C-1200-6AE2-819D-2753D81A0E00}"/>
              </a:ext>
            </a:extLst>
          </p:cNvPr>
          <p:cNvSpPr txBox="1"/>
          <p:nvPr/>
        </p:nvSpPr>
        <p:spPr>
          <a:xfrm>
            <a:off x="6096000" y="305587"/>
            <a:ext cx="1797287" cy="523220"/>
          </a:xfrm>
          <a:prstGeom prst="rect">
            <a:avLst/>
          </a:prstGeom>
          <a:noFill/>
        </p:spPr>
        <p:txBody>
          <a:bodyPr wrap="none" rtlCol="0">
            <a:spAutoFit/>
          </a:bodyPr>
          <a:lstStyle/>
          <a:p>
            <a:r>
              <a:rPr lang="en-US" sz="1400" b="1" dirty="0"/>
              <a:t>Kurnool_R2 Router:</a:t>
            </a:r>
          </a:p>
          <a:p>
            <a:endParaRPr lang="en-US" sz="1400" b="1" dirty="0"/>
          </a:p>
        </p:txBody>
      </p:sp>
      <p:sp>
        <p:nvSpPr>
          <p:cNvPr id="13" name="TextBox 12">
            <a:extLst>
              <a:ext uri="{FF2B5EF4-FFF2-40B4-BE49-F238E27FC236}">
                <a16:creationId xmlns:a16="http://schemas.microsoft.com/office/drawing/2014/main" id="{8DADE2EE-F7F6-CD40-27E0-0805E93C16B4}"/>
              </a:ext>
            </a:extLst>
          </p:cNvPr>
          <p:cNvSpPr txBox="1"/>
          <p:nvPr/>
        </p:nvSpPr>
        <p:spPr>
          <a:xfrm>
            <a:off x="5658679" y="679494"/>
            <a:ext cx="4729018" cy="523220"/>
          </a:xfrm>
          <a:prstGeom prst="rect">
            <a:avLst/>
          </a:prstGeom>
          <a:noFill/>
        </p:spPr>
        <p:txBody>
          <a:bodyPr wrap="square" rtlCol="0">
            <a:spAutoFit/>
          </a:bodyPr>
          <a:lstStyle/>
          <a:p>
            <a:r>
              <a:rPr lang="en-US" sz="1400" dirty="0"/>
              <a:t>Enter in configure terminal mode and execute below commands:</a:t>
            </a:r>
          </a:p>
        </p:txBody>
      </p:sp>
      <p:sp>
        <p:nvSpPr>
          <p:cNvPr id="14" name="TextBox 13">
            <a:extLst>
              <a:ext uri="{FF2B5EF4-FFF2-40B4-BE49-F238E27FC236}">
                <a16:creationId xmlns:a16="http://schemas.microsoft.com/office/drawing/2014/main" id="{AB3FFE44-6A18-D3E9-A4E3-C58BC444B614}"/>
              </a:ext>
            </a:extLst>
          </p:cNvPr>
          <p:cNvSpPr txBox="1"/>
          <p:nvPr/>
        </p:nvSpPr>
        <p:spPr>
          <a:xfrm>
            <a:off x="5658679" y="1397675"/>
            <a:ext cx="6096000" cy="2031325"/>
          </a:xfrm>
          <a:prstGeom prst="rect">
            <a:avLst/>
          </a:prstGeom>
          <a:noFill/>
        </p:spPr>
        <p:txBody>
          <a:bodyPr wrap="square">
            <a:spAutoFit/>
          </a:bodyPr>
          <a:lstStyle/>
          <a:p>
            <a:r>
              <a:rPr lang="en-US" sz="1400" dirty="0"/>
              <a:t>interface Loopback0</a:t>
            </a:r>
          </a:p>
          <a:p>
            <a:r>
              <a:rPr lang="en-US" sz="1400" dirty="0" err="1"/>
              <a:t>ip</a:t>
            </a:r>
            <a:r>
              <a:rPr lang="en-US" sz="1400" dirty="0"/>
              <a:t> address 2.2.2.2 255.255.255.255</a:t>
            </a:r>
          </a:p>
          <a:p>
            <a:r>
              <a:rPr lang="en-US" sz="1400" dirty="0"/>
              <a:t>exit</a:t>
            </a:r>
          </a:p>
          <a:p>
            <a:r>
              <a:rPr lang="en-US" sz="1400" dirty="0"/>
              <a:t>interface FastEthernet0/0</a:t>
            </a:r>
          </a:p>
          <a:p>
            <a:r>
              <a:rPr lang="en-US" sz="1400" dirty="0" err="1"/>
              <a:t>ip</a:t>
            </a:r>
            <a:r>
              <a:rPr lang="en-US" sz="1400" dirty="0"/>
              <a:t> address 192.168.12.2 255.255.255.0</a:t>
            </a:r>
          </a:p>
          <a:p>
            <a:r>
              <a:rPr lang="en-US" sz="1400" dirty="0"/>
              <a:t>exit</a:t>
            </a:r>
          </a:p>
          <a:p>
            <a:r>
              <a:rPr lang="en-US" sz="1400" dirty="0"/>
              <a:t>interface FastEthernet1/0</a:t>
            </a:r>
          </a:p>
          <a:p>
            <a:r>
              <a:rPr lang="en-US" sz="1400" dirty="0" err="1"/>
              <a:t>ip</a:t>
            </a:r>
            <a:r>
              <a:rPr lang="en-US" sz="1400" dirty="0"/>
              <a:t> address 192.168.23.2 255.255.255.0</a:t>
            </a:r>
          </a:p>
          <a:p>
            <a:r>
              <a:rPr lang="en-US" sz="1400" dirty="0"/>
              <a:t>exit</a:t>
            </a:r>
          </a:p>
        </p:txBody>
      </p:sp>
      <p:sp>
        <p:nvSpPr>
          <p:cNvPr id="15" name="TextBox 14">
            <a:extLst>
              <a:ext uri="{FF2B5EF4-FFF2-40B4-BE49-F238E27FC236}">
                <a16:creationId xmlns:a16="http://schemas.microsoft.com/office/drawing/2014/main" id="{464C5BE1-06AA-C50F-D92B-343F144D79EA}"/>
              </a:ext>
            </a:extLst>
          </p:cNvPr>
          <p:cNvSpPr txBox="1"/>
          <p:nvPr/>
        </p:nvSpPr>
        <p:spPr>
          <a:xfrm>
            <a:off x="5658679" y="3429000"/>
            <a:ext cx="1535998" cy="307777"/>
          </a:xfrm>
          <a:prstGeom prst="rect">
            <a:avLst/>
          </a:prstGeom>
          <a:noFill/>
        </p:spPr>
        <p:txBody>
          <a:bodyPr wrap="none" rtlCol="0">
            <a:spAutoFit/>
          </a:bodyPr>
          <a:lstStyle/>
          <a:p>
            <a:r>
              <a:rPr lang="en-US" sz="1400" b="1" dirty="0">
                <a:solidFill>
                  <a:srgbClr val="FF0000"/>
                </a:solidFill>
              </a:rPr>
              <a:t>Configure OSPF</a:t>
            </a:r>
          </a:p>
        </p:txBody>
      </p:sp>
      <p:sp>
        <p:nvSpPr>
          <p:cNvPr id="16" name="TextBox 15">
            <a:extLst>
              <a:ext uri="{FF2B5EF4-FFF2-40B4-BE49-F238E27FC236}">
                <a16:creationId xmlns:a16="http://schemas.microsoft.com/office/drawing/2014/main" id="{4725A4F2-FB99-1260-659F-E4B23CB83567}"/>
              </a:ext>
            </a:extLst>
          </p:cNvPr>
          <p:cNvSpPr txBox="1"/>
          <p:nvPr/>
        </p:nvSpPr>
        <p:spPr>
          <a:xfrm>
            <a:off x="5658679" y="3736777"/>
            <a:ext cx="3437159" cy="1169551"/>
          </a:xfrm>
          <a:prstGeom prst="rect">
            <a:avLst/>
          </a:prstGeom>
          <a:noFill/>
        </p:spPr>
        <p:txBody>
          <a:bodyPr wrap="none" rtlCol="0">
            <a:spAutoFit/>
          </a:bodyPr>
          <a:lstStyle/>
          <a:p>
            <a:r>
              <a:rPr lang="en-US" sz="1400" dirty="0"/>
              <a:t>Configure terminal</a:t>
            </a:r>
          </a:p>
          <a:p>
            <a:r>
              <a:rPr lang="en-US" sz="1400" dirty="0"/>
              <a:t>router </a:t>
            </a:r>
            <a:r>
              <a:rPr lang="en-US" sz="1400" dirty="0" err="1"/>
              <a:t>ospf</a:t>
            </a:r>
            <a:r>
              <a:rPr lang="en-US" sz="1400" dirty="0"/>
              <a:t> 10</a:t>
            </a:r>
          </a:p>
          <a:p>
            <a:r>
              <a:rPr lang="en-US" sz="1400" dirty="0"/>
              <a:t> network 2.2.2.2 0.0.0.0 area 0</a:t>
            </a:r>
          </a:p>
          <a:p>
            <a:r>
              <a:rPr lang="en-US" sz="1400" dirty="0"/>
              <a:t> network 192.168.12.0 0.0.0.255 area 0</a:t>
            </a:r>
          </a:p>
          <a:p>
            <a:r>
              <a:rPr lang="en-US" sz="1400" dirty="0"/>
              <a:t> network 192.168.23.0 0.0.0.255 area 0</a:t>
            </a:r>
          </a:p>
        </p:txBody>
      </p:sp>
      <p:sp>
        <p:nvSpPr>
          <p:cNvPr id="32" name="TextBox 31">
            <a:extLst>
              <a:ext uri="{FF2B5EF4-FFF2-40B4-BE49-F238E27FC236}">
                <a16:creationId xmlns:a16="http://schemas.microsoft.com/office/drawing/2014/main" id="{B079C329-E05B-8254-BFD1-7272BE1AA263}"/>
              </a:ext>
            </a:extLst>
          </p:cNvPr>
          <p:cNvSpPr txBox="1"/>
          <p:nvPr/>
        </p:nvSpPr>
        <p:spPr>
          <a:xfrm>
            <a:off x="433163" y="3811812"/>
            <a:ext cx="2037737" cy="307777"/>
          </a:xfrm>
          <a:prstGeom prst="rect">
            <a:avLst/>
          </a:prstGeom>
          <a:noFill/>
        </p:spPr>
        <p:txBody>
          <a:bodyPr wrap="none" rtlCol="0">
            <a:spAutoFit/>
          </a:bodyPr>
          <a:lstStyle/>
          <a:p>
            <a:r>
              <a:rPr lang="en-US" sz="1400" b="1" dirty="0"/>
              <a:t>Anantapur_R3 Router</a:t>
            </a:r>
          </a:p>
        </p:txBody>
      </p:sp>
      <p:sp>
        <p:nvSpPr>
          <p:cNvPr id="33" name="TextBox 32">
            <a:extLst>
              <a:ext uri="{FF2B5EF4-FFF2-40B4-BE49-F238E27FC236}">
                <a16:creationId xmlns:a16="http://schemas.microsoft.com/office/drawing/2014/main" id="{C993C4E6-00A0-1D30-911C-F4B2414E30D2}"/>
              </a:ext>
            </a:extLst>
          </p:cNvPr>
          <p:cNvSpPr txBox="1"/>
          <p:nvPr/>
        </p:nvSpPr>
        <p:spPr>
          <a:xfrm>
            <a:off x="433163" y="4113321"/>
            <a:ext cx="3842327" cy="523220"/>
          </a:xfrm>
          <a:prstGeom prst="rect">
            <a:avLst/>
          </a:prstGeom>
          <a:noFill/>
        </p:spPr>
        <p:txBody>
          <a:bodyPr wrap="square" rtlCol="0">
            <a:spAutoFit/>
          </a:bodyPr>
          <a:lstStyle/>
          <a:p>
            <a:r>
              <a:rPr lang="en-US" sz="1400" dirty="0"/>
              <a:t>Enter in configure terminal mode and execute below commands:</a:t>
            </a:r>
          </a:p>
        </p:txBody>
      </p:sp>
      <p:sp>
        <p:nvSpPr>
          <p:cNvPr id="34" name="TextBox 33">
            <a:extLst>
              <a:ext uri="{FF2B5EF4-FFF2-40B4-BE49-F238E27FC236}">
                <a16:creationId xmlns:a16="http://schemas.microsoft.com/office/drawing/2014/main" id="{744FFDAF-8FFD-847A-CA4D-442D166D07D7}"/>
              </a:ext>
            </a:extLst>
          </p:cNvPr>
          <p:cNvSpPr txBox="1"/>
          <p:nvPr/>
        </p:nvSpPr>
        <p:spPr>
          <a:xfrm>
            <a:off x="433164" y="4728847"/>
            <a:ext cx="4046071" cy="2031325"/>
          </a:xfrm>
          <a:prstGeom prst="rect">
            <a:avLst/>
          </a:prstGeom>
          <a:noFill/>
        </p:spPr>
        <p:txBody>
          <a:bodyPr wrap="square" rtlCol="0">
            <a:spAutoFit/>
          </a:bodyPr>
          <a:lstStyle/>
          <a:p>
            <a:r>
              <a:rPr lang="en-US" sz="1400" dirty="0"/>
              <a:t>interface Loopback0</a:t>
            </a:r>
          </a:p>
          <a:p>
            <a:r>
              <a:rPr lang="en-US" sz="1400" dirty="0"/>
              <a:t> </a:t>
            </a:r>
            <a:r>
              <a:rPr lang="en-US" sz="1400" dirty="0" err="1"/>
              <a:t>ip</a:t>
            </a:r>
            <a:r>
              <a:rPr lang="en-US" sz="1400" dirty="0"/>
              <a:t> address 3.3.3.3 255.255.255.255</a:t>
            </a:r>
          </a:p>
          <a:p>
            <a:r>
              <a:rPr lang="en-US" sz="1400" dirty="0"/>
              <a:t>exit</a:t>
            </a:r>
          </a:p>
          <a:p>
            <a:r>
              <a:rPr lang="en-US" sz="1400" dirty="0"/>
              <a:t>interface FastEthernet0/0</a:t>
            </a:r>
          </a:p>
          <a:p>
            <a:r>
              <a:rPr lang="en-US" sz="1400" dirty="0"/>
              <a:t> </a:t>
            </a:r>
            <a:r>
              <a:rPr lang="en-US" sz="1400" dirty="0" err="1"/>
              <a:t>ip</a:t>
            </a:r>
            <a:r>
              <a:rPr lang="en-US" sz="1400" dirty="0"/>
              <a:t> address 192.168.34.3 255.255.255.0</a:t>
            </a:r>
          </a:p>
          <a:p>
            <a:r>
              <a:rPr lang="en-US" sz="1400" dirty="0"/>
              <a:t> exit</a:t>
            </a:r>
          </a:p>
          <a:p>
            <a:r>
              <a:rPr lang="en-US" sz="1400" dirty="0"/>
              <a:t>interface FastEthernet1/0</a:t>
            </a:r>
          </a:p>
          <a:p>
            <a:r>
              <a:rPr lang="en-US" sz="1400" dirty="0"/>
              <a:t> </a:t>
            </a:r>
            <a:r>
              <a:rPr lang="en-US" sz="1400" dirty="0" err="1"/>
              <a:t>ip</a:t>
            </a:r>
            <a:r>
              <a:rPr lang="en-US" sz="1400" dirty="0"/>
              <a:t> address 192.168.23.3 255.255.255.0</a:t>
            </a:r>
          </a:p>
          <a:p>
            <a:r>
              <a:rPr lang="en-US" sz="1400" dirty="0"/>
              <a:t> exit</a:t>
            </a:r>
          </a:p>
        </p:txBody>
      </p:sp>
    </p:spTree>
    <p:extLst>
      <p:ext uri="{BB962C8B-B14F-4D97-AF65-F5344CB8AC3E}">
        <p14:creationId xmlns:p14="http://schemas.microsoft.com/office/powerpoint/2010/main" val="277132955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9F11-8C40-A80E-AF65-8C029A83689F}"/>
              </a:ext>
            </a:extLst>
          </p:cNvPr>
          <p:cNvSpPr txBox="1"/>
          <p:nvPr/>
        </p:nvSpPr>
        <p:spPr>
          <a:xfrm>
            <a:off x="270417" y="156912"/>
            <a:ext cx="1535998" cy="307777"/>
          </a:xfrm>
          <a:prstGeom prst="rect">
            <a:avLst/>
          </a:prstGeom>
          <a:noFill/>
        </p:spPr>
        <p:txBody>
          <a:bodyPr wrap="none" rtlCol="0">
            <a:spAutoFit/>
          </a:bodyPr>
          <a:lstStyle/>
          <a:p>
            <a:r>
              <a:rPr lang="en-US" sz="1400" b="1" dirty="0">
                <a:solidFill>
                  <a:srgbClr val="FF0000"/>
                </a:solidFill>
              </a:rPr>
              <a:t>Configure OSPF</a:t>
            </a:r>
          </a:p>
        </p:txBody>
      </p:sp>
      <p:sp>
        <p:nvSpPr>
          <p:cNvPr id="3" name="TextBox 2">
            <a:extLst>
              <a:ext uri="{FF2B5EF4-FFF2-40B4-BE49-F238E27FC236}">
                <a16:creationId xmlns:a16="http://schemas.microsoft.com/office/drawing/2014/main" id="{40059BEA-648F-C4A7-EAC1-F10A588A2BA1}"/>
              </a:ext>
            </a:extLst>
          </p:cNvPr>
          <p:cNvSpPr txBox="1"/>
          <p:nvPr/>
        </p:nvSpPr>
        <p:spPr>
          <a:xfrm>
            <a:off x="270417" y="464689"/>
            <a:ext cx="5858714" cy="954107"/>
          </a:xfrm>
          <a:prstGeom prst="rect">
            <a:avLst/>
          </a:prstGeom>
          <a:noFill/>
        </p:spPr>
        <p:txBody>
          <a:bodyPr wrap="square">
            <a:spAutoFit/>
          </a:bodyPr>
          <a:lstStyle/>
          <a:p>
            <a:r>
              <a:rPr lang="en-US" sz="1400" dirty="0"/>
              <a:t>router </a:t>
            </a:r>
            <a:r>
              <a:rPr lang="en-US" sz="1400" dirty="0" err="1"/>
              <a:t>ospf</a:t>
            </a:r>
            <a:r>
              <a:rPr lang="en-US" sz="1400" dirty="0"/>
              <a:t> 10</a:t>
            </a:r>
          </a:p>
          <a:p>
            <a:r>
              <a:rPr lang="en-US" sz="1400" dirty="0"/>
              <a:t> network 3.3.3.3 0.0.0.0 area 0</a:t>
            </a:r>
          </a:p>
          <a:p>
            <a:r>
              <a:rPr lang="en-US" sz="1400" dirty="0"/>
              <a:t> network 192.168.23.0 0.0.0.255 area 0</a:t>
            </a:r>
          </a:p>
          <a:p>
            <a:r>
              <a:rPr lang="en-US" sz="1400" dirty="0"/>
              <a:t> network 192.168.34.0 0.0.0.255 area 0</a:t>
            </a:r>
          </a:p>
        </p:txBody>
      </p:sp>
      <p:sp>
        <p:nvSpPr>
          <p:cNvPr id="4" name="TextBox 3">
            <a:extLst>
              <a:ext uri="{FF2B5EF4-FFF2-40B4-BE49-F238E27FC236}">
                <a16:creationId xmlns:a16="http://schemas.microsoft.com/office/drawing/2014/main" id="{B9FFD1EA-CCC6-199D-A3B7-3E9764CC1212}"/>
              </a:ext>
            </a:extLst>
          </p:cNvPr>
          <p:cNvSpPr txBox="1"/>
          <p:nvPr/>
        </p:nvSpPr>
        <p:spPr>
          <a:xfrm>
            <a:off x="270417" y="1579418"/>
            <a:ext cx="1824538" cy="307777"/>
          </a:xfrm>
          <a:prstGeom prst="rect">
            <a:avLst/>
          </a:prstGeom>
          <a:noFill/>
        </p:spPr>
        <p:txBody>
          <a:bodyPr wrap="none" rtlCol="0">
            <a:spAutoFit/>
          </a:bodyPr>
          <a:lstStyle/>
          <a:p>
            <a:r>
              <a:rPr lang="en-US" sz="1400" dirty="0"/>
              <a:t>Bangalor_R4 </a:t>
            </a:r>
            <a:r>
              <a:rPr lang="en-US" sz="1400" dirty="0" err="1"/>
              <a:t>Rouer</a:t>
            </a:r>
            <a:endParaRPr lang="en-US" sz="1400" dirty="0"/>
          </a:p>
        </p:txBody>
      </p:sp>
      <p:sp>
        <p:nvSpPr>
          <p:cNvPr id="5" name="TextBox 4">
            <a:extLst>
              <a:ext uri="{FF2B5EF4-FFF2-40B4-BE49-F238E27FC236}">
                <a16:creationId xmlns:a16="http://schemas.microsoft.com/office/drawing/2014/main" id="{FC50AFCF-11D3-E762-79A1-E7DDAE7718BD}"/>
              </a:ext>
            </a:extLst>
          </p:cNvPr>
          <p:cNvSpPr txBox="1"/>
          <p:nvPr/>
        </p:nvSpPr>
        <p:spPr>
          <a:xfrm>
            <a:off x="270417" y="2059586"/>
            <a:ext cx="5889754" cy="307777"/>
          </a:xfrm>
          <a:prstGeom prst="rect">
            <a:avLst/>
          </a:prstGeom>
          <a:noFill/>
        </p:spPr>
        <p:txBody>
          <a:bodyPr wrap="none" rtlCol="0">
            <a:spAutoFit/>
          </a:bodyPr>
          <a:lstStyle/>
          <a:p>
            <a:r>
              <a:rPr lang="en-US" sz="1400" dirty="0"/>
              <a:t>Enter in configure terminal mode and execute below commands:</a:t>
            </a:r>
          </a:p>
        </p:txBody>
      </p:sp>
      <p:sp>
        <p:nvSpPr>
          <p:cNvPr id="6" name="TextBox 5">
            <a:extLst>
              <a:ext uri="{FF2B5EF4-FFF2-40B4-BE49-F238E27FC236}">
                <a16:creationId xmlns:a16="http://schemas.microsoft.com/office/drawing/2014/main" id="{01A2656D-2E94-5E73-3756-89D5169B6C9E}"/>
              </a:ext>
            </a:extLst>
          </p:cNvPr>
          <p:cNvSpPr txBox="1"/>
          <p:nvPr/>
        </p:nvSpPr>
        <p:spPr>
          <a:xfrm>
            <a:off x="298126" y="2844800"/>
            <a:ext cx="3406702" cy="1384995"/>
          </a:xfrm>
          <a:prstGeom prst="rect">
            <a:avLst/>
          </a:prstGeom>
          <a:noFill/>
        </p:spPr>
        <p:txBody>
          <a:bodyPr wrap="none" rtlCol="0">
            <a:spAutoFit/>
          </a:bodyPr>
          <a:lstStyle/>
          <a:p>
            <a:r>
              <a:rPr lang="en-US" sz="1400" dirty="0"/>
              <a:t>interface Loopback0</a:t>
            </a:r>
          </a:p>
          <a:p>
            <a:r>
              <a:rPr lang="en-US" sz="1400" dirty="0"/>
              <a:t> </a:t>
            </a:r>
            <a:r>
              <a:rPr lang="en-US" sz="1400" dirty="0" err="1"/>
              <a:t>ip</a:t>
            </a:r>
            <a:r>
              <a:rPr lang="en-US" sz="1400" dirty="0"/>
              <a:t> address 4.4.4.4 255.255.255.255</a:t>
            </a:r>
          </a:p>
          <a:p>
            <a:r>
              <a:rPr lang="en-US" sz="1400" dirty="0"/>
              <a:t>exit</a:t>
            </a:r>
          </a:p>
          <a:p>
            <a:r>
              <a:rPr lang="en-US" sz="1400" dirty="0"/>
              <a:t>interface FastEthernet0/0</a:t>
            </a:r>
          </a:p>
          <a:p>
            <a:r>
              <a:rPr lang="en-US" sz="1400" dirty="0"/>
              <a:t> </a:t>
            </a:r>
            <a:r>
              <a:rPr lang="en-US" sz="1400" dirty="0" err="1"/>
              <a:t>ip</a:t>
            </a:r>
            <a:r>
              <a:rPr lang="en-US" sz="1400" dirty="0"/>
              <a:t> address 192.168.34.4 255.255.255.0</a:t>
            </a:r>
          </a:p>
          <a:p>
            <a:r>
              <a:rPr lang="en-US" sz="1400" dirty="0"/>
              <a:t>exit</a:t>
            </a:r>
          </a:p>
        </p:txBody>
      </p:sp>
      <p:sp>
        <p:nvSpPr>
          <p:cNvPr id="7" name="TextBox 6">
            <a:extLst>
              <a:ext uri="{FF2B5EF4-FFF2-40B4-BE49-F238E27FC236}">
                <a16:creationId xmlns:a16="http://schemas.microsoft.com/office/drawing/2014/main" id="{6E877F85-779B-6021-91C6-D9DC1BA52DC2}"/>
              </a:ext>
            </a:extLst>
          </p:cNvPr>
          <p:cNvSpPr txBox="1"/>
          <p:nvPr/>
        </p:nvSpPr>
        <p:spPr>
          <a:xfrm>
            <a:off x="298126" y="4707232"/>
            <a:ext cx="3437159" cy="738664"/>
          </a:xfrm>
          <a:prstGeom prst="rect">
            <a:avLst/>
          </a:prstGeom>
          <a:noFill/>
        </p:spPr>
        <p:txBody>
          <a:bodyPr wrap="none" rtlCol="0">
            <a:spAutoFit/>
          </a:bodyPr>
          <a:lstStyle/>
          <a:p>
            <a:r>
              <a:rPr lang="en-US" sz="1400" dirty="0"/>
              <a:t>router </a:t>
            </a:r>
            <a:r>
              <a:rPr lang="en-US" sz="1400" dirty="0" err="1"/>
              <a:t>ospf</a:t>
            </a:r>
            <a:r>
              <a:rPr lang="en-US" sz="1400" dirty="0"/>
              <a:t> 10</a:t>
            </a:r>
          </a:p>
          <a:p>
            <a:r>
              <a:rPr lang="en-US" sz="1400" dirty="0"/>
              <a:t> network 4.4.4.4 0.0.0.0 area 0</a:t>
            </a:r>
          </a:p>
          <a:p>
            <a:r>
              <a:rPr lang="en-US" sz="1400" dirty="0"/>
              <a:t> network 192.168.34.0 0.0.0.255 area 0</a:t>
            </a:r>
          </a:p>
        </p:txBody>
      </p:sp>
      <p:sp>
        <p:nvSpPr>
          <p:cNvPr id="8" name="TextBox 7">
            <a:extLst>
              <a:ext uri="{FF2B5EF4-FFF2-40B4-BE49-F238E27FC236}">
                <a16:creationId xmlns:a16="http://schemas.microsoft.com/office/drawing/2014/main" id="{58B67946-0158-DE0B-DB48-7ECD964399AC}"/>
              </a:ext>
            </a:extLst>
          </p:cNvPr>
          <p:cNvSpPr txBox="1"/>
          <p:nvPr/>
        </p:nvSpPr>
        <p:spPr>
          <a:xfrm>
            <a:off x="298126" y="4314625"/>
            <a:ext cx="1535998" cy="307777"/>
          </a:xfrm>
          <a:prstGeom prst="rect">
            <a:avLst/>
          </a:prstGeom>
          <a:noFill/>
        </p:spPr>
        <p:txBody>
          <a:bodyPr wrap="none" rtlCol="0">
            <a:spAutoFit/>
          </a:bodyPr>
          <a:lstStyle/>
          <a:p>
            <a:r>
              <a:rPr lang="en-US" sz="1400" b="1" dirty="0">
                <a:solidFill>
                  <a:srgbClr val="FF0000"/>
                </a:solidFill>
              </a:rPr>
              <a:t>Configure OSPF</a:t>
            </a:r>
          </a:p>
        </p:txBody>
      </p:sp>
    </p:spTree>
    <p:extLst>
      <p:ext uri="{BB962C8B-B14F-4D97-AF65-F5344CB8AC3E}">
        <p14:creationId xmlns:p14="http://schemas.microsoft.com/office/powerpoint/2010/main" val="180168068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0.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4.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5.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6.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7.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8.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9.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0.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5.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6.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7.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8.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9.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19532</TotalTime>
  <Words>3407</Words>
  <Application>Microsoft Macintosh PowerPoint</Application>
  <PresentationFormat>Widescreen</PresentationFormat>
  <Paragraphs>296</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Century Gothic</vt:lpstr>
      <vt:lpstr>Ubuntu</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 successfully completing this session you will able to understand below topics:</dc:title>
  <dc:creator>E RAMESH GOUD</dc:creator>
  <cp:lastModifiedBy>E. Ramesh Goud</cp:lastModifiedBy>
  <cp:revision>127</cp:revision>
  <dcterms:created xsi:type="dcterms:W3CDTF">2021-02-24T10:44:30Z</dcterms:created>
  <dcterms:modified xsi:type="dcterms:W3CDTF">2024-08-14T15:34:18Z</dcterms:modified>
</cp:coreProperties>
</file>