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5" r:id="rId2"/>
    <p:sldId id="318" r:id="rId3"/>
    <p:sldId id="329" r:id="rId4"/>
    <p:sldId id="319" r:id="rId5"/>
    <p:sldId id="320" r:id="rId6"/>
    <p:sldId id="321" r:id="rId7"/>
    <p:sldId id="322" r:id="rId8"/>
    <p:sldId id="328" r:id="rId9"/>
    <p:sldId id="327" r:id="rId10"/>
    <p:sldId id="326" r:id="rId11"/>
    <p:sldId id="325" r:id="rId12"/>
    <p:sldId id="33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4660"/>
  </p:normalViewPr>
  <p:slideViewPr>
    <p:cSldViewPr snapToGrid="0">
      <p:cViewPr varScale="1">
        <p:scale>
          <a:sx n="82" d="100"/>
          <a:sy n="82" d="100"/>
        </p:scale>
        <p:origin x="97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8/28/2025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8/28/2025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B5279142-2209-4760-22B2-AEE7EEE64E8C}"/>
              </a:ext>
            </a:extLst>
          </p:cNvPr>
          <p:cNvSpPr txBox="1"/>
          <p:nvPr/>
        </p:nvSpPr>
        <p:spPr>
          <a:xfrm>
            <a:off x="2720591" y="304988"/>
            <a:ext cx="5230919" cy="584775"/>
          </a:xfrm>
          <a:prstGeom prst="rect">
            <a:avLst/>
          </a:prstGeom>
          <a:noFill/>
        </p:spPr>
        <p:txBody>
          <a:bodyPr wrap="none" rtlCol="0">
            <a:spAutoFit/>
          </a:bodyPr>
          <a:lstStyle/>
          <a:p>
            <a:r>
              <a:rPr lang="en-US" sz="3200" dirty="0">
                <a:solidFill>
                  <a:srgbClr val="FF0000"/>
                </a:solidFill>
                <a:highlight>
                  <a:srgbClr val="FFFF00"/>
                </a:highlight>
              </a:rPr>
              <a:t>OSPF Important contents:</a:t>
            </a:r>
          </a:p>
        </p:txBody>
      </p:sp>
      <p:sp>
        <p:nvSpPr>
          <p:cNvPr id="10" name="TextBox 9">
            <a:extLst>
              <a:ext uri="{FF2B5EF4-FFF2-40B4-BE49-F238E27FC236}">
                <a16:creationId xmlns:a16="http://schemas.microsoft.com/office/drawing/2014/main" id="{DA6373EB-244E-CDB2-C060-F07EE192D034}"/>
              </a:ext>
            </a:extLst>
          </p:cNvPr>
          <p:cNvSpPr txBox="1"/>
          <p:nvPr/>
        </p:nvSpPr>
        <p:spPr>
          <a:xfrm>
            <a:off x="618836" y="1179750"/>
            <a:ext cx="1733167" cy="369332"/>
          </a:xfrm>
          <a:prstGeom prst="rect">
            <a:avLst/>
          </a:prstGeom>
          <a:noFill/>
        </p:spPr>
        <p:txBody>
          <a:bodyPr wrap="none" rtlCol="0">
            <a:spAutoFit/>
          </a:bodyPr>
          <a:lstStyle/>
          <a:p>
            <a:r>
              <a:rPr lang="en-US" dirty="0"/>
              <a:t>OSPF- Header</a:t>
            </a:r>
          </a:p>
        </p:txBody>
      </p:sp>
      <p:sp>
        <p:nvSpPr>
          <p:cNvPr id="12" name="TextBox 11">
            <a:extLst>
              <a:ext uri="{FF2B5EF4-FFF2-40B4-BE49-F238E27FC236}">
                <a16:creationId xmlns:a16="http://schemas.microsoft.com/office/drawing/2014/main" id="{9E567FC8-C8DE-5B56-366D-4739EF5360D9}"/>
              </a:ext>
            </a:extLst>
          </p:cNvPr>
          <p:cNvSpPr txBox="1"/>
          <p:nvPr/>
        </p:nvSpPr>
        <p:spPr>
          <a:xfrm>
            <a:off x="618836" y="1771359"/>
            <a:ext cx="4479111" cy="1754326"/>
          </a:xfrm>
          <a:prstGeom prst="rect">
            <a:avLst/>
          </a:prstGeom>
          <a:noFill/>
        </p:spPr>
        <p:txBody>
          <a:bodyPr wrap="none" rtlCol="0">
            <a:spAutoFit/>
          </a:bodyPr>
          <a:lstStyle/>
          <a:p>
            <a:r>
              <a:rPr lang="en-US" dirty="0"/>
              <a:t>OSPF Packets and its headers</a:t>
            </a:r>
          </a:p>
          <a:p>
            <a:pPr marL="342900" indent="-342900">
              <a:buAutoNum type="arabicPeriod"/>
            </a:pPr>
            <a:r>
              <a:rPr lang="en-US" dirty="0"/>
              <a:t>Hello Packet</a:t>
            </a:r>
          </a:p>
          <a:p>
            <a:pPr marL="342900" indent="-342900">
              <a:buAutoNum type="arabicPeriod"/>
            </a:pPr>
            <a:r>
              <a:rPr lang="en-US" dirty="0"/>
              <a:t>DBD –Database description packet</a:t>
            </a:r>
          </a:p>
          <a:p>
            <a:pPr marL="342900" indent="-342900">
              <a:buAutoNum type="arabicPeriod"/>
            </a:pPr>
            <a:r>
              <a:rPr lang="en-US" dirty="0"/>
              <a:t>LSR –link state request</a:t>
            </a:r>
          </a:p>
          <a:p>
            <a:pPr marL="342900" indent="-342900">
              <a:buAutoNum type="arabicPeriod"/>
            </a:pPr>
            <a:r>
              <a:rPr lang="en-US" dirty="0"/>
              <a:t>LSU – Link state update</a:t>
            </a:r>
          </a:p>
          <a:p>
            <a:pPr marL="342900" indent="-342900">
              <a:buAutoNum type="arabicPeriod"/>
            </a:pPr>
            <a:r>
              <a:rPr lang="en-US" dirty="0"/>
              <a:t>LSA – Link state Acknowledgement</a:t>
            </a:r>
          </a:p>
        </p:txBody>
      </p:sp>
      <p:sp>
        <p:nvSpPr>
          <p:cNvPr id="13" name="TextBox 12">
            <a:extLst>
              <a:ext uri="{FF2B5EF4-FFF2-40B4-BE49-F238E27FC236}">
                <a16:creationId xmlns:a16="http://schemas.microsoft.com/office/drawing/2014/main" id="{266DAE16-5DB8-5939-2C1C-D9FAD39D8DF5}"/>
              </a:ext>
            </a:extLst>
          </p:cNvPr>
          <p:cNvSpPr txBox="1"/>
          <p:nvPr/>
        </p:nvSpPr>
        <p:spPr>
          <a:xfrm>
            <a:off x="618836" y="3646925"/>
            <a:ext cx="6207148" cy="2308324"/>
          </a:xfrm>
          <a:prstGeom prst="rect">
            <a:avLst/>
          </a:prstGeom>
          <a:noFill/>
        </p:spPr>
        <p:txBody>
          <a:bodyPr wrap="none" rtlCol="0">
            <a:spAutoFit/>
          </a:bodyPr>
          <a:lstStyle/>
          <a:p>
            <a:pPr marL="342900" indent="-342900">
              <a:buAutoNum type="arabicPeriod"/>
            </a:pPr>
            <a:r>
              <a:rPr lang="en-US" dirty="0"/>
              <a:t>OSPF Adjacency process</a:t>
            </a:r>
          </a:p>
          <a:p>
            <a:pPr marL="342900" indent="-342900">
              <a:buAutoNum type="arabicPeriod"/>
            </a:pPr>
            <a:r>
              <a:rPr lang="en-US" dirty="0"/>
              <a:t>OPSF Area’s (single area and multiple OSPF area’s)</a:t>
            </a:r>
          </a:p>
          <a:p>
            <a:pPr marL="342900" indent="-342900">
              <a:buAutoNum type="arabicPeriod"/>
            </a:pPr>
            <a:r>
              <a:rPr lang="en-US" dirty="0"/>
              <a:t>Types OSPF Area (stubby , NSSA)</a:t>
            </a:r>
          </a:p>
          <a:p>
            <a:pPr marL="342900" indent="-342900">
              <a:buFontTx/>
              <a:buAutoNum type="arabicPeriod"/>
            </a:pPr>
            <a:r>
              <a:rPr lang="en-US" dirty="0"/>
              <a:t>LSA Types </a:t>
            </a:r>
          </a:p>
          <a:p>
            <a:pPr marL="342900" indent="-342900">
              <a:buFontTx/>
              <a:buAutoNum type="arabicPeriod"/>
            </a:pPr>
            <a:r>
              <a:rPr lang="en-US" dirty="0"/>
              <a:t>Virtual Link</a:t>
            </a:r>
          </a:p>
          <a:p>
            <a:pPr marL="342900" indent="-342900">
              <a:buAutoNum type="arabicPeriod"/>
            </a:pPr>
            <a:r>
              <a:rPr lang="en-US" dirty="0"/>
              <a:t>Real time scenario based LABS</a:t>
            </a:r>
          </a:p>
          <a:p>
            <a:pPr marL="342900" indent="-342900">
              <a:buAutoNum type="arabicPeriod"/>
            </a:pPr>
            <a:r>
              <a:rPr lang="en-US" dirty="0"/>
              <a:t>OSPF Troubleshooting.</a:t>
            </a:r>
          </a:p>
          <a:p>
            <a:pPr marL="342900" indent="-342900">
              <a:buAutoNum type="arabicPeriod"/>
            </a:pPr>
            <a:endParaRPr lang="en-US" dirty="0"/>
          </a:p>
        </p:txBody>
      </p:sp>
    </p:spTree>
    <p:extLst>
      <p:ext uri="{BB962C8B-B14F-4D97-AF65-F5344CB8AC3E}">
        <p14:creationId xmlns:p14="http://schemas.microsoft.com/office/powerpoint/2010/main" val="273836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8B86A-5F37-C7FF-25EE-DAF2665E827E}"/>
              </a:ext>
            </a:extLst>
          </p:cNvPr>
          <p:cNvSpPr txBox="1"/>
          <p:nvPr/>
        </p:nvSpPr>
        <p:spPr>
          <a:xfrm>
            <a:off x="172720" y="264160"/>
            <a:ext cx="10058400" cy="6494085"/>
          </a:xfrm>
          <a:prstGeom prst="rect">
            <a:avLst/>
          </a:prstGeom>
          <a:noFill/>
        </p:spPr>
        <p:txBody>
          <a:bodyPr wrap="square" rtlCol="0">
            <a:spAutoFit/>
          </a:bodyPr>
          <a:lstStyle/>
          <a:p>
            <a:r>
              <a:rPr lang="en-US" b="1" dirty="0"/>
              <a:t>Stub Area:</a:t>
            </a:r>
          </a:p>
          <a:p>
            <a:endParaRPr lang="en-US" dirty="0"/>
          </a:p>
          <a:p>
            <a:r>
              <a:rPr lang="en-US" sz="1600" dirty="0"/>
              <a:t>If you configure an area as stub area, it will block the type 5 LSA and generates new default summary  LSA towards their ABR.</a:t>
            </a:r>
          </a:p>
          <a:p>
            <a:endParaRPr lang="en-US" sz="1600" dirty="0"/>
          </a:p>
          <a:p>
            <a:r>
              <a:rPr lang="en-US" sz="1600" dirty="0"/>
              <a:t>Example: if you configure area 20 as a stub area , the ABR R2 router will no advertise type 5 into are 20. instead it will advertise default summary LSA (link state ID=0.0.0.0; adv router =2.2.2.2)</a:t>
            </a:r>
          </a:p>
          <a:p>
            <a:endParaRPr lang="en-US" sz="1600" dirty="0"/>
          </a:p>
          <a:p>
            <a:r>
              <a:rPr lang="en-US" sz="1600" dirty="0">
                <a:solidFill>
                  <a:srgbClr val="FF0000"/>
                </a:solidFill>
                <a:highlight>
                  <a:srgbClr val="00FF00"/>
                </a:highlight>
              </a:rPr>
              <a:t>Syntax to configure stub area:    </a:t>
            </a:r>
            <a:r>
              <a:rPr lang="en-US" sz="1200" dirty="0">
                <a:solidFill>
                  <a:srgbClr val="FF0000"/>
                </a:solidFill>
                <a:highlight>
                  <a:srgbClr val="00FF00"/>
                </a:highlight>
                <a:latin typeface="Consolas" panose="020B0609020204030204" pitchFamily="49" charset="0"/>
                <a:cs typeface="Consolas" panose="020B0609020204030204" pitchFamily="49" charset="0"/>
              </a:rPr>
              <a:t>router </a:t>
            </a:r>
            <a:r>
              <a:rPr lang="en-US" sz="1200" dirty="0" err="1">
                <a:solidFill>
                  <a:srgbClr val="FF0000"/>
                </a:solidFill>
                <a:highlight>
                  <a:srgbClr val="00FF00"/>
                </a:highlight>
                <a:latin typeface="Consolas" panose="020B0609020204030204" pitchFamily="49" charset="0"/>
                <a:cs typeface="Consolas" panose="020B0609020204030204" pitchFamily="49" charset="0"/>
              </a:rPr>
              <a:t>ospf</a:t>
            </a:r>
            <a:r>
              <a:rPr lang="en-US" sz="1200" dirty="0">
                <a:solidFill>
                  <a:srgbClr val="FF0000"/>
                </a:solidFill>
                <a:highlight>
                  <a:srgbClr val="00FF00"/>
                </a:highlight>
                <a:latin typeface="Consolas" panose="020B0609020204030204" pitchFamily="49" charset="0"/>
                <a:cs typeface="Consolas" panose="020B0609020204030204" pitchFamily="49" charset="0"/>
              </a:rPr>
              <a:t> 110 </a:t>
            </a:r>
          </a:p>
          <a:p>
            <a:r>
              <a:rPr lang="en-US" sz="1200" dirty="0">
                <a:solidFill>
                  <a:srgbClr val="FF0000"/>
                </a:solidFill>
                <a:highlight>
                  <a:srgbClr val="00FF00"/>
                </a:highlight>
                <a:latin typeface="Consolas" panose="020B0609020204030204" pitchFamily="49" charset="0"/>
                <a:cs typeface="Consolas" panose="020B0609020204030204" pitchFamily="49" charset="0"/>
              </a:rPr>
              <a:t>			     area 20 stub</a:t>
            </a:r>
          </a:p>
          <a:p>
            <a:r>
              <a:rPr lang="en-US" sz="1600" dirty="0"/>
              <a:t>Once you configure stub area on area 20 routers please check “</a:t>
            </a:r>
            <a:r>
              <a:rPr lang="en-US" sz="1400" dirty="0">
                <a:solidFill>
                  <a:srgbClr val="FF0000"/>
                </a:solidFill>
                <a:highlight>
                  <a:srgbClr val="FFFF00"/>
                </a:highlight>
                <a:latin typeface="Consolas" panose="020B0609020204030204" pitchFamily="49" charset="0"/>
                <a:cs typeface="Consolas" panose="020B0609020204030204" pitchFamily="49" charset="0"/>
              </a:rPr>
              <a:t>show </a:t>
            </a:r>
            <a:r>
              <a:rPr lang="en-US" sz="1400" dirty="0" err="1">
                <a:solidFill>
                  <a:srgbClr val="FF0000"/>
                </a:solidFill>
                <a:highlight>
                  <a:srgbClr val="FFFF00"/>
                </a:highlight>
                <a:latin typeface="Consolas" panose="020B0609020204030204" pitchFamily="49" charset="0"/>
                <a:cs typeface="Consolas" panose="020B0609020204030204" pitchFamily="49" charset="0"/>
              </a:rPr>
              <a:t>ip</a:t>
            </a:r>
            <a:r>
              <a:rPr lang="en-US" sz="1400" dirty="0">
                <a:solidFill>
                  <a:srgbClr val="FF0000"/>
                </a:solidFill>
                <a:highlight>
                  <a:srgbClr val="FFFF00"/>
                </a:highlight>
                <a:latin typeface="Consolas" panose="020B0609020204030204" pitchFamily="49" charset="0"/>
                <a:cs typeface="Consolas" panose="020B0609020204030204" pitchFamily="49" charset="0"/>
              </a:rPr>
              <a:t> </a:t>
            </a:r>
            <a:r>
              <a:rPr lang="en-US" sz="1400" dirty="0" err="1">
                <a:solidFill>
                  <a:srgbClr val="FF0000"/>
                </a:solidFill>
                <a:highlight>
                  <a:srgbClr val="FFFF00"/>
                </a:highlight>
                <a:latin typeface="Consolas" panose="020B0609020204030204" pitchFamily="49" charset="0"/>
                <a:cs typeface="Consolas" panose="020B0609020204030204" pitchFamily="49" charset="0"/>
              </a:rPr>
              <a:t>ospf</a:t>
            </a:r>
            <a:r>
              <a:rPr lang="en-US" sz="1400" dirty="0">
                <a:solidFill>
                  <a:srgbClr val="FF0000"/>
                </a:solidFill>
                <a:highlight>
                  <a:srgbClr val="FFFF00"/>
                </a:highlight>
                <a:latin typeface="Consolas" panose="020B0609020204030204" pitchFamily="49" charset="0"/>
                <a:cs typeface="Consolas" panose="020B0609020204030204" pitchFamily="49" charset="0"/>
              </a:rPr>
              <a:t> database” </a:t>
            </a:r>
          </a:p>
          <a:p>
            <a:r>
              <a:rPr lang="en-US" sz="1600" dirty="0"/>
              <a:t>You will not see any type 5 LSA’s</a:t>
            </a:r>
          </a:p>
          <a:p>
            <a:endParaRPr lang="en-US" sz="1600" dirty="0"/>
          </a:p>
          <a:p>
            <a:r>
              <a:rPr lang="en-US" sz="1600" b="1" dirty="0"/>
              <a:t>Total stubby Area:</a:t>
            </a:r>
          </a:p>
          <a:p>
            <a:endParaRPr lang="en-US" sz="1600" b="1" dirty="0"/>
          </a:p>
          <a:p>
            <a:r>
              <a:rPr lang="en-US" sz="1600" dirty="0"/>
              <a:t>If you configure area 20 as a totally stubby area , the ABR border router will stop advertising Type 3 LSA into area 30. instead it will advertise default summary LSA (link state ID=0.0.0.0; adv router =2.2.2.2)</a:t>
            </a:r>
          </a:p>
          <a:p>
            <a:endParaRPr lang="en-US" sz="2000" dirty="0">
              <a:solidFill>
                <a:srgbClr val="FF0000"/>
              </a:solidFill>
              <a:highlight>
                <a:srgbClr val="00FF00"/>
              </a:highlight>
            </a:endParaRPr>
          </a:p>
          <a:p>
            <a:r>
              <a:rPr lang="en-US" sz="1600" dirty="0">
                <a:solidFill>
                  <a:srgbClr val="FF0000"/>
                </a:solidFill>
                <a:highlight>
                  <a:srgbClr val="00FF00"/>
                </a:highlight>
              </a:rPr>
              <a:t>Syntax to configure stub area:  </a:t>
            </a:r>
            <a:r>
              <a:rPr lang="en-US" sz="1200" dirty="0">
                <a:solidFill>
                  <a:srgbClr val="FF0000"/>
                </a:solidFill>
                <a:highlight>
                  <a:srgbClr val="00FF00"/>
                </a:highlight>
                <a:latin typeface="Consolas" panose="020B0609020204030204" pitchFamily="49" charset="0"/>
                <a:cs typeface="Consolas" panose="020B0609020204030204" pitchFamily="49" charset="0"/>
              </a:rPr>
              <a:t>router </a:t>
            </a:r>
            <a:r>
              <a:rPr lang="en-US" sz="1200" dirty="0" err="1">
                <a:solidFill>
                  <a:srgbClr val="FF0000"/>
                </a:solidFill>
                <a:highlight>
                  <a:srgbClr val="00FF00"/>
                </a:highlight>
                <a:latin typeface="Consolas" panose="020B0609020204030204" pitchFamily="49" charset="0"/>
                <a:cs typeface="Consolas" panose="020B0609020204030204" pitchFamily="49" charset="0"/>
              </a:rPr>
              <a:t>ospf</a:t>
            </a:r>
            <a:r>
              <a:rPr lang="en-US" sz="1200" dirty="0">
                <a:solidFill>
                  <a:srgbClr val="FF0000"/>
                </a:solidFill>
                <a:highlight>
                  <a:srgbClr val="00FF00"/>
                </a:highlight>
                <a:latin typeface="Consolas" panose="020B0609020204030204" pitchFamily="49" charset="0"/>
                <a:cs typeface="Consolas" panose="020B0609020204030204" pitchFamily="49" charset="0"/>
              </a:rPr>
              <a:t> 110 </a:t>
            </a:r>
          </a:p>
          <a:p>
            <a:r>
              <a:rPr lang="en-US" sz="1200" dirty="0">
                <a:solidFill>
                  <a:srgbClr val="FF0000"/>
                </a:solidFill>
                <a:highlight>
                  <a:srgbClr val="00FF00"/>
                </a:highlight>
                <a:latin typeface="Consolas" panose="020B0609020204030204" pitchFamily="49" charset="0"/>
                <a:cs typeface="Consolas" panose="020B0609020204030204" pitchFamily="49" charset="0"/>
              </a:rPr>
              <a:t>			    area 20 stub no-summary --</a:t>
            </a:r>
            <a:r>
              <a:rPr lang="en-US" sz="1200" dirty="0">
                <a:solidFill>
                  <a:srgbClr val="FF0000"/>
                </a:solidFill>
                <a:highlight>
                  <a:srgbClr val="00FF00"/>
                </a:highlight>
                <a:latin typeface="Consolas" panose="020B0609020204030204" pitchFamily="49" charset="0"/>
                <a:cs typeface="Consolas" panose="020B0609020204030204" pitchFamily="49" charset="0"/>
                <a:sym typeface="Wingdings" pitchFamily="2" charset="2"/>
              </a:rPr>
              <a:t></a:t>
            </a:r>
            <a:r>
              <a:rPr lang="en-US" sz="1200" dirty="0">
                <a:solidFill>
                  <a:srgbClr val="FF0000"/>
                </a:solidFill>
                <a:highlight>
                  <a:srgbClr val="00FF00"/>
                </a:highlight>
                <a:latin typeface="Consolas" panose="020B0609020204030204" pitchFamily="49" charset="0"/>
                <a:cs typeface="Consolas" panose="020B0609020204030204" pitchFamily="49" charset="0"/>
              </a:rPr>
              <a:t> Do not send summary LSA into stub area</a:t>
            </a:r>
          </a:p>
          <a:p>
            <a:endParaRPr lang="en-US" sz="1600" dirty="0">
              <a:latin typeface="Consolas" panose="020B0609020204030204" pitchFamily="49" charset="0"/>
              <a:cs typeface="Consolas" panose="020B0609020204030204" pitchFamily="49" charset="0"/>
            </a:endParaRPr>
          </a:p>
          <a:p>
            <a:r>
              <a:rPr lang="en-US" sz="1600" dirty="0"/>
              <a:t>Once you configure totally stub area on area 20 routers please check “</a:t>
            </a:r>
            <a:r>
              <a:rPr lang="en-US" sz="1400" dirty="0">
                <a:solidFill>
                  <a:srgbClr val="FF0000"/>
                </a:solidFill>
                <a:highlight>
                  <a:srgbClr val="FFFF00"/>
                </a:highlight>
                <a:latin typeface="Consolas" panose="020B0609020204030204" pitchFamily="49" charset="0"/>
                <a:cs typeface="Consolas" panose="020B0609020204030204" pitchFamily="49" charset="0"/>
              </a:rPr>
              <a:t>show </a:t>
            </a:r>
            <a:r>
              <a:rPr lang="en-US" sz="1400" dirty="0" err="1">
                <a:solidFill>
                  <a:srgbClr val="FF0000"/>
                </a:solidFill>
                <a:highlight>
                  <a:srgbClr val="FFFF00"/>
                </a:highlight>
                <a:latin typeface="Consolas" panose="020B0609020204030204" pitchFamily="49" charset="0"/>
                <a:cs typeface="Consolas" panose="020B0609020204030204" pitchFamily="49" charset="0"/>
              </a:rPr>
              <a:t>ip</a:t>
            </a:r>
            <a:r>
              <a:rPr lang="en-US" sz="1400" dirty="0">
                <a:solidFill>
                  <a:srgbClr val="FF0000"/>
                </a:solidFill>
                <a:highlight>
                  <a:srgbClr val="FFFF00"/>
                </a:highlight>
                <a:latin typeface="Consolas" panose="020B0609020204030204" pitchFamily="49" charset="0"/>
                <a:cs typeface="Consolas" panose="020B0609020204030204" pitchFamily="49" charset="0"/>
              </a:rPr>
              <a:t> </a:t>
            </a:r>
            <a:r>
              <a:rPr lang="en-US" sz="1400" dirty="0" err="1">
                <a:solidFill>
                  <a:srgbClr val="FF0000"/>
                </a:solidFill>
                <a:highlight>
                  <a:srgbClr val="FFFF00"/>
                </a:highlight>
                <a:latin typeface="Consolas" panose="020B0609020204030204" pitchFamily="49" charset="0"/>
                <a:cs typeface="Consolas" panose="020B0609020204030204" pitchFamily="49" charset="0"/>
              </a:rPr>
              <a:t>ospf</a:t>
            </a:r>
            <a:r>
              <a:rPr lang="en-US" sz="1400" dirty="0">
                <a:solidFill>
                  <a:srgbClr val="FF0000"/>
                </a:solidFill>
                <a:highlight>
                  <a:srgbClr val="FFFF00"/>
                </a:highlight>
                <a:latin typeface="Consolas" panose="020B0609020204030204" pitchFamily="49" charset="0"/>
                <a:cs typeface="Consolas" panose="020B0609020204030204" pitchFamily="49" charset="0"/>
              </a:rPr>
              <a:t> database” </a:t>
            </a:r>
          </a:p>
          <a:p>
            <a:r>
              <a:rPr lang="en-US" sz="1600" dirty="0"/>
              <a:t>You will not see any type 5 LSA’s as well as type 3 LSA’s</a:t>
            </a:r>
          </a:p>
          <a:p>
            <a:endParaRPr lang="en-US" sz="1600" dirty="0"/>
          </a:p>
          <a:p>
            <a:r>
              <a:rPr lang="en-US" sz="1600" dirty="0"/>
              <a:t>    </a:t>
            </a:r>
            <a:endParaRPr lang="en-US" sz="1600" b="1" dirty="0"/>
          </a:p>
        </p:txBody>
      </p:sp>
    </p:spTree>
    <p:extLst>
      <p:ext uri="{BB962C8B-B14F-4D97-AF65-F5344CB8AC3E}">
        <p14:creationId xmlns:p14="http://schemas.microsoft.com/office/powerpoint/2010/main" val="2654273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E7B21-F732-DE5B-C1C5-611A4A8C21AA}"/>
              </a:ext>
            </a:extLst>
          </p:cNvPr>
          <p:cNvSpPr txBox="1"/>
          <p:nvPr/>
        </p:nvSpPr>
        <p:spPr>
          <a:xfrm>
            <a:off x="132080" y="182880"/>
            <a:ext cx="3090911" cy="369332"/>
          </a:xfrm>
          <a:prstGeom prst="rect">
            <a:avLst/>
          </a:prstGeom>
          <a:noFill/>
        </p:spPr>
        <p:txBody>
          <a:bodyPr wrap="none" rtlCol="0">
            <a:spAutoFit/>
          </a:bodyPr>
          <a:lstStyle/>
          <a:p>
            <a:r>
              <a:rPr lang="en-US" b="1" dirty="0"/>
              <a:t>NSSA (not so stubby Area)</a:t>
            </a:r>
          </a:p>
        </p:txBody>
      </p:sp>
      <p:sp>
        <p:nvSpPr>
          <p:cNvPr id="3" name="TextBox 2">
            <a:extLst>
              <a:ext uri="{FF2B5EF4-FFF2-40B4-BE49-F238E27FC236}">
                <a16:creationId xmlns:a16="http://schemas.microsoft.com/office/drawing/2014/main" id="{91A5A83D-7BF3-B78C-D47B-3DCBA7513A53}"/>
              </a:ext>
            </a:extLst>
          </p:cNvPr>
          <p:cNvSpPr txBox="1"/>
          <p:nvPr/>
        </p:nvSpPr>
        <p:spPr>
          <a:xfrm>
            <a:off x="132081" y="701040"/>
            <a:ext cx="10342880" cy="4401205"/>
          </a:xfrm>
          <a:prstGeom prst="rect">
            <a:avLst/>
          </a:prstGeom>
          <a:noFill/>
        </p:spPr>
        <p:txBody>
          <a:bodyPr wrap="square" rtlCol="0">
            <a:spAutoFit/>
          </a:bodyPr>
          <a:lstStyle/>
          <a:p>
            <a:r>
              <a:rPr lang="en-US" sz="1400" dirty="0"/>
              <a:t>As per the topology, once you redistributed the BGP routes 8.8.8.8 in OSPF on R1 router the R1 router consider as ASBR router. the  function of ASBR is it will generate a type 5 LSA and flood into entire OSPF domain.</a:t>
            </a:r>
          </a:p>
          <a:p>
            <a:endParaRPr lang="en-US" sz="1400" dirty="0"/>
          </a:p>
          <a:p>
            <a:r>
              <a:rPr lang="en-US" sz="1400" dirty="0"/>
              <a:t>Condition 1: Area 18 don’t want type5 LSA and it don’t want to reach google server. However, R7 is connected to Facebook server and area 18 and other area’s want to reach Facebook server. At this moment to block any type 5 we use stubby or totally stub feature. However, if you configure area 18  as stub area it won’t install any type 5 LSA and we don’t reach Facebook server.</a:t>
            </a:r>
          </a:p>
          <a:p>
            <a:endParaRPr lang="en-US" sz="1400" dirty="0"/>
          </a:p>
          <a:p>
            <a:r>
              <a:rPr lang="en-US" sz="1400" dirty="0"/>
              <a:t>In this situation we can use NSSA feature. If you configure area 18 as a NSSA area, R7 is connected to external network(Facebook 10.10.10.10) and R7 will be the ASBR router  and it will generate type 7 LSA instead of type5 LSA. This type 7 LSA  will flood only in area 18. The ABR router R3 will convert this type7 LSA into type5 LSA and flood into entire OSPF domain except NSSA area. Also, parallel, The ASBR router R7 will generate type1 LSA and it sets the </a:t>
            </a:r>
            <a:r>
              <a:rPr lang="en-US" sz="1400" dirty="0" err="1"/>
              <a:t>nssa</a:t>
            </a:r>
            <a:r>
              <a:rPr lang="en-US" sz="1400" dirty="0"/>
              <a:t> bit=1 and it advertise to area 18 routers and these routers come to know R7 is having NSSA capabilities. </a:t>
            </a:r>
          </a:p>
          <a:p>
            <a:endParaRPr lang="en-US" sz="1400" dirty="0"/>
          </a:p>
          <a:p>
            <a:r>
              <a:rPr lang="en-US" sz="1400" dirty="0"/>
              <a:t>Area 0 receives type5 LSA of Facebook 10.10.10.10 as a link state ID and 3.3.3.3 and area 0 knows how to reach 3.3.3.3 when they ping 10.10.10.10</a:t>
            </a:r>
          </a:p>
          <a:p>
            <a:endParaRPr lang="en-US" sz="1400" dirty="0"/>
          </a:p>
          <a:p>
            <a:r>
              <a:rPr lang="en-US" sz="1400" dirty="0"/>
              <a:t>Area 20 also receives type5 LSA of Facebook 10.10.10.10 as a link state ID and 3.3.3.3 However area 20 doesn’t know how to reach 3.3.3.3 when they ping 10.10.10.10. so the ABR router R2 (2.2.2.2) will generate the type4 ASBR summary LSA for type5 LSA of Facebook 10.10.10.10.</a:t>
            </a:r>
          </a:p>
        </p:txBody>
      </p:sp>
      <p:sp>
        <p:nvSpPr>
          <p:cNvPr id="6" name="TextBox 5">
            <a:extLst>
              <a:ext uri="{FF2B5EF4-FFF2-40B4-BE49-F238E27FC236}">
                <a16:creationId xmlns:a16="http://schemas.microsoft.com/office/drawing/2014/main" id="{57E3C762-B088-E786-1032-8BE28824AAE1}"/>
              </a:ext>
            </a:extLst>
          </p:cNvPr>
          <p:cNvSpPr txBox="1"/>
          <p:nvPr/>
        </p:nvSpPr>
        <p:spPr>
          <a:xfrm>
            <a:off x="132080" y="5102245"/>
            <a:ext cx="11804835" cy="1877437"/>
          </a:xfrm>
          <a:prstGeom prst="rect">
            <a:avLst/>
          </a:prstGeom>
          <a:noFill/>
        </p:spPr>
        <p:txBody>
          <a:bodyPr wrap="none" rtlCol="0">
            <a:spAutoFit/>
          </a:bodyPr>
          <a:lstStyle/>
          <a:p>
            <a:r>
              <a:rPr lang="en-US" sz="1800" dirty="0">
                <a:solidFill>
                  <a:srgbClr val="FF0000"/>
                </a:solidFill>
                <a:highlight>
                  <a:srgbClr val="00FF00"/>
                </a:highlight>
              </a:rPr>
              <a:t>Syntax to configure NSSA area:  </a:t>
            </a:r>
            <a:r>
              <a:rPr lang="en-US" sz="1400" dirty="0">
                <a:solidFill>
                  <a:srgbClr val="FF0000"/>
                </a:solidFill>
                <a:highlight>
                  <a:srgbClr val="00FF00"/>
                </a:highlight>
                <a:latin typeface="Consolas" panose="020B0609020204030204" pitchFamily="49" charset="0"/>
                <a:cs typeface="Consolas" panose="020B0609020204030204" pitchFamily="49" charset="0"/>
              </a:rPr>
              <a:t>router </a:t>
            </a:r>
            <a:r>
              <a:rPr lang="en-US" sz="1400" dirty="0" err="1">
                <a:solidFill>
                  <a:srgbClr val="FF0000"/>
                </a:solidFill>
                <a:highlight>
                  <a:srgbClr val="00FF00"/>
                </a:highlight>
                <a:latin typeface="Consolas" panose="020B0609020204030204" pitchFamily="49" charset="0"/>
                <a:cs typeface="Consolas" panose="020B0609020204030204" pitchFamily="49" charset="0"/>
              </a:rPr>
              <a:t>ospf</a:t>
            </a:r>
            <a:r>
              <a:rPr lang="en-US" sz="1400" dirty="0">
                <a:solidFill>
                  <a:srgbClr val="FF0000"/>
                </a:solidFill>
                <a:highlight>
                  <a:srgbClr val="00FF00"/>
                </a:highlight>
                <a:latin typeface="Consolas" panose="020B0609020204030204" pitchFamily="49" charset="0"/>
                <a:cs typeface="Consolas" panose="020B0609020204030204" pitchFamily="49" charset="0"/>
              </a:rPr>
              <a:t> 110 </a:t>
            </a:r>
          </a:p>
          <a:p>
            <a:r>
              <a:rPr lang="en-US" sz="1400" dirty="0">
                <a:solidFill>
                  <a:srgbClr val="FF0000"/>
                </a:solidFill>
                <a:highlight>
                  <a:srgbClr val="00FF00"/>
                </a:highlight>
                <a:latin typeface="Consolas" panose="020B0609020204030204" pitchFamily="49" charset="0"/>
                <a:cs typeface="Consolas" panose="020B0609020204030204" pitchFamily="49" charset="0"/>
              </a:rPr>
              <a:t>			       area 18 </a:t>
            </a:r>
            <a:r>
              <a:rPr lang="en-US" sz="1400" dirty="0" err="1">
                <a:solidFill>
                  <a:srgbClr val="FF0000"/>
                </a:solidFill>
                <a:highlight>
                  <a:srgbClr val="00FF00"/>
                </a:highlight>
                <a:latin typeface="Consolas" panose="020B0609020204030204" pitchFamily="49" charset="0"/>
                <a:cs typeface="Consolas" panose="020B0609020204030204" pitchFamily="49" charset="0"/>
              </a:rPr>
              <a:t>nssa</a:t>
            </a:r>
            <a:r>
              <a:rPr lang="en-US" sz="1400" dirty="0">
                <a:solidFill>
                  <a:srgbClr val="FF0000"/>
                </a:solidFill>
                <a:highlight>
                  <a:srgbClr val="00FF00"/>
                </a:highlight>
                <a:latin typeface="Consolas" panose="020B0609020204030204" pitchFamily="49" charset="0"/>
                <a:cs typeface="Consolas" panose="020B0609020204030204" pitchFamily="49" charset="0"/>
              </a:rPr>
              <a:t>.     and area 18 </a:t>
            </a:r>
            <a:r>
              <a:rPr lang="en-US" sz="1400" dirty="0" err="1">
                <a:solidFill>
                  <a:srgbClr val="FF0000"/>
                </a:solidFill>
                <a:highlight>
                  <a:srgbClr val="00FF00"/>
                </a:highlight>
                <a:latin typeface="Consolas" panose="020B0609020204030204" pitchFamily="49" charset="0"/>
                <a:cs typeface="Consolas" panose="020B0609020204030204" pitchFamily="49" charset="0"/>
              </a:rPr>
              <a:t>nssa</a:t>
            </a:r>
            <a:r>
              <a:rPr lang="en-US" sz="1400" dirty="0">
                <a:solidFill>
                  <a:srgbClr val="FF0000"/>
                </a:solidFill>
                <a:highlight>
                  <a:srgbClr val="00FF00"/>
                </a:highlight>
                <a:latin typeface="Consolas" panose="020B0609020204030204" pitchFamily="49" charset="0"/>
                <a:cs typeface="Consolas" panose="020B0609020204030204" pitchFamily="49" charset="0"/>
              </a:rPr>
              <a:t> no-summary</a:t>
            </a:r>
            <a:r>
              <a:rPr lang="en-US" sz="1400" dirty="0">
                <a:solidFill>
                  <a:srgbClr val="FF0000"/>
                </a:solidFill>
                <a:highlight>
                  <a:srgbClr val="00FF00"/>
                </a:highlight>
                <a:latin typeface="Consolas" panose="020B0609020204030204" pitchFamily="49" charset="0"/>
                <a:cs typeface="Consolas" panose="020B0609020204030204" pitchFamily="49" charset="0"/>
                <a:sym typeface="Wingdings" pitchFamily="2" charset="2"/>
              </a:rPr>
              <a:t> will block type 3 </a:t>
            </a:r>
            <a:r>
              <a:rPr lang="en-US" sz="1400" dirty="0" err="1">
                <a:solidFill>
                  <a:srgbClr val="FF0000"/>
                </a:solidFill>
                <a:highlight>
                  <a:srgbClr val="00FF00"/>
                </a:highlight>
                <a:latin typeface="Consolas" panose="020B0609020204030204" pitchFamily="49" charset="0"/>
                <a:cs typeface="Consolas" panose="020B0609020204030204" pitchFamily="49" charset="0"/>
                <a:sym typeface="Wingdings" pitchFamily="2" charset="2"/>
              </a:rPr>
              <a:t>lsa’s</a:t>
            </a:r>
            <a:endParaRPr lang="en-US" sz="1400" dirty="0">
              <a:solidFill>
                <a:srgbClr val="FF0000"/>
              </a:solidFill>
              <a:highlight>
                <a:srgbClr val="00FF00"/>
              </a:highlight>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a:p>
            <a:r>
              <a:rPr lang="en-US" sz="1600" dirty="0"/>
              <a:t>Once you configure NSSA area on area20 routers please check “</a:t>
            </a:r>
            <a:r>
              <a:rPr lang="en-US" sz="1600" dirty="0">
                <a:solidFill>
                  <a:srgbClr val="FF0000"/>
                </a:solidFill>
                <a:highlight>
                  <a:srgbClr val="FFFF00"/>
                </a:highlight>
                <a:cs typeface="Consolas" panose="020B0609020204030204" pitchFamily="49" charset="0"/>
              </a:rPr>
              <a:t>show </a:t>
            </a:r>
            <a:r>
              <a:rPr lang="en-US" sz="1600" dirty="0" err="1">
                <a:solidFill>
                  <a:srgbClr val="FF0000"/>
                </a:solidFill>
                <a:highlight>
                  <a:srgbClr val="FFFF00"/>
                </a:highlight>
                <a:cs typeface="Consolas" panose="020B0609020204030204" pitchFamily="49" charset="0"/>
              </a:rPr>
              <a:t>ip</a:t>
            </a:r>
            <a:r>
              <a:rPr lang="en-US" sz="1600" dirty="0">
                <a:solidFill>
                  <a:srgbClr val="FF0000"/>
                </a:solidFill>
                <a:highlight>
                  <a:srgbClr val="FFFF00"/>
                </a:highlight>
                <a:cs typeface="Consolas" panose="020B0609020204030204" pitchFamily="49" charset="0"/>
              </a:rPr>
              <a:t> </a:t>
            </a:r>
            <a:r>
              <a:rPr lang="en-US" sz="1600" dirty="0" err="1">
                <a:solidFill>
                  <a:srgbClr val="FF0000"/>
                </a:solidFill>
                <a:highlight>
                  <a:srgbClr val="FFFF00"/>
                </a:highlight>
                <a:cs typeface="Consolas" panose="020B0609020204030204" pitchFamily="49" charset="0"/>
              </a:rPr>
              <a:t>ospf</a:t>
            </a:r>
            <a:r>
              <a:rPr lang="en-US" sz="1600" dirty="0">
                <a:solidFill>
                  <a:srgbClr val="FF0000"/>
                </a:solidFill>
                <a:highlight>
                  <a:srgbClr val="FFFF00"/>
                </a:highlight>
                <a:cs typeface="Consolas" panose="020B0609020204030204" pitchFamily="49" charset="0"/>
              </a:rPr>
              <a:t> database” </a:t>
            </a:r>
          </a:p>
          <a:p>
            <a:r>
              <a:rPr lang="en-US" sz="1600" dirty="0"/>
              <a:t>On area 18, area 0 and area 20 routers. You will see NSSA type7 LSA on area 18 routers and type5 LSA (10.10.10.10) in </a:t>
            </a:r>
          </a:p>
          <a:p>
            <a:r>
              <a:rPr lang="en-US" sz="1600" dirty="0"/>
              <a:t>Area0 and area20 router. Also you will see type 4 LSA (3.3.3.3) on Area 20 router. Please verify properly</a:t>
            </a:r>
          </a:p>
          <a:p>
            <a:endParaRPr lang="en-US" dirty="0"/>
          </a:p>
        </p:txBody>
      </p:sp>
    </p:spTree>
    <p:extLst>
      <p:ext uri="{BB962C8B-B14F-4D97-AF65-F5344CB8AC3E}">
        <p14:creationId xmlns:p14="http://schemas.microsoft.com/office/powerpoint/2010/main" val="30767427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CF84F6-A0A9-0CD0-E209-87050BB7640A}"/>
              </a:ext>
            </a:extLst>
          </p:cNvPr>
          <p:cNvSpPr txBox="1"/>
          <p:nvPr/>
        </p:nvSpPr>
        <p:spPr>
          <a:xfrm>
            <a:off x="79513" y="143123"/>
            <a:ext cx="11530721" cy="5078313"/>
          </a:xfrm>
          <a:prstGeom prst="rect">
            <a:avLst/>
          </a:prstGeom>
          <a:noFill/>
        </p:spPr>
        <p:txBody>
          <a:bodyPr wrap="none" rtlCol="0">
            <a:spAutoFit/>
          </a:bodyPr>
          <a:lstStyle/>
          <a:p>
            <a:r>
              <a:rPr lang="en-US" dirty="0"/>
              <a:t>Case 1: configure area 20 as a stub area and verify OSPF data base. It (ABR-2.2.2.2) will block the </a:t>
            </a:r>
          </a:p>
          <a:p>
            <a:r>
              <a:rPr lang="en-US" dirty="0"/>
              <a:t>Type 5 LSA’s. </a:t>
            </a:r>
          </a:p>
          <a:p>
            <a:endParaRPr lang="en-US" dirty="0"/>
          </a:p>
          <a:p>
            <a:r>
              <a:rPr lang="en-US" dirty="0"/>
              <a:t>Case 2: configure are 20 as totally stub area,  it will block both type 3 and type 5. </a:t>
            </a:r>
          </a:p>
          <a:p>
            <a:endParaRPr lang="en-US" dirty="0"/>
          </a:p>
          <a:p>
            <a:r>
              <a:rPr lang="en-US" dirty="0"/>
              <a:t>Case 3. configure Area 18 as a NSSA area and it will not allow type 5 LSA(8.8.8.8) and instead </a:t>
            </a:r>
          </a:p>
          <a:p>
            <a:r>
              <a:rPr lang="en-US" dirty="0"/>
              <a:t>It will create type 7 LSA for 100.100.100.100 and flood into area 18 routers. And ABR R3 router converts </a:t>
            </a:r>
          </a:p>
          <a:p>
            <a:r>
              <a:rPr lang="en-US" dirty="0"/>
              <a:t>Type 7LSA into Type 5 and flood into entire </a:t>
            </a:r>
            <a:r>
              <a:rPr lang="en-US" dirty="0" err="1"/>
              <a:t>ospf</a:t>
            </a:r>
            <a:r>
              <a:rPr lang="en-US" dirty="0"/>
              <a:t> domain except area 18.</a:t>
            </a:r>
          </a:p>
          <a:p>
            <a:endParaRPr lang="en-US" dirty="0"/>
          </a:p>
          <a:p>
            <a:r>
              <a:rPr lang="en-US" dirty="0"/>
              <a:t>Case4: Configure area as NSSA no-summary, it(ABR-3.3.3.3) will block type 3 LSA’s in area 18.</a:t>
            </a:r>
          </a:p>
          <a:p>
            <a:endParaRPr lang="en-US" dirty="0"/>
          </a:p>
          <a:p>
            <a:endParaRPr lang="en-US" dirty="0"/>
          </a:p>
          <a:p>
            <a:r>
              <a:rPr lang="en-US" dirty="0"/>
              <a:t>Verification:</a:t>
            </a:r>
          </a:p>
          <a:p>
            <a:endParaRPr lang="en-US" dirty="0"/>
          </a:p>
          <a:p>
            <a:r>
              <a:rPr lang="en-US" dirty="0"/>
              <a:t>Show </a:t>
            </a:r>
            <a:r>
              <a:rPr lang="en-US" dirty="0" err="1"/>
              <a:t>ip</a:t>
            </a:r>
            <a:r>
              <a:rPr lang="en-US" dirty="0"/>
              <a:t> </a:t>
            </a:r>
            <a:r>
              <a:rPr lang="en-US" dirty="0" err="1"/>
              <a:t>ospf</a:t>
            </a:r>
            <a:r>
              <a:rPr lang="en-US" dirty="0"/>
              <a:t> neighbor</a:t>
            </a:r>
          </a:p>
          <a:p>
            <a:r>
              <a:rPr lang="en-US" dirty="0"/>
              <a:t>Show </a:t>
            </a:r>
            <a:r>
              <a:rPr lang="en-US" dirty="0" err="1"/>
              <a:t>ip</a:t>
            </a:r>
            <a:r>
              <a:rPr lang="en-US" dirty="0"/>
              <a:t> </a:t>
            </a:r>
            <a:r>
              <a:rPr lang="en-US" dirty="0" err="1"/>
              <a:t>ospf</a:t>
            </a:r>
            <a:r>
              <a:rPr lang="en-US" dirty="0"/>
              <a:t> database</a:t>
            </a:r>
          </a:p>
          <a:p>
            <a:r>
              <a:rPr lang="en-US" dirty="0"/>
              <a:t>Show </a:t>
            </a:r>
            <a:r>
              <a:rPr lang="en-US" dirty="0" err="1"/>
              <a:t>ip</a:t>
            </a:r>
            <a:r>
              <a:rPr lang="en-US" dirty="0"/>
              <a:t> route</a:t>
            </a:r>
          </a:p>
          <a:p>
            <a:r>
              <a:rPr lang="en-US" dirty="0"/>
              <a:t>Show </a:t>
            </a:r>
            <a:r>
              <a:rPr lang="en-US" dirty="0" err="1"/>
              <a:t>ip</a:t>
            </a:r>
            <a:r>
              <a:rPr lang="en-US" dirty="0"/>
              <a:t> </a:t>
            </a:r>
            <a:r>
              <a:rPr lang="en-US"/>
              <a:t>interfaces brief</a:t>
            </a:r>
            <a:endParaRPr lang="en-US" dirty="0"/>
          </a:p>
        </p:txBody>
      </p:sp>
      <p:sp>
        <p:nvSpPr>
          <p:cNvPr id="5" name="TextBox 4">
            <a:extLst>
              <a:ext uri="{FF2B5EF4-FFF2-40B4-BE49-F238E27FC236}">
                <a16:creationId xmlns:a16="http://schemas.microsoft.com/office/drawing/2014/main" id="{BB98EBCD-4C96-C5C1-DF7A-642F572FD2E3}"/>
              </a:ext>
            </a:extLst>
          </p:cNvPr>
          <p:cNvSpPr txBox="1"/>
          <p:nvPr/>
        </p:nvSpPr>
        <p:spPr>
          <a:xfrm>
            <a:off x="246490" y="113703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3844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3C144-1739-E1BA-484C-1FB736C51533}"/>
              </a:ext>
            </a:extLst>
          </p:cNvPr>
          <p:cNvSpPr txBox="1"/>
          <p:nvPr/>
        </p:nvSpPr>
        <p:spPr>
          <a:xfrm>
            <a:off x="221447" y="179228"/>
            <a:ext cx="3642344" cy="369332"/>
          </a:xfrm>
          <a:prstGeom prst="rect">
            <a:avLst/>
          </a:prstGeom>
          <a:noFill/>
        </p:spPr>
        <p:txBody>
          <a:bodyPr wrap="none" rtlCol="0">
            <a:spAutoFit/>
          </a:bodyPr>
          <a:lstStyle/>
          <a:p>
            <a:r>
              <a:rPr lang="en-US" dirty="0"/>
              <a:t>OSPF LAB with External Prefixes:</a:t>
            </a:r>
          </a:p>
        </p:txBody>
      </p:sp>
      <p:pic>
        <p:nvPicPr>
          <p:cNvPr id="5" name="Picture 4">
            <a:extLst>
              <a:ext uri="{FF2B5EF4-FFF2-40B4-BE49-F238E27FC236}">
                <a16:creationId xmlns:a16="http://schemas.microsoft.com/office/drawing/2014/main" id="{F6FA12CD-13AC-4E28-4420-915407ADF9AD}"/>
              </a:ext>
            </a:extLst>
          </p:cNvPr>
          <p:cNvPicPr>
            <a:picLocks noChangeAspect="1"/>
          </p:cNvPicPr>
          <p:nvPr/>
        </p:nvPicPr>
        <p:blipFill>
          <a:blip r:embed="rId3"/>
          <a:stretch>
            <a:fillRect/>
          </a:stretch>
        </p:blipFill>
        <p:spPr>
          <a:xfrm>
            <a:off x="407504" y="695751"/>
            <a:ext cx="9596120" cy="5895556"/>
          </a:xfrm>
          <a:prstGeom prst="rect">
            <a:avLst/>
          </a:prstGeom>
        </p:spPr>
      </p:pic>
    </p:spTree>
    <p:extLst>
      <p:ext uri="{BB962C8B-B14F-4D97-AF65-F5344CB8AC3E}">
        <p14:creationId xmlns:p14="http://schemas.microsoft.com/office/powerpoint/2010/main" val="8434266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962D38-BBF3-50C6-5ABD-FB4A58CC4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0445"/>
            <a:ext cx="12070080" cy="6790414"/>
          </a:xfrm>
        </p:spPr>
      </p:pic>
    </p:spTree>
    <p:extLst>
      <p:ext uri="{BB962C8B-B14F-4D97-AF65-F5344CB8AC3E}">
        <p14:creationId xmlns:p14="http://schemas.microsoft.com/office/powerpoint/2010/main" val="99414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6EF31-39D5-7BAF-234F-3FC81C44DA64}"/>
              </a:ext>
            </a:extLst>
          </p:cNvPr>
          <p:cNvSpPr txBox="1"/>
          <p:nvPr/>
        </p:nvSpPr>
        <p:spPr>
          <a:xfrm>
            <a:off x="243840" y="243840"/>
            <a:ext cx="1175322" cy="369332"/>
          </a:xfrm>
          <a:prstGeom prst="rect">
            <a:avLst/>
          </a:prstGeom>
          <a:noFill/>
        </p:spPr>
        <p:txBody>
          <a:bodyPr wrap="none" rtlCol="0">
            <a:spAutoFit/>
          </a:bodyPr>
          <a:lstStyle/>
          <a:p>
            <a:r>
              <a:rPr lang="en-US" dirty="0"/>
              <a:t>R1 router</a:t>
            </a:r>
          </a:p>
        </p:txBody>
      </p:sp>
      <p:sp>
        <p:nvSpPr>
          <p:cNvPr id="4" name="TextBox 3">
            <a:extLst>
              <a:ext uri="{FF2B5EF4-FFF2-40B4-BE49-F238E27FC236}">
                <a16:creationId xmlns:a16="http://schemas.microsoft.com/office/drawing/2014/main" id="{6786E3E4-8C48-6C13-3068-38F6A8F0B184}"/>
              </a:ext>
            </a:extLst>
          </p:cNvPr>
          <p:cNvSpPr txBox="1"/>
          <p:nvPr/>
        </p:nvSpPr>
        <p:spPr>
          <a:xfrm>
            <a:off x="47120" y="499978"/>
            <a:ext cx="3728720" cy="4555093"/>
          </a:xfrm>
          <a:prstGeom prst="rect">
            <a:avLst/>
          </a:prstGeom>
          <a:noFill/>
        </p:spPr>
        <p:txBody>
          <a:bodyPr wrap="square" rtlCol="0">
            <a:spAutoFit/>
          </a:bodyPr>
          <a:lstStyle/>
          <a:p>
            <a:r>
              <a:rPr lang="en-US" sz="1000" dirty="0">
                <a:latin typeface="Consolas" panose="020B0609020204030204" pitchFamily="49" charset="0"/>
                <a:cs typeface="Consolas" panose="020B0609020204030204" pitchFamily="49" charset="0"/>
              </a:rPr>
              <a:t>interface Loopback0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1.1.1.1 255.255.255.255</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FastEthernet0/0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192.168.12.1 255.255.255.0</a:t>
            </a:r>
          </a:p>
          <a:p>
            <a:r>
              <a:rPr lang="en-US" sz="1000" dirty="0">
                <a:latin typeface="Consolas" panose="020B0609020204030204" pitchFamily="49" charset="0"/>
                <a:cs typeface="Consolas" panose="020B0609020204030204" pitchFamily="49" charset="0"/>
              </a:rPr>
              <a:t>No shut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FastEthernet1/0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192.168.13.1 255.255.255.0</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No shut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interface FastEthernet2/0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192.168.18.1 255.255.255.0</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No shut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110</a:t>
            </a:r>
          </a:p>
          <a:p>
            <a:r>
              <a:rPr lang="en-US" sz="1000" dirty="0">
                <a:latin typeface="Consolas" panose="020B0609020204030204" pitchFamily="49" charset="0"/>
                <a:cs typeface="Consolas" panose="020B0609020204030204" pitchFamily="49" charset="0"/>
              </a:rPr>
              <a:t> redistribute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100 subnets</a:t>
            </a:r>
          </a:p>
          <a:p>
            <a:r>
              <a:rPr lang="en-US" sz="1000" dirty="0">
                <a:latin typeface="Consolas" panose="020B0609020204030204" pitchFamily="49" charset="0"/>
                <a:cs typeface="Consolas" panose="020B0609020204030204" pitchFamily="49" charset="0"/>
              </a:rPr>
              <a:t> network 1.1.1.1 0.0.0.0 area 0</a:t>
            </a:r>
          </a:p>
          <a:p>
            <a:r>
              <a:rPr lang="en-US" sz="1000" dirty="0">
                <a:latin typeface="Consolas" panose="020B0609020204030204" pitchFamily="49" charset="0"/>
                <a:cs typeface="Consolas" panose="020B0609020204030204" pitchFamily="49" charset="0"/>
              </a:rPr>
              <a:t> network 192.168.12.0 0.0.0.255 area 0</a:t>
            </a:r>
          </a:p>
          <a:p>
            <a:r>
              <a:rPr lang="en-US" sz="1000" dirty="0">
                <a:latin typeface="Consolas" panose="020B0609020204030204" pitchFamily="49" charset="0"/>
                <a:cs typeface="Consolas" panose="020B0609020204030204" pitchFamily="49" charset="0"/>
              </a:rPr>
              <a:t> network 192.168.13.0 0.0.0.255 area 0</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100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log-neighbor-changes</a:t>
            </a:r>
          </a:p>
          <a:p>
            <a:r>
              <a:rPr lang="en-US" sz="1000" dirty="0">
                <a:latin typeface="Consolas" panose="020B0609020204030204" pitchFamily="49" charset="0"/>
                <a:cs typeface="Consolas" panose="020B0609020204030204" pitchFamily="49" charset="0"/>
              </a:rPr>
              <a:t> network 1.1.1.1 mask 255.255.255.255</a:t>
            </a:r>
          </a:p>
          <a:p>
            <a:r>
              <a:rPr lang="en-US" sz="1000" dirty="0">
                <a:latin typeface="Consolas" panose="020B0609020204030204" pitchFamily="49" charset="0"/>
                <a:cs typeface="Consolas" panose="020B0609020204030204" pitchFamily="49" charset="0"/>
              </a:rPr>
              <a:t> redistribute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110</a:t>
            </a:r>
          </a:p>
          <a:p>
            <a:r>
              <a:rPr lang="en-US" sz="1000" dirty="0">
                <a:latin typeface="Consolas" panose="020B0609020204030204" pitchFamily="49" charset="0"/>
                <a:cs typeface="Consolas" panose="020B0609020204030204" pitchFamily="49" charset="0"/>
              </a:rPr>
              <a:t> neighbor 192.168.18.8 remote-as 300</a:t>
            </a:r>
          </a:p>
          <a:p>
            <a:endParaRPr lang="en-US" sz="1000" dirty="0">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F2C8F790-E2AA-54DC-3C6F-806B6D60EC12}"/>
              </a:ext>
            </a:extLst>
          </p:cNvPr>
          <p:cNvSpPr txBox="1"/>
          <p:nvPr/>
        </p:nvSpPr>
        <p:spPr>
          <a:xfrm>
            <a:off x="5374640" y="89654"/>
            <a:ext cx="1245854" cy="369332"/>
          </a:xfrm>
          <a:prstGeom prst="rect">
            <a:avLst/>
          </a:prstGeom>
          <a:noFill/>
        </p:spPr>
        <p:txBody>
          <a:bodyPr wrap="none" rtlCol="0">
            <a:spAutoFit/>
          </a:bodyPr>
          <a:lstStyle/>
          <a:p>
            <a:r>
              <a:rPr lang="en-US" dirty="0"/>
              <a:t>R2 Router</a:t>
            </a:r>
          </a:p>
        </p:txBody>
      </p:sp>
      <p:sp>
        <p:nvSpPr>
          <p:cNvPr id="8" name="TextBox 7">
            <a:extLst>
              <a:ext uri="{FF2B5EF4-FFF2-40B4-BE49-F238E27FC236}">
                <a16:creationId xmlns:a16="http://schemas.microsoft.com/office/drawing/2014/main" id="{E509B37A-EB08-8F3A-26B8-98E83DF02C34}"/>
              </a:ext>
            </a:extLst>
          </p:cNvPr>
          <p:cNvSpPr txBox="1"/>
          <p:nvPr/>
        </p:nvSpPr>
        <p:spPr>
          <a:xfrm>
            <a:off x="5303520" y="504260"/>
            <a:ext cx="3498073" cy="2862322"/>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interface Loopback0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2.2.2.2 255.255.255.255</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FastEthernet0/0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192.168.12.2 255.255.255.0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FastEthernet1/0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192.168.24.2 255.255.255.0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router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110</a:t>
            </a:r>
          </a:p>
          <a:p>
            <a:r>
              <a:rPr lang="en-US" sz="1200" dirty="0">
                <a:latin typeface="Consolas" panose="020B0609020204030204" pitchFamily="49" charset="0"/>
                <a:cs typeface="Consolas" panose="020B0609020204030204" pitchFamily="49" charset="0"/>
              </a:rPr>
              <a:t>network 2.2.2.2 0.0.0.0 area 0</a:t>
            </a:r>
          </a:p>
          <a:p>
            <a:r>
              <a:rPr lang="en-US" sz="1200" dirty="0">
                <a:latin typeface="Consolas" panose="020B0609020204030204" pitchFamily="49" charset="0"/>
                <a:cs typeface="Consolas" panose="020B0609020204030204" pitchFamily="49" charset="0"/>
              </a:rPr>
              <a:t> network 192.168.12.0 0.0.0.255 area 0</a:t>
            </a:r>
          </a:p>
          <a:p>
            <a:r>
              <a:rPr lang="en-US" sz="1200" dirty="0">
                <a:latin typeface="Consolas" panose="020B0609020204030204" pitchFamily="49" charset="0"/>
                <a:cs typeface="Consolas" panose="020B0609020204030204" pitchFamily="49" charset="0"/>
              </a:rPr>
              <a:t> network 192.168.24.0 0.0.0.255 area 20</a:t>
            </a:r>
          </a:p>
          <a:p>
            <a:r>
              <a:rPr lang="en-US" sz="1200"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FC429B93-6AEB-378F-905C-CF22E627CEEA}"/>
              </a:ext>
            </a:extLst>
          </p:cNvPr>
          <p:cNvSpPr txBox="1"/>
          <p:nvPr/>
        </p:nvSpPr>
        <p:spPr>
          <a:xfrm>
            <a:off x="5374640" y="3366582"/>
            <a:ext cx="1245854" cy="369332"/>
          </a:xfrm>
          <a:prstGeom prst="rect">
            <a:avLst/>
          </a:prstGeom>
          <a:noFill/>
        </p:spPr>
        <p:txBody>
          <a:bodyPr wrap="none" rtlCol="0">
            <a:spAutoFit/>
          </a:bodyPr>
          <a:lstStyle/>
          <a:p>
            <a:r>
              <a:rPr lang="en-US" dirty="0"/>
              <a:t>R3 Router</a:t>
            </a:r>
          </a:p>
        </p:txBody>
      </p:sp>
      <p:sp>
        <p:nvSpPr>
          <p:cNvPr id="10" name="TextBox 9">
            <a:extLst>
              <a:ext uri="{FF2B5EF4-FFF2-40B4-BE49-F238E27FC236}">
                <a16:creationId xmlns:a16="http://schemas.microsoft.com/office/drawing/2014/main" id="{58643D02-17C5-283D-D712-E64A2C4C4930}"/>
              </a:ext>
            </a:extLst>
          </p:cNvPr>
          <p:cNvSpPr txBox="1"/>
          <p:nvPr/>
        </p:nvSpPr>
        <p:spPr>
          <a:xfrm>
            <a:off x="5345999" y="3735914"/>
            <a:ext cx="3498073" cy="3046988"/>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interface Loopback0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3.3.3.3 255.255.255.255</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FastEthernet0/0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192.168.36.3 255.255.255.0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interface FastEthernet1/0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192.168.13.3 255.255.255.0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router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110</a:t>
            </a:r>
          </a:p>
          <a:p>
            <a:r>
              <a:rPr lang="en-US" sz="1200" dirty="0">
                <a:latin typeface="Consolas" panose="020B0609020204030204" pitchFamily="49" charset="0"/>
                <a:cs typeface="Consolas" panose="020B0609020204030204" pitchFamily="49" charset="0"/>
              </a:rPr>
              <a:t>network 3.3.3.3 0.0.0.0 area 0</a:t>
            </a:r>
          </a:p>
          <a:p>
            <a:r>
              <a:rPr lang="en-US" sz="1200" dirty="0">
                <a:latin typeface="Consolas" panose="020B0609020204030204" pitchFamily="49" charset="0"/>
                <a:cs typeface="Consolas" panose="020B0609020204030204" pitchFamily="49" charset="0"/>
              </a:rPr>
              <a:t> network 192.168.13.0 0.0.0.255 area 0</a:t>
            </a:r>
          </a:p>
          <a:p>
            <a:r>
              <a:rPr lang="en-US" sz="1200" dirty="0">
                <a:latin typeface="Consolas" panose="020B0609020204030204" pitchFamily="49" charset="0"/>
                <a:cs typeface="Consolas" panose="020B0609020204030204" pitchFamily="49" charset="0"/>
              </a:rPr>
              <a:t> network 192.168.36.0 0.0.0.255 area 18</a:t>
            </a:r>
          </a:p>
          <a:p>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54F19548-96A9-28C4-790D-91621839826F}"/>
              </a:ext>
            </a:extLst>
          </p:cNvPr>
          <p:cNvSpPr txBox="1"/>
          <p:nvPr/>
        </p:nvSpPr>
        <p:spPr>
          <a:xfrm>
            <a:off x="209923" y="4941877"/>
            <a:ext cx="1898277" cy="369332"/>
          </a:xfrm>
          <a:prstGeom prst="rect">
            <a:avLst/>
          </a:prstGeom>
          <a:noFill/>
        </p:spPr>
        <p:txBody>
          <a:bodyPr wrap="none" rtlCol="0">
            <a:spAutoFit/>
          </a:bodyPr>
          <a:lstStyle/>
          <a:p>
            <a:r>
              <a:rPr lang="en-US" dirty="0"/>
              <a:t>Google Router:</a:t>
            </a:r>
          </a:p>
        </p:txBody>
      </p:sp>
      <p:sp>
        <p:nvSpPr>
          <p:cNvPr id="13" name="TextBox 12">
            <a:extLst>
              <a:ext uri="{FF2B5EF4-FFF2-40B4-BE49-F238E27FC236}">
                <a16:creationId xmlns:a16="http://schemas.microsoft.com/office/drawing/2014/main" id="{C809F4A0-292F-1B9F-DE20-B41D6ABF4F30}"/>
              </a:ext>
            </a:extLst>
          </p:cNvPr>
          <p:cNvSpPr txBox="1"/>
          <p:nvPr/>
        </p:nvSpPr>
        <p:spPr>
          <a:xfrm>
            <a:off x="120015" y="5234502"/>
            <a:ext cx="2864887" cy="1631216"/>
          </a:xfrm>
          <a:prstGeom prst="rect">
            <a:avLst/>
          </a:prstGeom>
          <a:noFill/>
        </p:spPr>
        <p:txBody>
          <a:bodyPr wrap="none" rtlCol="0">
            <a:spAutoFit/>
          </a:bodyPr>
          <a:lstStyle/>
          <a:p>
            <a:r>
              <a:rPr lang="en-US" sz="1000" dirty="0">
                <a:latin typeface="Consolas" panose="020B0609020204030204" pitchFamily="49" charset="0"/>
                <a:cs typeface="Consolas" panose="020B0609020204030204" pitchFamily="49" charset="0"/>
              </a:rPr>
              <a:t>Int lo0</a:t>
            </a:r>
          </a:p>
          <a:p>
            <a:r>
              <a:rPr lang="en-US" sz="1000" dirty="0">
                <a:latin typeface="Consolas" panose="020B0609020204030204" pitchFamily="49" charset="0"/>
                <a:cs typeface="Consolas" panose="020B0609020204030204" pitchFamily="49" charset="0"/>
              </a:rPr>
              <a:t>Ip add 8.8.8.8 255.255.255.0</a:t>
            </a:r>
          </a:p>
          <a:p>
            <a:r>
              <a:rPr lang="en-US" sz="1000" dirty="0">
                <a:latin typeface="Consolas" panose="020B0609020204030204" pitchFamily="49" charset="0"/>
                <a:cs typeface="Consolas" panose="020B0609020204030204" pitchFamily="49" charset="0"/>
              </a:rPr>
              <a:t>interface FastEthernet0/0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192.168.18.8 255.255.255.0</a:t>
            </a:r>
          </a:p>
          <a:p>
            <a:r>
              <a:rPr lang="en-US" sz="1000" dirty="0">
                <a:latin typeface="Consolas" panose="020B0609020204030204" pitchFamily="49" charset="0"/>
                <a:cs typeface="Consolas" panose="020B0609020204030204" pitchFamily="49" charset="0"/>
              </a:rPr>
              <a:t>No shut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300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log-neighbor-changes</a:t>
            </a:r>
          </a:p>
          <a:p>
            <a:r>
              <a:rPr lang="en-US" sz="1000" dirty="0">
                <a:latin typeface="Consolas" panose="020B0609020204030204" pitchFamily="49" charset="0"/>
                <a:cs typeface="Consolas" panose="020B0609020204030204" pitchFamily="49" charset="0"/>
              </a:rPr>
              <a:t> network 8.8.8.8 mask 255.255.255.255</a:t>
            </a:r>
          </a:p>
          <a:p>
            <a:r>
              <a:rPr lang="en-US" sz="1000" dirty="0">
                <a:latin typeface="Consolas" panose="020B0609020204030204" pitchFamily="49" charset="0"/>
                <a:cs typeface="Consolas" panose="020B0609020204030204" pitchFamily="49" charset="0"/>
              </a:rPr>
              <a:t> neighbor 192.168.18.1 remote-as 100</a:t>
            </a:r>
          </a:p>
          <a:p>
            <a:r>
              <a:rPr lang="en-US" sz="1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582826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6EF31-39D5-7BAF-234F-3FC81C44DA64}"/>
              </a:ext>
            </a:extLst>
          </p:cNvPr>
          <p:cNvSpPr txBox="1"/>
          <p:nvPr/>
        </p:nvSpPr>
        <p:spPr>
          <a:xfrm>
            <a:off x="243840" y="243840"/>
            <a:ext cx="1175322" cy="369332"/>
          </a:xfrm>
          <a:prstGeom prst="rect">
            <a:avLst/>
          </a:prstGeom>
          <a:noFill/>
        </p:spPr>
        <p:txBody>
          <a:bodyPr wrap="none" rtlCol="0">
            <a:spAutoFit/>
          </a:bodyPr>
          <a:lstStyle/>
          <a:p>
            <a:r>
              <a:rPr lang="en-US" dirty="0"/>
              <a:t>R4 router</a:t>
            </a:r>
          </a:p>
        </p:txBody>
      </p:sp>
      <p:sp>
        <p:nvSpPr>
          <p:cNvPr id="4" name="TextBox 3">
            <a:extLst>
              <a:ext uri="{FF2B5EF4-FFF2-40B4-BE49-F238E27FC236}">
                <a16:creationId xmlns:a16="http://schemas.microsoft.com/office/drawing/2014/main" id="{6786E3E4-8C48-6C13-3068-38F6A8F0B184}"/>
              </a:ext>
            </a:extLst>
          </p:cNvPr>
          <p:cNvSpPr txBox="1"/>
          <p:nvPr/>
        </p:nvSpPr>
        <p:spPr>
          <a:xfrm>
            <a:off x="243840" y="711200"/>
            <a:ext cx="3728720" cy="2308324"/>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interface Loopback0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4.4.4.4 255.255.255.255</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FastEthernet0/0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192.168.45.4 255.255.255.0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FastEthernet1/0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192.168.24.4 255.255.255.0</a:t>
            </a:r>
          </a:p>
          <a:p>
            <a:r>
              <a:rPr lang="en-US" sz="1200" dirty="0">
                <a:latin typeface="Consolas" panose="020B0609020204030204" pitchFamily="49" charset="0"/>
                <a:cs typeface="Consolas" panose="020B0609020204030204" pitchFamily="49" charset="0"/>
              </a:rPr>
              <a:t>No shut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F2C8F790-E2AA-54DC-3C6F-806B6D60EC12}"/>
              </a:ext>
            </a:extLst>
          </p:cNvPr>
          <p:cNvSpPr txBox="1"/>
          <p:nvPr/>
        </p:nvSpPr>
        <p:spPr>
          <a:xfrm>
            <a:off x="5374640" y="89654"/>
            <a:ext cx="1245854" cy="369332"/>
          </a:xfrm>
          <a:prstGeom prst="rect">
            <a:avLst/>
          </a:prstGeom>
          <a:noFill/>
        </p:spPr>
        <p:txBody>
          <a:bodyPr wrap="none" rtlCol="0">
            <a:spAutoFit/>
          </a:bodyPr>
          <a:lstStyle/>
          <a:p>
            <a:r>
              <a:rPr lang="en-US" dirty="0"/>
              <a:t>R6 Router</a:t>
            </a:r>
          </a:p>
        </p:txBody>
      </p:sp>
      <p:sp>
        <p:nvSpPr>
          <p:cNvPr id="7" name="TextBox 6">
            <a:extLst>
              <a:ext uri="{FF2B5EF4-FFF2-40B4-BE49-F238E27FC236}">
                <a16:creationId xmlns:a16="http://schemas.microsoft.com/office/drawing/2014/main" id="{AD4D0865-F104-FBB1-7E23-4DD920A7C921}"/>
              </a:ext>
            </a:extLst>
          </p:cNvPr>
          <p:cNvSpPr txBox="1"/>
          <p:nvPr/>
        </p:nvSpPr>
        <p:spPr>
          <a:xfrm>
            <a:off x="243840" y="2535635"/>
            <a:ext cx="3498073" cy="830997"/>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router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110</a:t>
            </a:r>
          </a:p>
          <a:p>
            <a:r>
              <a:rPr lang="en-US" sz="1200" dirty="0">
                <a:latin typeface="Consolas" panose="020B0609020204030204" pitchFamily="49" charset="0"/>
                <a:cs typeface="Consolas" panose="020B0609020204030204" pitchFamily="49" charset="0"/>
              </a:rPr>
              <a:t>network 4.4.4.4 0.0.0.0 area 20</a:t>
            </a:r>
          </a:p>
          <a:p>
            <a:r>
              <a:rPr lang="en-US" sz="1200" dirty="0">
                <a:latin typeface="Consolas" panose="020B0609020204030204" pitchFamily="49" charset="0"/>
                <a:cs typeface="Consolas" panose="020B0609020204030204" pitchFamily="49" charset="0"/>
              </a:rPr>
              <a:t> network 192.168.24.0 0.0.0.255 area 20</a:t>
            </a:r>
          </a:p>
          <a:p>
            <a:r>
              <a:rPr lang="en-US" sz="1200" dirty="0">
                <a:latin typeface="Consolas" panose="020B0609020204030204" pitchFamily="49" charset="0"/>
                <a:cs typeface="Consolas" panose="020B0609020204030204" pitchFamily="49" charset="0"/>
              </a:rPr>
              <a:t> network 192.168.45.0 0.0.0.255 area 20</a:t>
            </a:r>
          </a:p>
        </p:txBody>
      </p:sp>
      <p:sp>
        <p:nvSpPr>
          <p:cNvPr id="8" name="TextBox 7">
            <a:extLst>
              <a:ext uri="{FF2B5EF4-FFF2-40B4-BE49-F238E27FC236}">
                <a16:creationId xmlns:a16="http://schemas.microsoft.com/office/drawing/2014/main" id="{E509B37A-EB08-8F3A-26B8-98E83DF02C34}"/>
              </a:ext>
            </a:extLst>
          </p:cNvPr>
          <p:cNvSpPr txBox="1"/>
          <p:nvPr/>
        </p:nvSpPr>
        <p:spPr>
          <a:xfrm>
            <a:off x="5303520" y="504260"/>
            <a:ext cx="3498073" cy="3046988"/>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interface Loopback0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6.6.6.6 255.255.255.255</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FastEthernet0/0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192.168.36.6 255.255.255.0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FastEthernet1/0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192.168.67.6 255.255.255.0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router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110</a:t>
            </a:r>
          </a:p>
          <a:p>
            <a:r>
              <a:rPr lang="en-US" sz="1200" dirty="0">
                <a:latin typeface="Consolas" panose="020B0609020204030204" pitchFamily="49" charset="0"/>
                <a:cs typeface="Consolas" panose="020B0609020204030204" pitchFamily="49" charset="0"/>
              </a:rPr>
              <a:t>network 6.6.6.6 0.0.0.0 area 18</a:t>
            </a:r>
          </a:p>
          <a:p>
            <a:r>
              <a:rPr lang="en-US" sz="1200" dirty="0">
                <a:latin typeface="Consolas" panose="020B0609020204030204" pitchFamily="49" charset="0"/>
                <a:cs typeface="Consolas" panose="020B0609020204030204" pitchFamily="49" charset="0"/>
              </a:rPr>
              <a:t> network 192.168.36.0 0.0.0.255 area 18</a:t>
            </a:r>
          </a:p>
          <a:p>
            <a:r>
              <a:rPr lang="en-US" sz="1200" dirty="0">
                <a:latin typeface="Consolas" panose="020B0609020204030204" pitchFamily="49" charset="0"/>
                <a:cs typeface="Consolas" panose="020B0609020204030204" pitchFamily="49" charset="0"/>
              </a:rPr>
              <a:t> network 192.168.67.0 0.0.0.255 area 18</a:t>
            </a:r>
          </a:p>
          <a:p>
            <a:r>
              <a:rPr lang="en-US" sz="1200"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FC429B93-6AEB-378F-905C-CF22E627CEEA}"/>
              </a:ext>
            </a:extLst>
          </p:cNvPr>
          <p:cNvSpPr txBox="1"/>
          <p:nvPr/>
        </p:nvSpPr>
        <p:spPr>
          <a:xfrm>
            <a:off x="4529857" y="3558612"/>
            <a:ext cx="1245854" cy="369332"/>
          </a:xfrm>
          <a:prstGeom prst="rect">
            <a:avLst/>
          </a:prstGeom>
          <a:noFill/>
        </p:spPr>
        <p:txBody>
          <a:bodyPr wrap="none" rtlCol="0">
            <a:spAutoFit/>
          </a:bodyPr>
          <a:lstStyle/>
          <a:p>
            <a:r>
              <a:rPr lang="en-US" dirty="0"/>
              <a:t>R7 Router</a:t>
            </a:r>
          </a:p>
        </p:txBody>
      </p:sp>
      <p:sp>
        <p:nvSpPr>
          <p:cNvPr id="10" name="TextBox 9">
            <a:extLst>
              <a:ext uri="{FF2B5EF4-FFF2-40B4-BE49-F238E27FC236}">
                <a16:creationId xmlns:a16="http://schemas.microsoft.com/office/drawing/2014/main" id="{58643D02-17C5-283D-D712-E64A2C4C4930}"/>
              </a:ext>
            </a:extLst>
          </p:cNvPr>
          <p:cNvSpPr txBox="1"/>
          <p:nvPr/>
        </p:nvSpPr>
        <p:spPr>
          <a:xfrm>
            <a:off x="4529857" y="3881646"/>
            <a:ext cx="2935419" cy="2400657"/>
          </a:xfrm>
          <a:prstGeom prst="rect">
            <a:avLst/>
          </a:prstGeom>
          <a:noFill/>
        </p:spPr>
        <p:txBody>
          <a:bodyPr wrap="none" rtlCol="0">
            <a:spAutoFit/>
          </a:bodyPr>
          <a:lstStyle/>
          <a:p>
            <a:r>
              <a:rPr lang="en-US" sz="1000" dirty="0">
                <a:latin typeface="Consolas" panose="020B0609020204030204" pitchFamily="49" charset="0"/>
                <a:cs typeface="Consolas" panose="020B0609020204030204" pitchFamily="49" charset="0"/>
              </a:rPr>
              <a:t>interface FastEthernet1/0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192.168.67.7 255.255.255.0</a:t>
            </a:r>
          </a:p>
          <a:p>
            <a:r>
              <a:rPr lang="en-US" sz="1000" dirty="0">
                <a:latin typeface="Consolas" panose="020B0609020204030204" pitchFamily="49" charset="0"/>
                <a:cs typeface="Consolas" panose="020B0609020204030204" pitchFamily="49" charset="0"/>
              </a:rPr>
              <a:t>No shut</a:t>
            </a:r>
          </a:p>
          <a:p>
            <a:r>
              <a:rPr lang="en-US" sz="1000" dirty="0">
                <a:latin typeface="Consolas" panose="020B0609020204030204" pitchFamily="49" charset="0"/>
                <a:cs typeface="Consolas" panose="020B0609020204030204" pitchFamily="49" charset="0"/>
              </a:rPr>
              <a:t>interface FastEthernet2/1</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192.168.78.7 255.255.255.0</a:t>
            </a:r>
          </a:p>
          <a:p>
            <a:r>
              <a:rPr lang="en-US" sz="1000" dirty="0">
                <a:latin typeface="Consolas" panose="020B0609020204030204" pitchFamily="49" charset="0"/>
                <a:cs typeface="Consolas" panose="020B0609020204030204" pitchFamily="49" charset="0"/>
              </a:rPr>
              <a:t>no shut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110</a:t>
            </a:r>
          </a:p>
          <a:p>
            <a:r>
              <a:rPr lang="en-US" sz="1000" dirty="0">
                <a:latin typeface="Consolas" panose="020B0609020204030204" pitchFamily="49" charset="0"/>
                <a:cs typeface="Consolas" panose="020B0609020204030204" pitchFamily="49" charset="0"/>
              </a:rPr>
              <a:t>redistribute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100 </a:t>
            </a:r>
          </a:p>
          <a:p>
            <a:r>
              <a:rPr lang="en-US" sz="1000" dirty="0">
                <a:latin typeface="Consolas" panose="020B0609020204030204" pitchFamily="49" charset="0"/>
                <a:cs typeface="Consolas" panose="020B0609020204030204" pitchFamily="49" charset="0"/>
              </a:rPr>
              <a:t>network 7.7.7.7 0.0.0.0 area 18</a:t>
            </a:r>
          </a:p>
          <a:p>
            <a:r>
              <a:rPr lang="en-US" sz="1000" dirty="0">
                <a:latin typeface="Consolas" panose="020B0609020204030204" pitchFamily="49" charset="0"/>
                <a:cs typeface="Consolas" panose="020B0609020204030204" pitchFamily="49" charset="0"/>
              </a:rPr>
              <a:t> network 192.168.67.0 0.0.0.255 area 18</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100</a:t>
            </a:r>
          </a:p>
          <a:p>
            <a:r>
              <a:rPr lang="en-US" sz="1000" dirty="0">
                <a:latin typeface="Consolas" panose="020B0609020204030204" pitchFamily="49" charset="0"/>
                <a:cs typeface="Consolas" panose="020B0609020204030204" pitchFamily="49" charset="0"/>
              </a:rPr>
              <a:t>redistribute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110</a:t>
            </a:r>
          </a:p>
          <a:p>
            <a:r>
              <a:rPr lang="en-US" sz="1000" dirty="0">
                <a:latin typeface="Consolas" panose="020B0609020204030204" pitchFamily="49" charset="0"/>
                <a:cs typeface="Consolas" panose="020B0609020204030204" pitchFamily="49" charset="0"/>
              </a:rPr>
              <a:t> neighbor 192.168.78.8 remote-as 500</a:t>
            </a:r>
          </a:p>
        </p:txBody>
      </p:sp>
      <p:sp>
        <p:nvSpPr>
          <p:cNvPr id="2" name="TextBox 1">
            <a:extLst>
              <a:ext uri="{FF2B5EF4-FFF2-40B4-BE49-F238E27FC236}">
                <a16:creationId xmlns:a16="http://schemas.microsoft.com/office/drawing/2014/main" id="{68CDDA08-31B6-D76E-0928-A23203B2176E}"/>
              </a:ext>
            </a:extLst>
          </p:cNvPr>
          <p:cNvSpPr txBox="1"/>
          <p:nvPr/>
        </p:nvSpPr>
        <p:spPr>
          <a:xfrm>
            <a:off x="243840" y="3508723"/>
            <a:ext cx="1245854" cy="369332"/>
          </a:xfrm>
          <a:prstGeom prst="rect">
            <a:avLst/>
          </a:prstGeom>
          <a:noFill/>
        </p:spPr>
        <p:txBody>
          <a:bodyPr wrap="none" rtlCol="0">
            <a:spAutoFit/>
          </a:bodyPr>
          <a:lstStyle/>
          <a:p>
            <a:r>
              <a:rPr lang="en-US" dirty="0"/>
              <a:t>R5 Router</a:t>
            </a:r>
          </a:p>
        </p:txBody>
      </p:sp>
      <p:sp>
        <p:nvSpPr>
          <p:cNvPr id="5" name="TextBox 4">
            <a:extLst>
              <a:ext uri="{FF2B5EF4-FFF2-40B4-BE49-F238E27FC236}">
                <a16:creationId xmlns:a16="http://schemas.microsoft.com/office/drawing/2014/main" id="{A464D608-4026-41EE-C062-DB880F3EA42C}"/>
              </a:ext>
            </a:extLst>
          </p:cNvPr>
          <p:cNvSpPr txBox="1"/>
          <p:nvPr/>
        </p:nvSpPr>
        <p:spPr>
          <a:xfrm>
            <a:off x="243840" y="4020146"/>
            <a:ext cx="3498073" cy="2123658"/>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interface Loopback0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5.5.5.5 255.255.255.255</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interface FastEthernet0/0</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192.168.45.5 255.255.255.0</a:t>
            </a:r>
          </a:p>
          <a:p>
            <a:r>
              <a:rPr lang="en-US" sz="1200" dirty="0">
                <a:latin typeface="Consolas" panose="020B0609020204030204" pitchFamily="49" charset="0"/>
                <a:cs typeface="Consolas" panose="020B0609020204030204" pitchFamily="49" charset="0"/>
              </a:rPr>
              <a:t>No shut</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router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110</a:t>
            </a:r>
          </a:p>
          <a:p>
            <a:r>
              <a:rPr lang="en-US" sz="1200" dirty="0">
                <a:latin typeface="Consolas" panose="020B0609020204030204" pitchFamily="49" charset="0"/>
                <a:cs typeface="Consolas" panose="020B0609020204030204" pitchFamily="49" charset="0"/>
              </a:rPr>
              <a:t>network 5.5.5.5 0.0.0.0 area 20</a:t>
            </a:r>
          </a:p>
          <a:p>
            <a:r>
              <a:rPr lang="en-US" sz="1200" dirty="0">
                <a:latin typeface="Consolas" panose="020B0609020204030204" pitchFamily="49" charset="0"/>
                <a:cs typeface="Consolas" panose="020B0609020204030204" pitchFamily="49" charset="0"/>
              </a:rPr>
              <a:t> network 192.168.45.0 0.0.0.255 area 20</a:t>
            </a:r>
          </a:p>
          <a:p>
            <a:r>
              <a:rPr lang="en-US" sz="1200" dirty="0">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C3AE6C12-2375-3A2E-3E19-6347950400D0}"/>
              </a:ext>
            </a:extLst>
          </p:cNvPr>
          <p:cNvSpPr txBox="1"/>
          <p:nvPr/>
        </p:nvSpPr>
        <p:spPr>
          <a:xfrm>
            <a:off x="7575468" y="4067854"/>
            <a:ext cx="4842345" cy="1631216"/>
          </a:xfrm>
          <a:prstGeom prst="rect">
            <a:avLst/>
          </a:prstGeom>
          <a:noFill/>
        </p:spPr>
        <p:txBody>
          <a:bodyPr wrap="square" rtlCol="0">
            <a:spAutoFit/>
          </a:bodyPr>
          <a:lstStyle/>
          <a:p>
            <a:r>
              <a:rPr lang="en-US" sz="1000" dirty="0">
                <a:latin typeface="Consolas" panose="020B0609020204030204" pitchFamily="49" charset="0"/>
                <a:cs typeface="Consolas" panose="020B0609020204030204" pitchFamily="49" charset="0"/>
              </a:rPr>
              <a:t>Int f2/1</a:t>
            </a:r>
          </a:p>
          <a:p>
            <a:r>
              <a:rPr lang="en-US" sz="1000" dirty="0">
                <a:latin typeface="Consolas" panose="020B0609020204030204" pitchFamily="49" charset="0"/>
                <a:cs typeface="Consolas" panose="020B0609020204030204" pitchFamily="49" charset="0"/>
              </a:rPr>
              <a:t>Ip add 192.168.78.8 255.255.255.0</a:t>
            </a:r>
          </a:p>
          <a:p>
            <a:r>
              <a:rPr lang="en-US" sz="1000" dirty="0">
                <a:latin typeface="Consolas" panose="020B0609020204030204" pitchFamily="49" charset="0"/>
                <a:cs typeface="Consolas" panose="020B0609020204030204" pitchFamily="49" charset="0"/>
              </a:rPr>
              <a:t>No shut</a:t>
            </a:r>
          </a:p>
          <a:p>
            <a:r>
              <a:rPr lang="en-US" sz="1000" dirty="0">
                <a:latin typeface="Consolas" panose="020B0609020204030204" pitchFamily="49" charset="0"/>
                <a:cs typeface="Consolas" panose="020B0609020204030204" pitchFamily="49" charset="0"/>
              </a:rPr>
              <a:t>Intlo0</a:t>
            </a:r>
          </a:p>
          <a:p>
            <a:r>
              <a:rPr lang="en-US" sz="1000" dirty="0">
                <a:latin typeface="Consolas" panose="020B0609020204030204" pitchFamily="49" charset="0"/>
                <a:cs typeface="Consolas" panose="020B0609020204030204" pitchFamily="49" charset="0"/>
              </a:rPr>
              <a:t>Ip add 100.100.100.100 255.255.255.255</a:t>
            </a:r>
          </a:p>
          <a:p>
            <a:endParaRPr lang="en-US" sz="1000" dirty="0">
              <a:latin typeface="Consolas" panose="020B0609020204030204" pitchFamily="49" charset="0"/>
              <a:cs typeface="Consolas" panose="020B0609020204030204" pitchFamily="49" charset="0"/>
            </a:endParaRPr>
          </a:p>
          <a:p>
            <a:r>
              <a:rPr lang="en-US" sz="1000" dirty="0" err="1">
                <a:latin typeface="Consolas" panose="020B0609020204030204" pitchFamily="49" charset="0"/>
                <a:cs typeface="Consolas" panose="020B0609020204030204" pitchFamily="49" charset="0"/>
              </a:rPr>
              <a:t>Ramesh_server</a:t>
            </a:r>
            <a:r>
              <a:rPr lang="en-US" sz="1000" dirty="0">
                <a:latin typeface="Consolas" panose="020B0609020204030204" pitchFamily="49" charset="0"/>
                <a:cs typeface="Consolas" panose="020B0609020204030204" pitchFamily="49" charset="0"/>
              </a:rPr>
              <a:t>(config)#router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500</a:t>
            </a:r>
          </a:p>
          <a:p>
            <a:r>
              <a:rPr lang="en-US" sz="1000" dirty="0" err="1">
                <a:latin typeface="Consolas" panose="020B0609020204030204" pitchFamily="49" charset="0"/>
                <a:cs typeface="Consolas" panose="020B0609020204030204" pitchFamily="49" charset="0"/>
              </a:rPr>
              <a:t>Ramesh_server</a:t>
            </a:r>
            <a:r>
              <a:rPr lang="en-US" sz="1000" dirty="0">
                <a:latin typeface="Consolas" panose="020B0609020204030204" pitchFamily="49" charset="0"/>
                <a:cs typeface="Consolas" panose="020B0609020204030204" pitchFamily="49" charset="0"/>
              </a:rPr>
              <a:t>(config-router)#neighbor 192.168.78.7 remote-as 100</a:t>
            </a:r>
          </a:p>
          <a:p>
            <a:r>
              <a:rPr lang="en-US" sz="1000" dirty="0" err="1">
                <a:latin typeface="Consolas" panose="020B0609020204030204" pitchFamily="49" charset="0"/>
                <a:cs typeface="Consolas" panose="020B0609020204030204" pitchFamily="49" charset="0"/>
              </a:rPr>
              <a:t>Ramesh_server</a:t>
            </a:r>
            <a:r>
              <a:rPr lang="en-US" sz="1000" dirty="0">
                <a:latin typeface="Consolas" panose="020B0609020204030204" pitchFamily="49" charset="0"/>
                <a:cs typeface="Consolas" panose="020B0609020204030204" pitchFamily="49" charset="0"/>
              </a:rPr>
              <a:t>(config-router)#network 100.100.100.100 mask 255.255.255.255</a:t>
            </a:r>
          </a:p>
        </p:txBody>
      </p:sp>
      <p:sp>
        <p:nvSpPr>
          <p:cNvPr id="15" name="TextBox 14">
            <a:extLst>
              <a:ext uri="{FF2B5EF4-FFF2-40B4-BE49-F238E27FC236}">
                <a16:creationId xmlns:a16="http://schemas.microsoft.com/office/drawing/2014/main" id="{FA03B40C-9975-BBD4-734F-4DF4D68C1207}"/>
              </a:ext>
            </a:extLst>
          </p:cNvPr>
          <p:cNvSpPr txBox="1"/>
          <p:nvPr/>
        </p:nvSpPr>
        <p:spPr>
          <a:xfrm>
            <a:off x="8570632" y="3360828"/>
            <a:ext cx="1245854" cy="369332"/>
          </a:xfrm>
          <a:prstGeom prst="rect">
            <a:avLst/>
          </a:prstGeom>
          <a:noFill/>
        </p:spPr>
        <p:txBody>
          <a:bodyPr wrap="none" rtlCol="0">
            <a:spAutoFit/>
          </a:bodyPr>
          <a:lstStyle/>
          <a:p>
            <a:r>
              <a:rPr lang="en-US" dirty="0"/>
              <a:t>R8 Router</a:t>
            </a:r>
          </a:p>
        </p:txBody>
      </p:sp>
    </p:spTree>
    <p:extLst>
      <p:ext uri="{BB962C8B-B14F-4D97-AF65-F5344CB8AC3E}">
        <p14:creationId xmlns:p14="http://schemas.microsoft.com/office/powerpoint/2010/main" val="42061930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3118823-97F0-F6DD-2A7B-46A7E977E0F5}"/>
              </a:ext>
            </a:extLst>
          </p:cNvPr>
          <p:cNvSpPr txBox="1"/>
          <p:nvPr/>
        </p:nvSpPr>
        <p:spPr>
          <a:xfrm>
            <a:off x="60960" y="117693"/>
            <a:ext cx="1518364" cy="369332"/>
          </a:xfrm>
          <a:prstGeom prst="rect">
            <a:avLst/>
          </a:prstGeom>
          <a:noFill/>
        </p:spPr>
        <p:txBody>
          <a:bodyPr wrap="none" rtlCol="0">
            <a:spAutoFit/>
          </a:bodyPr>
          <a:lstStyle/>
          <a:p>
            <a:r>
              <a:rPr lang="en-US" dirty="0"/>
              <a:t>Verification:</a:t>
            </a:r>
          </a:p>
        </p:txBody>
      </p:sp>
      <p:sp>
        <p:nvSpPr>
          <p:cNvPr id="12" name="TextBox 11">
            <a:extLst>
              <a:ext uri="{FF2B5EF4-FFF2-40B4-BE49-F238E27FC236}">
                <a16:creationId xmlns:a16="http://schemas.microsoft.com/office/drawing/2014/main" id="{1F8ABFBF-FF94-14A9-C121-3A4DE9B5026D}"/>
              </a:ext>
            </a:extLst>
          </p:cNvPr>
          <p:cNvSpPr txBox="1"/>
          <p:nvPr/>
        </p:nvSpPr>
        <p:spPr>
          <a:xfrm>
            <a:off x="335280" y="487025"/>
            <a:ext cx="6471643" cy="6370975"/>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R1#sh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ospf</a:t>
            </a:r>
            <a:r>
              <a:rPr lang="en-US" sz="1200" dirty="0">
                <a:latin typeface="Consolas" panose="020B0609020204030204" pitchFamily="49" charset="0"/>
                <a:cs typeface="Consolas" panose="020B0609020204030204" pitchFamily="49" charset="0"/>
              </a:rPr>
              <a:t> data</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OSPF Router with ID (1.1.1.1) (Process ID 110)</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Router Link States (Area 0)</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Link ID         ADV Router      Age         Seq#       Checksum Link count</a:t>
            </a:r>
          </a:p>
          <a:p>
            <a:r>
              <a:rPr lang="en-US" sz="1200" dirty="0">
                <a:latin typeface="Consolas" panose="020B0609020204030204" pitchFamily="49" charset="0"/>
                <a:cs typeface="Consolas" panose="020B0609020204030204" pitchFamily="49" charset="0"/>
              </a:rPr>
              <a:t>1.1.1.1         1.1.1.1         11          0x80000017 0x005DB1 3</a:t>
            </a:r>
          </a:p>
          <a:p>
            <a:r>
              <a:rPr lang="en-US" sz="1200" dirty="0">
                <a:latin typeface="Consolas" panose="020B0609020204030204" pitchFamily="49" charset="0"/>
                <a:cs typeface="Consolas" panose="020B0609020204030204" pitchFamily="49" charset="0"/>
              </a:rPr>
              <a:t>2.2.2.2         2.2.2.2         59          0x8000000E 0x0029E3 2</a:t>
            </a:r>
          </a:p>
          <a:p>
            <a:r>
              <a:rPr lang="en-US" sz="1200" dirty="0">
                <a:latin typeface="Consolas" panose="020B0609020204030204" pitchFamily="49" charset="0"/>
                <a:cs typeface="Consolas" panose="020B0609020204030204" pitchFamily="49" charset="0"/>
              </a:rPr>
              <a:t>3.3.3.3         3.3.3.3         203         0x80000011 0x0057A2 2</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Net Link States (Area 0)</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Link ID         ADV Router      Age         Seq#       Checksum</a:t>
            </a:r>
          </a:p>
          <a:p>
            <a:r>
              <a:rPr lang="en-US" sz="1200" dirty="0">
                <a:latin typeface="Consolas" panose="020B0609020204030204" pitchFamily="49" charset="0"/>
                <a:cs typeface="Consolas" panose="020B0609020204030204" pitchFamily="49" charset="0"/>
              </a:rPr>
              <a:t>192.168.12.2    2.2.2.2         59          0x8000000A 0x007D28</a:t>
            </a:r>
          </a:p>
          <a:p>
            <a:r>
              <a:rPr lang="en-US" sz="1200" dirty="0">
                <a:latin typeface="Consolas" panose="020B0609020204030204" pitchFamily="49" charset="0"/>
                <a:cs typeface="Consolas" panose="020B0609020204030204" pitchFamily="49" charset="0"/>
              </a:rPr>
              <a:t>192.168.13.3    3.3.3.3         691         0x8000000A 0x006C2F</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Summary Net Link States (Area 0)</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Link ID         ADV Router      Age         Seq#       Checksum</a:t>
            </a:r>
          </a:p>
          <a:p>
            <a:r>
              <a:rPr lang="en-US" sz="1200" dirty="0">
                <a:latin typeface="Consolas" panose="020B0609020204030204" pitchFamily="49" charset="0"/>
                <a:cs typeface="Consolas" panose="020B0609020204030204" pitchFamily="49" charset="0"/>
              </a:rPr>
              <a:t>4.4.4.4         2.2.2.2         143         0x80000001 0x00A87A</a:t>
            </a:r>
          </a:p>
          <a:p>
            <a:r>
              <a:rPr lang="en-US" sz="1200" dirty="0">
                <a:latin typeface="Consolas" panose="020B0609020204030204" pitchFamily="49" charset="0"/>
                <a:cs typeface="Consolas" panose="020B0609020204030204" pitchFamily="49" charset="0"/>
              </a:rPr>
              <a:t>5.5.5.5         2.2.2.2         133         0x80000001 0x008499</a:t>
            </a:r>
          </a:p>
          <a:p>
            <a:r>
              <a:rPr lang="en-US" sz="1200" dirty="0">
                <a:latin typeface="Consolas" panose="020B0609020204030204" pitchFamily="49" charset="0"/>
                <a:cs typeface="Consolas" panose="020B0609020204030204" pitchFamily="49" charset="0"/>
              </a:rPr>
              <a:t>6.6.6.6         3.3.3.3         203         0x80000009 0x001EF0</a:t>
            </a:r>
          </a:p>
          <a:p>
            <a:r>
              <a:rPr lang="en-US" sz="1200" dirty="0">
                <a:latin typeface="Consolas" panose="020B0609020204030204" pitchFamily="49" charset="0"/>
                <a:cs typeface="Consolas" panose="020B0609020204030204" pitchFamily="49" charset="0"/>
              </a:rPr>
              <a:t>7.7.7.7         3.3.3.3         203         0x80000009 0x00F910</a:t>
            </a:r>
          </a:p>
          <a:p>
            <a:r>
              <a:rPr lang="en-US" sz="1200" dirty="0">
                <a:latin typeface="Consolas" panose="020B0609020204030204" pitchFamily="49" charset="0"/>
                <a:cs typeface="Consolas" panose="020B0609020204030204" pitchFamily="49" charset="0"/>
              </a:rPr>
              <a:t>192.168.24.0    2.2.2.2         143         0x80000001 0x009C16</a:t>
            </a:r>
          </a:p>
          <a:p>
            <a:r>
              <a:rPr lang="en-US" sz="1200" dirty="0">
                <a:latin typeface="Consolas" panose="020B0609020204030204" pitchFamily="49" charset="0"/>
                <a:cs typeface="Consolas" panose="020B0609020204030204" pitchFamily="49" charset="0"/>
              </a:rPr>
              <a:t>192.168.36.0    3.3.3.3         93          0x80000001 0x00F9A8</a:t>
            </a:r>
          </a:p>
          <a:p>
            <a:r>
              <a:rPr lang="en-US" sz="1200" dirty="0">
                <a:latin typeface="Consolas" panose="020B0609020204030204" pitchFamily="49" charset="0"/>
                <a:cs typeface="Consolas" panose="020B0609020204030204" pitchFamily="49" charset="0"/>
              </a:rPr>
              <a:t>192.168.45.0    2.2.2.2         143         0x80000001 0x00BEDD</a:t>
            </a:r>
          </a:p>
          <a:p>
            <a:r>
              <a:rPr lang="en-US" sz="1200" dirty="0">
                <a:latin typeface="Consolas" panose="020B0609020204030204" pitchFamily="49" charset="0"/>
                <a:cs typeface="Consolas" panose="020B0609020204030204" pitchFamily="49" charset="0"/>
              </a:rPr>
              <a:t>192.168.67.0    3.3.3.3         65          0x80000001 0x00ADD4</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a:solidFill>
                  <a:srgbClr val="FF0000"/>
                </a:solidFill>
                <a:highlight>
                  <a:srgbClr val="FFFF00"/>
                </a:highlight>
                <a:latin typeface="Consolas" panose="020B0609020204030204" pitchFamily="49" charset="0"/>
                <a:cs typeface="Consolas" panose="020B0609020204030204" pitchFamily="49" charset="0"/>
              </a:rPr>
              <a:t>Type-5 AS External Link States</a:t>
            </a:r>
          </a:p>
          <a:p>
            <a:endParaRPr lang="en-US" sz="1200" dirty="0">
              <a:solidFill>
                <a:srgbClr val="FF0000"/>
              </a:solidFill>
              <a:highlight>
                <a:srgbClr val="FFFF00"/>
              </a:highlight>
              <a:latin typeface="Consolas" panose="020B0609020204030204" pitchFamily="49" charset="0"/>
              <a:cs typeface="Consolas" panose="020B0609020204030204" pitchFamily="49" charset="0"/>
            </a:endParaRPr>
          </a:p>
          <a:p>
            <a:r>
              <a:rPr lang="en-US" sz="1200" dirty="0">
                <a:solidFill>
                  <a:srgbClr val="FF0000"/>
                </a:solidFill>
                <a:highlight>
                  <a:srgbClr val="FFFF00"/>
                </a:highlight>
                <a:latin typeface="Consolas" panose="020B0609020204030204" pitchFamily="49" charset="0"/>
                <a:cs typeface="Consolas" panose="020B0609020204030204" pitchFamily="49" charset="0"/>
              </a:rPr>
              <a:t>Link ID         ADV Router      Age         Seq#       Checksum Tag</a:t>
            </a:r>
          </a:p>
          <a:p>
            <a:r>
              <a:rPr lang="en-US" sz="1200" dirty="0">
                <a:solidFill>
                  <a:srgbClr val="FF0000"/>
                </a:solidFill>
                <a:highlight>
                  <a:srgbClr val="FFFF00"/>
                </a:highlight>
                <a:latin typeface="Consolas" panose="020B0609020204030204" pitchFamily="49" charset="0"/>
                <a:cs typeface="Consolas" panose="020B0609020204030204" pitchFamily="49" charset="0"/>
              </a:rPr>
              <a:t>8.8.8.8         1.1.1.1         497         0x8000000B 0x00B1A6 300</a:t>
            </a:r>
          </a:p>
          <a:p>
            <a:r>
              <a:rPr lang="en-US" sz="1200" dirty="0">
                <a:latin typeface="Consolas" panose="020B0609020204030204" pitchFamily="49" charset="0"/>
                <a:cs typeface="Consolas" panose="020B0609020204030204" pitchFamily="49" charset="0"/>
              </a:rPr>
              <a:t>R1#</a:t>
            </a:r>
          </a:p>
        </p:txBody>
      </p:sp>
      <p:sp>
        <p:nvSpPr>
          <p:cNvPr id="13" name="TextBox 12">
            <a:extLst>
              <a:ext uri="{FF2B5EF4-FFF2-40B4-BE49-F238E27FC236}">
                <a16:creationId xmlns:a16="http://schemas.microsoft.com/office/drawing/2014/main" id="{9F92C2E5-B5F7-6D05-50AB-7DFE551BFC27}"/>
              </a:ext>
            </a:extLst>
          </p:cNvPr>
          <p:cNvSpPr txBox="1"/>
          <p:nvPr/>
        </p:nvSpPr>
        <p:spPr>
          <a:xfrm>
            <a:off x="1579324" y="135572"/>
            <a:ext cx="7343677" cy="369332"/>
          </a:xfrm>
          <a:prstGeom prst="rect">
            <a:avLst/>
          </a:prstGeom>
          <a:noFill/>
        </p:spPr>
        <p:txBody>
          <a:bodyPr wrap="none" rtlCol="0">
            <a:spAutoFit/>
          </a:bodyPr>
          <a:lstStyle/>
          <a:p>
            <a:r>
              <a:rPr lang="en-US" dirty="0"/>
              <a:t>Check the </a:t>
            </a:r>
            <a:r>
              <a:rPr lang="en-US" dirty="0" err="1"/>
              <a:t>ospf</a:t>
            </a:r>
            <a:r>
              <a:rPr lang="en-US" dirty="0"/>
              <a:t> data base in area0 , area20 and area18 routers</a:t>
            </a:r>
          </a:p>
        </p:txBody>
      </p:sp>
    </p:spTree>
    <p:extLst>
      <p:ext uri="{BB962C8B-B14F-4D97-AF65-F5344CB8AC3E}">
        <p14:creationId xmlns:p14="http://schemas.microsoft.com/office/powerpoint/2010/main" val="23275993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9B5ED2-AE8E-40B5-50B8-C5E6607A96BD}"/>
              </a:ext>
            </a:extLst>
          </p:cNvPr>
          <p:cNvSpPr txBox="1"/>
          <p:nvPr/>
        </p:nvSpPr>
        <p:spPr>
          <a:xfrm>
            <a:off x="203200" y="162560"/>
            <a:ext cx="12425680" cy="6247864"/>
          </a:xfrm>
          <a:prstGeom prst="rect">
            <a:avLst/>
          </a:prstGeom>
          <a:noFill/>
        </p:spPr>
        <p:txBody>
          <a:bodyPr wrap="square" rtlCol="0">
            <a:spAutoFit/>
          </a:bodyPr>
          <a:lstStyle/>
          <a:p>
            <a:r>
              <a:rPr lang="en-US" sz="1000" dirty="0">
                <a:latin typeface="Consolas" panose="020B0609020204030204" pitchFamily="49" charset="0"/>
                <a:cs typeface="Consolas" panose="020B0609020204030204" pitchFamily="49" charset="0"/>
              </a:rPr>
              <a:t>R4#sh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data</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OSPF Router with ID (4.4.4.4) (Process ID 110)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	Router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20)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 Link count</a:t>
            </a:r>
          </a:p>
          <a:p>
            <a:r>
              <a:rPr lang="en-US" sz="1000" dirty="0">
                <a:latin typeface="Consolas" panose="020B0609020204030204" pitchFamily="49" charset="0"/>
                <a:cs typeface="Consolas" panose="020B0609020204030204" pitchFamily="49" charset="0"/>
              </a:rPr>
              <a:t>2.2.2.2         2.2.2.2         297         0x8000000E 0x004DBE 1</a:t>
            </a:r>
          </a:p>
          <a:p>
            <a:r>
              <a:rPr lang="en-US" sz="1000" dirty="0">
                <a:latin typeface="Consolas" panose="020B0609020204030204" pitchFamily="49" charset="0"/>
                <a:cs typeface="Consolas" panose="020B0609020204030204" pitchFamily="49" charset="0"/>
              </a:rPr>
              <a:t>4.4.4.4         4.4.4.4         279         0x80000018 0x00F494 3</a:t>
            </a:r>
          </a:p>
          <a:p>
            <a:r>
              <a:rPr lang="en-US" sz="1000" dirty="0">
                <a:latin typeface="Consolas" panose="020B0609020204030204" pitchFamily="49" charset="0"/>
                <a:cs typeface="Consolas" panose="020B0609020204030204" pitchFamily="49" charset="0"/>
              </a:rPr>
              <a:t>5.5.5.5         5.5.5.5         276         0x80000010 0x002877 2</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Net Link States (Area 20)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192.168.24.4    4.4.4.4         292         0x8000000E 0x001768</a:t>
            </a:r>
          </a:p>
          <a:p>
            <a:r>
              <a:rPr lang="en-US" sz="1000" dirty="0">
                <a:latin typeface="Consolas" panose="020B0609020204030204" pitchFamily="49" charset="0"/>
                <a:cs typeface="Consolas" panose="020B0609020204030204" pitchFamily="49" charset="0"/>
              </a:rPr>
              <a:t>192.168.45.5    5.5.5.5         276         0x8000000E 0x008DCB</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Summary Net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20)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1.1.1.1         2.2.2.2         372         0x80000009 0x002304</a:t>
            </a:r>
          </a:p>
          <a:p>
            <a:r>
              <a:rPr lang="en-US" sz="1000" dirty="0">
                <a:latin typeface="Consolas" panose="020B0609020204030204" pitchFamily="49" charset="0"/>
                <a:cs typeface="Consolas" panose="020B0609020204030204" pitchFamily="49" charset="0"/>
              </a:rPr>
              <a:t>2.2.2.2         2.2.2.2         372         0x80000009 0x00EA39</a:t>
            </a:r>
          </a:p>
          <a:p>
            <a:r>
              <a:rPr lang="en-US" sz="1000" dirty="0">
                <a:latin typeface="Consolas" panose="020B0609020204030204" pitchFamily="49" charset="0"/>
                <a:cs typeface="Consolas" panose="020B0609020204030204" pitchFamily="49" charset="0"/>
              </a:rPr>
              <a:t>3.3.3.3         2.2.2.2         372         0x80000009 0x00D04D</a:t>
            </a:r>
          </a:p>
          <a:p>
            <a:r>
              <a:rPr lang="en-US" sz="1000" dirty="0">
                <a:latin typeface="Consolas" panose="020B0609020204030204" pitchFamily="49" charset="0"/>
                <a:cs typeface="Consolas" panose="020B0609020204030204" pitchFamily="49" charset="0"/>
              </a:rPr>
              <a:t>6.6.6.6         2.2.2.2         372         0x80000009 0x0050C0</a:t>
            </a:r>
          </a:p>
          <a:p>
            <a:r>
              <a:rPr lang="en-US" sz="1000" dirty="0">
                <a:latin typeface="Consolas" panose="020B0609020204030204" pitchFamily="49" charset="0"/>
                <a:cs typeface="Consolas" panose="020B0609020204030204" pitchFamily="49" charset="0"/>
              </a:rPr>
              <a:t>7.7.7.7         2.2.2.2         372         0x80000009 0x002CDF</a:t>
            </a:r>
          </a:p>
          <a:p>
            <a:r>
              <a:rPr lang="en-US" sz="1000" dirty="0">
                <a:latin typeface="Consolas" panose="020B0609020204030204" pitchFamily="49" charset="0"/>
                <a:cs typeface="Consolas" panose="020B0609020204030204" pitchFamily="49" charset="0"/>
              </a:rPr>
              <a:t>192.168.12.0    2.2.2.2         372         0x80000009 0x0011A5</a:t>
            </a:r>
          </a:p>
          <a:p>
            <a:r>
              <a:rPr lang="en-US" sz="1000" dirty="0">
                <a:latin typeface="Consolas" panose="020B0609020204030204" pitchFamily="49" charset="0"/>
                <a:cs typeface="Consolas" panose="020B0609020204030204" pitchFamily="49" charset="0"/>
              </a:rPr>
              <a:t>192.168.13.0    2.2.2.2         372         0x80000009 0x0010A4</a:t>
            </a:r>
          </a:p>
          <a:p>
            <a:r>
              <a:rPr lang="en-US" sz="1000" dirty="0">
                <a:latin typeface="Consolas" panose="020B0609020204030204" pitchFamily="49" charset="0"/>
                <a:cs typeface="Consolas" panose="020B0609020204030204" pitchFamily="49" charset="0"/>
              </a:rPr>
              <a:t>192.168.36.0    2.2.2.2         232         0x80000001 0x002C78</a:t>
            </a:r>
          </a:p>
          <a:p>
            <a:r>
              <a:rPr lang="en-US" sz="1000" dirty="0">
                <a:latin typeface="Consolas" panose="020B0609020204030204" pitchFamily="49" charset="0"/>
                <a:cs typeface="Consolas" panose="020B0609020204030204" pitchFamily="49" charset="0"/>
              </a:rPr>
              <a:t>192.168.67.0    2.2.2.2         204         0x80000001 0x00DFA4</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Summary ASB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20)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1.1.1.1         2.2.2.2         372         0x80000001 0x001B14</a:t>
            </a:r>
          </a:p>
          <a:p>
            <a:endParaRPr lang="en-US" sz="1000" dirty="0">
              <a:latin typeface="Consolas" panose="020B0609020204030204" pitchFamily="49" charset="0"/>
              <a:cs typeface="Consolas" panose="020B0609020204030204" pitchFamily="49" charset="0"/>
            </a:endParaRPr>
          </a:p>
          <a:p>
            <a:r>
              <a:rPr lang="en-US" sz="1000" dirty="0">
                <a:solidFill>
                  <a:srgbClr val="FF0000"/>
                </a:solidFill>
                <a:highlight>
                  <a:srgbClr val="FFFF00"/>
                </a:highlight>
                <a:latin typeface="Consolas" panose="020B0609020204030204" pitchFamily="49" charset="0"/>
                <a:cs typeface="Consolas" panose="020B0609020204030204" pitchFamily="49" charset="0"/>
              </a:rPr>
              <a:t>		Type-5 AS External Link States</a:t>
            </a:r>
          </a:p>
          <a:p>
            <a:endParaRPr lang="en-US" sz="1000" dirty="0">
              <a:solidFill>
                <a:srgbClr val="FF0000"/>
              </a:solidFill>
              <a:highlight>
                <a:srgbClr val="FFFF00"/>
              </a:highlight>
              <a:latin typeface="Consolas" panose="020B0609020204030204" pitchFamily="49" charset="0"/>
              <a:cs typeface="Consolas" panose="020B0609020204030204" pitchFamily="49" charset="0"/>
            </a:endParaRPr>
          </a:p>
          <a:p>
            <a:r>
              <a:rPr lang="en-US" sz="1000" dirty="0">
                <a:solidFill>
                  <a:srgbClr val="FF0000"/>
                </a:solidFill>
                <a:highlight>
                  <a:srgbClr val="FFFF00"/>
                </a:highlight>
                <a:latin typeface="Consolas" panose="020B0609020204030204" pitchFamily="49" charset="0"/>
                <a:cs typeface="Consolas" panose="020B0609020204030204" pitchFamily="49" charset="0"/>
              </a:rPr>
              <a:t>Link ID         ADV Router      Age         Seq#       Checksum Tag</a:t>
            </a:r>
          </a:p>
          <a:p>
            <a:r>
              <a:rPr lang="en-US" sz="1000" dirty="0">
                <a:solidFill>
                  <a:srgbClr val="FF0000"/>
                </a:solidFill>
                <a:highlight>
                  <a:srgbClr val="FFFF00"/>
                </a:highlight>
                <a:latin typeface="Consolas" panose="020B0609020204030204" pitchFamily="49" charset="0"/>
                <a:cs typeface="Consolas" panose="020B0609020204030204" pitchFamily="49" charset="0"/>
              </a:rPr>
              <a:t>8.8.8.8         1.1.1.1         638         0x8000000B 0x00B1A6 300</a:t>
            </a:r>
          </a:p>
          <a:p>
            <a:r>
              <a:rPr lang="en-US" sz="1000" dirty="0">
                <a:latin typeface="Consolas" panose="020B0609020204030204" pitchFamily="49" charset="0"/>
                <a:cs typeface="Consolas" panose="020B0609020204030204" pitchFamily="49" charset="0"/>
              </a:rPr>
              <a:t>R4#</a:t>
            </a:r>
          </a:p>
        </p:txBody>
      </p:sp>
    </p:spTree>
    <p:extLst>
      <p:ext uri="{BB962C8B-B14F-4D97-AF65-F5344CB8AC3E}">
        <p14:creationId xmlns:p14="http://schemas.microsoft.com/office/powerpoint/2010/main" val="989938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9B5ED2-AE8E-40B5-50B8-C5E6607A96BD}"/>
              </a:ext>
            </a:extLst>
          </p:cNvPr>
          <p:cNvSpPr txBox="1"/>
          <p:nvPr/>
        </p:nvSpPr>
        <p:spPr>
          <a:xfrm>
            <a:off x="487680" y="182880"/>
            <a:ext cx="12425680" cy="6247864"/>
          </a:xfrm>
          <a:prstGeom prst="rect">
            <a:avLst/>
          </a:prstGeom>
          <a:noFill/>
        </p:spPr>
        <p:txBody>
          <a:bodyPr wrap="square" rtlCol="0">
            <a:spAutoFit/>
          </a:bodyPr>
          <a:lstStyle/>
          <a:p>
            <a:r>
              <a:rPr lang="en-US" sz="1000" dirty="0">
                <a:latin typeface="Consolas" panose="020B0609020204030204" pitchFamily="49" charset="0"/>
                <a:cs typeface="Consolas" panose="020B0609020204030204" pitchFamily="49" charset="0"/>
              </a:rPr>
              <a:t>R7(config)#do </a:t>
            </a:r>
            <a:r>
              <a:rPr lang="en-US" sz="1000" dirty="0" err="1">
                <a:latin typeface="Consolas" panose="020B0609020204030204" pitchFamily="49" charset="0"/>
                <a:cs typeface="Consolas" panose="020B0609020204030204" pitchFamily="49" charset="0"/>
              </a:rPr>
              <a:t>sh</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data</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OSPF Router with ID (7.7.7.7) (Process ID 110)</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Router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18)</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 Link count</a:t>
            </a:r>
          </a:p>
          <a:p>
            <a:r>
              <a:rPr lang="en-US" sz="1000" dirty="0">
                <a:latin typeface="Consolas" panose="020B0609020204030204" pitchFamily="49" charset="0"/>
                <a:cs typeface="Consolas" panose="020B0609020204030204" pitchFamily="49" charset="0"/>
              </a:rPr>
              <a:t>3.3.3.3         3.3.3.3         346         0x80000010 0x0028BE 1</a:t>
            </a:r>
          </a:p>
          <a:p>
            <a:r>
              <a:rPr lang="en-US" sz="1000" dirty="0">
                <a:latin typeface="Consolas" panose="020B0609020204030204" pitchFamily="49" charset="0"/>
                <a:cs typeface="Consolas" panose="020B0609020204030204" pitchFamily="49" charset="0"/>
              </a:rPr>
              <a:t>6.6.6.6         6.6.6.6         214         0x80000016 0x00D84E 3</a:t>
            </a:r>
          </a:p>
          <a:p>
            <a:r>
              <a:rPr lang="en-US" sz="1000" dirty="0">
                <a:latin typeface="Consolas" panose="020B0609020204030204" pitchFamily="49" charset="0"/>
                <a:cs typeface="Consolas" panose="020B0609020204030204" pitchFamily="49" charset="0"/>
              </a:rPr>
              <a:t>7.7.7.7         7.7.7.7         265         0x80000013 0x00262E 2</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Net Link States (Area 18)</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192.168.36.6    6.6.6.6         341         0x8000000B 0x00BEA1</a:t>
            </a:r>
          </a:p>
          <a:p>
            <a:r>
              <a:rPr lang="en-US" sz="1000" dirty="0">
                <a:latin typeface="Consolas" panose="020B0609020204030204" pitchFamily="49" charset="0"/>
                <a:cs typeface="Consolas" panose="020B0609020204030204" pitchFamily="49" charset="0"/>
              </a:rPr>
              <a:t>192.168.67.7    7.7.7.7         265         0x8000000F 0x00F037</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Summary Net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18)</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1.1.1.1         3.3.3.3         441         0x8000000F 0x00F824</a:t>
            </a:r>
          </a:p>
          <a:p>
            <a:r>
              <a:rPr lang="en-US" sz="1000" dirty="0">
                <a:latin typeface="Consolas" panose="020B0609020204030204" pitchFamily="49" charset="0"/>
                <a:cs typeface="Consolas" panose="020B0609020204030204" pitchFamily="49" charset="0"/>
              </a:rPr>
              <a:t>2.2.2.2         3.3.3.3         441         0x8000000C 0x00DA40</a:t>
            </a:r>
          </a:p>
          <a:p>
            <a:r>
              <a:rPr lang="en-US" sz="1000" dirty="0">
                <a:latin typeface="Consolas" panose="020B0609020204030204" pitchFamily="49" charset="0"/>
                <a:cs typeface="Consolas" panose="020B0609020204030204" pitchFamily="49" charset="0"/>
              </a:rPr>
              <a:t>3.3.3.3         3.3.3.3         441         0x8000000D 0x009681</a:t>
            </a:r>
          </a:p>
          <a:p>
            <a:r>
              <a:rPr lang="en-US" sz="1000" dirty="0">
                <a:latin typeface="Consolas" panose="020B0609020204030204" pitchFamily="49" charset="0"/>
                <a:cs typeface="Consolas" panose="020B0609020204030204" pitchFamily="49" charset="0"/>
              </a:rPr>
              <a:t>4.4.4.4         3.3.3.3         382         0x80000001 0x009E7E</a:t>
            </a:r>
          </a:p>
          <a:p>
            <a:r>
              <a:rPr lang="en-US" sz="1000" dirty="0">
                <a:latin typeface="Consolas" panose="020B0609020204030204" pitchFamily="49" charset="0"/>
                <a:cs typeface="Consolas" panose="020B0609020204030204" pitchFamily="49" charset="0"/>
              </a:rPr>
              <a:t>5.5.5.5         3.3.3.3         372         0x80000001 0x007A9D</a:t>
            </a:r>
          </a:p>
          <a:p>
            <a:r>
              <a:rPr lang="en-US" sz="1000" dirty="0">
                <a:latin typeface="Consolas" panose="020B0609020204030204" pitchFamily="49" charset="0"/>
                <a:cs typeface="Consolas" panose="020B0609020204030204" pitchFamily="49" charset="0"/>
              </a:rPr>
              <a:t>192.168.12.0    3.3.3.3         441         0x8000000C 0x00F6B7</a:t>
            </a:r>
          </a:p>
          <a:p>
            <a:r>
              <a:rPr lang="en-US" sz="1000" dirty="0">
                <a:latin typeface="Consolas" panose="020B0609020204030204" pitchFamily="49" charset="0"/>
                <a:cs typeface="Consolas" panose="020B0609020204030204" pitchFamily="49" charset="0"/>
              </a:rPr>
              <a:t>192.168.13.0    3.3.3.3         441         0x8000000D 0x00DFCD</a:t>
            </a:r>
          </a:p>
          <a:p>
            <a:r>
              <a:rPr lang="en-US" sz="1000" dirty="0">
                <a:latin typeface="Consolas" panose="020B0609020204030204" pitchFamily="49" charset="0"/>
                <a:cs typeface="Consolas" panose="020B0609020204030204" pitchFamily="49" charset="0"/>
              </a:rPr>
              <a:t>192.168.24.0    3.3.3.3         347         0x8000000B 0x007E24</a:t>
            </a:r>
          </a:p>
          <a:p>
            <a:r>
              <a:rPr lang="en-US" sz="1000" dirty="0">
                <a:latin typeface="Consolas" panose="020B0609020204030204" pitchFamily="49" charset="0"/>
                <a:cs typeface="Consolas" panose="020B0609020204030204" pitchFamily="49" charset="0"/>
              </a:rPr>
              <a:t>192.168.45.0    3.3.3.3         381         0x80000001 0x00B4E1</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Summary ASB Link States </a:t>
            </a:r>
            <a:r>
              <a:rPr lang="en-US" sz="1000" dirty="0">
                <a:solidFill>
                  <a:srgbClr val="FF0000"/>
                </a:solidFill>
                <a:highlight>
                  <a:srgbClr val="FFFF00"/>
                </a:highlight>
                <a:latin typeface="Consolas" panose="020B0609020204030204" pitchFamily="49" charset="0"/>
                <a:cs typeface="Consolas" panose="020B0609020204030204" pitchFamily="49" charset="0"/>
              </a:rPr>
              <a:t>(Area 18)</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Link ID         ADV Router      Age         Seq#       Checksum</a:t>
            </a:r>
          </a:p>
          <a:p>
            <a:r>
              <a:rPr lang="en-US" sz="1000" dirty="0">
                <a:latin typeface="Consolas" panose="020B0609020204030204" pitchFamily="49" charset="0"/>
                <a:cs typeface="Consolas" panose="020B0609020204030204" pitchFamily="49" charset="0"/>
              </a:rPr>
              <a:t>1.1.1.1         3.3.3.3         456         0x80000001 0x00FC2E</a:t>
            </a:r>
          </a:p>
          <a:p>
            <a:endParaRPr lang="en-US" sz="1000" dirty="0">
              <a:latin typeface="Consolas" panose="020B0609020204030204" pitchFamily="49" charset="0"/>
              <a:cs typeface="Consolas" panose="020B0609020204030204" pitchFamily="49" charset="0"/>
            </a:endParaRPr>
          </a:p>
          <a:p>
            <a:r>
              <a:rPr lang="en-US" sz="1000" dirty="0">
                <a:solidFill>
                  <a:srgbClr val="FF0000"/>
                </a:solidFill>
                <a:highlight>
                  <a:srgbClr val="FFFF00"/>
                </a:highlight>
                <a:latin typeface="Consolas" panose="020B0609020204030204" pitchFamily="49" charset="0"/>
                <a:cs typeface="Consolas" panose="020B0609020204030204" pitchFamily="49" charset="0"/>
              </a:rPr>
              <a:t>		Type-5 AS External Link States</a:t>
            </a:r>
          </a:p>
          <a:p>
            <a:endParaRPr lang="en-US" sz="1000" dirty="0">
              <a:solidFill>
                <a:srgbClr val="FF0000"/>
              </a:solidFill>
              <a:highlight>
                <a:srgbClr val="FFFF00"/>
              </a:highlight>
              <a:latin typeface="Consolas" panose="020B0609020204030204" pitchFamily="49" charset="0"/>
              <a:cs typeface="Consolas" panose="020B0609020204030204" pitchFamily="49" charset="0"/>
            </a:endParaRPr>
          </a:p>
          <a:p>
            <a:r>
              <a:rPr lang="en-US" sz="1000" dirty="0">
                <a:solidFill>
                  <a:srgbClr val="FF0000"/>
                </a:solidFill>
                <a:highlight>
                  <a:srgbClr val="FFFF00"/>
                </a:highlight>
                <a:latin typeface="Consolas" panose="020B0609020204030204" pitchFamily="49" charset="0"/>
                <a:cs typeface="Consolas" panose="020B0609020204030204" pitchFamily="49" charset="0"/>
              </a:rPr>
              <a:t>Link ID         ADV Router      Age         Seq#       Checksum Tag</a:t>
            </a:r>
          </a:p>
          <a:p>
            <a:r>
              <a:rPr lang="en-US" sz="1000" dirty="0">
                <a:solidFill>
                  <a:srgbClr val="FF0000"/>
                </a:solidFill>
                <a:highlight>
                  <a:srgbClr val="FFFF00"/>
                </a:highlight>
                <a:latin typeface="Consolas" panose="020B0609020204030204" pitchFamily="49" charset="0"/>
                <a:cs typeface="Consolas" panose="020B0609020204030204" pitchFamily="49" charset="0"/>
              </a:rPr>
              <a:t>8.8.8.8         1.1.1.1         738         0x8000000B 0x00B1A6 300</a:t>
            </a:r>
          </a:p>
          <a:p>
            <a:r>
              <a:rPr lang="en-US" sz="1000" dirty="0">
                <a:solidFill>
                  <a:srgbClr val="FF0000"/>
                </a:solidFill>
                <a:highlight>
                  <a:srgbClr val="FFFF00"/>
                </a:highlight>
                <a:latin typeface="Consolas" panose="020B0609020204030204" pitchFamily="49" charset="0"/>
                <a:cs typeface="Consolas" panose="020B0609020204030204" pitchFamily="49" charset="0"/>
              </a:rPr>
              <a:t>R7(config)#</a:t>
            </a:r>
          </a:p>
        </p:txBody>
      </p:sp>
    </p:spTree>
    <p:extLst>
      <p:ext uri="{BB962C8B-B14F-4D97-AF65-F5344CB8AC3E}">
        <p14:creationId xmlns:p14="http://schemas.microsoft.com/office/powerpoint/2010/main" val="36392745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89B89-56B1-37E6-0F3F-A22E34F395BE}"/>
              </a:ext>
            </a:extLst>
          </p:cNvPr>
          <p:cNvSpPr txBox="1"/>
          <p:nvPr/>
        </p:nvSpPr>
        <p:spPr>
          <a:xfrm>
            <a:off x="162560" y="68520"/>
            <a:ext cx="2013693" cy="369332"/>
          </a:xfrm>
          <a:prstGeom prst="rect">
            <a:avLst/>
          </a:prstGeom>
          <a:noFill/>
        </p:spPr>
        <p:txBody>
          <a:bodyPr wrap="none" rtlCol="0">
            <a:spAutoFit/>
          </a:bodyPr>
          <a:lstStyle/>
          <a:p>
            <a:r>
              <a:rPr lang="en-US" b="1" dirty="0"/>
              <a:t>Important points</a:t>
            </a:r>
          </a:p>
        </p:txBody>
      </p:sp>
      <p:sp>
        <p:nvSpPr>
          <p:cNvPr id="3" name="TextBox 2">
            <a:extLst>
              <a:ext uri="{FF2B5EF4-FFF2-40B4-BE49-F238E27FC236}">
                <a16:creationId xmlns:a16="http://schemas.microsoft.com/office/drawing/2014/main" id="{9065F170-310D-9D65-DA9C-D888B7512A41}"/>
              </a:ext>
            </a:extLst>
          </p:cNvPr>
          <p:cNvSpPr txBox="1"/>
          <p:nvPr/>
        </p:nvSpPr>
        <p:spPr>
          <a:xfrm>
            <a:off x="162560" y="516274"/>
            <a:ext cx="10302240" cy="4616648"/>
          </a:xfrm>
          <a:prstGeom prst="rect">
            <a:avLst/>
          </a:prstGeom>
          <a:noFill/>
        </p:spPr>
        <p:txBody>
          <a:bodyPr wrap="square" rtlCol="0">
            <a:spAutoFit/>
          </a:bodyPr>
          <a:lstStyle/>
          <a:p>
            <a:r>
              <a:rPr lang="en-US" sz="1400" dirty="0"/>
              <a:t>As per topology, Type 5 is generated by ASBR Router(1.1.1.1). Type 5 LSA fields are link state ID is 8.8.8.8 and Adv router is 1.1.1.1 . And this type 5 LSA will flood  into entire OSPF domain in other area’s (area 20 and area 18)</a:t>
            </a:r>
          </a:p>
          <a:p>
            <a:endParaRPr lang="en-US" sz="1400" dirty="0"/>
          </a:p>
          <a:p>
            <a:r>
              <a:rPr lang="en-US" sz="1400" dirty="0"/>
              <a:t>Area 0 Already know how to reach 1.1.1.1, because R1 will announce himself as ASBR router by setting E bit =1 in type 1 LSA. So other routers in area 0 will come to know who ASBR. Hence, we don’t need any  ASBR summary LSA.</a:t>
            </a:r>
          </a:p>
          <a:p>
            <a:endParaRPr lang="en-US" sz="1400" dirty="0"/>
          </a:p>
          <a:p>
            <a:r>
              <a:rPr lang="en-US" sz="1400" dirty="0"/>
              <a:t>Similarly ABR router generates a type1 LSA, in that type1 LSA the B bit (border) set to 1. Hence other routers in that area will come to know R2 is the ABR</a:t>
            </a:r>
          </a:p>
          <a:p>
            <a:endParaRPr lang="en-US" sz="1400" dirty="0"/>
          </a:p>
          <a:p>
            <a:r>
              <a:rPr lang="en-US" sz="1400" dirty="0"/>
              <a:t>Other area’s area 18 and area 20 routers  receive this type 5 LSA and these routers  doesn’t know how to reach 1.1.1.1 whey they try to reach external prefix 5.5.5.5. Hence, ABR Routers R2 and R3 will generate type 4 ASBR summary LSA and advertise to their  area’s routers.</a:t>
            </a:r>
          </a:p>
          <a:p>
            <a:endParaRPr lang="en-US" sz="1400" dirty="0"/>
          </a:p>
          <a:p>
            <a:r>
              <a:rPr lang="en-US" sz="1400" dirty="0"/>
              <a:t>Example. R2 is ABR and it will generate type 4 LSA and advertise into area 20 routers.</a:t>
            </a:r>
          </a:p>
          <a:p>
            <a:endParaRPr lang="en-US" sz="1400" dirty="0"/>
          </a:p>
          <a:p>
            <a:r>
              <a:rPr lang="en-US" sz="1400" dirty="0"/>
              <a:t>Type 4 LSA fields are link state ID 1.1.1.1 adv router 2.2.2.2</a:t>
            </a:r>
          </a:p>
          <a:p>
            <a:endParaRPr lang="en-US" sz="1400" dirty="0"/>
          </a:p>
          <a:p>
            <a:r>
              <a:rPr lang="en-US" sz="1400" dirty="0"/>
              <a:t>Similarly, R3 is the ABR and it will generate type 4 LSA and advertise into area 18 routers.</a:t>
            </a:r>
          </a:p>
          <a:p>
            <a:endParaRPr lang="en-US" sz="1400" dirty="0"/>
          </a:p>
          <a:p>
            <a:r>
              <a:rPr lang="en-US" sz="1400" dirty="0"/>
              <a:t>Type 4 LSA fields are link state ID 1.1.1.1 adv router 3.3.3.3</a:t>
            </a:r>
          </a:p>
          <a:p>
            <a:endParaRPr lang="en-US" sz="1400" dirty="0"/>
          </a:p>
        </p:txBody>
      </p:sp>
      <p:sp>
        <p:nvSpPr>
          <p:cNvPr id="6" name="TextBox 5">
            <a:extLst>
              <a:ext uri="{FF2B5EF4-FFF2-40B4-BE49-F238E27FC236}">
                <a16:creationId xmlns:a16="http://schemas.microsoft.com/office/drawing/2014/main" id="{3998861C-A456-9BE8-97F5-74FD3072AE9B}"/>
              </a:ext>
            </a:extLst>
          </p:cNvPr>
          <p:cNvSpPr txBox="1"/>
          <p:nvPr/>
        </p:nvSpPr>
        <p:spPr>
          <a:xfrm>
            <a:off x="233680" y="4864398"/>
            <a:ext cx="2452916" cy="1477328"/>
          </a:xfrm>
          <a:prstGeom prst="rect">
            <a:avLst/>
          </a:prstGeom>
          <a:noFill/>
        </p:spPr>
        <p:txBody>
          <a:bodyPr wrap="none" rtlCol="0">
            <a:spAutoFit/>
          </a:bodyPr>
          <a:lstStyle/>
          <a:p>
            <a:r>
              <a:rPr lang="en-US" b="1" dirty="0"/>
              <a:t>Area Types</a:t>
            </a:r>
          </a:p>
          <a:p>
            <a:endParaRPr lang="en-US" b="1" dirty="0"/>
          </a:p>
          <a:p>
            <a:pPr marL="342900" indent="-342900">
              <a:buAutoNum type="arabicPeriod"/>
            </a:pPr>
            <a:r>
              <a:rPr lang="en-US" b="1" dirty="0"/>
              <a:t>Stub area</a:t>
            </a:r>
          </a:p>
          <a:p>
            <a:pPr marL="342900" indent="-342900">
              <a:buAutoNum type="arabicPeriod"/>
            </a:pPr>
            <a:r>
              <a:rPr lang="en-US" b="1" dirty="0"/>
              <a:t>Total stubby area</a:t>
            </a:r>
          </a:p>
          <a:p>
            <a:pPr marL="342900" indent="-342900">
              <a:buAutoNum type="arabicPeriod"/>
            </a:pPr>
            <a:r>
              <a:rPr lang="en-US" b="1" dirty="0"/>
              <a:t>NSSA area</a:t>
            </a:r>
          </a:p>
        </p:txBody>
      </p:sp>
      <p:sp>
        <p:nvSpPr>
          <p:cNvPr id="7" name="TextBox 6">
            <a:extLst>
              <a:ext uri="{FF2B5EF4-FFF2-40B4-BE49-F238E27FC236}">
                <a16:creationId xmlns:a16="http://schemas.microsoft.com/office/drawing/2014/main" id="{3338C326-3916-0B63-4A78-AAA945ED1910}"/>
              </a:ext>
            </a:extLst>
          </p:cNvPr>
          <p:cNvSpPr txBox="1"/>
          <p:nvPr/>
        </p:nvSpPr>
        <p:spPr>
          <a:xfrm>
            <a:off x="233680" y="6266260"/>
            <a:ext cx="11218136" cy="338554"/>
          </a:xfrm>
          <a:prstGeom prst="rect">
            <a:avLst/>
          </a:prstGeom>
          <a:noFill/>
        </p:spPr>
        <p:txBody>
          <a:bodyPr wrap="none" rtlCol="0">
            <a:spAutoFit/>
          </a:bodyPr>
          <a:lstStyle/>
          <a:p>
            <a:r>
              <a:rPr lang="en-US" sz="1600" b="1" dirty="0">
                <a:solidFill>
                  <a:srgbClr val="FF0000"/>
                </a:solidFill>
                <a:highlight>
                  <a:srgbClr val="FFFF00"/>
                </a:highlight>
              </a:rPr>
              <a:t>These area’s can configure only on non backbone area’s. It means we can’t configure any area type in area 0</a:t>
            </a:r>
          </a:p>
        </p:txBody>
      </p:sp>
    </p:spTree>
    <p:extLst>
      <p:ext uri="{BB962C8B-B14F-4D97-AF65-F5344CB8AC3E}">
        <p14:creationId xmlns:p14="http://schemas.microsoft.com/office/powerpoint/2010/main" val="6411958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20993</TotalTime>
  <Words>2169</Words>
  <Application>Microsoft Office PowerPoint</Application>
  <PresentationFormat>Widescreen</PresentationFormat>
  <Paragraphs>354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Consolas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Ajay kumar Kondaveeti</cp:lastModifiedBy>
  <cp:revision>140</cp:revision>
  <dcterms:created xsi:type="dcterms:W3CDTF">2021-02-24T10:44:30Z</dcterms:created>
  <dcterms:modified xsi:type="dcterms:W3CDTF">2025-08-28T15:02:22Z</dcterms:modified>
</cp:coreProperties>
</file>