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18" r:id="rId2"/>
    <p:sldId id="319" r:id="rId3"/>
    <p:sldId id="320" r:id="rId4"/>
    <p:sldId id="321" r:id="rId5"/>
    <p:sldId id="317" r:id="rId6"/>
    <p:sldId id="322" r:id="rId7"/>
    <p:sldId id="32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2" autoAdjust="0"/>
    <p:restoredTop sz="94660"/>
  </p:normalViewPr>
  <p:slideViewPr>
    <p:cSldViewPr snapToGrid="0">
      <p:cViewPr varScale="1">
        <p:scale>
          <a:sx n="160" d="100"/>
          <a:sy n="160"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8/14/24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93C144-1739-E1BA-484C-1FB736C51533}"/>
              </a:ext>
            </a:extLst>
          </p:cNvPr>
          <p:cNvSpPr txBox="1"/>
          <p:nvPr/>
        </p:nvSpPr>
        <p:spPr>
          <a:xfrm>
            <a:off x="709127" y="363894"/>
            <a:ext cx="2424062" cy="369332"/>
          </a:xfrm>
          <a:prstGeom prst="rect">
            <a:avLst/>
          </a:prstGeom>
          <a:noFill/>
        </p:spPr>
        <p:txBody>
          <a:bodyPr wrap="none" rtlCol="0">
            <a:spAutoFit/>
          </a:bodyPr>
          <a:lstStyle/>
          <a:p>
            <a:r>
              <a:rPr lang="en-US" dirty="0"/>
              <a:t>OSPF Multi area lab:</a:t>
            </a:r>
          </a:p>
        </p:txBody>
      </p:sp>
      <p:pic>
        <p:nvPicPr>
          <p:cNvPr id="3" name="Picture 2">
            <a:extLst>
              <a:ext uri="{FF2B5EF4-FFF2-40B4-BE49-F238E27FC236}">
                <a16:creationId xmlns:a16="http://schemas.microsoft.com/office/drawing/2014/main" id="{3078BF42-ECA2-A927-A117-A469CCB51553}"/>
              </a:ext>
            </a:extLst>
          </p:cNvPr>
          <p:cNvPicPr>
            <a:picLocks noChangeAspect="1"/>
          </p:cNvPicPr>
          <p:nvPr/>
        </p:nvPicPr>
        <p:blipFill>
          <a:blip r:embed="rId3"/>
          <a:stretch>
            <a:fillRect/>
          </a:stretch>
        </p:blipFill>
        <p:spPr>
          <a:xfrm>
            <a:off x="709127" y="924442"/>
            <a:ext cx="7772400" cy="2975041"/>
          </a:xfrm>
          <a:prstGeom prst="rect">
            <a:avLst/>
          </a:prstGeom>
        </p:spPr>
      </p:pic>
      <p:sp>
        <p:nvSpPr>
          <p:cNvPr id="4" name="TextBox 3">
            <a:extLst>
              <a:ext uri="{FF2B5EF4-FFF2-40B4-BE49-F238E27FC236}">
                <a16:creationId xmlns:a16="http://schemas.microsoft.com/office/drawing/2014/main" id="{A2170D09-1897-92F4-256B-A9C5263AD6D1}"/>
              </a:ext>
            </a:extLst>
          </p:cNvPr>
          <p:cNvSpPr txBox="1"/>
          <p:nvPr/>
        </p:nvSpPr>
        <p:spPr>
          <a:xfrm>
            <a:off x="0" y="4029276"/>
            <a:ext cx="12120465" cy="1754326"/>
          </a:xfrm>
          <a:prstGeom prst="rect">
            <a:avLst/>
          </a:prstGeom>
          <a:noFill/>
        </p:spPr>
        <p:txBody>
          <a:bodyPr wrap="square" rtlCol="0">
            <a:spAutoFit/>
          </a:bodyPr>
          <a:lstStyle/>
          <a:p>
            <a:r>
              <a:rPr lang="en-US" dirty="0"/>
              <a:t>Type 3 LSA: It consists of other area routes and advertised by ABR router.</a:t>
            </a:r>
          </a:p>
          <a:p>
            <a:r>
              <a:rPr lang="en-US" dirty="0"/>
              <a:t>Example: Kurnool router is connected to two areas (area 1 and area0) and its called area border router(ABR)</a:t>
            </a:r>
          </a:p>
          <a:p>
            <a:endParaRPr lang="en-US" dirty="0"/>
          </a:p>
          <a:p>
            <a:r>
              <a:rPr lang="en-US" dirty="0"/>
              <a:t>So Kurnool ABR router converts other area LSA’s area0 and area 2(type 1 and type 2 and other type 3 routes) into new type 3 LSA and advertise this type 3 LSA into entire OSPF area 1 domain.</a:t>
            </a:r>
          </a:p>
        </p:txBody>
      </p:sp>
      <p:sp>
        <p:nvSpPr>
          <p:cNvPr id="6" name="TextBox 5">
            <a:extLst>
              <a:ext uri="{FF2B5EF4-FFF2-40B4-BE49-F238E27FC236}">
                <a16:creationId xmlns:a16="http://schemas.microsoft.com/office/drawing/2014/main" id="{FDDC3C17-7174-E821-6E5E-95B5690BFAE4}"/>
              </a:ext>
            </a:extLst>
          </p:cNvPr>
          <p:cNvSpPr txBox="1"/>
          <p:nvPr/>
        </p:nvSpPr>
        <p:spPr>
          <a:xfrm>
            <a:off x="-65764" y="5847775"/>
            <a:ext cx="6689652" cy="646331"/>
          </a:xfrm>
          <a:prstGeom prst="rect">
            <a:avLst/>
          </a:prstGeom>
          <a:noFill/>
        </p:spPr>
        <p:txBody>
          <a:bodyPr wrap="none" rtlCol="0">
            <a:spAutoFit/>
          </a:bodyPr>
          <a:lstStyle/>
          <a:p>
            <a:r>
              <a:rPr lang="en-US" dirty="0"/>
              <a:t>Scope of type 1 and type 2 LSA’s are within the OSPF area</a:t>
            </a:r>
          </a:p>
          <a:p>
            <a:r>
              <a:rPr lang="en-US" dirty="0"/>
              <a:t>Scope of type 3 LSA is across the areas</a:t>
            </a:r>
          </a:p>
        </p:txBody>
      </p:sp>
    </p:spTree>
    <p:extLst>
      <p:ext uri="{BB962C8B-B14F-4D97-AF65-F5344CB8AC3E}">
        <p14:creationId xmlns:p14="http://schemas.microsoft.com/office/powerpoint/2010/main" val="8434266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556C8-F04C-0F2B-9425-ECF8008871C7}"/>
              </a:ext>
            </a:extLst>
          </p:cNvPr>
          <p:cNvSpPr txBox="1"/>
          <p:nvPr/>
        </p:nvSpPr>
        <p:spPr>
          <a:xfrm>
            <a:off x="495652" y="147787"/>
            <a:ext cx="1781257" cy="307777"/>
          </a:xfrm>
          <a:prstGeom prst="rect">
            <a:avLst/>
          </a:prstGeom>
          <a:noFill/>
        </p:spPr>
        <p:txBody>
          <a:bodyPr wrap="none" rtlCol="0">
            <a:spAutoFit/>
          </a:bodyPr>
          <a:lstStyle/>
          <a:p>
            <a:r>
              <a:rPr lang="en-US" sz="1400" b="1" dirty="0"/>
              <a:t>Hyderabad Router</a:t>
            </a:r>
          </a:p>
        </p:txBody>
      </p:sp>
      <p:sp>
        <p:nvSpPr>
          <p:cNvPr id="5" name="TextBox 4">
            <a:extLst>
              <a:ext uri="{FF2B5EF4-FFF2-40B4-BE49-F238E27FC236}">
                <a16:creationId xmlns:a16="http://schemas.microsoft.com/office/drawing/2014/main" id="{163317E7-B510-E36D-4166-559E84A779FF}"/>
              </a:ext>
            </a:extLst>
          </p:cNvPr>
          <p:cNvSpPr txBox="1"/>
          <p:nvPr/>
        </p:nvSpPr>
        <p:spPr>
          <a:xfrm>
            <a:off x="463440" y="1094246"/>
            <a:ext cx="4729018" cy="523220"/>
          </a:xfrm>
          <a:prstGeom prst="rect">
            <a:avLst/>
          </a:prstGeom>
          <a:noFill/>
        </p:spPr>
        <p:txBody>
          <a:bodyPr wrap="square" rtlCol="0">
            <a:spAutoFit/>
          </a:bodyPr>
          <a:lstStyle/>
          <a:p>
            <a:r>
              <a:rPr lang="en-US" sz="1400" dirty="0"/>
              <a:t>Enter in configure terminal mode and execute below commands:</a:t>
            </a:r>
          </a:p>
        </p:txBody>
      </p:sp>
      <p:sp>
        <p:nvSpPr>
          <p:cNvPr id="6" name="TextBox 5">
            <a:extLst>
              <a:ext uri="{FF2B5EF4-FFF2-40B4-BE49-F238E27FC236}">
                <a16:creationId xmlns:a16="http://schemas.microsoft.com/office/drawing/2014/main" id="{7CCAD4CA-8D85-AE70-4F9F-1AA1EA000869}"/>
              </a:ext>
            </a:extLst>
          </p:cNvPr>
          <p:cNvSpPr txBox="1"/>
          <p:nvPr/>
        </p:nvSpPr>
        <p:spPr>
          <a:xfrm>
            <a:off x="547596" y="374311"/>
            <a:ext cx="3058851" cy="738664"/>
          </a:xfrm>
          <a:prstGeom prst="rect">
            <a:avLst/>
          </a:prstGeom>
          <a:noFill/>
        </p:spPr>
        <p:txBody>
          <a:bodyPr wrap="none" rtlCol="0">
            <a:spAutoFit/>
          </a:bodyPr>
          <a:lstStyle/>
          <a:p>
            <a:r>
              <a:rPr lang="en-US" sz="1400" dirty="0"/>
              <a:t>interface Loopback0</a:t>
            </a:r>
          </a:p>
          <a:p>
            <a:r>
              <a:rPr lang="en-US" sz="1400" dirty="0" err="1"/>
              <a:t>ip</a:t>
            </a:r>
            <a:r>
              <a:rPr lang="en-US" sz="1400" dirty="0"/>
              <a:t> address 1.1.1.1 255.255.255.255</a:t>
            </a:r>
          </a:p>
          <a:p>
            <a:r>
              <a:rPr lang="en-US" sz="1400" dirty="0"/>
              <a:t>exit</a:t>
            </a:r>
          </a:p>
        </p:txBody>
      </p:sp>
      <p:sp>
        <p:nvSpPr>
          <p:cNvPr id="7" name="TextBox 6">
            <a:extLst>
              <a:ext uri="{FF2B5EF4-FFF2-40B4-BE49-F238E27FC236}">
                <a16:creationId xmlns:a16="http://schemas.microsoft.com/office/drawing/2014/main" id="{4AF8C097-F1AD-1949-AAB5-00CD653A61B7}"/>
              </a:ext>
            </a:extLst>
          </p:cNvPr>
          <p:cNvSpPr txBox="1"/>
          <p:nvPr/>
        </p:nvSpPr>
        <p:spPr>
          <a:xfrm>
            <a:off x="509716" y="1743944"/>
            <a:ext cx="3357009" cy="738664"/>
          </a:xfrm>
          <a:prstGeom prst="rect">
            <a:avLst/>
          </a:prstGeom>
          <a:noFill/>
        </p:spPr>
        <p:txBody>
          <a:bodyPr wrap="none" rtlCol="0">
            <a:spAutoFit/>
          </a:bodyPr>
          <a:lstStyle/>
          <a:p>
            <a:r>
              <a:rPr lang="en-US" sz="1400" dirty="0"/>
              <a:t>interface FastEthernet0/0</a:t>
            </a:r>
          </a:p>
          <a:p>
            <a:r>
              <a:rPr lang="en-US" sz="1400" dirty="0" err="1"/>
              <a:t>ip</a:t>
            </a:r>
            <a:r>
              <a:rPr lang="en-US" sz="1400" dirty="0"/>
              <a:t> address 192.168.12.1 255.255.255.0</a:t>
            </a:r>
          </a:p>
          <a:p>
            <a:r>
              <a:rPr lang="en-US" sz="1400" dirty="0"/>
              <a:t>exit</a:t>
            </a:r>
          </a:p>
        </p:txBody>
      </p:sp>
      <p:sp>
        <p:nvSpPr>
          <p:cNvPr id="8" name="TextBox 7">
            <a:extLst>
              <a:ext uri="{FF2B5EF4-FFF2-40B4-BE49-F238E27FC236}">
                <a16:creationId xmlns:a16="http://schemas.microsoft.com/office/drawing/2014/main" id="{7306FDCD-FFE2-F24B-D9E4-EF4260A819F5}"/>
              </a:ext>
            </a:extLst>
          </p:cNvPr>
          <p:cNvSpPr txBox="1"/>
          <p:nvPr/>
        </p:nvSpPr>
        <p:spPr>
          <a:xfrm>
            <a:off x="463440" y="2476340"/>
            <a:ext cx="1535998" cy="307777"/>
          </a:xfrm>
          <a:prstGeom prst="rect">
            <a:avLst/>
          </a:prstGeom>
          <a:noFill/>
        </p:spPr>
        <p:txBody>
          <a:bodyPr wrap="none" rtlCol="0">
            <a:spAutoFit/>
          </a:bodyPr>
          <a:lstStyle/>
          <a:p>
            <a:r>
              <a:rPr lang="en-US" sz="1400" dirty="0">
                <a:solidFill>
                  <a:srgbClr val="FF0000"/>
                </a:solidFill>
              </a:rPr>
              <a:t>Configure OSPF</a:t>
            </a:r>
          </a:p>
        </p:txBody>
      </p:sp>
      <p:sp>
        <p:nvSpPr>
          <p:cNvPr id="9" name="TextBox 8">
            <a:extLst>
              <a:ext uri="{FF2B5EF4-FFF2-40B4-BE49-F238E27FC236}">
                <a16:creationId xmlns:a16="http://schemas.microsoft.com/office/drawing/2014/main" id="{9B9E08DC-77FC-D77F-2358-8C40B93552FC}"/>
              </a:ext>
            </a:extLst>
          </p:cNvPr>
          <p:cNvSpPr txBox="1"/>
          <p:nvPr/>
        </p:nvSpPr>
        <p:spPr>
          <a:xfrm>
            <a:off x="463440" y="2808806"/>
            <a:ext cx="3437159" cy="954107"/>
          </a:xfrm>
          <a:prstGeom prst="rect">
            <a:avLst/>
          </a:prstGeom>
          <a:noFill/>
        </p:spPr>
        <p:txBody>
          <a:bodyPr wrap="none" rtlCol="0">
            <a:spAutoFit/>
          </a:bodyPr>
          <a:lstStyle/>
          <a:p>
            <a:r>
              <a:rPr lang="en-US" sz="1400" dirty="0"/>
              <a:t>Configure terminal</a:t>
            </a:r>
          </a:p>
          <a:p>
            <a:r>
              <a:rPr lang="en-US" sz="1400" dirty="0"/>
              <a:t>router </a:t>
            </a:r>
            <a:r>
              <a:rPr lang="en-US" sz="1400" dirty="0" err="1"/>
              <a:t>ospf</a:t>
            </a:r>
            <a:r>
              <a:rPr lang="en-US" sz="1400" dirty="0"/>
              <a:t> 10</a:t>
            </a:r>
          </a:p>
          <a:p>
            <a:r>
              <a:rPr lang="en-US" sz="1400" dirty="0"/>
              <a:t> network 1.1.1.1 0.0.0.0 area 1</a:t>
            </a:r>
          </a:p>
          <a:p>
            <a:r>
              <a:rPr lang="en-US" sz="1400" dirty="0"/>
              <a:t> network 192.168.12.0 0.0.0.255 area 1</a:t>
            </a:r>
          </a:p>
        </p:txBody>
      </p:sp>
      <p:sp>
        <p:nvSpPr>
          <p:cNvPr id="10" name="TextBox 9">
            <a:extLst>
              <a:ext uri="{FF2B5EF4-FFF2-40B4-BE49-F238E27FC236}">
                <a16:creationId xmlns:a16="http://schemas.microsoft.com/office/drawing/2014/main" id="{93213ADF-BEA2-BD74-7BA7-007063031F92}"/>
              </a:ext>
            </a:extLst>
          </p:cNvPr>
          <p:cNvSpPr txBox="1"/>
          <p:nvPr/>
        </p:nvSpPr>
        <p:spPr>
          <a:xfrm>
            <a:off x="6096000" y="305587"/>
            <a:ext cx="1797287" cy="523220"/>
          </a:xfrm>
          <a:prstGeom prst="rect">
            <a:avLst/>
          </a:prstGeom>
          <a:noFill/>
        </p:spPr>
        <p:txBody>
          <a:bodyPr wrap="none" rtlCol="0">
            <a:spAutoFit/>
          </a:bodyPr>
          <a:lstStyle/>
          <a:p>
            <a:r>
              <a:rPr lang="en-US" sz="1400" b="1" dirty="0"/>
              <a:t>Kurnool_R2 Router:</a:t>
            </a:r>
          </a:p>
          <a:p>
            <a:endParaRPr lang="en-US" sz="1400" b="1" dirty="0"/>
          </a:p>
        </p:txBody>
      </p:sp>
      <p:sp>
        <p:nvSpPr>
          <p:cNvPr id="11" name="TextBox 10">
            <a:extLst>
              <a:ext uri="{FF2B5EF4-FFF2-40B4-BE49-F238E27FC236}">
                <a16:creationId xmlns:a16="http://schemas.microsoft.com/office/drawing/2014/main" id="{A603289F-0E22-F3CD-C4AC-6BB06527F04B}"/>
              </a:ext>
            </a:extLst>
          </p:cNvPr>
          <p:cNvSpPr txBox="1"/>
          <p:nvPr/>
        </p:nvSpPr>
        <p:spPr>
          <a:xfrm>
            <a:off x="5658679" y="679494"/>
            <a:ext cx="4729018" cy="523220"/>
          </a:xfrm>
          <a:prstGeom prst="rect">
            <a:avLst/>
          </a:prstGeom>
          <a:noFill/>
        </p:spPr>
        <p:txBody>
          <a:bodyPr wrap="square" rtlCol="0">
            <a:spAutoFit/>
          </a:bodyPr>
          <a:lstStyle/>
          <a:p>
            <a:r>
              <a:rPr lang="en-US" sz="1400" dirty="0"/>
              <a:t>Enter in configure terminal mode and execute below commands:</a:t>
            </a:r>
          </a:p>
        </p:txBody>
      </p:sp>
      <p:sp>
        <p:nvSpPr>
          <p:cNvPr id="12" name="TextBox 11">
            <a:extLst>
              <a:ext uri="{FF2B5EF4-FFF2-40B4-BE49-F238E27FC236}">
                <a16:creationId xmlns:a16="http://schemas.microsoft.com/office/drawing/2014/main" id="{4363A9B3-90D4-7CF4-87D8-120EFA28DFBF}"/>
              </a:ext>
            </a:extLst>
          </p:cNvPr>
          <p:cNvSpPr txBox="1"/>
          <p:nvPr/>
        </p:nvSpPr>
        <p:spPr>
          <a:xfrm>
            <a:off x="5658679" y="1397675"/>
            <a:ext cx="6096000" cy="2031325"/>
          </a:xfrm>
          <a:prstGeom prst="rect">
            <a:avLst/>
          </a:prstGeom>
          <a:noFill/>
        </p:spPr>
        <p:txBody>
          <a:bodyPr wrap="square">
            <a:spAutoFit/>
          </a:bodyPr>
          <a:lstStyle/>
          <a:p>
            <a:r>
              <a:rPr lang="en-US" sz="1400" dirty="0"/>
              <a:t>interface Loopback0</a:t>
            </a:r>
          </a:p>
          <a:p>
            <a:r>
              <a:rPr lang="en-US" sz="1400" dirty="0" err="1"/>
              <a:t>ip</a:t>
            </a:r>
            <a:r>
              <a:rPr lang="en-US" sz="1400" dirty="0"/>
              <a:t> address 2.2.2.2 255.255.255.255</a:t>
            </a:r>
          </a:p>
          <a:p>
            <a:r>
              <a:rPr lang="en-US" sz="1400" dirty="0"/>
              <a:t>exit</a:t>
            </a:r>
          </a:p>
          <a:p>
            <a:r>
              <a:rPr lang="en-US" sz="1400" dirty="0"/>
              <a:t>interface FastEthernet0/0</a:t>
            </a:r>
          </a:p>
          <a:p>
            <a:r>
              <a:rPr lang="en-US" sz="1400" dirty="0" err="1"/>
              <a:t>ip</a:t>
            </a:r>
            <a:r>
              <a:rPr lang="en-US" sz="1400" dirty="0"/>
              <a:t> address 192.168.12.2 255.255.255.0</a:t>
            </a:r>
          </a:p>
          <a:p>
            <a:r>
              <a:rPr lang="en-US" sz="1400" dirty="0"/>
              <a:t>exit</a:t>
            </a:r>
          </a:p>
          <a:p>
            <a:r>
              <a:rPr lang="en-US" sz="1400" dirty="0"/>
              <a:t>interface FastEthernet1/0</a:t>
            </a:r>
          </a:p>
          <a:p>
            <a:r>
              <a:rPr lang="en-US" sz="1400" dirty="0" err="1"/>
              <a:t>ip</a:t>
            </a:r>
            <a:r>
              <a:rPr lang="en-US" sz="1400" dirty="0"/>
              <a:t> address 192.168.23.2 255.255.255.0</a:t>
            </a:r>
          </a:p>
          <a:p>
            <a:r>
              <a:rPr lang="en-US" sz="1400" dirty="0"/>
              <a:t>exit</a:t>
            </a:r>
          </a:p>
        </p:txBody>
      </p:sp>
      <p:sp>
        <p:nvSpPr>
          <p:cNvPr id="13" name="TextBox 12">
            <a:extLst>
              <a:ext uri="{FF2B5EF4-FFF2-40B4-BE49-F238E27FC236}">
                <a16:creationId xmlns:a16="http://schemas.microsoft.com/office/drawing/2014/main" id="{2DB77CBA-2EFA-9522-CD4E-92091A4CA618}"/>
              </a:ext>
            </a:extLst>
          </p:cNvPr>
          <p:cNvSpPr txBox="1"/>
          <p:nvPr/>
        </p:nvSpPr>
        <p:spPr>
          <a:xfrm>
            <a:off x="5658679" y="3429000"/>
            <a:ext cx="1535998" cy="307777"/>
          </a:xfrm>
          <a:prstGeom prst="rect">
            <a:avLst/>
          </a:prstGeom>
          <a:noFill/>
        </p:spPr>
        <p:txBody>
          <a:bodyPr wrap="none" rtlCol="0">
            <a:spAutoFit/>
          </a:bodyPr>
          <a:lstStyle/>
          <a:p>
            <a:r>
              <a:rPr lang="en-US" sz="1400" b="1" dirty="0">
                <a:solidFill>
                  <a:srgbClr val="FF0000"/>
                </a:solidFill>
              </a:rPr>
              <a:t>Configure OSPF</a:t>
            </a:r>
          </a:p>
        </p:txBody>
      </p:sp>
      <p:sp>
        <p:nvSpPr>
          <p:cNvPr id="14" name="TextBox 13">
            <a:extLst>
              <a:ext uri="{FF2B5EF4-FFF2-40B4-BE49-F238E27FC236}">
                <a16:creationId xmlns:a16="http://schemas.microsoft.com/office/drawing/2014/main" id="{CA43E829-9FDC-1DAD-D6D8-4B88C0B73871}"/>
              </a:ext>
            </a:extLst>
          </p:cNvPr>
          <p:cNvSpPr txBox="1"/>
          <p:nvPr/>
        </p:nvSpPr>
        <p:spPr>
          <a:xfrm>
            <a:off x="5658679" y="3736777"/>
            <a:ext cx="3437159" cy="1169551"/>
          </a:xfrm>
          <a:prstGeom prst="rect">
            <a:avLst/>
          </a:prstGeom>
          <a:noFill/>
        </p:spPr>
        <p:txBody>
          <a:bodyPr wrap="none" rtlCol="0">
            <a:spAutoFit/>
          </a:bodyPr>
          <a:lstStyle/>
          <a:p>
            <a:r>
              <a:rPr lang="en-US" sz="1400" dirty="0"/>
              <a:t>Configure terminal</a:t>
            </a:r>
          </a:p>
          <a:p>
            <a:r>
              <a:rPr lang="en-US" sz="1400" dirty="0"/>
              <a:t>router </a:t>
            </a:r>
            <a:r>
              <a:rPr lang="en-US" sz="1400" dirty="0" err="1"/>
              <a:t>ospf</a:t>
            </a:r>
            <a:r>
              <a:rPr lang="en-US" sz="1400" dirty="0"/>
              <a:t> 10</a:t>
            </a:r>
          </a:p>
          <a:p>
            <a:r>
              <a:rPr lang="en-US" sz="1400" dirty="0"/>
              <a:t> network 2.2.2.2 0.0.0.0 area 1</a:t>
            </a:r>
          </a:p>
          <a:p>
            <a:r>
              <a:rPr lang="en-US" sz="1400" dirty="0"/>
              <a:t> network 192.168.12.0 0.0.0.255 area 1</a:t>
            </a:r>
          </a:p>
          <a:p>
            <a:r>
              <a:rPr lang="en-US" sz="1400" dirty="0"/>
              <a:t> network 192.168.23.0 0.0.0.255 area 0</a:t>
            </a:r>
          </a:p>
        </p:txBody>
      </p:sp>
      <p:sp>
        <p:nvSpPr>
          <p:cNvPr id="15" name="TextBox 14">
            <a:extLst>
              <a:ext uri="{FF2B5EF4-FFF2-40B4-BE49-F238E27FC236}">
                <a16:creationId xmlns:a16="http://schemas.microsoft.com/office/drawing/2014/main" id="{21C336C6-3872-0104-A939-D6AA7CAD6A63}"/>
              </a:ext>
            </a:extLst>
          </p:cNvPr>
          <p:cNvSpPr txBox="1"/>
          <p:nvPr/>
        </p:nvSpPr>
        <p:spPr>
          <a:xfrm>
            <a:off x="433163" y="3811812"/>
            <a:ext cx="2037737" cy="307777"/>
          </a:xfrm>
          <a:prstGeom prst="rect">
            <a:avLst/>
          </a:prstGeom>
          <a:noFill/>
        </p:spPr>
        <p:txBody>
          <a:bodyPr wrap="none" rtlCol="0">
            <a:spAutoFit/>
          </a:bodyPr>
          <a:lstStyle/>
          <a:p>
            <a:r>
              <a:rPr lang="en-US" sz="1400" b="1" dirty="0"/>
              <a:t>Anantapur_R3 Router</a:t>
            </a:r>
          </a:p>
        </p:txBody>
      </p:sp>
      <p:sp>
        <p:nvSpPr>
          <p:cNvPr id="16" name="TextBox 15">
            <a:extLst>
              <a:ext uri="{FF2B5EF4-FFF2-40B4-BE49-F238E27FC236}">
                <a16:creationId xmlns:a16="http://schemas.microsoft.com/office/drawing/2014/main" id="{6CDC2632-3BED-86BB-E5EA-D9DFE438EC1C}"/>
              </a:ext>
            </a:extLst>
          </p:cNvPr>
          <p:cNvSpPr txBox="1"/>
          <p:nvPr/>
        </p:nvSpPr>
        <p:spPr>
          <a:xfrm>
            <a:off x="433163" y="4113321"/>
            <a:ext cx="3842327" cy="523220"/>
          </a:xfrm>
          <a:prstGeom prst="rect">
            <a:avLst/>
          </a:prstGeom>
          <a:noFill/>
        </p:spPr>
        <p:txBody>
          <a:bodyPr wrap="square" rtlCol="0">
            <a:spAutoFit/>
          </a:bodyPr>
          <a:lstStyle/>
          <a:p>
            <a:r>
              <a:rPr lang="en-US" sz="1400" dirty="0"/>
              <a:t>Enter in configure terminal mode and execute below commands:</a:t>
            </a:r>
          </a:p>
        </p:txBody>
      </p:sp>
      <p:sp>
        <p:nvSpPr>
          <p:cNvPr id="17" name="TextBox 16">
            <a:extLst>
              <a:ext uri="{FF2B5EF4-FFF2-40B4-BE49-F238E27FC236}">
                <a16:creationId xmlns:a16="http://schemas.microsoft.com/office/drawing/2014/main" id="{A616E183-E973-076D-5073-A6CE856174E2}"/>
              </a:ext>
            </a:extLst>
          </p:cNvPr>
          <p:cNvSpPr txBox="1"/>
          <p:nvPr/>
        </p:nvSpPr>
        <p:spPr>
          <a:xfrm>
            <a:off x="433164" y="4728847"/>
            <a:ext cx="4046071" cy="2031325"/>
          </a:xfrm>
          <a:prstGeom prst="rect">
            <a:avLst/>
          </a:prstGeom>
          <a:noFill/>
        </p:spPr>
        <p:txBody>
          <a:bodyPr wrap="square" rtlCol="0">
            <a:spAutoFit/>
          </a:bodyPr>
          <a:lstStyle/>
          <a:p>
            <a:r>
              <a:rPr lang="en-US" sz="1400" dirty="0"/>
              <a:t>interface Loopback0</a:t>
            </a:r>
          </a:p>
          <a:p>
            <a:r>
              <a:rPr lang="en-US" sz="1400" dirty="0"/>
              <a:t> </a:t>
            </a:r>
            <a:r>
              <a:rPr lang="en-US" sz="1400" dirty="0" err="1"/>
              <a:t>ip</a:t>
            </a:r>
            <a:r>
              <a:rPr lang="en-US" sz="1400" dirty="0"/>
              <a:t> address 3.3.3.3 255.255.255.255</a:t>
            </a:r>
          </a:p>
          <a:p>
            <a:r>
              <a:rPr lang="en-US" sz="1400" dirty="0"/>
              <a:t>exit</a:t>
            </a:r>
          </a:p>
          <a:p>
            <a:r>
              <a:rPr lang="en-US" sz="1400" dirty="0"/>
              <a:t>interface FastEthernet0/0</a:t>
            </a:r>
          </a:p>
          <a:p>
            <a:r>
              <a:rPr lang="en-US" sz="1400" dirty="0"/>
              <a:t> </a:t>
            </a:r>
            <a:r>
              <a:rPr lang="en-US" sz="1400" dirty="0" err="1"/>
              <a:t>ip</a:t>
            </a:r>
            <a:r>
              <a:rPr lang="en-US" sz="1400" dirty="0"/>
              <a:t> address 192.168.34.3 255.255.255.0</a:t>
            </a:r>
          </a:p>
          <a:p>
            <a:r>
              <a:rPr lang="en-US" sz="1400" dirty="0"/>
              <a:t> exit</a:t>
            </a:r>
          </a:p>
          <a:p>
            <a:r>
              <a:rPr lang="en-US" sz="1400" dirty="0"/>
              <a:t>interface FastEthernet1/0</a:t>
            </a:r>
          </a:p>
          <a:p>
            <a:r>
              <a:rPr lang="en-US" sz="1400" dirty="0"/>
              <a:t> </a:t>
            </a:r>
            <a:r>
              <a:rPr lang="en-US" sz="1400" dirty="0" err="1"/>
              <a:t>ip</a:t>
            </a:r>
            <a:r>
              <a:rPr lang="en-US" sz="1400" dirty="0"/>
              <a:t> address 192.168.23.3 255.255.255.0</a:t>
            </a:r>
          </a:p>
          <a:p>
            <a:r>
              <a:rPr lang="en-US" sz="1400" dirty="0"/>
              <a:t> exit</a:t>
            </a:r>
          </a:p>
        </p:txBody>
      </p:sp>
    </p:spTree>
    <p:extLst>
      <p:ext uri="{BB962C8B-B14F-4D97-AF65-F5344CB8AC3E}">
        <p14:creationId xmlns:p14="http://schemas.microsoft.com/office/powerpoint/2010/main" val="24822084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AC6A27-3235-1C18-3BB1-41F1F97143ED}"/>
              </a:ext>
            </a:extLst>
          </p:cNvPr>
          <p:cNvSpPr txBox="1"/>
          <p:nvPr/>
        </p:nvSpPr>
        <p:spPr>
          <a:xfrm>
            <a:off x="270417" y="156912"/>
            <a:ext cx="1535998" cy="307777"/>
          </a:xfrm>
          <a:prstGeom prst="rect">
            <a:avLst/>
          </a:prstGeom>
          <a:noFill/>
        </p:spPr>
        <p:txBody>
          <a:bodyPr wrap="none" rtlCol="0">
            <a:spAutoFit/>
          </a:bodyPr>
          <a:lstStyle/>
          <a:p>
            <a:r>
              <a:rPr lang="en-US" sz="1400" b="1" dirty="0">
                <a:solidFill>
                  <a:srgbClr val="FF0000"/>
                </a:solidFill>
              </a:rPr>
              <a:t>Configure OSPF</a:t>
            </a:r>
          </a:p>
        </p:txBody>
      </p:sp>
      <p:sp>
        <p:nvSpPr>
          <p:cNvPr id="3" name="TextBox 2">
            <a:extLst>
              <a:ext uri="{FF2B5EF4-FFF2-40B4-BE49-F238E27FC236}">
                <a16:creationId xmlns:a16="http://schemas.microsoft.com/office/drawing/2014/main" id="{40CF8FD3-2B06-8B76-5633-C7FD3B5F599A}"/>
              </a:ext>
            </a:extLst>
          </p:cNvPr>
          <p:cNvSpPr txBox="1"/>
          <p:nvPr/>
        </p:nvSpPr>
        <p:spPr>
          <a:xfrm>
            <a:off x="175001" y="465072"/>
            <a:ext cx="5858714" cy="954107"/>
          </a:xfrm>
          <a:prstGeom prst="rect">
            <a:avLst/>
          </a:prstGeom>
          <a:noFill/>
        </p:spPr>
        <p:txBody>
          <a:bodyPr wrap="square">
            <a:spAutoFit/>
          </a:bodyPr>
          <a:lstStyle/>
          <a:p>
            <a:r>
              <a:rPr lang="en-US" sz="1400" dirty="0"/>
              <a:t>router </a:t>
            </a:r>
            <a:r>
              <a:rPr lang="en-US" sz="1400" dirty="0" err="1"/>
              <a:t>ospf</a:t>
            </a:r>
            <a:r>
              <a:rPr lang="en-US" sz="1400" dirty="0"/>
              <a:t> 10</a:t>
            </a:r>
          </a:p>
          <a:p>
            <a:r>
              <a:rPr lang="en-US" sz="1400" dirty="0"/>
              <a:t> network 3.3.3.3 0.0.0.0 area 0</a:t>
            </a:r>
          </a:p>
          <a:p>
            <a:r>
              <a:rPr lang="en-US" sz="1400" dirty="0"/>
              <a:t> network 192.168.23.0 0.0.0.255 area 0</a:t>
            </a:r>
          </a:p>
          <a:p>
            <a:r>
              <a:rPr lang="en-US" sz="1400" dirty="0"/>
              <a:t> network 192.168.34.0 0.0.0.255 area 2</a:t>
            </a:r>
          </a:p>
        </p:txBody>
      </p:sp>
      <p:sp>
        <p:nvSpPr>
          <p:cNvPr id="18" name="TextBox 17">
            <a:extLst>
              <a:ext uri="{FF2B5EF4-FFF2-40B4-BE49-F238E27FC236}">
                <a16:creationId xmlns:a16="http://schemas.microsoft.com/office/drawing/2014/main" id="{466B736A-6780-0A37-F5F5-30FF935D51C4}"/>
              </a:ext>
            </a:extLst>
          </p:cNvPr>
          <p:cNvSpPr txBox="1"/>
          <p:nvPr/>
        </p:nvSpPr>
        <p:spPr>
          <a:xfrm>
            <a:off x="270417" y="1579418"/>
            <a:ext cx="1824538" cy="307777"/>
          </a:xfrm>
          <a:prstGeom prst="rect">
            <a:avLst/>
          </a:prstGeom>
          <a:noFill/>
        </p:spPr>
        <p:txBody>
          <a:bodyPr wrap="none" rtlCol="0">
            <a:spAutoFit/>
          </a:bodyPr>
          <a:lstStyle/>
          <a:p>
            <a:r>
              <a:rPr lang="en-US" sz="1400" dirty="0"/>
              <a:t>Bangalor_R4 </a:t>
            </a:r>
            <a:r>
              <a:rPr lang="en-US" sz="1400" dirty="0" err="1"/>
              <a:t>Rouer</a:t>
            </a:r>
            <a:endParaRPr lang="en-US" sz="1400" dirty="0"/>
          </a:p>
        </p:txBody>
      </p:sp>
      <p:sp>
        <p:nvSpPr>
          <p:cNvPr id="19" name="TextBox 18">
            <a:extLst>
              <a:ext uri="{FF2B5EF4-FFF2-40B4-BE49-F238E27FC236}">
                <a16:creationId xmlns:a16="http://schemas.microsoft.com/office/drawing/2014/main" id="{D966A4CC-8301-AEFE-AC8A-CDACFE66B3BF}"/>
              </a:ext>
            </a:extLst>
          </p:cNvPr>
          <p:cNvSpPr txBox="1"/>
          <p:nvPr/>
        </p:nvSpPr>
        <p:spPr>
          <a:xfrm>
            <a:off x="270417" y="2059586"/>
            <a:ext cx="5889754" cy="307777"/>
          </a:xfrm>
          <a:prstGeom prst="rect">
            <a:avLst/>
          </a:prstGeom>
          <a:noFill/>
        </p:spPr>
        <p:txBody>
          <a:bodyPr wrap="none" rtlCol="0">
            <a:spAutoFit/>
          </a:bodyPr>
          <a:lstStyle/>
          <a:p>
            <a:r>
              <a:rPr lang="en-US" sz="1400" dirty="0"/>
              <a:t>Enter in configure terminal mode and execute below commands:</a:t>
            </a:r>
          </a:p>
        </p:txBody>
      </p:sp>
      <p:sp>
        <p:nvSpPr>
          <p:cNvPr id="20" name="TextBox 19">
            <a:extLst>
              <a:ext uri="{FF2B5EF4-FFF2-40B4-BE49-F238E27FC236}">
                <a16:creationId xmlns:a16="http://schemas.microsoft.com/office/drawing/2014/main" id="{B62289B2-3F33-4943-73FA-9AB9F382D77E}"/>
              </a:ext>
            </a:extLst>
          </p:cNvPr>
          <p:cNvSpPr txBox="1"/>
          <p:nvPr/>
        </p:nvSpPr>
        <p:spPr>
          <a:xfrm>
            <a:off x="298126" y="2844800"/>
            <a:ext cx="3406702" cy="1384995"/>
          </a:xfrm>
          <a:prstGeom prst="rect">
            <a:avLst/>
          </a:prstGeom>
          <a:noFill/>
        </p:spPr>
        <p:txBody>
          <a:bodyPr wrap="none" rtlCol="0">
            <a:spAutoFit/>
          </a:bodyPr>
          <a:lstStyle/>
          <a:p>
            <a:r>
              <a:rPr lang="en-US" sz="1400" dirty="0"/>
              <a:t>interface Loopback0</a:t>
            </a:r>
          </a:p>
          <a:p>
            <a:r>
              <a:rPr lang="en-US" sz="1400" dirty="0"/>
              <a:t> </a:t>
            </a:r>
            <a:r>
              <a:rPr lang="en-US" sz="1400" dirty="0" err="1"/>
              <a:t>ip</a:t>
            </a:r>
            <a:r>
              <a:rPr lang="en-US" sz="1400" dirty="0"/>
              <a:t> address 4.4.4.4 255.255.255.255</a:t>
            </a:r>
          </a:p>
          <a:p>
            <a:r>
              <a:rPr lang="en-US" sz="1400" dirty="0"/>
              <a:t>exit</a:t>
            </a:r>
          </a:p>
          <a:p>
            <a:r>
              <a:rPr lang="en-US" sz="1400" dirty="0"/>
              <a:t>interface FastEthernet0/0</a:t>
            </a:r>
          </a:p>
          <a:p>
            <a:r>
              <a:rPr lang="en-US" sz="1400" dirty="0"/>
              <a:t> </a:t>
            </a:r>
            <a:r>
              <a:rPr lang="en-US" sz="1400" dirty="0" err="1"/>
              <a:t>ip</a:t>
            </a:r>
            <a:r>
              <a:rPr lang="en-US" sz="1400" dirty="0"/>
              <a:t> address 192.168.34.4 255.255.255.0</a:t>
            </a:r>
          </a:p>
          <a:p>
            <a:r>
              <a:rPr lang="en-US" sz="1400" dirty="0"/>
              <a:t>exit</a:t>
            </a:r>
          </a:p>
        </p:txBody>
      </p:sp>
      <p:sp>
        <p:nvSpPr>
          <p:cNvPr id="21" name="TextBox 20">
            <a:extLst>
              <a:ext uri="{FF2B5EF4-FFF2-40B4-BE49-F238E27FC236}">
                <a16:creationId xmlns:a16="http://schemas.microsoft.com/office/drawing/2014/main" id="{4EB7A4B3-8CD2-C7CC-7D29-3014FAA3B956}"/>
              </a:ext>
            </a:extLst>
          </p:cNvPr>
          <p:cNvSpPr txBox="1"/>
          <p:nvPr/>
        </p:nvSpPr>
        <p:spPr>
          <a:xfrm>
            <a:off x="298126" y="4707232"/>
            <a:ext cx="3437159" cy="738664"/>
          </a:xfrm>
          <a:prstGeom prst="rect">
            <a:avLst/>
          </a:prstGeom>
          <a:noFill/>
        </p:spPr>
        <p:txBody>
          <a:bodyPr wrap="none" rtlCol="0">
            <a:spAutoFit/>
          </a:bodyPr>
          <a:lstStyle/>
          <a:p>
            <a:r>
              <a:rPr lang="en-US" sz="1400" dirty="0"/>
              <a:t>router </a:t>
            </a:r>
            <a:r>
              <a:rPr lang="en-US" sz="1400" dirty="0" err="1"/>
              <a:t>ospf</a:t>
            </a:r>
            <a:r>
              <a:rPr lang="en-US" sz="1400" dirty="0"/>
              <a:t> 10</a:t>
            </a:r>
          </a:p>
          <a:p>
            <a:r>
              <a:rPr lang="en-US" sz="1400" dirty="0"/>
              <a:t> network 4.4.4.4 0.0.0.0 area 2</a:t>
            </a:r>
          </a:p>
          <a:p>
            <a:r>
              <a:rPr lang="en-US" sz="1400" dirty="0"/>
              <a:t> network 192.168.34.0 0.0.0.255 area 2</a:t>
            </a:r>
          </a:p>
        </p:txBody>
      </p:sp>
      <p:sp>
        <p:nvSpPr>
          <p:cNvPr id="22" name="TextBox 21">
            <a:extLst>
              <a:ext uri="{FF2B5EF4-FFF2-40B4-BE49-F238E27FC236}">
                <a16:creationId xmlns:a16="http://schemas.microsoft.com/office/drawing/2014/main" id="{862F41A9-F48F-BF18-FB77-F00A8A4DCCB1}"/>
              </a:ext>
            </a:extLst>
          </p:cNvPr>
          <p:cNvSpPr txBox="1"/>
          <p:nvPr/>
        </p:nvSpPr>
        <p:spPr>
          <a:xfrm>
            <a:off x="298126" y="4314625"/>
            <a:ext cx="1535998" cy="307777"/>
          </a:xfrm>
          <a:prstGeom prst="rect">
            <a:avLst/>
          </a:prstGeom>
          <a:noFill/>
        </p:spPr>
        <p:txBody>
          <a:bodyPr wrap="none" rtlCol="0">
            <a:spAutoFit/>
          </a:bodyPr>
          <a:lstStyle/>
          <a:p>
            <a:r>
              <a:rPr lang="en-US" sz="1400" b="1" dirty="0">
                <a:solidFill>
                  <a:srgbClr val="FF0000"/>
                </a:solidFill>
              </a:rPr>
              <a:t>Configure OSPF</a:t>
            </a:r>
          </a:p>
        </p:txBody>
      </p:sp>
    </p:spTree>
    <p:extLst>
      <p:ext uri="{BB962C8B-B14F-4D97-AF65-F5344CB8AC3E}">
        <p14:creationId xmlns:p14="http://schemas.microsoft.com/office/powerpoint/2010/main" val="1722002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19AF2-4300-E4A1-347F-F9477B128FA3}"/>
              </a:ext>
            </a:extLst>
          </p:cNvPr>
          <p:cNvSpPr txBox="1"/>
          <p:nvPr/>
        </p:nvSpPr>
        <p:spPr>
          <a:xfrm>
            <a:off x="401215" y="214604"/>
            <a:ext cx="1454244" cy="369332"/>
          </a:xfrm>
          <a:prstGeom prst="rect">
            <a:avLst/>
          </a:prstGeom>
          <a:noFill/>
        </p:spPr>
        <p:txBody>
          <a:bodyPr wrap="none" rtlCol="0">
            <a:spAutoFit/>
          </a:bodyPr>
          <a:lstStyle/>
          <a:p>
            <a:r>
              <a:rPr lang="en-US" dirty="0"/>
              <a:t>Verification</a:t>
            </a:r>
          </a:p>
        </p:txBody>
      </p:sp>
      <p:sp>
        <p:nvSpPr>
          <p:cNvPr id="3" name="TextBox 2">
            <a:extLst>
              <a:ext uri="{FF2B5EF4-FFF2-40B4-BE49-F238E27FC236}">
                <a16:creationId xmlns:a16="http://schemas.microsoft.com/office/drawing/2014/main" id="{6C8527A4-C0D0-1D32-5F68-02049E5DB2BA}"/>
              </a:ext>
            </a:extLst>
          </p:cNvPr>
          <p:cNvSpPr txBox="1"/>
          <p:nvPr/>
        </p:nvSpPr>
        <p:spPr>
          <a:xfrm>
            <a:off x="1855459" y="214604"/>
            <a:ext cx="5262979" cy="369332"/>
          </a:xfrm>
          <a:prstGeom prst="rect">
            <a:avLst/>
          </a:prstGeom>
          <a:noFill/>
        </p:spPr>
        <p:txBody>
          <a:bodyPr wrap="none" rtlCol="0">
            <a:spAutoFit/>
          </a:bodyPr>
          <a:lstStyle/>
          <a:p>
            <a:r>
              <a:rPr lang="en-US" dirty="0"/>
              <a:t>Check </a:t>
            </a:r>
            <a:r>
              <a:rPr lang="en-US" dirty="0" err="1"/>
              <a:t>ospf</a:t>
            </a:r>
            <a:r>
              <a:rPr lang="en-US" dirty="0"/>
              <a:t> data base on  Hyderabad Router</a:t>
            </a:r>
          </a:p>
        </p:txBody>
      </p:sp>
      <p:pic>
        <p:nvPicPr>
          <p:cNvPr id="4" name="Picture 3">
            <a:extLst>
              <a:ext uri="{FF2B5EF4-FFF2-40B4-BE49-F238E27FC236}">
                <a16:creationId xmlns:a16="http://schemas.microsoft.com/office/drawing/2014/main" id="{AE1FE99A-EAAC-F838-8F74-0E2BEE4F593C}"/>
              </a:ext>
            </a:extLst>
          </p:cNvPr>
          <p:cNvPicPr>
            <a:picLocks noChangeAspect="1"/>
          </p:cNvPicPr>
          <p:nvPr/>
        </p:nvPicPr>
        <p:blipFill>
          <a:blip r:embed="rId3"/>
          <a:stretch>
            <a:fillRect/>
          </a:stretch>
        </p:blipFill>
        <p:spPr>
          <a:xfrm>
            <a:off x="6419460" y="2528596"/>
            <a:ext cx="5876731" cy="4329404"/>
          </a:xfrm>
          <a:prstGeom prst="rect">
            <a:avLst/>
          </a:prstGeom>
        </p:spPr>
      </p:pic>
      <p:sp>
        <p:nvSpPr>
          <p:cNvPr id="5" name="TextBox 4">
            <a:extLst>
              <a:ext uri="{FF2B5EF4-FFF2-40B4-BE49-F238E27FC236}">
                <a16:creationId xmlns:a16="http://schemas.microsoft.com/office/drawing/2014/main" id="{DC9C5B6E-2463-662D-5BAE-116ED7A956A9}"/>
              </a:ext>
            </a:extLst>
          </p:cNvPr>
          <p:cNvSpPr txBox="1"/>
          <p:nvPr/>
        </p:nvSpPr>
        <p:spPr>
          <a:xfrm>
            <a:off x="6736701" y="2005376"/>
            <a:ext cx="10627568" cy="523220"/>
          </a:xfrm>
          <a:prstGeom prst="rect">
            <a:avLst/>
          </a:prstGeom>
          <a:noFill/>
        </p:spPr>
        <p:txBody>
          <a:bodyPr wrap="square" rtlCol="0">
            <a:spAutoFit/>
          </a:bodyPr>
          <a:lstStyle/>
          <a:p>
            <a:r>
              <a:rPr lang="en-US" sz="1400" dirty="0"/>
              <a:t>If you see all other are area routes converted</a:t>
            </a:r>
          </a:p>
          <a:p>
            <a:r>
              <a:rPr lang="en-US" sz="1400" dirty="0"/>
              <a:t>Into Type 3 summary LSA by ABR router Kurnool(2.2.2.2).</a:t>
            </a:r>
          </a:p>
        </p:txBody>
      </p:sp>
      <p:sp>
        <p:nvSpPr>
          <p:cNvPr id="6" name="TextBox 5">
            <a:extLst>
              <a:ext uri="{FF2B5EF4-FFF2-40B4-BE49-F238E27FC236}">
                <a16:creationId xmlns:a16="http://schemas.microsoft.com/office/drawing/2014/main" id="{1BE88821-C285-EC54-0D38-ADC9AD48CF0C}"/>
              </a:ext>
            </a:extLst>
          </p:cNvPr>
          <p:cNvSpPr txBox="1"/>
          <p:nvPr/>
        </p:nvSpPr>
        <p:spPr>
          <a:xfrm>
            <a:off x="158621" y="764024"/>
            <a:ext cx="6419460" cy="6093976"/>
          </a:xfrm>
          <a:prstGeom prst="rect">
            <a:avLst/>
          </a:prstGeom>
          <a:noFill/>
        </p:spPr>
        <p:txBody>
          <a:bodyPr wrap="square" rtlCol="0">
            <a:spAutoFit/>
          </a:bodyPr>
          <a:lstStyle/>
          <a:p>
            <a:r>
              <a:rPr lang="en-US" sz="1000" dirty="0">
                <a:latin typeface="Consolas" panose="020B0609020204030204" pitchFamily="49" charset="0"/>
                <a:cs typeface="Consolas" panose="020B0609020204030204" pitchFamily="49" charset="0"/>
              </a:rPr>
              <a:t>Hyderabad_R1# ping 4.4.4.4</a:t>
            </a:r>
          </a:p>
          <a:p>
            <a:r>
              <a:rPr lang="en-US" sz="1000" dirty="0">
                <a:latin typeface="Consolas" panose="020B0609020204030204" pitchFamily="49" charset="0"/>
                <a:cs typeface="Consolas" panose="020B0609020204030204" pitchFamily="49" charset="0"/>
              </a:rPr>
              <a:t>Type escape sequence to abort.</a:t>
            </a:r>
          </a:p>
          <a:p>
            <a:r>
              <a:rPr lang="en-US" sz="1000" dirty="0">
                <a:latin typeface="Consolas" panose="020B0609020204030204" pitchFamily="49" charset="0"/>
                <a:cs typeface="Consolas" panose="020B0609020204030204" pitchFamily="49" charset="0"/>
              </a:rPr>
              <a:t>Sending 5, 100-byte ICMP </a:t>
            </a:r>
            <a:r>
              <a:rPr lang="en-US" sz="1000" dirty="0" err="1">
                <a:latin typeface="Consolas" panose="020B0609020204030204" pitchFamily="49" charset="0"/>
                <a:cs typeface="Consolas" panose="020B0609020204030204" pitchFamily="49" charset="0"/>
              </a:rPr>
              <a:t>Echos</a:t>
            </a:r>
            <a:r>
              <a:rPr lang="en-US" sz="1000" dirty="0">
                <a:latin typeface="Consolas" panose="020B0609020204030204" pitchFamily="49" charset="0"/>
                <a:cs typeface="Consolas" panose="020B0609020204030204" pitchFamily="49" charset="0"/>
              </a:rPr>
              <a:t> to 4.4.4.4, timeout is 2 seconds:</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Success rate is 100 percent (5/5), round-trip min/avg/max = 36/81/168 </a:t>
            </a:r>
            <a:r>
              <a:rPr lang="en-US" sz="1000" dirty="0" err="1">
                <a:latin typeface="Consolas" panose="020B0609020204030204" pitchFamily="49" charset="0"/>
                <a:cs typeface="Consolas" panose="020B0609020204030204" pitchFamily="49" charset="0"/>
              </a:rPr>
              <a:t>ms</a:t>
            </a:r>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Hyderabad_R1#sh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route</a:t>
            </a:r>
          </a:p>
          <a:p>
            <a:r>
              <a:rPr lang="en-US" sz="1000" dirty="0">
                <a:latin typeface="Consolas" panose="020B0609020204030204" pitchFamily="49" charset="0"/>
                <a:cs typeface="Consolas" panose="020B0609020204030204" pitchFamily="49" charset="0"/>
              </a:rPr>
              <a:t>Codes: L - local, C - connected, S - static, R - RIP, M - mobile, B - BGP</a:t>
            </a:r>
          </a:p>
          <a:p>
            <a:r>
              <a:rPr lang="en-US" sz="1000" dirty="0">
                <a:latin typeface="Consolas" panose="020B0609020204030204" pitchFamily="49" charset="0"/>
                <a:cs typeface="Consolas" panose="020B0609020204030204" pitchFamily="49" charset="0"/>
              </a:rPr>
              <a:t>       D - EIGRP, EX - EIGRP external, O - OSPF, IA - OSPF inter area</a:t>
            </a:r>
          </a:p>
          <a:p>
            <a:r>
              <a:rPr lang="en-US" sz="1000" dirty="0">
                <a:latin typeface="Consolas" panose="020B0609020204030204" pitchFamily="49" charset="0"/>
                <a:cs typeface="Consolas" panose="020B0609020204030204" pitchFamily="49" charset="0"/>
              </a:rPr>
              <a:t>       N1 - OSPF NSSA external type 1, N2 - OSPF NSSA external type 2</a:t>
            </a:r>
          </a:p>
          <a:p>
            <a:r>
              <a:rPr lang="en-US" sz="1000" dirty="0">
                <a:latin typeface="Consolas" panose="020B0609020204030204" pitchFamily="49" charset="0"/>
                <a:cs typeface="Consolas" panose="020B0609020204030204" pitchFamily="49" charset="0"/>
              </a:rPr>
              <a:t>       E1 - OSPF external type 1, E2 - OSPF external type 2</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 IS-IS, </a:t>
            </a:r>
            <a:r>
              <a:rPr lang="en-US" sz="1000" dirty="0" err="1">
                <a:latin typeface="Consolas" panose="020B0609020204030204" pitchFamily="49" charset="0"/>
                <a:cs typeface="Consolas" panose="020B0609020204030204" pitchFamily="49" charset="0"/>
              </a:rPr>
              <a:t>su</a:t>
            </a:r>
            <a:r>
              <a:rPr lang="en-US" sz="1000" dirty="0">
                <a:latin typeface="Consolas" panose="020B0609020204030204" pitchFamily="49" charset="0"/>
                <a:cs typeface="Consolas" panose="020B0609020204030204" pitchFamily="49" charset="0"/>
              </a:rPr>
              <a:t> - IS-IS summary, L1 - IS-IS level-1, L2 - IS-IS level-2</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a:t>
            </a:r>
            <a:r>
              <a:rPr lang="en-US" sz="1000" dirty="0">
                <a:latin typeface="Consolas" panose="020B0609020204030204" pitchFamily="49" charset="0"/>
                <a:cs typeface="Consolas" panose="020B0609020204030204" pitchFamily="49" charset="0"/>
              </a:rPr>
              <a:t> - IS-IS inter area, * - candidate default, U - per-user static route</a:t>
            </a:r>
          </a:p>
          <a:p>
            <a:r>
              <a:rPr lang="en-US" sz="1000" dirty="0">
                <a:latin typeface="Consolas" panose="020B0609020204030204" pitchFamily="49" charset="0"/>
                <a:cs typeface="Consolas" panose="020B0609020204030204" pitchFamily="49" charset="0"/>
              </a:rPr>
              <a:t>       o - ODR, P - periodic downloaded static route, H - NHRP, l - LISP</a:t>
            </a:r>
          </a:p>
          <a:p>
            <a:r>
              <a:rPr lang="en-US" sz="1000" dirty="0">
                <a:latin typeface="Consolas" panose="020B0609020204030204" pitchFamily="49" charset="0"/>
                <a:cs typeface="Consolas" panose="020B0609020204030204" pitchFamily="49" charset="0"/>
              </a:rPr>
              <a:t>       a - application route</a:t>
            </a:r>
          </a:p>
          <a:p>
            <a:r>
              <a:rPr lang="en-US" sz="1000" dirty="0">
                <a:latin typeface="Consolas" panose="020B0609020204030204" pitchFamily="49" charset="0"/>
                <a:cs typeface="Consolas" panose="020B0609020204030204" pitchFamily="49" charset="0"/>
              </a:rPr>
              <a:t>       + - replicated route, % - next hop override</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Gateway of last resort is not set</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1.0.0.0/32 is </a:t>
            </a:r>
            <a:r>
              <a:rPr lang="en-US" sz="1000" dirty="0" err="1">
                <a:latin typeface="Consolas" panose="020B0609020204030204" pitchFamily="49" charset="0"/>
                <a:cs typeface="Consolas" panose="020B0609020204030204" pitchFamily="49" charset="0"/>
              </a:rPr>
              <a:t>subnetted</a:t>
            </a:r>
            <a:r>
              <a:rPr lang="en-US" sz="1000" dirty="0">
                <a:latin typeface="Consolas" panose="020B0609020204030204" pitchFamily="49" charset="0"/>
                <a:cs typeface="Consolas" panose="020B0609020204030204" pitchFamily="49" charset="0"/>
              </a:rPr>
              <a:t>, 1 subnets</a:t>
            </a:r>
          </a:p>
          <a:p>
            <a:r>
              <a:rPr lang="en-US" sz="1000" dirty="0">
                <a:latin typeface="Consolas" panose="020B0609020204030204" pitchFamily="49" charset="0"/>
                <a:cs typeface="Consolas" panose="020B0609020204030204" pitchFamily="49" charset="0"/>
              </a:rPr>
              <a:t>C        1.1.1.1 is directly connected, Loopback0</a:t>
            </a:r>
          </a:p>
          <a:p>
            <a:r>
              <a:rPr lang="en-US" sz="1000" dirty="0">
                <a:latin typeface="Consolas" panose="020B0609020204030204" pitchFamily="49" charset="0"/>
                <a:cs typeface="Consolas" panose="020B0609020204030204" pitchFamily="49" charset="0"/>
              </a:rPr>
              <a:t>      2.0.0.0/32 is </a:t>
            </a:r>
            <a:r>
              <a:rPr lang="en-US" sz="1000" dirty="0" err="1">
                <a:latin typeface="Consolas" panose="020B0609020204030204" pitchFamily="49" charset="0"/>
                <a:cs typeface="Consolas" panose="020B0609020204030204" pitchFamily="49" charset="0"/>
              </a:rPr>
              <a:t>subnetted</a:t>
            </a:r>
            <a:r>
              <a:rPr lang="en-US" sz="1000" dirty="0">
                <a:latin typeface="Consolas" panose="020B0609020204030204" pitchFamily="49" charset="0"/>
                <a:cs typeface="Consolas" panose="020B0609020204030204" pitchFamily="49" charset="0"/>
              </a:rPr>
              <a:t>, 1 subnets</a:t>
            </a:r>
          </a:p>
          <a:p>
            <a:r>
              <a:rPr lang="en-US" sz="1000" dirty="0">
                <a:solidFill>
                  <a:srgbClr val="FF0000"/>
                </a:solidFill>
                <a:latin typeface="Consolas" panose="020B0609020204030204" pitchFamily="49" charset="0"/>
                <a:cs typeface="Consolas" panose="020B0609020204030204" pitchFamily="49" charset="0"/>
              </a:rPr>
              <a:t>O        2.2.2.2 [110/2] via 192.168.12.2, 00:24:01, FastEthernet0/0</a:t>
            </a:r>
          </a:p>
          <a:p>
            <a:r>
              <a:rPr lang="en-US" sz="1000" dirty="0">
                <a:solidFill>
                  <a:srgbClr val="FF0000"/>
                </a:solidFill>
                <a:latin typeface="Consolas" panose="020B0609020204030204" pitchFamily="49" charset="0"/>
                <a:cs typeface="Consolas" panose="020B0609020204030204" pitchFamily="49" charset="0"/>
              </a:rPr>
              <a:t>      3.0.0.0/32 is </a:t>
            </a:r>
            <a:r>
              <a:rPr lang="en-US" sz="1000" dirty="0" err="1">
                <a:solidFill>
                  <a:srgbClr val="FF0000"/>
                </a:solidFill>
                <a:latin typeface="Consolas" panose="020B0609020204030204" pitchFamily="49" charset="0"/>
                <a:cs typeface="Consolas" panose="020B0609020204030204" pitchFamily="49" charset="0"/>
              </a:rPr>
              <a:t>subnetted</a:t>
            </a:r>
            <a:r>
              <a:rPr lang="en-US" sz="1000" dirty="0">
                <a:solidFill>
                  <a:srgbClr val="FF0000"/>
                </a:solidFill>
                <a:latin typeface="Consolas" panose="020B0609020204030204" pitchFamily="49" charset="0"/>
                <a:cs typeface="Consolas" panose="020B0609020204030204" pitchFamily="49" charset="0"/>
              </a:rPr>
              <a:t>, 1 subnets</a:t>
            </a:r>
          </a:p>
          <a:p>
            <a:r>
              <a:rPr lang="en-US" sz="1000" dirty="0">
                <a:solidFill>
                  <a:srgbClr val="FF0000"/>
                </a:solidFill>
                <a:latin typeface="Consolas" panose="020B0609020204030204" pitchFamily="49" charset="0"/>
                <a:cs typeface="Consolas" panose="020B0609020204030204" pitchFamily="49" charset="0"/>
              </a:rPr>
              <a:t>O IA     3.3.3.3 [110/3] via 192.168.12.2, 00:24:01, FastEthernet0/0</a:t>
            </a:r>
          </a:p>
          <a:p>
            <a:r>
              <a:rPr lang="en-US" sz="1000" dirty="0">
                <a:solidFill>
                  <a:srgbClr val="FF0000"/>
                </a:solidFill>
                <a:latin typeface="Consolas" panose="020B0609020204030204" pitchFamily="49" charset="0"/>
                <a:cs typeface="Consolas" panose="020B0609020204030204" pitchFamily="49" charset="0"/>
              </a:rPr>
              <a:t>      4.0.0.0/32 is </a:t>
            </a:r>
            <a:r>
              <a:rPr lang="en-US" sz="1000" dirty="0" err="1">
                <a:solidFill>
                  <a:srgbClr val="FF0000"/>
                </a:solidFill>
                <a:latin typeface="Consolas" panose="020B0609020204030204" pitchFamily="49" charset="0"/>
                <a:cs typeface="Consolas" panose="020B0609020204030204" pitchFamily="49" charset="0"/>
              </a:rPr>
              <a:t>subnetted</a:t>
            </a:r>
            <a:r>
              <a:rPr lang="en-US" sz="1000" dirty="0">
                <a:solidFill>
                  <a:srgbClr val="FF0000"/>
                </a:solidFill>
                <a:latin typeface="Consolas" panose="020B0609020204030204" pitchFamily="49" charset="0"/>
                <a:cs typeface="Consolas" panose="020B0609020204030204" pitchFamily="49" charset="0"/>
              </a:rPr>
              <a:t>, 1 subnets</a:t>
            </a:r>
          </a:p>
          <a:p>
            <a:r>
              <a:rPr lang="en-US" sz="1000" dirty="0">
                <a:solidFill>
                  <a:srgbClr val="FF0000"/>
                </a:solidFill>
                <a:latin typeface="Consolas" panose="020B0609020204030204" pitchFamily="49" charset="0"/>
                <a:cs typeface="Consolas" panose="020B0609020204030204" pitchFamily="49" charset="0"/>
              </a:rPr>
              <a:t>O IA     4.4.4.4 [110/4] via 192.168.12.2, 00:24:01, FastEthernet0/0</a:t>
            </a:r>
          </a:p>
          <a:p>
            <a:r>
              <a:rPr lang="en-US" sz="1000" dirty="0">
                <a:latin typeface="Consolas" panose="020B0609020204030204" pitchFamily="49" charset="0"/>
                <a:cs typeface="Consolas" panose="020B0609020204030204" pitchFamily="49" charset="0"/>
              </a:rPr>
              <a:t>      192.168.12.0/24 is variably </a:t>
            </a:r>
            <a:r>
              <a:rPr lang="en-US" sz="1000" dirty="0" err="1">
                <a:latin typeface="Consolas" panose="020B0609020204030204" pitchFamily="49" charset="0"/>
                <a:cs typeface="Consolas" panose="020B0609020204030204" pitchFamily="49" charset="0"/>
              </a:rPr>
              <a:t>subnetted</a:t>
            </a:r>
            <a:r>
              <a:rPr lang="en-US" sz="1000" dirty="0">
                <a:latin typeface="Consolas" panose="020B0609020204030204" pitchFamily="49" charset="0"/>
                <a:cs typeface="Consolas" panose="020B0609020204030204" pitchFamily="49" charset="0"/>
              </a:rPr>
              <a:t>, 2 subnets, 2 masks</a:t>
            </a:r>
          </a:p>
          <a:p>
            <a:r>
              <a:rPr lang="en-US" sz="1000" dirty="0">
                <a:latin typeface="Consolas" panose="020B0609020204030204" pitchFamily="49" charset="0"/>
                <a:cs typeface="Consolas" panose="020B0609020204030204" pitchFamily="49" charset="0"/>
              </a:rPr>
              <a:t>C        192.168.12.0/24 is directly connected, FastEthernet0/0</a:t>
            </a:r>
          </a:p>
          <a:p>
            <a:r>
              <a:rPr lang="en-US" sz="1000" dirty="0">
                <a:latin typeface="Consolas" panose="020B0609020204030204" pitchFamily="49" charset="0"/>
                <a:cs typeface="Consolas" panose="020B0609020204030204" pitchFamily="49" charset="0"/>
              </a:rPr>
              <a:t>L        192.168.12.1/32 is directly connected, FastEthernet0/0</a:t>
            </a:r>
          </a:p>
          <a:p>
            <a:r>
              <a:rPr lang="en-US" sz="1000" dirty="0">
                <a:solidFill>
                  <a:srgbClr val="FF0000"/>
                </a:solidFill>
                <a:latin typeface="Consolas" panose="020B0609020204030204" pitchFamily="49" charset="0"/>
                <a:cs typeface="Consolas" panose="020B0609020204030204" pitchFamily="49" charset="0"/>
              </a:rPr>
              <a:t>O IA  192.168.23.0/24 [110/2] via 192.168.12.2, 00:24:01, FastEthernet0/0</a:t>
            </a:r>
          </a:p>
          <a:p>
            <a:r>
              <a:rPr lang="en-US" sz="1000" dirty="0">
                <a:solidFill>
                  <a:srgbClr val="FF0000"/>
                </a:solidFill>
                <a:latin typeface="Consolas" panose="020B0609020204030204" pitchFamily="49" charset="0"/>
                <a:cs typeface="Consolas" panose="020B0609020204030204" pitchFamily="49" charset="0"/>
              </a:rPr>
              <a:t>O IA  192.168.34.0/24 [110/3] via 192.168.12.2, 00:24:01, FastEthernet0/0</a:t>
            </a:r>
          </a:p>
          <a:p>
            <a:r>
              <a:rPr lang="en-US" sz="1000" dirty="0">
                <a:latin typeface="Consolas" panose="020B0609020204030204" pitchFamily="49" charset="0"/>
                <a:cs typeface="Consolas" panose="020B0609020204030204" pitchFamily="49" charset="0"/>
              </a:rPr>
              <a:t>Hyderabad_R1#traceroute 4.4.4.4</a:t>
            </a:r>
          </a:p>
          <a:p>
            <a:r>
              <a:rPr lang="en-US" sz="1000" dirty="0">
                <a:latin typeface="Consolas" panose="020B0609020204030204" pitchFamily="49" charset="0"/>
                <a:cs typeface="Consolas" panose="020B0609020204030204" pitchFamily="49" charset="0"/>
              </a:rPr>
              <a:t>Type escape sequence to abort.</a:t>
            </a:r>
          </a:p>
          <a:p>
            <a:r>
              <a:rPr lang="en-US" sz="1000" dirty="0">
                <a:latin typeface="Consolas" panose="020B0609020204030204" pitchFamily="49" charset="0"/>
                <a:cs typeface="Consolas" panose="020B0609020204030204" pitchFamily="49" charset="0"/>
              </a:rPr>
              <a:t>Tracing the route to 4.4.4.4</a:t>
            </a:r>
          </a:p>
          <a:p>
            <a:r>
              <a:rPr lang="en-US" sz="1000" dirty="0">
                <a:latin typeface="Consolas" panose="020B0609020204030204" pitchFamily="49" charset="0"/>
                <a:cs typeface="Consolas" panose="020B0609020204030204" pitchFamily="49" charset="0"/>
              </a:rPr>
              <a:t>VRF info: (</a:t>
            </a:r>
            <a:r>
              <a:rPr lang="en-US" sz="1000" dirty="0" err="1">
                <a:latin typeface="Consolas" panose="020B0609020204030204" pitchFamily="49" charset="0"/>
                <a:cs typeface="Consolas" panose="020B0609020204030204" pitchFamily="49" charset="0"/>
              </a:rPr>
              <a:t>vrf</a:t>
            </a:r>
            <a:r>
              <a:rPr lang="en-US" sz="1000" dirty="0">
                <a:latin typeface="Consolas" panose="020B0609020204030204" pitchFamily="49" charset="0"/>
                <a:cs typeface="Consolas" panose="020B0609020204030204" pitchFamily="49" charset="0"/>
              </a:rPr>
              <a:t> in name/id, </a:t>
            </a:r>
            <a:r>
              <a:rPr lang="en-US" sz="1000" dirty="0" err="1">
                <a:latin typeface="Consolas" panose="020B0609020204030204" pitchFamily="49" charset="0"/>
                <a:cs typeface="Consolas" panose="020B0609020204030204" pitchFamily="49" charset="0"/>
              </a:rPr>
              <a:t>vrf</a:t>
            </a:r>
            <a:r>
              <a:rPr lang="en-US" sz="1000" dirty="0">
                <a:latin typeface="Consolas" panose="020B0609020204030204" pitchFamily="49" charset="0"/>
                <a:cs typeface="Consolas" panose="020B0609020204030204" pitchFamily="49" charset="0"/>
              </a:rPr>
              <a:t> out name/id)</a:t>
            </a:r>
          </a:p>
          <a:p>
            <a:r>
              <a:rPr lang="en-US" sz="1000" dirty="0">
                <a:latin typeface="Consolas" panose="020B0609020204030204" pitchFamily="49" charset="0"/>
                <a:cs typeface="Consolas" panose="020B0609020204030204" pitchFamily="49" charset="0"/>
              </a:rPr>
              <a:t>  1 192.168.12.2 8 msec 32 msec 44 msec</a:t>
            </a:r>
          </a:p>
          <a:p>
            <a:r>
              <a:rPr lang="en-US" sz="1000" dirty="0">
                <a:latin typeface="Consolas" panose="020B0609020204030204" pitchFamily="49" charset="0"/>
                <a:cs typeface="Consolas" panose="020B0609020204030204" pitchFamily="49" charset="0"/>
              </a:rPr>
              <a:t>  2 192.168.23.3 112 msec 28 msec 24 msec</a:t>
            </a:r>
          </a:p>
          <a:p>
            <a:r>
              <a:rPr lang="en-US" sz="1000" dirty="0">
                <a:latin typeface="Consolas" panose="020B0609020204030204" pitchFamily="49" charset="0"/>
                <a:cs typeface="Consolas" panose="020B0609020204030204" pitchFamily="49" charset="0"/>
              </a:rPr>
              <a:t>  3 192.168.34.4 48 msec 48 msec 52 msec</a:t>
            </a:r>
          </a:p>
          <a:p>
            <a:r>
              <a:rPr lang="en-US" sz="1000" dirty="0">
                <a:latin typeface="Consolas" panose="020B0609020204030204" pitchFamily="49" charset="0"/>
                <a:cs typeface="Consolas" panose="020B0609020204030204" pitchFamily="49" charset="0"/>
              </a:rPr>
              <a:t>Hyderabad_R1#</a:t>
            </a:r>
          </a:p>
        </p:txBody>
      </p:sp>
    </p:spTree>
    <p:extLst>
      <p:ext uri="{BB962C8B-B14F-4D97-AF65-F5344CB8AC3E}">
        <p14:creationId xmlns:p14="http://schemas.microsoft.com/office/powerpoint/2010/main" val="351059724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CC838F-7ABB-ED11-6E70-E58EFE37B250}"/>
              </a:ext>
            </a:extLst>
          </p:cNvPr>
          <p:cNvSpPr txBox="1"/>
          <p:nvPr/>
        </p:nvSpPr>
        <p:spPr>
          <a:xfrm>
            <a:off x="-65315" y="149289"/>
            <a:ext cx="12683923" cy="6414709"/>
          </a:xfrm>
          <a:prstGeom prst="rect">
            <a:avLst/>
          </a:prstGeom>
          <a:noFill/>
        </p:spPr>
        <p:txBody>
          <a:bodyPr wrap="square" rtlCol="0">
            <a:spAutoFit/>
          </a:bodyPr>
          <a:lstStyle/>
          <a:p>
            <a:r>
              <a:rPr lang="en-US" dirty="0"/>
              <a:t>Assignments:</a:t>
            </a:r>
          </a:p>
          <a:p>
            <a:endParaRPr lang="en-US" dirty="0"/>
          </a:p>
          <a:p>
            <a:r>
              <a:rPr lang="en-US" sz="1400" dirty="0">
                <a:solidFill>
                  <a:srgbClr val="FF0000"/>
                </a:solidFill>
                <a:highlight>
                  <a:srgbClr val="FFFF00"/>
                </a:highlight>
              </a:rPr>
              <a:t>Configure Hello packet parameters and test the </a:t>
            </a:r>
            <a:r>
              <a:rPr lang="en-US" sz="1400" dirty="0" err="1">
                <a:solidFill>
                  <a:srgbClr val="FF0000"/>
                </a:solidFill>
                <a:highlight>
                  <a:srgbClr val="FFFF00"/>
                </a:highlight>
              </a:rPr>
              <a:t>ospf</a:t>
            </a:r>
            <a:r>
              <a:rPr lang="en-US" sz="1400" dirty="0">
                <a:solidFill>
                  <a:srgbClr val="FF0000"/>
                </a:solidFill>
                <a:highlight>
                  <a:srgbClr val="FFFF00"/>
                </a:highlight>
              </a:rPr>
              <a:t> adjacency status between </a:t>
            </a:r>
          </a:p>
          <a:p>
            <a:r>
              <a:rPr lang="en-US" sz="1400" dirty="0">
                <a:solidFill>
                  <a:srgbClr val="FF0000"/>
                </a:solidFill>
                <a:highlight>
                  <a:srgbClr val="FFFF00"/>
                </a:highlight>
              </a:rPr>
              <a:t>Hyderabad and Kurnool</a:t>
            </a:r>
          </a:p>
          <a:p>
            <a:endParaRPr lang="en-US" dirty="0"/>
          </a:p>
          <a:p>
            <a:r>
              <a:rPr lang="en-US" sz="1200" b="1" dirty="0"/>
              <a:t>Authentication wrong- it will stuck down state: below is the config to test. Just config authentication on one side. So authentication will be mismatch.</a:t>
            </a:r>
          </a:p>
          <a:p>
            <a:pPr marL="285750" indent="-285750">
              <a:buFont typeface="Arial" panose="020B0604020202020204" pitchFamily="34" charset="0"/>
              <a:buChar char="•"/>
            </a:pPr>
            <a:r>
              <a:rPr lang="en-US" sz="1000" dirty="0">
                <a:latin typeface="Consolas" panose="020B0609020204030204" pitchFamily="49" charset="0"/>
                <a:cs typeface="Consolas" panose="020B0609020204030204" pitchFamily="49" charset="0"/>
              </a:rPr>
              <a:t>Hyderabad_R1#conf t</a:t>
            </a:r>
          </a:p>
          <a:p>
            <a:pPr marL="285750" indent="-285750">
              <a:buFont typeface="Arial" panose="020B0604020202020204" pitchFamily="34" charset="0"/>
              <a:buChar char="•"/>
            </a:pPr>
            <a:r>
              <a:rPr lang="en-US" sz="1000" dirty="0">
                <a:latin typeface="Consolas" panose="020B0609020204030204" pitchFamily="49" charset="0"/>
                <a:cs typeface="Consolas" panose="020B0609020204030204" pitchFamily="49" charset="0"/>
              </a:rPr>
              <a:t>Enter configuration commands, one per line.  End with CNTL/Z.</a:t>
            </a:r>
          </a:p>
          <a:p>
            <a:pPr marL="285750" indent="-285750">
              <a:buFont typeface="Arial" panose="020B0604020202020204" pitchFamily="34" charset="0"/>
              <a:buChar char="•"/>
            </a:pPr>
            <a:r>
              <a:rPr lang="en-US" sz="1000" dirty="0">
                <a:latin typeface="Consolas" panose="020B0609020204030204" pitchFamily="49" charset="0"/>
                <a:cs typeface="Consolas" panose="020B0609020204030204" pitchFamily="49" charset="0"/>
              </a:rPr>
              <a:t>Hyderabad_R1(config)#router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110</a:t>
            </a:r>
          </a:p>
          <a:p>
            <a:pPr marL="285750" indent="-285750">
              <a:buFont typeface="Arial" panose="020B0604020202020204" pitchFamily="34" charset="0"/>
              <a:buChar char="•"/>
            </a:pPr>
            <a:r>
              <a:rPr lang="en-US" sz="1000" dirty="0">
                <a:latin typeface="Consolas" panose="020B0609020204030204" pitchFamily="49" charset="0"/>
                <a:cs typeface="Consolas" panose="020B0609020204030204" pitchFamily="49" charset="0"/>
              </a:rPr>
              <a:t>Hyderabad_R1(config-router)#area 1 authentication message-digest</a:t>
            </a:r>
          </a:p>
          <a:p>
            <a:pPr marL="285750" indent="-285750">
              <a:buFont typeface="Arial" panose="020B0604020202020204" pitchFamily="34" charset="0"/>
              <a:buChar char="•"/>
            </a:pPr>
            <a:endParaRPr lang="en-US" dirty="0"/>
          </a:p>
          <a:p>
            <a:r>
              <a:rPr lang="en-US" sz="1400" b="1" dirty="0"/>
              <a:t>Router ID same -it will stuck down state</a:t>
            </a:r>
          </a:p>
          <a:p>
            <a:r>
              <a:rPr lang="en-US" sz="1200" dirty="0"/>
              <a:t>     Configure same loopback </a:t>
            </a:r>
            <a:r>
              <a:rPr lang="en-US" sz="1200" dirty="0" err="1"/>
              <a:t>ip</a:t>
            </a:r>
            <a:r>
              <a:rPr lang="en-US" sz="1200" dirty="0"/>
              <a:t> address on both the router</a:t>
            </a:r>
          </a:p>
          <a:p>
            <a:endParaRPr lang="en-US" sz="1200" dirty="0"/>
          </a:p>
          <a:p>
            <a:pPr marL="285750" indent="-285750">
              <a:buFont typeface="Arial" panose="020B0604020202020204" pitchFamily="34" charset="0"/>
              <a:buChar char="•"/>
            </a:pPr>
            <a:r>
              <a:rPr lang="en-US" dirty="0"/>
              <a:t>IP address same/ but subnet mask wrong-- it will stuck down state –show </a:t>
            </a:r>
            <a:r>
              <a:rPr lang="en-US" dirty="0" err="1"/>
              <a:t>ip</a:t>
            </a:r>
            <a:r>
              <a:rPr lang="en-US" dirty="0"/>
              <a:t> </a:t>
            </a:r>
            <a:r>
              <a:rPr lang="en-US" dirty="0" err="1"/>
              <a:t>ospf</a:t>
            </a:r>
            <a:r>
              <a:rPr lang="en-US" dirty="0"/>
              <a:t> </a:t>
            </a:r>
            <a:r>
              <a:rPr lang="en-US" dirty="0" err="1"/>
              <a:t>neigbor</a:t>
            </a:r>
            <a:endParaRPr lang="en-US" dirty="0"/>
          </a:p>
          <a:p>
            <a:pPr marL="285750" indent="-285750">
              <a:buFont typeface="Arial" panose="020B0604020202020204" pitchFamily="34" charset="0"/>
              <a:buChar char="•"/>
            </a:pPr>
            <a:r>
              <a:rPr lang="en-US" dirty="0"/>
              <a:t>Area 0 one </a:t>
            </a:r>
            <a:r>
              <a:rPr lang="en-US" dirty="0" err="1"/>
              <a:t>sind</a:t>
            </a:r>
            <a:r>
              <a:rPr lang="en-US" dirty="0"/>
              <a:t> area 1 other side - it will stuck down state</a:t>
            </a:r>
          </a:p>
          <a:p>
            <a:pPr marL="285750" indent="-285750">
              <a:buFont typeface="Arial" panose="020B0604020202020204" pitchFamily="34" charset="0"/>
              <a:buChar char="•"/>
            </a:pPr>
            <a:r>
              <a:rPr lang="en-US" dirty="0" err="1"/>
              <a:t>Mtu</a:t>
            </a:r>
            <a:r>
              <a:rPr lang="en-US" dirty="0"/>
              <a:t> mismatch MTU&gt; received MTU --</a:t>
            </a:r>
            <a:r>
              <a:rPr lang="en-US" dirty="0">
                <a:sym typeface="Wingdings" pitchFamily="2" charset="2"/>
              </a:rPr>
              <a:t> it will stuck in </a:t>
            </a:r>
            <a:r>
              <a:rPr lang="en-US" dirty="0" err="1">
                <a:sym typeface="Wingdings" pitchFamily="2" charset="2"/>
              </a:rPr>
              <a:t>exstart</a:t>
            </a:r>
            <a:r>
              <a:rPr lang="en-US" dirty="0">
                <a:sym typeface="Wingdings" pitchFamily="2" charset="2"/>
              </a:rPr>
              <a:t> state (use </a:t>
            </a:r>
            <a:r>
              <a:rPr lang="en-US" dirty="0" err="1">
                <a:sym typeface="Wingdings" pitchFamily="2" charset="2"/>
              </a:rPr>
              <a:t>gi</a:t>
            </a:r>
            <a:r>
              <a:rPr lang="en-US" dirty="0">
                <a:sym typeface="Wingdings" pitchFamily="2" charset="2"/>
              </a:rPr>
              <a:t> interface to test this) </a:t>
            </a:r>
          </a:p>
          <a:p>
            <a:pPr marL="285750" indent="-285750">
              <a:buFont typeface="Arial" panose="020B0604020202020204" pitchFamily="34" charset="0"/>
              <a:buChar char="•"/>
            </a:pPr>
            <a:r>
              <a:rPr lang="en-US" sz="1200" dirty="0">
                <a:latin typeface="Consolas" panose="020B0609020204030204" pitchFamily="49" charset="0"/>
                <a:cs typeface="Consolas" panose="020B0609020204030204" pitchFamily="49" charset="0"/>
                <a:sym typeface="Wingdings" pitchFamily="2" charset="2"/>
              </a:rPr>
              <a:t>Int gi0/0</a:t>
            </a:r>
          </a:p>
          <a:p>
            <a:pPr marL="285750" indent="-285750">
              <a:buFont typeface="Arial" panose="020B0604020202020204" pitchFamily="34" charset="0"/>
              <a:buChar char="•"/>
            </a:pPr>
            <a:r>
              <a:rPr lang="en-US" sz="1200" dirty="0" err="1">
                <a:latin typeface="Consolas" panose="020B0609020204030204" pitchFamily="49" charset="0"/>
                <a:cs typeface="Consolas" panose="020B0609020204030204" pitchFamily="49" charset="0"/>
                <a:sym typeface="Wingdings" pitchFamily="2" charset="2"/>
              </a:rPr>
              <a:t>Mtu</a:t>
            </a:r>
            <a:r>
              <a:rPr lang="en-US" sz="1200" dirty="0">
                <a:latin typeface="Consolas" panose="020B0609020204030204" pitchFamily="49" charset="0"/>
                <a:cs typeface="Consolas" panose="020B0609020204030204" pitchFamily="49" charset="0"/>
                <a:sym typeface="Wingdings" pitchFamily="2" charset="2"/>
              </a:rPr>
              <a:t> 1600</a:t>
            </a:r>
            <a:endParaRPr lang="en-US" sz="120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dirty="0"/>
              <a:t>router priority same on both sides 100--- it will stuck in 2 way state. The default priority is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000" dirty="0">
                <a:latin typeface="Consolas" panose="020B0609020204030204" pitchFamily="49" charset="0"/>
                <a:cs typeface="Consolas" panose="020B0609020204030204" pitchFamily="49" charset="0"/>
              </a:rPr>
              <a:t>Hyderabad_R1(config)#int fa0/0</a:t>
            </a:r>
          </a:p>
          <a:p>
            <a:pPr marL="285750" indent="-285750">
              <a:buFont typeface="Arial" panose="020B0604020202020204" pitchFamily="34" charset="0"/>
              <a:buChar char="•"/>
            </a:pPr>
            <a:r>
              <a:rPr lang="en-US" sz="1000" dirty="0">
                <a:latin typeface="Consolas" panose="020B0609020204030204" pitchFamily="49" charset="0"/>
                <a:cs typeface="Consolas" panose="020B0609020204030204" pitchFamily="49" charset="0"/>
              </a:rPr>
              <a:t>Hyderabad_R1(config-if)#</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priority 100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Loading - If the router send LSR and waiting for update. If update is not received it will stuck in loading state. There system resources are 100% utilized</a:t>
            </a:r>
          </a:p>
          <a:p>
            <a:endParaRPr lang="en-US" dirty="0"/>
          </a:p>
          <a:p>
            <a:endParaRPr lang="en-US" dirty="0"/>
          </a:p>
        </p:txBody>
      </p:sp>
      <p:pic>
        <p:nvPicPr>
          <p:cNvPr id="7" name="Picture 6">
            <a:extLst>
              <a:ext uri="{FF2B5EF4-FFF2-40B4-BE49-F238E27FC236}">
                <a16:creationId xmlns:a16="http://schemas.microsoft.com/office/drawing/2014/main" id="{14531CEB-9F8F-0025-38E3-0732B74C06AB}"/>
              </a:ext>
            </a:extLst>
          </p:cNvPr>
          <p:cNvPicPr>
            <a:picLocks noChangeAspect="1"/>
          </p:cNvPicPr>
          <p:nvPr/>
        </p:nvPicPr>
        <p:blipFill>
          <a:blip r:embed="rId3"/>
          <a:stretch>
            <a:fillRect/>
          </a:stretch>
        </p:blipFill>
        <p:spPr>
          <a:xfrm>
            <a:off x="7455159" y="149289"/>
            <a:ext cx="3693368" cy="1054359"/>
          </a:xfrm>
          <a:prstGeom prst="rect">
            <a:avLst/>
          </a:prstGeom>
        </p:spPr>
      </p:pic>
    </p:spTree>
    <p:extLst>
      <p:ext uri="{BB962C8B-B14F-4D97-AF65-F5344CB8AC3E}">
        <p14:creationId xmlns:p14="http://schemas.microsoft.com/office/powerpoint/2010/main" val="12007141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848582-1753-CCEC-8204-407EEE148CD4}"/>
              </a:ext>
            </a:extLst>
          </p:cNvPr>
          <p:cNvSpPr txBox="1"/>
          <p:nvPr/>
        </p:nvSpPr>
        <p:spPr>
          <a:xfrm>
            <a:off x="127662" y="764024"/>
            <a:ext cx="10271760" cy="6093976"/>
          </a:xfrm>
          <a:prstGeom prst="rect">
            <a:avLst/>
          </a:prstGeom>
          <a:noFill/>
        </p:spPr>
        <p:txBody>
          <a:bodyPr wrap="square" rtlCol="0">
            <a:spAutoFit/>
          </a:bodyPr>
          <a:lstStyle/>
          <a:p>
            <a:r>
              <a:rPr lang="en-IN" sz="1000" dirty="0"/>
              <a:t>Areas in OSPF (Open Shortest Path First) are essential for managing and optimizing the performance of large and complex networks. Here's a practical analysis to illustrate why areas are needed in OSPF:</a:t>
            </a:r>
          </a:p>
          <a:p>
            <a:r>
              <a:rPr lang="en-IN" sz="1000" b="1" dirty="0"/>
              <a:t>1. Scalability</a:t>
            </a:r>
          </a:p>
          <a:p>
            <a:pPr>
              <a:buFont typeface="Arial" panose="020B0604020202020204" pitchFamily="34" charset="0"/>
              <a:buChar char="•"/>
            </a:pPr>
            <a:r>
              <a:rPr lang="en-IN" sz="1000" b="1" dirty="0"/>
              <a:t>Problem:</a:t>
            </a:r>
            <a:r>
              <a:rPr lang="en-IN" sz="1000" dirty="0"/>
              <a:t> In a large network, as the number of routers and links increases, the size of the OSPF database (Link-State Database) grows. Every router in the OSPF domain would have to maintain a full map of the entire network, leading to high memory usage and CPU processing.</a:t>
            </a:r>
          </a:p>
          <a:p>
            <a:pPr>
              <a:buFont typeface="Arial" panose="020B0604020202020204" pitchFamily="34" charset="0"/>
              <a:buChar char="•"/>
            </a:pPr>
            <a:r>
              <a:rPr lang="en-IN" sz="1000" b="1" dirty="0"/>
              <a:t>Solution:</a:t>
            </a:r>
            <a:r>
              <a:rPr lang="en-IN" sz="1000" dirty="0"/>
              <a:t> By dividing the network into areas, OSPF can limit the size of the Link-State Database for each router. Routers only need to know the detailed topology of their own area, reducing the amount of information they must process.</a:t>
            </a:r>
          </a:p>
          <a:p>
            <a:r>
              <a:rPr lang="en-IN" sz="1000" b="1" dirty="0"/>
              <a:t>2. Reduced Routing Table Size</a:t>
            </a:r>
          </a:p>
          <a:p>
            <a:pPr>
              <a:buFont typeface="Arial" panose="020B0604020202020204" pitchFamily="34" charset="0"/>
              <a:buChar char="•"/>
            </a:pPr>
            <a:r>
              <a:rPr lang="en-IN" sz="1000" b="1" dirty="0"/>
              <a:t>Problem:</a:t>
            </a:r>
            <a:r>
              <a:rPr lang="en-IN" sz="1000" dirty="0"/>
              <a:t> Without areas, every router would have to maintain a complete routing table for the entire OSPF domain. This can result in large routing tables, especially in very large networks, which increases memory consumption and CPU cycles.</a:t>
            </a:r>
          </a:p>
          <a:p>
            <a:pPr>
              <a:buFont typeface="Arial" panose="020B0604020202020204" pitchFamily="34" charset="0"/>
              <a:buChar char="•"/>
            </a:pPr>
            <a:r>
              <a:rPr lang="en-IN" sz="1000" b="1" dirty="0"/>
              <a:t>Solution:</a:t>
            </a:r>
            <a:r>
              <a:rPr lang="en-IN" sz="1000" dirty="0"/>
              <a:t> OSPF areas help to summarize routes. Routers can advertise a summary of routes from one area to another, rather than advertising every individual route. This reduces the size of the routing tables.</a:t>
            </a:r>
          </a:p>
          <a:p>
            <a:r>
              <a:rPr lang="en-IN" sz="1000" b="1" dirty="0"/>
              <a:t>3. Stability and Faster Convergence</a:t>
            </a:r>
          </a:p>
          <a:p>
            <a:pPr>
              <a:buFont typeface="Arial" panose="020B0604020202020204" pitchFamily="34" charset="0"/>
              <a:buChar char="•"/>
            </a:pPr>
            <a:r>
              <a:rPr lang="en-IN" sz="1000" b="1" dirty="0"/>
              <a:t>Problem:</a:t>
            </a:r>
            <a:r>
              <a:rPr lang="en-IN" sz="1000" dirty="0"/>
              <a:t> In a large flat OSPF network, any change in the network topology (e.g., a link failure) would trigger recalculation of the entire network’s OSPF routes. This can lead to high CPU usage and slow convergence times.</a:t>
            </a:r>
          </a:p>
          <a:p>
            <a:pPr>
              <a:buFont typeface="Arial" panose="020B0604020202020204" pitchFamily="34" charset="0"/>
              <a:buChar char="•"/>
            </a:pPr>
            <a:r>
              <a:rPr lang="en-IN" sz="1000" b="1" dirty="0"/>
              <a:t>Solution:</a:t>
            </a:r>
            <a:r>
              <a:rPr lang="en-IN" sz="1000" dirty="0"/>
              <a:t> By using areas, topology changes within one area do not affect other areas. Only routers in the area where the change occurred need to recalculate the routes, while other areas remain stable.</a:t>
            </a:r>
          </a:p>
          <a:p>
            <a:r>
              <a:rPr lang="en-IN" sz="1000" b="1" dirty="0"/>
              <a:t>4. Control of LSA Flooding</a:t>
            </a:r>
          </a:p>
          <a:p>
            <a:pPr>
              <a:buFont typeface="Arial" panose="020B0604020202020204" pitchFamily="34" charset="0"/>
              <a:buChar char="•"/>
            </a:pPr>
            <a:r>
              <a:rPr lang="en-IN" sz="1000" b="1" dirty="0"/>
              <a:t>Problem:</a:t>
            </a:r>
            <a:r>
              <a:rPr lang="en-IN" sz="1000" dirty="0"/>
              <a:t> In OSPF, whenever there is a change in the network, Link-State Advertisements (LSAs) are flooded throughout the network. In a large network, this can result in excessive flooding, overwhelming routers and causing delays.</a:t>
            </a:r>
          </a:p>
          <a:p>
            <a:pPr>
              <a:buFont typeface="Arial" panose="020B0604020202020204" pitchFamily="34" charset="0"/>
              <a:buChar char="•"/>
            </a:pPr>
            <a:r>
              <a:rPr lang="en-IN" sz="1000" b="1" dirty="0"/>
              <a:t>Solution:</a:t>
            </a:r>
            <a:r>
              <a:rPr lang="en-IN" sz="1000" dirty="0"/>
              <a:t> OSPF areas limit the scope of LSA flooding. LSAs generated in one area do not need to be flooded to other areas, which controls the amount of LSA traffic and reduces the load on routers.</a:t>
            </a:r>
          </a:p>
          <a:p>
            <a:r>
              <a:rPr lang="en-IN" sz="1000" b="1" dirty="0"/>
              <a:t>5. Administrative Control</a:t>
            </a:r>
          </a:p>
          <a:p>
            <a:pPr>
              <a:buFont typeface="Arial" panose="020B0604020202020204" pitchFamily="34" charset="0"/>
              <a:buChar char="•"/>
            </a:pPr>
            <a:r>
              <a:rPr lang="en-IN" sz="1000" b="1" dirty="0"/>
              <a:t>Problem:</a:t>
            </a:r>
            <a:r>
              <a:rPr lang="en-IN" sz="1000" dirty="0"/>
              <a:t> Managing a large, flat OSPF network can be complex and error-prone. Every router would have to be configured to handle the entire network topology.</a:t>
            </a:r>
          </a:p>
          <a:p>
            <a:pPr>
              <a:buFont typeface="Arial" panose="020B0604020202020204" pitchFamily="34" charset="0"/>
              <a:buChar char="•"/>
            </a:pPr>
            <a:r>
              <a:rPr lang="en-IN" sz="1000" b="1" dirty="0"/>
              <a:t>Solution:</a:t>
            </a:r>
            <a:r>
              <a:rPr lang="en-IN" sz="1000" dirty="0"/>
              <a:t> By using areas, network administrators can logically segment the network. Each area can be managed independently, simplifying network management and making troubleshooting easier.</a:t>
            </a:r>
          </a:p>
          <a:p>
            <a:r>
              <a:rPr lang="en-IN" sz="1000" b="1" dirty="0"/>
              <a:t>Practical Example</a:t>
            </a:r>
          </a:p>
          <a:p>
            <a:r>
              <a:rPr lang="en-IN" sz="1000" dirty="0"/>
              <a:t>Consider a large enterprise network with multiple branch offices connected via a central data </a:t>
            </a:r>
            <a:r>
              <a:rPr lang="en-IN" sz="1000" dirty="0" err="1"/>
              <a:t>center</a:t>
            </a:r>
            <a:r>
              <a:rPr lang="en-IN" sz="1000" dirty="0"/>
              <a:t>. If OSPF is deployed without areas, every branch router would need to know the full topology of the entire network, including every other branch. This results in large routing tables and slow convergence.</a:t>
            </a:r>
          </a:p>
          <a:p>
            <a:r>
              <a:rPr lang="en-IN" sz="1000" dirty="0"/>
              <a:t>By dividing the network into areas:</a:t>
            </a:r>
          </a:p>
          <a:p>
            <a:pPr>
              <a:buFont typeface="Arial" panose="020B0604020202020204" pitchFamily="34" charset="0"/>
              <a:buChar char="•"/>
            </a:pPr>
            <a:r>
              <a:rPr lang="en-IN" sz="1000" b="1" dirty="0"/>
              <a:t>Area 0 (Backbone Area)</a:t>
            </a:r>
            <a:r>
              <a:rPr lang="en-IN" sz="1000" dirty="0"/>
              <a:t> might include the data </a:t>
            </a:r>
            <a:r>
              <a:rPr lang="en-IN" sz="1000" dirty="0" err="1"/>
              <a:t>center</a:t>
            </a:r>
            <a:r>
              <a:rPr lang="en-IN" sz="1000" dirty="0"/>
              <a:t>.</a:t>
            </a:r>
          </a:p>
          <a:p>
            <a:pPr>
              <a:buFont typeface="Arial" panose="020B0604020202020204" pitchFamily="34" charset="0"/>
              <a:buChar char="•"/>
            </a:pPr>
            <a:r>
              <a:rPr lang="en-IN" sz="1000" b="1" dirty="0"/>
              <a:t>Area 1, Area 2, etc.,</a:t>
            </a:r>
            <a:r>
              <a:rPr lang="en-IN" sz="1000" dirty="0"/>
              <a:t> could represent different branch offices.</a:t>
            </a:r>
          </a:p>
          <a:p>
            <a:r>
              <a:rPr lang="en-IN" sz="1000" dirty="0"/>
              <a:t>Each branch router only needs detailed knowledge of its own area. Routes to other branches can be summarized in the backbone area (Area 0) and advertised to the rest of the network. This approach reduces routing table sizes, minimizes LSA flooding, and isolates issues within individual areas, improving overall network performance and stability.</a:t>
            </a:r>
          </a:p>
          <a:p>
            <a:r>
              <a:rPr lang="en-IN" sz="1000" b="1" dirty="0"/>
              <a:t>Conclusion</a:t>
            </a:r>
          </a:p>
          <a:p>
            <a:r>
              <a:rPr lang="en-IN" sz="1000" dirty="0"/>
              <a:t>Using areas in OSPF is critical for ensuring the scalability, stability, and manageability of large networks. It allows for efficient use of resources, faster convergence, and better administrative control, all of which are essential in complex enterprise environments.</a:t>
            </a:r>
          </a:p>
          <a:p>
            <a:endParaRPr lang="en-US" sz="1000" dirty="0"/>
          </a:p>
        </p:txBody>
      </p:sp>
      <p:sp>
        <p:nvSpPr>
          <p:cNvPr id="6" name="TextBox 5">
            <a:extLst>
              <a:ext uri="{FF2B5EF4-FFF2-40B4-BE49-F238E27FC236}">
                <a16:creationId xmlns:a16="http://schemas.microsoft.com/office/drawing/2014/main" id="{3A830538-7AE2-E64F-110E-5334C69FAD71}"/>
              </a:ext>
            </a:extLst>
          </p:cNvPr>
          <p:cNvSpPr txBox="1"/>
          <p:nvPr/>
        </p:nvSpPr>
        <p:spPr>
          <a:xfrm>
            <a:off x="127662" y="208501"/>
            <a:ext cx="3281668" cy="369332"/>
          </a:xfrm>
          <a:prstGeom prst="rect">
            <a:avLst/>
          </a:prstGeom>
          <a:noFill/>
        </p:spPr>
        <p:txBody>
          <a:bodyPr wrap="none" rtlCol="0">
            <a:spAutoFit/>
          </a:bodyPr>
          <a:lstStyle/>
          <a:p>
            <a:r>
              <a:rPr lang="en-IN" dirty="0">
                <a:solidFill>
                  <a:srgbClr val="FF0000"/>
                </a:solidFill>
                <a:highlight>
                  <a:srgbClr val="FFFF00"/>
                </a:highlight>
              </a:rPr>
              <a:t>why we need areas in OSPF</a:t>
            </a:r>
            <a:endParaRPr lang="en-US" dirty="0">
              <a:solidFill>
                <a:srgbClr val="FF0000"/>
              </a:solidFill>
              <a:highlight>
                <a:srgbClr val="FFFF00"/>
              </a:highlight>
            </a:endParaRPr>
          </a:p>
        </p:txBody>
      </p:sp>
    </p:spTree>
    <p:extLst>
      <p:ext uri="{BB962C8B-B14F-4D97-AF65-F5344CB8AC3E}">
        <p14:creationId xmlns:p14="http://schemas.microsoft.com/office/powerpoint/2010/main" val="38896332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848582-1753-CCEC-8204-407EEE148CD4}"/>
              </a:ext>
            </a:extLst>
          </p:cNvPr>
          <p:cNvSpPr txBox="1"/>
          <p:nvPr/>
        </p:nvSpPr>
        <p:spPr>
          <a:xfrm>
            <a:off x="71697" y="491252"/>
            <a:ext cx="10271760" cy="6740307"/>
          </a:xfrm>
          <a:prstGeom prst="rect">
            <a:avLst/>
          </a:prstGeom>
          <a:noFill/>
        </p:spPr>
        <p:txBody>
          <a:bodyPr wrap="square" rtlCol="0">
            <a:spAutoFit/>
          </a:bodyPr>
          <a:lstStyle/>
          <a:p>
            <a:r>
              <a:rPr lang="en-IN" sz="1200" b="1" dirty="0"/>
              <a:t>Controlled Flooding of LSAs</a:t>
            </a:r>
          </a:p>
          <a:p>
            <a:pPr>
              <a:buFont typeface="Arial" panose="020B0604020202020204" pitchFamily="34" charset="0"/>
              <a:buChar char="•"/>
            </a:pPr>
            <a:r>
              <a:rPr lang="en-IN" sz="1200" b="1" dirty="0"/>
              <a:t>Problem:</a:t>
            </a:r>
            <a:r>
              <a:rPr lang="en-IN" sz="1200" dirty="0"/>
              <a:t> In a large OSPF network without a structured area design, Link-State Advertisements (LSAs) could flood the entire network indiscriminately, potentially leading to loops if not all routers update their LSAs consistently.</a:t>
            </a:r>
          </a:p>
          <a:p>
            <a:pPr>
              <a:buFont typeface="Arial" panose="020B0604020202020204" pitchFamily="34" charset="0"/>
              <a:buChar char="•"/>
            </a:pPr>
            <a:r>
              <a:rPr lang="en-IN" sz="1200" b="1" dirty="0"/>
              <a:t>Solution:</a:t>
            </a:r>
            <a:r>
              <a:rPr lang="en-IN" sz="1200" dirty="0"/>
              <a:t> In an OSPF network with a backbone area, LSAs are flooded within their respective areas and controlled at the boundary routers (Area Border Routers or ABRs). These ABRs inject summary LSAs into Area 0, which then propagates them to other areas. This controlled flooding ensures that all routers have a consistent view of the network, preventing loops caused by outdated or conflicting LSAs.</a:t>
            </a:r>
          </a:p>
          <a:p>
            <a:pPr>
              <a:buFont typeface="Arial" panose="020B0604020202020204" pitchFamily="34" charset="0"/>
              <a:buChar char="•"/>
            </a:pPr>
            <a:endParaRPr lang="en-IN" sz="1200" dirty="0"/>
          </a:p>
          <a:p>
            <a:pPr>
              <a:buFont typeface="Arial" panose="020B0604020202020204" pitchFamily="34" charset="0"/>
              <a:buChar char="•"/>
            </a:pPr>
            <a:endParaRPr lang="en-IN" sz="1200" dirty="0"/>
          </a:p>
          <a:p>
            <a:r>
              <a:rPr lang="en-IN" sz="1200" b="1" dirty="0"/>
              <a:t>Example: Multi-Area OSPF Network</a:t>
            </a:r>
          </a:p>
          <a:p>
            <a:pPr>
              <a:buFont typeface="Arial" panose="020B0604020202020204" pitchFamily="34" charset="0"/>
              <a:buChar char="•"/>
            </a:pPr>
            <a:r>
              <a:rPr lang="en-IN" sz="1200" b="1" dirty="0"/>
              <a:t>Network Setup:</a:t>
            </a:r>
            <a:endParaRPr lang="en-IN" sz="1200" dirty="0"/>
          </a:p>
          <a:p>
            <a:pPr marL="742950" lvl="1" indent="-285750">
              <a:buFont typeface="Arial" panose="020B0604020202020204" pitchFamily="34" charset="0"/>
              <a:buChar char="•"/>
            </a:pPr>
            <a:r>
              <a:rPr lang="en-IN" sz="1200" b="1" dirty="0"/>
              <a:t>Area 1</a:t>
            </a:r>
            <a:r>
              <a:rPr lang="en-IN" sz="1200" dirty="0"/>
              <a:t>: A set of routers handling a branch office network.</a:t>
            </a:r>
          </a:p>
          <a:p>
            <a:pPr marL="742950" lvl="1" indent="-285750">
              <a:buFont typeface="Arial" panose="020B0604020202020204" pitchFamily="34" charset="0"/>
              <a:buChar char="•"/>
            </a:pPr>
            <a:r>
              <a:rPr lang="en-IN" sz="1200" b="1" dirty="0"/>
              <a:t>Area 2</a:t>
            </a:r>
            <a:r>
              <a:rPr lang="en-IN" sz="1200" dirty="0"/>
              <a:t>: Another set of routers for a different branch office.</a:t>
            </a:r>
          </a:p>
          <a:p>
            <a:pPr marL="742950" lvl="1" indent="-285750">
              <a:buFont typeface="Arial" panose="020B0604020202020204" pitchFamily="34" charset="0"/>
              <a:buChar char="•"/>
            </a:pPr>
            <a:r>
              <a:rPr lang="en-IN" sz="1200" b="1" dirty="0"/>
              <a:t>Area 0</a:t>
            </a:r>
            <a:r>
              <a:rPr lang="en-IN" sz="1200" dirty="0"/>
              <a:t>: The central backbone connecting these two areas.</a:t>
            </a:r>
          </a:p>
          <a:p>
            <a:pPr>
              <a:buFont typeface="Arial" panose="020B0604020202020204" pitchFamily="34" charset="0"/>
              <a:buChar char="•"/>
            </a:pPr>
            <a:r>
              <a:rPr lang="en-IN" sz="1200" b="1" dirty="0"/>
              <a:t>Routing Process:</a:t>
            </a:r>
            <a:endParaRPr lang="en-IN" sz="1200" dirty="0"/>
          </a:p>
          <a:p>
            <a:pPr marL="742950" lvl="1" indent="-285750">
              <a:buFont typeface="Arial" panose="020B0604020202020204" pitchFamily="34" charset="0"/>
              <a:buChar char="•"/>
            </a:pPr>
            <a:r>
              <a:rPr lang="en-IN" sz="1200" dirty="0"/>
              <a:t>When a router in Area 1 needs to send data to a router in Area 2, it does not try to find a direct path to Area 2. Instead, it sends the data to its ABR, which forwards it to Area 0.</a:t>
            </a:r>
          </a:p>
          <a:p>
            <a:pPr marL="742950" lvl="1" indent="-285750">
              <a:buFont typeface="Arial" panose="020B0604020202020204" pitchFamily="34" charset="0"/>
              <a:buChar char="•"/>
            </a:pPr>
            <a:r>
              <a:rPr lang="en-IN" sz="1200" dirty="0"/>
              <a:t>The data then travels through Area 0 and reaches the ABR connected to Area 2.</a:t>
            </a:r>
          </a:p>
          <a:p>
            <a:pPr marL="742950" lvl="1" indent="-285750">
              <a:buFont typeface="Arial" panose="020B0604020202020204" pitchFamily="34" charset="0"/>
              <a:buChar char="•"/>
            </a:pPr>
            <a:r>
              <a:rPr lang="en-IN" sz="1200" dirty="0"/>
              <a:t>The ABR in Area 2 then forwards the data to the destination router within Area 2.</a:t>
            </a:r>
          </a:p>
          <a:p>
            <a:pPr>
              <a:buFont typeface="Arial" panose="020B0604020202020204" pitchFamily="34" charset="0"/>
              <a:buChar char="•"/>
            </a:pPr>
            <a:r>
              <a:rPr lang="en-IN" sz="1200" b="1" dirty="0"/>
              <a:t>Loop Prevention:</a:t>
            </a:r>
            <a:endParaRPr lang="en-IN" sz="1200" dirty="0"/>
          </a:p>
          <a:p>
            <a:pPr marL="742950" lvl="1" indent="-285750">
              <a:buFont typeface="Arial" panose="020B0604020202020204" pitchFamily="34" charset="0"/>
              <a:buChar char="•"/>
            </a:pPr>
            <a:r>
              <a:rPr lang="en-IN" sz="1200" dirty="0"/>
              <a:t>If there were no Area 0, routers in Area 1 might try to route data directly to Area 2 through multiple redundant paths, creating a loop.</a:t>
            </a:r>
          </a:p>
          <a:p>
            <a:pPr marL="742950" lvl="1" indent="-285750">
              <a:buFont typeface="Arial" panose="020B0604020202020204" pitchFamily="34" charset="0"/>
              <a:buChar char="•"/>
            </a:pPr>
            <a:r>
              <a:rPr lang="en-IN" sz="1200" dirty="0"/>
              <a:t>By enforcing the rule that all inter-area traffic must pass through Area 0, OSPF ensures that there is a single, loop-free path for all inter-area routing.</a:t>
            </a:r>
          </a:p>
          <a:p>
            <a:pPr marL="742950" lvl="1" indent="-285750">
              <a:buFont typeface="Arial" panose="020B0604020202020204" pitchFamily="34" charset="0"/>
              <a:buChar char="•"/>
            </a:pPr>
            <a:endParaRPr lang="en-IN" sz="1200" dirty="0"/>
          </a:p>
          <a:p>
            <a:pPr marL="742950" lvl="1" indent="-285750">
              <a:buFont typeface="Arial" panose="020B0604020202020204" pitchFamily="34" charset="0"/>
              <a:buChar char="•"/>
            </a:pPr>
            <a:endParaRPr lang="en-IN" sz="1200" dirty="0"/>
          </a:p>
          <a:p>
            <a:r>
              <a:rPr lang="en-IN" sz="1200" b="1" dirty="0"/>
              <a:t>Practical Example: A Large Enterprise Network</a:t>
            </a:r>
          </a:p>
          <a:p>
            <a:r>
              <a:rPr lang="en-IN" sz="1200" dirty="0"/>
              <a:t>Consider a large enterprise with multiple branch offices:</a:t>
            </a:r>
          </a:p>
          <a:p>
            <a:pPr>
              <a:buFont typeface="Arial" panose="020B0604020202020204" pitchFamily="34" charset="0"/>
              <a:buChar char="•"/>
            </a:pPr>
            <a:r>
              <a:rPr lang="en-IN" sz="1200" b="1" dirty="0"/>
              <a:t>Area 1</a:t>
            </a:r>
            <a:r>
              <a:rPr lang="en-IN" sz="1200" dirty="0"/>
              <a:t> might represent the branch offices on the East Coast.</a:t>
            </a:r>
          </a:p>
          <a:p>
            <a:pPr>
              <a:buFont typeface="Arial" panose="020B0604020202020204" pitchFamily="34" charset="0"/>
              <a:buChar char="•"/>
            </a:pPr>
            <a:r>
              <a:rPr lang="en-IN" sz="1200" b="1" dirty="0"/>
              <a:t>Area 2</a:t>
            </a:r>
            <a:r>
              <a:rPr lang="en-IN" sz="1200" dirty="0"/>
              <a:t> might represent the branch offices on the West Coast.</a:t>
            </a:r>
          </a:p>
          <a:p>
            <a:pPr>
              <a:buFont typeface="Arial" panose="020B0604020202020204" pitchFamily="34" charset="0"/>
              <a:buChar char="•"/>
            </a:pPr>
            <a:r>
              <a:rPr lang="en-IN" sz="1200" b="1" dirty="0"/>
              <a:t>Area 0 (Backbone)</a:t>
            </a:r>
            <a:r>
              <a:rPr lang="en-IN" sz="1200" dirty="0"/>
              <a:t> is located in the central data </a:t>
            </a:r>
            <a:r>
              <a:rPr lang="en-IN" sz="1200" dirty="0" err="1"/>
              <a:t>center</a:t>
            </a:r>
            <a:r>
              <a:rPr lang="en-IN" sz="1200" dirty="0"/>
              <a:t>.</a:t>
            </a:r>
          </a:p>
          <a:p>
            <a:r>
              <a:rPr lang="en-IN" sz="1200" dirty="0"/>
              <a:t>All branch offices (Area 1 and Area 2) connect to the central data </a:t>
            </a:r>
            <a:r>
              <a:rPr lang="en-IN" sz="1200" dirty="0" err="1"/>
              <a:t>center</a:t>
            </a:r>
            <a:r>
              <a:rPr lang="en-IN" sz="1200" dirty="0"/>
              <a:t> (Area 0) to communicate with each other. If a branch office in Area 1 wants to communicate with a branch office in Area 2, the traffic must pass through Area 0. This design ensures that the network is stable, manageable, and scalable.</a:t>
            </a:r>
          </a:p>
          <a:p>
            <a:pPr marL="742950" lvl="1" indent="-285750">
              <a:buFont typeface="Arial" panose="020B0604020202020204" pitchFamily="34" charset="0"/>
              <a:buChar char="•"/>
            </a:pPr>
            <a:endParaRPr lang="en-IN" sz="1200" dirty="0"/>
          </a:p>
          <a:p>
            <a:pPr>
              <a:buFont typeface="Arial" panose="020B0604020202020204" pitchFamily="34" charset="0"/>
              <a:buChar char="•"/>
            </a:pPr>
            <a:endParaRPr lang="en-IN" sz="1200" dirty="0"/>
          </a:p>
        </p:txBody>
      </p:sp>
      <p:sp>
        <p:nvSpPr>
          <p:cNvPr id="6" name="TextBox 5">
            <a:extLst>
              <a:ext uri="{FF2B5EF4-FFF2-40B4-BE49-F238E27FC236}">
                <a16:creationId xmlns:a16="http://schemas.microsoft.com/office/drawing/2014/main" id="{3A830538-7AE2-E64F-110E-5334C69FAD71}"/>
              </a:ext>
            </a:extLst>
          </p:cNvPr>
          <p:cNvSpPr txBox="1"/>
          <p:nvPr/>
        </p:nvSpPr>
        <p:spPr>
          <a:xfrm>
            <a:off x="71697" y="0"/>
            <a:ext cx="4984057" cy="369332"/>
          </a:xfrm>
          <a:prstGeom prst="rect">
            <a:avLst/>
          </a:prstGeom>
          <a:noFill/>
        </p:spPr>
        <p:txBody>
          <a:bodyPr wrap="none" rtlCol="0">
            <a:spAutoFit/>
          </a:bodyPr>
          <a:lstStyle/>
          <a:p>
            <a:r>
              <a:rPr lang="en-IN" dirty="0">
                <a:solidFill>
                  <a:srgbClr val="FF0000"/>
                </a:solidFill>
                <a:highlight>
                  <a:srgbClr val="FFFF00"/>
                </a:highlight>
              </a:rPr>
              <a:t>why we called area 0 as a backbone area</a:t>
            </a:r>
            <a:endParaRPr lang="en-US" dirty="0">
              <a:solidFill>
                <a:srgbClr val="FF0000"/>
              </a:solidFill>
              <a:highlight>
                <a:srgbClr val="FFFF00"/>
              </a:highlight>
            </a:endParaRPr>
          </a:p>
        </p:txBody>
      </p:sp>
    </p:spTree>
    <p:extLst>
      <p:ext uri="{BB962C8B-B14F-4D97-AF65-F5344CB8AC3E}">
        <p14:creationId xmlns:p14="http://schemas.microsoft.com/office/powerpoint/2010/main" val="213645839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21851</TotalTime>
  <Words>2069</Words>
  <Application>Microsoft Macintosh PowerPoint</Application>
  <PresentationFormat>Widescreen</PresentationFormat>
  <Paragraphs>184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Consolas</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132</cp:revision>
  <dcterms:created xsi:type="dcterms:W3CDTF">2021-02-24T10:44:30Z</dcterms:created>
  <dcterms:modified xsi:type="dcterms:W3CDTF">2024-08-15T13:36:14Z</dcterms:modified>
</cp:coreProperties>
</file>