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318" r:id="rId2"/>
    <p:sldId id="322" r:id="rId3"/>
    <p:sldId id="31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82" d="100"/>
          <a:sy n="82" d="100"/>
        </p:scale>
        <p:origin x="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9/20/2024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9/20/2024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9/20/2024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9/20/2024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9/20/2024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9/20/2024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9/20/2024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93C144-1739-E1BA-484C-1FB736C51533}"/>
              </a:ext>
            </a:extLst>
          </p:cNvPr>
          <p:cNvSpPr txBox="1"/>
          <p:nvPr/>
        </p:nvSpPr>
        <p:spPr>
          <a:xfrm>
            <a:off x="221447" y="179228"/>
            <a:ext cx="3642344" cy="369332"/>
          </a:xfrm>
          <a:prstGeom prst="rect">
            <a:avLst/>
          </a:prstGeom>
          <a:noFill/>
        </p:spPr>
        <p:txBody>
          <a:bodyPr wrap="none" rtlCol="0">
            <a:spAutoFit/>
          </a:bodyPr>
          <a:lstStyle/>
          <a:p>
            <a:r>
              <a:rPr lang="en-US" dirty="0"/>
              <a:t>OSPF LAB with External Prefixes:</a:t>
            </a:r>
          </a:p>
        </p:txBody>
      </p:sp>
      <p:pic>
        <p:nvPicPr>
          <p:cNvPr id="5" name="Picture 4">
            <a:extLst>
              <a:ext uri="{FF2B5EF4-FFF2-40B4-BE49-F238E27FC236}">
                <a16:creationId xmlns:a16="http://schemas.microsoft.com/office/drawing/2014/main" id="{F6FA12CD-13AC-4E28-4420-915407ADF9AD}"/>
              </a:ext>
            </a:extLst>
          </p:cNvPr>
          <p:cNvPicPr>
            <a:picLocks noChangeAspect="1"/>
          </p:cNvPicPr>
          <p:nvPr/>
        </p:nvPicPr>
        <p:blipFill>
          <a:blip r:embed="rId3"/>
          <a:stretch>
            <a:fillRect/>
          </a:stretch>
        </p:blipFill>
        <p:spPr>
          <a:xfrm>
            <a:off x="320040" y="783216"/>
            <a:ext cx="9596120" cy="5895556"/>
          </a:xfrm>
          <a:prstGeom prst="rect">
            <a:avLst/>
          </a:prstGeom>
        </p:spPr>
      </p:pic>
    </p:spTree>
    <p:extLst>
      <p:ext uri="{BB962C8B-B14F-4D97-AF65-F5344CB8AC3E}">
        <p14:creationId xmlns:p14="http://schemas.microsoft.com/office/powerpoint/2010/main" val="8434266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05CDE6-FD03-7717-78CF-C865754DE515}"/>
              </a:ext>
            </a:extLst>
          </p:cNvPr>
          <p:cNvSpPr txBox="1"/>
          <p:nvPr/>
        </p:nvSpPr>
        <p:spPr>
          <a:xfrm>
            <a:off x="247226" y="133141"/>
            <a:ext cx="9764211" cy="2523768"/>
          </a:xfrm>
          <a:prstGeom prst="rect">
            <a:avLst/>
          </a:prstGeom>
          <a:noFill/>
        </p:spPr>
        <p:txBody>
          <a:bodyPr wrap="square" rtlCol="0">
            <a:spAutoFit/>
          </a:bodyPr>
          <a:lstStyle/>
          <a:p>
            <a:r>
              <a:rPr lang="en-US" sz="1600" b="1" dirty="0"/>
              <a:t>SSH (secure shell):</a:t>
            </a:r>
          </a:p>
          <a:p>
            <a:endParaRPr lang="en-US" sz="1600" dirty="0"/>
          </a:p>
          <a:p>
            <a:r>
              <a:rPr lang="en-IN" sz="1200" b="0" i="0" dirty="0">
                <a:effectLst/>
              </a:rPr>
              <a:t>SSH is a network protocol that is widely used to access and manage a device remotely. The full form of SSH is Secure Shell is a major protocol to access the network devices and servers over the internet and it uses the TCP port number 22 to establish secure connection. </a:t>
            </a:r>
          </a:p>
          <a:p>
            <a:endParaRPr lang="en-IN" sz="1200" b="0" i="0" dirty="0">
              <a:effectLst/>
            </a:endParaRPr>
          </a:p>
          <a:p>
            <a:r>
              <a:rPr lang="en-US" sz="1200" dirty="0"/>
              <a:t>As per the diagram if we want to login R1 router from R5 router remotely, you need to </a:t>
            </a:r>
          </a:p>
          <a:p>
            <a:r>
              <a:rPr lang="en-US" sz="1200" dirty="0"/>
              <a:t>Configure SSH or Telnet services on all the routers from R1 to R5.</a:t>
            </a:r>
          </a:p>
          <a:p>
            <a:endParaRPr lang="en-US" sz="1200" dirty="0"/>
          </a:p>
          <a:p>
            <a:r>
              <a:rPr lang="en-US" sz="1200" dirty="0"/>
              <a:t>When you join in any company you have to configure, troubleshoot the routers, switches other networking devices by login the devices remotely. You can login the device using Putty tool or your computer terminal.</a:t>
            </a:r>
          </a:p>
          <a:p>
            <a:endParaRPr lang="en-US" dirty="0"/>
          </a:p>
        </p:txBody>
      </p:sp>
      <p:pic>
        <p:nvPicPr>
          <p:cNvPr id="1026" name="Picture 2">
            <a:extLst>
              <a:ext uri="{FF2B5EF4-FFF2-40B4-BE49-F238E27FC236}">
                <a16:creationId xmlns:a16="http://schemas.microsoft.com/office/drawing/2014/main" id="{F1CABEC5-0494-950F-5469-F52C033ED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2504508"/>
            <a:ext cx="7783486" cy="422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4521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7028A5-FCF6-8A57-C7BE-10E3C47D68F0}"/>
              </a:ext>
            </a:extLst>
          </p:cNvPr>
          <p:cNvSpPr txBox="1"/>
          <p:nvPr/>
        </p:nvSpPr>
        <p:spPr>
          <a:xfrm>
            <a:off x="274320" y="121920"/>
            <a:ext cx="3607078" cy="369332"/>
          </a:xfrm>
          <a:prstGeom prst="rect">
            <a:avLst/>
          </a:prstGeom>
          <a:noFill/>
        </p:spPr>
        <p:txBody>
          <a:bodyPr wrap="none" rtlCol="0">
            <a:spAutoFit/>
          </a:bodyPr>
          <a:lstStyle/>
          <a:p>
            <a:r>
              <a:rPr lang="en-US" b="1" dirty="0"/>
              <a:t>Configuration and verification:</a:t>
            </a:r>
          </a:p>
        </p:txBody>
      </p:sp>
      <p:sp>
        <p:nvSpPr>
          <p:cNvPr id="4" name="TextBox 3">
            <a:extLst>
              <a:ext uri="{FF2B5EF4-FFF2-40B4-BE49-F238E27FC236}">
                <a16:creationId xmlns:a16="http://schemas.microsoft.com/office/drawing/2014/main" id="{A5DF1275-90D6-EE4E-6823-F962328C3044}"/>
              </a:ext>
            </a:extLst>
          </p:cNvPr>
          <p:cNvSpPr txBox="1"/>
          <p:nvPr/>
        </p:nvSpPr>
        <p:spPr>
          <a:xfrm>
            <a:off x="274320" y="965200"/>
            <a:ext cx="6301725" cy="3046988"/>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R5(config)#</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domain-name </a:t>
            </a:r>
            <a:r>
              <a:rPr lang="en-US" sz="1200" dirty="0" err="1">
                <a:latin typeface="Consolas" panose="020B0609020204030204" pitchFamily="49" charset="0"/>
                <a:cs typeface="Consolas" panose="020B0609020204030204" pitchFamily="49" charset="0"/>
              </a:rPr>
              <a:t>rameshtechlibrary.com</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R5(config)#crypto key generate </a:t>
            </a:r>
            <a:r>
              <a:rPr lang="en-US" sz="1200" dirty="0" err="1">
                <a:latin typeface="Consolas" panose="020B0609020204030204" pitchFamily="49" charset="0"/>
                <a:cs typeface="Consolas" panose="020B0609020204030204" pitchFamily="49" charset="0"/>
              </a:rPr>
              <a:t>rsa</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The name for the keys will be: R5.rameshtechlibrary.com</a:t>
            </a:r>
          </a:p>
          <a:p>
            <a:r>
              <a:rPr lang="en-US" sz="1200" dirty="0">
                <a:latin typeface="Consolas" panose="020B0609020204030204" pitchFamily="49" charset="0"/>
                <a:cs typeface="Consolas" panose="020B0609020204030204" pitchFamily="49" charset="0"/>
              </a:rPr>
              <a:t>Choose the size of the key modulus in the range of 360 to 4096 for your</a:t>
            </a:r>
          </a:p>
          <a:p>
            <a:r>
              <a:rPr lang="en-US" sz="1200" dirty="0">
                <a:latin typeface="Consolas" panose="020B0609020204030204" pitchFamily="49" charset="0"/>
                <a:cs typeface="Consolas" panose="020B0609020204030204" pitchFamily="49" charset="0"/>
              </a:rPr>
              <a:t>  General Purpose Keys. Choosing a key modulus greater than 512 may take</a:t>
            </a:r>
          </a:p>
          <a:p>
            <a:r>
              <a:rPr lang="en-US" sz="1200" dirty="0">
                <a:latin typeface="Consolas" panose="020B0609020204030204" pitchFamily="49" charset="0"/>
                <a:cs typeface="Consolas" panose="020B0609020204030204" pitchFamily="49" charset="0"/>
              </a:rPr>
              <a:t>  a few minutes.</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How many bits in the modulus [512]: 2048</a:t>
            </a:r>
          </a:p>
          <a:p>
            <a:r>
              <a:rPr lang="en-US" sz="1200" dirty="0">
                <a:latin typeface="Consolas" panose="020B0609020204030204" pitchFamily="49" charset="0"/>
                <a:cs typeface="Consolas" panose="020B0609020204030204" pitchFamily="49" charset="0"/>
              </a:rPr>
              <a:t>R5(config)#line </a:t>
            </a:r>
            <a:r>
              <a:rPr lang="en-US" sz="1200" dirty="0" err="1">
                <a:latin typeface="Consolas" panose="020B0609020204030204" pitchFamily="49" charset="0"/>
                <a:cs typeface="Consolas" panose="020B0609020204030204" pitchFamily="49" charset="0"/>
              </a:rPr>
              <a:t>vty</a:t>
            </a:r>
            <a:r>
              <a:rPr lang="en-US" sz="1200" dirty="0">
                <a:latin typeface="Consolas" panose="020B0609020204030204" pitchFamily="49" charset="0"/>
                <a:cs typeface="Consolas" panose="020B0609020204030204" pitchFamily="49" charset="0"/>
              </a:rPr>
              <a:t> 0 4</a:t>
            </a:r>
          </a:p>
          <a:p>
            <a:r>
              <a:rPr lang="en-US" sz="1200" dirty="0">
                <a:latin typeface="Consolas" panose="020B0609020204030204" pitchFamily="49" charset="0"/>
                <a:cs typeface="Consolas" panose="020B0609020204030204" pitchFamily="49" charset="0"/>
              </a:rPr>
              <a:t>R5(config-line)#transport input ssh</a:t>
            </a:r>
          </a:p>
          <a:p>
            <a:r>
              <a:rPr lang="en-US" sz="1200" dirty="0">
                <a:latin typeface="Consolas" panose="020B0609020204030204" pitchFamily="49" charset="0"/>
                <a:cs typeface="Consolas" panose="020B0609020204030204" pitchFamily="49" charset="0"/>
              </a:rPr>
              <a:t>R5(config-line)#transport output </a:t>
            </a:r>
            <a:r>
              <a:rPr lang="en-US" sz="1200" dirty="0" err="1">
                <a:latin typeface="Consolas" panose="020B0609020204030204" pitchFamily="49" charset="0"/>
                <a:cs typeface="Consolas" panose="020B0609020204030204" pitchFamily="49" charset="0"/>
              </a:rPr>
              <a:t>ssh</a:t>
            </a:r>
            <a:endParaRPr lang="en-US" sz="1200" dirty="0">
              <a:latin typeface="Consolas" panose="020B0609020204030204" pitchFamily="49" charset="0"/>
              <a:cs typeface="Consolas" panose="020B0609020204030204" pitchFamily="49" charset="0"/>
            </a:endParaRPr>
          </a:p>
          <a:p>
            <a:r>
              <a:rPr lang="en-US" sz="1200">
                <a:latin typeface="Consolas" panose="020B0609020204030204" pitchFamily="49" charset="0"/>
                <a:cs typeface="Consolas" panose="020B0609020204030204" pitchFamily="49" charset="0"/>
              </a:rPr>
              <a:t>R5(</a:t>
            </a:r>
            <a:r>
              <a:rPr lang="en-US" sz="1200" dirty="0">
                <a:latin typeface="Consolas" panose="020B0609020204030204" pitchFamily="49" charset="0"/>
                <a:cs typeface="Consolas" panose="020B0609020204030204" pitchFamily="49" charset="0"/>
              </a:rPr>
              <a:t>config-line)#login local</a:t>
            </a:r>
          </a:p>
          <a:p>
            <a:r>
              <a:rPr lang="en-US" sz="1200" dirty="0">
                <a:latin typeface="Consolas" panose="020B0609020204030204" pitchFamily="49" charset="0"/>
                <a:cs typeface="Consolas" panose="020B0609020204030204" pitchFamily="49" charset="0"/>
              </a:rPr>
              <a:t>R5(config)#username </a:t>
            </a:r>
            <a:r>
              <a:rPr lang="en-US" sz="1200" dirty="0" err="1">
                <a:latin typeface="Consolas" panose="020B0609020204030204" pitchFamily="49" charset="0"/>
                <a:cs typeface="Consolas" panose="020B0609020204030204" pitchFamily="49" charset="0"/>
              </a:rPr>
              <a:t>ramesh</a:t>
            </a:r>
            <a:r>
              <a:rPr lang="en-US" sz="1200" dirty="0">
                <a:latin typeface="Consolas" panose="020B0609020204030204" pitchFamily="49" charset="0"/>
                <a:cs typeface="Consolas" panose="020B0609020204030204" pitchFamily="49" charset="0"/>
              </a:rPr>
              <a:t> password ramesh@123</a:t>
            </a:r>
          </a:p>
          <a:p>
            <a:r>
              <a:rPr lang="en-US" sz="1200" dirty="0">
                <a:latin typeface="Consolas" panose="020B0609020204030204" pitchFamily="49" charset="0"/>
                <a:cs typeface="Consolas" panose="020B0609020204030204" pitchFamily="49" charset="0"/>
              </a:rPr>
              <a:t>R5(config)#username </a:t>
            </a:r>
            <a:r>
              <a:rPr lang="en-US" sz="1200" dirty="0" err="1">
                <a:latin typeface="Consolas" panose="020B0609020204030204" pitchFamily="49" charset="0"/>
                <a:cs typeface="Consolas" panose="020B0609020204030204" pitchFamily="49" charset="0"/>
              </a:rPr>
              <a:t>reshmitha</a:t>
            </a:r>
            <a:r>
              <a:rPr lang="en-US" sz="1200" dirty="0">
                <a:latin typeface="Consolas" panose="020B0609020204030204" pitchFamily="49" charset="0"/>
                <a:cs typeface="Consolas" panose="020B0609020204030204" pitchFamily="49" charset="0"/>
              </a:rPr>
              <a:t> password reshmitha@123</a:t>
            </a:r>
          </a:p>
          <a:p>
            <a:r>
              <a:rPr lang="en-US" sz="1200" dirty="0">
                <a:latin typeface="Consolas" panose="020B0609020204030204" pitchFamily="49" charset="0"/>
                <a:cs typeface="Consolas" panose="020B0609020204030204" pitchFamily="49" charset="0"/>
              </a:rPr>
              <a:t>R5(config)#username </a:t>
            </a:r>
            <a:r>
              <a:rPr lang="en-US" sz="1200" dirty="0" err="1">
                <a:latin typeface="Consolas" panose="020B0609020204030204" pitchFamily="49" charset="0"/>
                <a:cs typeface="Consolas" panose="020B0609020204030204" pitchFamily="49" charset="0"/>
              </a:rPr>
              <a:t>jagadeesh</a:t>
            </a:r>
            <a:r>
              <a:rPr lang="en-US" sz="1200" dirty="0">
                <a:latin typeface="Consolas" panose="020B0609020204030204" pitchFamily="49" charset="0"/>
                <a:cs typeface="Consolas" panose="020B0609020204030204" pitchFamily="49" charset="0"/>
              </a:rPr>
              <a:t> password jagadeesh@123</a:t>
            </a:r>
          </a:p>
          <a:p>
            <a:r>
              <a:rPr lang="en-US" sz="1200" dirty="0">
                <a:latin typeface="Consolas" panose="020B0609020204030204" pitchFamily="49" charset="0"/>
                <a:cs typeface="Consolas" panose="020B0609020204030204" pitchFamily="49" charset="0"/>
              </a:rPr>
              <a:t>R5(config)#username </a:t>
            </a:r>
            <a:r>
              <a:rPr lang="en-US" sz="1200" dirty="0" err="1">
                <a:latin typeface="Consolas" panose="020B0609020204030204" pitchFamily="49" charset="0"/>
                <a:cs typeface="Consolas" panose="020B0609020204030204" pitchFamily="49" charset="0"/>
              </a:rPr>
              <a:t>varungoud</a:t>
            </a:r>
            <a:r>
              <a:rPr lang="en-US" sz="1200" dirty="0">
                <a:latin typeface="Consolas" panose="020B0609020204030204" pitchFamily="49" charset="0"/>
                <a:cs typeface="Consolas" panose="020B0609020204030204" pitchFamily="49" charset="0"/>
              </a:rPr>
              <a:t> password varun@123</a:t>
            </a:r>
          </a:p>
        </p:txBody>
      </p:sp>
      <p:sp>
        <p:nvSpPr>
          <p:cNvPr id="6" name="TextBox 5">
            <a:extLst>
              <a:ext uri="{FF2B5EF4-FFF2-40B4-BE49-F238E27FC236}">
                <a16:creationId xmlns:a16="http://schemas.microsoft.com/office/drawing/2014/main" id="{2C730A6F-C5A7-AAFC-3E0E-DD919F0062C0}"/>
              </a:ext>
            </a:extLst>
          </p:cNvPr>
          <p:cNvSpPr txBox="1"/>
          <p:nvPr/>
        </p:nvSpPr>
        <p:spPr>
          <a:xfrm>
            <a:off x="274320" y="550148"/>
            <a:ext cx="1245854" cy="369332"/>
          </a:xfrm>
          <a:prstGeom prst="rect">
            <a:avLst/>
          </a:prstGeom>
          <a:noFill/>
        </p:spPr>
        <p:txBody>
          <a:bodyPr wrap="none" rtlCol="0">
            <a:spAutoFit/>
          </a:bodyPr>
          <a:lstStyle/>
          <a:p>
            <a:r>
              <a:rPr lang="en-US" dirty="0"/>
              <a:t>R5 Router</a:t>
            </a:r>
          </a:p>
        </p:txBody>
      </p:sp>
      <p:sp>
        <p:nvSpPr>
          <p:cNvPr id="9" name="TextBox 8">
            <a:extLst>
              <a:ext uri="{FF2B5EF4-FFF2-40B4-BE49-F238E27FC236}">
                <a16:creationId xmlns:a16="http://schemas.microsoft.com/office/drawing/2014/main" id="{BEE1AEA9-16B0-4B78-ADAE-299E82A03E46}"/>
              </a:ext>
            </a:extLst>
          </p:cNvPr>
          <p:cNvSpPr txBox="1"/>
          <p:nvPr/>
        </p:nvSpPr>
        <p:spPr>
          <a:xfrm>
            <a:off x="274320" y="3873242"/>
            <a:ext cx="7013458" cy="369332"/>
          </a:xfrm>
          <a:prstGeom prst="rect">
            <a:avLst/>
          </a:prstGeom>
          <a:noFill/>
        </p:spPr>
        <p:txBody>
          <a:bodyPr wrap="none" rtlCol="0">
            <a:spAutoFit/>
          </a:bodyPr>
          <a:lstStyle/>
          <a:p>
            <a:r>
              <a:rPr lang="en-US" dirty="0"/>
              <a:t>Please repeat the same configuration on R4,R2 and R1 router.</a:t>
            </a:r>
          </a:p>
        </p:txBody>
      </p:sp>
      <p:sp>
        <p:nvSpPr>
          <p:cNvPr id="10" name="TextBox 9">
            <a:extLst>
              <a:ext uri="{FF2B5EF4-FFF2-40B4-BE49-F238E27FC236}">
                <a16:creationId xmlns:a16="http://schemas.microsoft.com/office/drawing/2014/main" id="{69EE233E-F5A9-83F2-58AF-B4CC22A2A3B8}"/>
              </a:ext>
            </a:extLst>
          </p:cNvPr>
          <p:cNvSpPr txBox="1"/>
          <p:nvPr/>
        </p:nvSpPr>
        <p:spPr>
          <a:xfrm>
            <a:off x="345440" y="4301470"/>
            <a:ext cx="5958682" cy="369332"/>
          </a:xfrm>
          <a:prstGeom prst="rect">
            <a:avLst/>
          </a:prstGeom>
          <a:noFill/>
        </p:spPr>
        <p:txBody>
          <a:bodyPr wrap="none" rtlCol="0">
            <a:spAutoFit/>
          </a:bodyPr>
          <a:lstStyle/>
          <a:p>
            <a:r>
              <a:rPr lang="en-US" dirty="0">
                <a:solidFill>
                  <a:srgbClr val="FF0000"/>
                </a:solidFill>
                <a:highlight>
                  <a:srgbClr val="FFFF00"/>
                </a:highlight>
              </a:rPr>
              <a:t>Verification: login R1 router from R5 router using SSH</a:t>
            </a:r>
            <a:r>
              <a:rPr lang="en-US" dirty="0"/>
              <a:t>.</a:t>
            </a:r>
          </a:p>
        </p:txBody>
      </p:sp>
      <p:sp>
        <p:nvSpPr>
          <p:cNvPr id="11" name="TextBox 10">
            <a:extLst>
              <a:ext uri="{FF2B5EF4-FFF2-40B4-BE49-F238E27FC236}">
                <a16:creationId xmlns:a16="http://schemas.microsoft.com/office/drawing/2014/main" id="{04D3E39F-4808-C3B3-677D-40D7B2ED516E}"/>
              </a:ext>
            </a:extLst>
          </p:cNvPr>
          <p:cNvSpPr txBox="1"/>
          <p:nvPr/>
        </p:nvSpPr>
        <p:spPr>
          <a:xfrm>
            <a:off x="274320" y="4830524"/>
            <a:ext cx="12029440" cy="1477328"/>
          </a:xfrm>
          <a:prstGeom prst="rect">
            <a:avLst/>
          </a:prstGeom>
          <a:noFill/>
        </p:spPr>
        <p:txBody>
          <a:bodyPr wrap="square" rtlCol="0">
            <a:spAutoFit/>
          </a:bodyPr>
          <a:lstStyle/>
          <a:p>
            <a:r>
              <a:rPr lang="en-US" dirty="0"/>
              <a:t>R5#ssh -l </a:t>
            </a:r>
            <a:r>
              <a:rPr lang="en-US" dirty="0" err="1"/>
              <a:t>ramesh</a:t>
            </a:r>
            <a:r>
              <a:rPr lang="en-US" dirty="0"/>
              <a:t> 1.1.1.1</a:t>
            </a:r>
          </a:p>
          <a:p>
            <a:r>
              <a:rPr lang="en-US" dirty="0"/>
              <a:t>Password:  (Ramesh password)</a:t>
            </a:r>
          </a:p>
          <a:p>
            <a:endParaRPr lang="en-US" dirty="0"/>
          </a:p>
          <a:p>
            <a:r>
              <a:rPr lang="en-US" dirty="0"/>
              <a:t>R1&gt;</a:t>
            </a:r>
            <a:r>
              <a:rPr lang="en-US" dirty="0" err="1"/>
              <a:t>en</a:t>
            </a:r>
            <a:endParaRPr lang="en-US" dirty="0"/>
          </a:p>
          <a:p>
            <a:r>
              <a:rPr lang="en-US" dirty="0"/>
              <a:t>R1&gt;enable                                      </a:t>
            </a:r>
            <a:r>
              <a:rPr lang="en-US" dirty="0">
                <a:solidFill>
                  <a:srgbClr val="FF0000"/>
                </a:solidFill>
                <a:highlight>
                  <a:srgbClr val="FFFF00"/>
                </a:highlight>
              </a:rPr>
              <a:t>--</a:t>
            </a:r>
            <a:r>
              <a:rPr lang="en-US" dirty="0">
                <a:solidFill>
                  <a:srgbClr val="FF0000"/>
                </a:solidFill>
                <a:highlight>
                  <a:srgbClr val="FFFF00"/>
                </a:highlight>
                <a:sym typeface="Wingdings" pitchFamily="2" charset="2"/>
              </a:rPr>
              <a:t> we are able to login R1 router successfully.  </a:t>
            </a:r>
            <a:endParaRPr lang="en-US" dirty="0">
              <a:solidFill>
                <a:srgbClr val="FF0000"/>
              </a:solidFill>
              <a:highlight>
                <a:srgbClr val="FFFF00"/>
              </a:highlight>
            </a:endParaRPr>
          </a:p>
        </p:txBody>
      </p:sp>
    </p:spTree>
    <p:extLst>
      <p:ext uri="{BB962C8B-B14F-4D97-AF65-F5344CB8AC3E}">
        <p14:creationId xmlns:p14="http://schemas.microsoft.com/office/powerpoint/2010/main" val="244151826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19998</TotalTime>
  <Words>337</Words>
  <Application>Microsoft Office PowerPoint</Application>
  <PresentationFormat>Widescreen</PresentationFormat>
  <Paragraphs>34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Century Gothic</vt:lpstr>
      <vt:lpstr>Consolas</vt:lpstr>
      <vt:lpstr>Wingdings 3</vt:lpstr>
      <vt:lpstr>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Pc</cp:lastModifiedBy>
  <cp:revision>138</cp:revision>
  <dcterms:created xsi:type="dcterms:W3CDTF">2021-02-24T10:44:30Z</dcterms:created>
  <dcterms:modified xsi:type="dcterms:W3CDTF">2024-09-20T05:03:39Z</dcterms:modified>
</cp:coreProperties>
</file>