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87" r:id="rId2"/>
    <p:sldId id="288" r:id="rId3"/>
    <p:sldId id="293" r:id="rId4"/>
    <p:sldId id="289" r:id="rId5"/>
    <p:sldId id="294" r:id="rId6"/>
    <p:sldId id="292" r:id="rId7"/>
    <p:sldId id="295" r:id="rId8"/>
    <p:sldId id="296" r:id="rId9"/>
    <p:sldId id="297" r:id="rId10"/>
    <p:sldId id="298" r:id="rId11"/>
    <p:sldId id="299"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autoAdjust="0"/>
    <p:restoredTop sz="94660"/>
  </p:normalViewPr>
  <p:slideViewPr>
    <p:cSldViewPr snapToGrid="0">
      <p:cViewPr varScale="1">
        <p:scale>
          <a:sx n="160" d="100"/>
          <a:sy n="160" d="100"/>
        </p:scale>
        <p:origin x="6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8/6/24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8/6/24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34818" name="Picture 2" descr="MX80-48T Universal Routing Platform Images and Information | Juniper  Networks US">
            <a:extLst>
              <a:ext uri="{FF2B5EF4-FFF2-40B4-BE49-F238E27FC236}">
                <a16:creationId xmlns:a16="http://schemas.microsoft.com/office/drawing/2014/main" id="{D3E6B3DD-49C6-42A2-0EB4-6D18D9C67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20" y="1422400"/>
            <a:ext cx="5237016" cy="15820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6ED6FF-6879-C9DE-7377-DE2886FEAE1C}"/>
              </a:ext>
            </a:extLst>
          </p:cNvPr>
          <p:cNvSpPr txBox="1"/>
          <p:nvPr/>
        </p:nvSpPr>
        <p:spPr>
          <a:xfrm>
            <a:off x="424873" y="323273"/>
            <a:ext cx="4536819" cy="584775"/>
          </a:xfrm>
          <a:prstGeom prst="rect">
            <a:avLst/>
          </a:prstGeom>
          <a:noFill/>
        </p:spPr>
        <p:txBody>
          <a:bodyPr wrap="none" rtlCol="0">
            <a:spAutoFit/>
          </a:bodyPr>
          <a:lstStyle/>
          <a:p>
            <a:r>
              <a:rPr lang="en-US" sz="3200" b="1" dirty="0">
                <a:solidFill>
                  <a:schemeClr val="accent1"/>
                </a:solidFill>
                <a:highlight>
                  <a:srgbClr val="FFFF00"/>
                </a:highlight>
              </a:rPr>
              <a:t>Routing Technologies:</a:t>
            </a:r>
          </a:p>
        </p:txBody>
      </p:sp>
      <p:pic>
        <p:nvPicPr>
          <p:cNvPr id="36866" name="Picture 2" descr="Juniper MX Series - Wikipedia">
            <a:extLst>
              <a:ext uri="{FF2B5EF4-FFF2-40B4-BE49-F238E27FC236}">
                <a16:creationId xmlns:a16="http://schemas.microsoft.com/office/drawing/2014/main" id="{F33D9A4B-87FC-B382-75B5-C03A2FAE5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80712"/>
            <a:ext cx="6781800" cy="4889500"/>
          </a:xfrm>
          <a:prstGeom prst="rect">
            <a:avLst/>
          </a:prstGeom>
          <a:noFill/>
          <a:extLst>
            <a:ext uri="{909E8E84-426E-40DD-AFC4-6F175D3DCCD1}">
              <a14:hiddenFill xmlns:a14="http://schemas.microsoft.com/office/drawing/2010/main">
                <a:solidFill>
                  <a:srgbClr val="FFFFFF"/>
                </a:solidFill>
              </a14:hiddenFill>
            </a:ext>
          </a:extLst>
        </p:spPr>
      </p:pic>
      <p:pic>
        <p:nvPicPr>
          <p:cNvPr id="36870" name="Picture 6" descr="Integrated Services Routers - Cisco">
            <a:extLst>
              <a:ext uri="{FF2B5EF4-FFF2-40B4-BE49-F238E27FC236}">
                <a16:creationId xmlns:a16="http://schemas.microsoft.com/office/drawing/2014/main" id="{DAAAFF08-EED3-7E66-C478-8968C6631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23" y="3079752"/>
            <a:ext cx="6150477" cy="37782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6656B-960C-E466-9470-C926A627689B}"/>
              </a:ext>
            </a:extLst>
          </p:cNvPr>
          <p:cNvSpPr txBox="1"/>
          <p:nvPr/>
        </p:nvSpPr>
        <p:spPr>
          <a:xfrm>
            <a:off x="424873" y="1016061"/>
            <a:ext cx="2946640" cy="369332"/>
          </a:xfrm>
          <a:prstGeom prst="rect">
            <a:avLst/>
          </a:prstGeom>
          <a:noFill/>
        </p:spPr>
        <p:txBody>
          <a:bodyPr wrap="none" rtlCol="0">
            <a:spAutoFit/>
          </a:bodyPr>
          <a:lstStyle/>
          <a:p>
            <a:r>
              <a:rPr lang="en-US" dirty="0"/>
              <a:t>Routers: -Layer 3 devices</a:t>
            </a:r>
          </a:p>
        </p:txBody>
      </p:sp>
    </p:spTree>
    <p:extLst>
      <p:ext uri="{BB962C8B-B14F-4D97-AF65-F5344CB8AC3E}">
        <p14:creationId xmlns:p14="http://schemas.microsoft.com/office/powerpoint/2010/main" val="1938809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CE0E90-35C0-687D-1BE9-58CAF04C7F4F}"/>
              </a:ext>
            </a:extLst>
          </p:cNvPr>
          <p:cNvSpPr txBox="1"/>
          <p:nvPr/>
        </p:nvSpPr>
        <p:spPr>
          <a:xfrm>
            <a:off x="554182" y="360218"/>
            <a:ext cx="2496196" cy="369332"/>
          </a:xfrm>
          <a:prstGeom prst="rect">
            <a:avLst/>
          </a:prstGeom>
          <a:noFill/>
        </p:spPr>
        <p:txBody>
          <a:bodyPr wrap="none" rtlCol="0">
            <a:spAutoFit/>
          </a:bodyPr>
          <a:lstStyle/>
          <a:p>
            <a:r>
              <a:rPr lang="en-US" dirty="0"/>
              <a:t>Anantapur_R3 </a:t>
            </a:r>
            <a:r>
              <a:rPr lang="en-US" dirty="0" err="1"/>
              <a:t>Rouer</a:t>
            </a:r>
            <a:endParaRPr lang="en-US" dirty="0"/>
          </a:p>
        </p:txBody>
      </p:sp>
      <p:sp>
        <p:nvSpPr>
          <p:cNvPr id="4" name="TextBox 3">
            <a:extLst>
              <a:ext uri="{FF2B5EF4-FFF2-40B4-BE49-F238E27FC236}">
                <a16:creationId xmlns:a16="http://schemas.microsoft.com/office/drawing/2014/main" id="{83F91F73-0F89-DB01-A88B-9FBFB32A3C1D}"/>
              </a:ext>
            </a:extLst>
          </p:cNvPr>
          <p:cNvSpPr txBox="1"/>
          <p:nvPr/>
        </p:nvSpPr>
        <p:spPr>
          <a:xfrm>
            <a:off x="554182" y="840386"/>
            <a:ext cx="7470315" cy="369332"/>
          </a:xfrm>
          <a:prstGeom prst="rect">
            <a:avLst/>
          </a:prstGeom>
          <a:noFill/>
        </p:spPr>
        <p:txBody>
          <a:bodyPr wrap="none" rtlCol="0">
            <a:spAutoFit/>
          </a:bodyPr>
          <a:lstStyle/>
          <a:p>
            <a:r>
              <a:rPr lang="en-US" dirty="0"/>
              <a:t>Enter in configure terminal mode and execute below commands:</a:t>
            </a:r>
          </a:p>
        </p:txBody>
      </p:sp>
      <p:sp>
        <p:nvSpPr>
          <p:cNvPr id="5" name="TextBox 4">
            <a:extLst>
              <a:ext uri="{FF2B5EF4-FFF2-40B4-BE49-F238E27FC236}">
                <a16:creationId xmlns:a16="http://schemas.microsoft.com/office/drawing/2014/main" id="{A2EE8926-1AD0-4622-25E0-E0098C6CD7C8}"/>
              </a:ext>
            </a:extLst>
          </p:cNvPr>
          <p:cNvSpPr txBox="1"/>
          <p:nvPr/>
        </p:nvSpPr>
        <p:spPr>
          <a:xfrm>
            <a:off x="581891" y="1625600"/>
            <a:ext cx="4339650" cy="2585323"/>
          </a:xfrm>
          <a:prstGeom prst="rect">
            <a:avLst/>
          </a:prstGeom>
          <a:noFill/>
        </p:spPr>
        <p:txBody>
          <a:bodyPr wrap="none" rtlCol="0">
            <a:spAutoFit/>
          </a:bodyPr>
          <a:lstStyle/>
          <a:p>
            <a:r>
              <a:rPr lang="en-US" dirty="0"/>
              <a:t>interface Loopback0</a:t>
            </a:r>
          </a:p>
          <a:p>
            <a:r>
              <a:rPr lang="en-US" dirty="0"/>
              <a:t> </a:t>
            </a:r>
            <a:r>
              <a:rPr lang="en-US" dirty="0" err="1"/>
              <a:t>ip</a:t>
            </a:r>
            <a:r>
              <a:rPr lang="en-US" dirty="0"/>
              <a:t> address 3.3.3.3 255.255.255.255</a:t>
            </a:r>
          </a:p>
          <a:p>
            <a:r>
              <a:rPr lang="en-US" dirty="0"/>
              <a:t>exit</a:t>
            </a:r>
          </a:p>
          <a:p>
            <a:r>
              <a:rPr lang="en-US" dirty="0"/>
              <a:t>interface FastEthernet0/0</a:t>
            </a:r>
          </a:p>
          <a:p>
            <a:r>
              <a:rPr lang="en-US" dirty="0"/>
              <a:t> </a:t>
            </a:r>
            <a:r>
              <a:rPr lang="en-US" dirty="0" err="1"/>
              <a:t>ip</a:t>
            </a:r>
            <a:r>
              <a:rPr lang="en-US" dirty="0"/>
              <a:t> address 192.168.34.3 255.255.255.0</a:t>
            </a:r>
          </a:p>
          <a:p>
            <a:r>
              <a:rPr lang="en-US" dirty="0"/>
              <a:t> exit</a:t>
            </a:r>
          </a:p>
          <a:p>
            <a:r>
              <a:rPr lang="en-US" dirty="0"/>
              <a:t>interface FastEthernet1/0</a:t>
            </a:r>
          </a:p>
          <a:p>
            <a:r>
              <a:rPr lang="en-US" dirty="0"/>
              <a:t> </a:t>
            </a:r>
            <a:r>
              <a:rPr lang="en-US" dirty="0" err="1"/>
              <a:t>ip</a:t>
            </a:r>
            <a:r>
              <a:rPr lang="en-US" dirty="0"/>
              <a:t> address 192.168.23.3 255.255.255.0</a:t>
            </a:r>
          </a:p>
          <a:p>
            <a:r>
              <a:rPr lang="en-US" dirty="0"/>
              <a:t> exit</a:t>
            </a:r>
          </a:p>
        </p:txBody>
      </p:sp>
      <p:sp>
        <p:nvSpPr>
          <p:cNvPr id="7" name="TextBox 6">
            <a:extLst>
              <a:ext uri="{FF2B5EF4-FFF2-40B4-BE49-F238E27FC236}">
                <a16:creationId xmlns:a16="http://schemas.microsoft.com/office/drawing/2014/main" id="{B228ADD7-3AAA-41D2-B3F9-9C0E05A4CAD7}"/>
              </a:ext>
            </a:extLst>
          </p:cNvPr>
          <p:cNvSpPr txBox="1"/>
          <p:nvPr/>
        </p:nvSpPr>
        <p:spPr>
          <a:xfrm>
            <a:off x="581891" y="4817285"/>
            <a:ext cx="6096000" cy="1200329"/>
          </a:xfrm>
          <a:prstGeom prst="rect">
            <a:avLst/>
          </a:prstGeom>
          <a:noFill/>
        </p:spPr>
        <p:txBody>
          <a:bodyPr wrap="square">
            <a:spAutoFit/>
          </a:bodyPr>
          <a:lstStyle/>
          <a:p>
            <a:r>
              <a:rPr lang="en-US" dirty="0" err="1"/>
              <a:t>ip</a:t>
            </a:r>
            <a:r>
              <a:rPr lang="en-US" dirty="0"/>
              <a:t> route 1.1.1.1 255.255.255.255 192.168.23.2</a:t>
            </a:r>
          </a:p>
          <a:p>
            <a:r>
              <a:rPr lang="en-US" dirty="0" err="1"/>
              <a:t>ip</a:t>
            </a:r>
            <a:r>
              <a:rPr lang="en-US" dirty="0"/>
              <a:t> route 2.2.2.2 255.255.255.255 192.168.23.2</a:t>
            </a:r>
          </a:p>
          <a:p>
            <a:r>
              <a:rPr lang="en-US" dirty="0" err="1"/>
              <a:t>ip</a:t>
            </a:r>
            <a:r>
              <a:rPr lang="en-US" dirty="0"/>
              <a:t> route 4.4.4.4 255.255.255.255 192.168.34.4</a:t>
            </a:r>
          </a:p>
          <a:p>
            <a:r>
              <a:rPr lang="en-US" dirty="0" err="1"/>
              <a:t>ip</a:t>
            </a:r>
            <a:r>
              <a:rPr lang="en-US" dirty="0"/>
              <a:t> route 192.168.12.0 255.255.255.0 192.168.23.2</a:t>
            </a:r>
          </a:p>
        </p:txBody>
      </p:sp>
      <p:sp>
        <p:nvSpPr>
          <p:cNvPr id="8" name="TextBox 7">
            <a:extLst>
              <a:ext uri="{FF2B5EF4-FFF2-40B4-BE49-F238E27FC236}">
                <a16:creationId xmlns:a16="http://schemas.microsoft.com/office/drawing/2014/main" id="{E1CA8551-63D6-565F-3AEA-F110E1C37189}"/>
              </a:ext>
            </a:extLst>
          </p:cNvPr>
          <p:cNvSpPr txBox="1"/>
          <p:nvPr/>
        </p:nvSpPr>
        <p:spPr>
          <a:xfrm>
            <a:off x="517236" y="4340323"/>
            <a:ext cx="3283271" cy="369332"/>
          </a:xfrm>
          <a:prstGeom prst="rect">
            <a:avLst/>
          </a:prstGeom>
          <a:noFill/>
        </p:spPr>
        <p:txBody>
          <a:bodyPr wrap="none" rtlCol="0">
            <a:spAutoFit/>
          </a:bodyPr>
          <a:lstStyle/>
          <a:p>
            <a:r>
              <a:rPr lang="en-US" dirty="0">
                <a:solidFill>
                  <a:srgbClr val="FF0000"/>
                </a:solidFill>
              </a:rPr>
              <a:t>Static routing configuration:</a:t>
            </a:r>
          </a:p>
        </p:txBody>
      </p:sp>
      <p:sp>
        <p:nvSpPr>
          <p:cNvPr id="9" name="TextBox 8">
            <a:extLst>
              <a:ext uri="{FF2B5EF4-FFF2-40B4-BE49-F238E27FC236}">
                <a16:creationId xmlns:a16="http://schemas.microsoft.com/office/drawing/2014/main" id="{C24F7890-925E-CDDE-F8F2-A558BE0DF866}"/>
              </a:ext>
            </a:extLst>
          </p:cNvPr>
          <p:cNvSpPr txBox="1"/>
          <p:nvPr/>
        </p:nvSpPr>
        <p:spPr>
          <a:xfrm>
            <a:off x="517236" y="5962179"/>
            <a:ext cx="5227783" cy="646331"/>
          </a:xfrm>
          <a:prstGeom prst="rect">
            <a:avLst/>
          </a:prstGeom>
          <a:noFill/>
        </p:spPr>
        <p:txBody>
          <a:bodyPr wrap="square" rtlCol="0">
            <a:spAutoFit/>
          </a:bodyPr>
          <a:lstStyle/>
          <a:p>
            <a:r>
              <a:rPr lang="en-US" dirty="0"/>
              <a:t>Once done write configuration and run ‘show IP route’ to check the routing table.</a:t>
            </a:r>
          </a:p>
        </p:txBody>
      </p:sp>
      <p:pic>
        <p:nvPicPr>
          <p:cNvPr id="11" name="Picture 10">
            <a:extLst>
              <a:ext uri="{FF2B5EF4-FFF2-40B4-BE49-F238E27FC236}">
                <a16:creationId xmlns:a16="http://schemas.microsoft.com/office/drawing/2014/main" id="{4F5D6056-E8E1-7A22-E1BA-21D6F3FC0F2E}"/>
              </a:ext>
            </a:extLst>
          </p:cNvPr>
          <p:cNvPicPr>
            <a:picLocks noChangeAspect="1"/>
          </p:cNvPicPr>
          <p:nvPr/>
        </p:nvPicPr>
        <p:blipFill>
          <a:blip r:embed="rId3"/>
          <a:stretch>
            <a:fillRect/>
          </a:stretch>
        </p:blipFill>
        <p:spPr>
          <a:xfrm>
            <a:off x="5879093" y="2532236"/>
            <a:ext cx="6338713" cy="4354837"/>
          </a:xfrm>
          <a:prstGeom prst="rect">
            <a:avLst/>
          </a:prstGeom>
        </p:spPr>
      </p:pic>
      <p:sp>
        <p:nvSpPr>
          <p:cNvPr id="13" name="TextBox 12">
            <a:extLst>
              <a:ext uri="{FF2B5EF4-FFF2-40B4-BE49-F238E27FC236}">
                <a16:creationId xmlns:a16="http://schemas.microsoft.com/office/drawing/2014/main" id="{E7E629ED-7D07-8BBC-C70E-F2EA6738376F}"/>
              </a:ext>
            </a:extLst>
          </p:cNvPr>
          <p:cNvSpPr txBox="1"/>
          <p:nvPr/>
        </p:nvSpPr>
        <p:spPr>
          <a:xfrm>
            <a:off x="8508018" y="2162904"/>
            <a:ext cx="1710725" cy="369332"/>
          </a:xfrm>
          <a:prstGeom prst="rect">
            <a:avLst/>
          </a:prstGeom>
          <a:noFill/>
        </p:spPr>
        <p:txBody>
          <a:bodyPr wrap="none" rtlCol="0">
            <a:spAutoFit/>
          </a:bodyPr>
          <a:lstStyle/>
          <a:p>
            <a:r>
              <a:rPr lang="en-US" dirty="0"/>
              <a:t>Routing Table</a:t>
            </a:r>
          </a:p>
        </p:txBody>
      </p:sp>
    </p:spTree>
    <p:extLst>
      <p:ext uri="{BB962C8B-B14F-4D97-AF65-F5344CB8AC3E}">
        <p14:creationId xmlns:p14="http://schemas.microsoft.com/office/powerpoint/2010/main" val="2302648859"/>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CE0E90-35C0-687D-1BE9-58CAF04C7F4F}"/>
              </a:ext>
            </a:extLst>
          </p:cNvPr>
          <p:cNvSpPr txBox="1"/>
          <p:nvPr/>
        </p:nvSpPr>
        <p:spPr>
          <a:xfrm>
            <a:off x="554182" y="360218"/>
            <a:ext cx="2292615" cy="369332"/>
          </a:xfrm>
          <a:prstGeom prst="rect">
            <a:avLst/>
          </a:prstGeom>
          <a:noFill/>
        </p:spPr>
        <p:txBody>
          <a:bodyPr wrap="none" rtlCol="0">
            <a:spAutoFit/>
          </a:bodyPr>
          <a:lstStyle/>
          <a:p>
            <a:r>
              <a:rPr lang="en-US" dirty="0"/>
              <a:t>Bangalor_R4 </a:t>
            </a:r>
            <a:r>
              <a:rPr lang="en-US" dirty="0" err="1"/>
              <a:t>Rouer</a:t>
            </a:r>
            <a:endParaRPr lang="en-US" dirty="0"/>
          </a:p>
        </p:txBody>
      </p:sp>
      <p:sp>
        <p:nvSpPr>
          <p:cNvPr id="4" name="TextBox 3">
            <a:extLst>
              <a:ext uri="{FF2B5EF4-FFF2-40B4-BE49-F238E27FC236}">
                <a16:creationId xmlns:a16="http://schemas.microsoft.com/office/drawing/2014/main" id="{83F91F73-0F89-DB01-A88B-9FBFB32A3C1D}"/>
              </a:ext>
            </a:extLst>
          </p:cNvPr>
          <p:cNvSpPr txBox="1"/>
          <p:nvPr/>
        </p:nvSpPr>
        <p:spPr>
          <a:xfrm>
            <a:off x="554182" y="840386"/>
            <a:ext cx="7470315" cy="369332"/>
          </a:xfrm>
          <a:prstGeom prst="rect">
            <a:avLst/>
          </a:prstGeom>
          <a:noFill/>
        </p:spPr>
        <p:txBody>
          <a:bodyPr wrap="none" rtlCol="0">
            <a:spAutoFit/>
          </a:bodyPr>
          <a:lstStyle/>
          <a:p>
            <a:r>
              <a:rPr lang="en-US" dirty="0"/>
              <a:t>Enter in configure terminal mode and execute below commands:</a:t>
            </a:r>
          </a:p>
        </p:txBody>
      </p:sp>
      <p:sp>
        <p:nvSpPr>
          <p:cNvPr id="5" name="TextBox 4">
            <a:extLst>
              <a:ext uri="{FF2B5EF4-FFF2-40B4-BE49-F238E27FC236}">
                <a16:creationId xmlns:a16="http://schemas.microsoft.com/office/drawing/2014/main" id="{A2EE8926-1AD0-4622-25E0-E0098C6CD7C8}"/>
              </a:ext>
            </a:extLst>
          </p:cNvPr>
          <p:cNvSpPr txBox="1"/>
          <p:nvPr/>
        </p:nvSpPr>
        <p:spPr>
          <a:xfrm>
            <a:off x="581891" y="1625600"/>
            <a:ext cx="4339650" cy="1754326"/>
          </a:xfrm>
          <a:prstGeom prst="rect">
            <a:avLst/>
          </a:prstGeom>
          <a:noFill/>
        </p:spPr>
        <p:txBody>
          <a:bodyPr wrap="none" rtlCol="0">
            <a:spAutoFit/>
          </a:bodyPr>
          <a:lstStyle/>
          <a:p>
            <a:r>
              <a:rPr lang="en-US" dirty="0"/>
              <a:t>interface Loopback0</a:t>
            </a:r>
          </a:p>
          <a:p>
            <a:r>
              <a:rPr lang="en-US" dirty="0"/>
              <a:t> </a:t>
            </a:r>
            <a:r>
              <a:rPr lang="en-US" dirty="0" err="1"/>
              <a:t>ip</a:t>
            </a:r>
            <a:r>
              <a:rPr lang="en-US" dirty="0"/>
              <a:t> address 4.4.4.4 255.255.255.255</a:t>
            </a:r>
          </a:p>
          <a:p>
            <a:r>
              <a:rPr lang="en-US" dirty="0"/>
              <a:t>exit</a:t>
            </a:r>
          </a:p>
          <a:p>
            <a:r>
              <a:rPr lang="en-US" dirty="0"/>
              <a:t>interface FastEthernet0/0</a:t>
            </a:r>
          </a:p>
          <a:p>
            <a:r>
              <a:rPr lang="en-US" dirty="0"/>
              <a:t> </a:t>
            </a:r>
            <a:r>
              <a:rPr lang="en-US" dirty="0" err="1"/>
              <a:t>ip</a:t>
            </a:r>
            <a:r>
              <a:rPr lang="en-US" dirty="0"/>
              <a:t> address 192.168.34.4 255.255.255.0</a:t>
            </a:r>
          </a:p>
          <a:p>
            <a:r>
              <a:rPr lang="en-US" dirty="0"/>
              <a:t>exit</a:t>
            </a:r>
          </a:p>
        </p:txBody>
      </p:sp>
      <p:sp>
        <p:nvSpPr>
          <p:cNvPr id="8" name="TextBox 7">
            <a:extLst>
              <a:ext uri="{FF2B5EF4-FFF2-40B4-BE49-F238E27FC236}">
                <a16:creationId xmlns:a16="http://schemas.microsoft.com/office/drawing/2014/main" id="{E1CA8551-63D6-565F-3AEA-F110E1C37189}"/>
              </a:ext>
            </a:extLst>
          </p:cNvPr>
          <p:cNvSpPr txBox="1"/>
          <p:nvPr/>
        </p:nvSpPr>
        <p:spPr>
          <a:xfrm>
            <a:off x="581891" y="3690840"/>
            <a:ext cx="3283271" cy="369332"/>
          </a:xfrm>
          <a:prstGeom prst="rect">
            <a:avLst/>
          </a:prstGeom>
          <a:noFill/>
        </p:spPr>
        <p:txBody>
          <a:bodyPr wrap="none" rtlCol="0">
            <a:spAutoFit/>
          </a:bodyPr>
          <a:lstStyle/>
          <a:p>
            <a:r>
              <a:rPr lang="en-US" dirty="0">
                <a:solidFill>
                  <a:srgbClr val="FF0000"/>
                </a:solidFill>
              </a:rPr>
              <a:t>Static routing configuration:</a:t>
            </a:r>
          </a:p>
        </p:txBody>
      </p:sp>
      <p:sp>
        <p:nvSpPr>
          <p:cNvPr id="9" name="TextBox 8">
            <a:extLst>
              <a:ext uri="{FF2B5EF4-FFF2-40B4-BE49-F238E27FC236}">
                <a16:creationId xmlns:a16="http://schemas.microsoft.com/office/drawing/2014/main" id="{C24F7890-925E-CDDE-F8F2-A558BE0DF866}"/>
              </a:ext>
            </a:extLst>
          </p:cNvPr>
          <p:cNvSpPr txBox="1"/>
          <p:nvPr/>
        </p:nvSpPr>
        <p:spPr>
          <a:xfrm>
            <a:off x="424872" y="5851451"/>
            <a:ext cx="5227783" cy="646331"/>
          </a:xfrm>
          <a:prstGeom prst="rect">
            <a:avLst/>
          </a:prstGeom>
          <a:noFill/>
        </p:spPr>
        <p:txBody>
          <a:bodyPr wrap="square" rtlCol="0">
            <a:spAutoFit/>
          </a:bodyPr>
          <a:lstStyle/>
          <a:p>
            <a:r>
              <a:rPr lang="en-US" dirty="0"/>
              <a:t>Once done write configuration and run ‘show IP route’ to check the routing table.</a:t>
            </a:r>
          </a:p>
        </p:txBody>
      </p:sp>
      <p:sp>
        <p:nvSpPr>
          <p:cNvPr id="13" name="TextBox 12">
            <a:extLst>
              <a:ext uri="{FF2B5EF4-FFF2-40B4-BE49-F238E27FC236}">
                <a16:creationId xmlns:a16="http://schemas.microsoft.com/office/drawing/2014/main" id="{E7E629ED-7D07-8BBC-C70E-F2EA6738376F}"/>
              </a:ext>
            </a:extLst>
          </p:cNvPr>
          <p:cNvSpPr txBox="1"/>
          <p:nvPr/>
        </p:nvSpPr>
        <p:spPr>
          <a:xfrm>
            <a:off x="8378709" y="1440934"/>
            <a:ext cx="1710725" cy="369332"/>
          </a:xfrm>
          <a:prstGeom prst="rect">
            <a:avLst/>
          </a:prstGeom>
          <a:noFill/>
        </p:spPr>
        <p:txBody>
          <a:bodyPr wrap="none" rtlCol="0">
            <a:spAutoFit/>
          </a:bodyPr>
          <a:lstStyle/>
          <a:p>
            <a:r>
              <a:rPr lang="en-US" dirty="0"/>
              <a:t>Routing Table</a:t>
            </a:r>
          </a:p>
        </p:txBody>
      </p:sp>
      <p:sp>
        <p:nvSpPr>
          <p:cNvPr id="2" name="TextBox 1">
            <a:extLst>
              <a:ext uri="{FF2B5EF4-FFF2-40B4-BE49-F238E27FC236}">
                <a16:creationId xmlns:a16="http://schemas.microsoft.com/office/drawing/2014/main" id="{EB9039EB-BCBC-4BE1-BB4D-3F0BE9B128E7}"/>
              </a:ext>
            </a:extLst>
          </p:cNvPr>
          <p:cNvSpPr txBox="1"/>
          <p:nvPr/>
        </p:nvSpPr>
        <p:spPr>
          <a:xfrm>
            <a:off x="517236" y="4147127"/>
            <a:ext cx="5402441" cy="1477328"/>
          </a:xfrm>
          <a:prstGeom prst="rect">
            <a:avLst/>
          </a:prstGeom>
          <a:noFill/>
        </p:spPr>
        <p:txBody>
          <a:bodyPr wrap="none" rtlCol="0">
            <a:spAutoFit/>
          </a:bodyPr>
          <a:lstStyle/>
          <a:p>
            <a:r>
              <a:rPr lang="en-US" dirty="0" err="1"/>
              <a:t>ip</a:t>
            </a:r>
            <a:r>
              <a:rPr lang="en-US" dirty="0"/>
              <a:t> route 1.1.1.1 255.255.255.255 192.168.34.3</a:t>
            </a:r>
          </a:p>
          <a:p>
            <a:r>
              <a:rPr lang="en-US" dirty="0" err="1"/>
              <a:t>ip</a:t>
            </a:r>
            <a:r>
              <a:rPr lang="en-US" dirty="0"/>
              <a:t> route 2.2.2.2 255.255.255.255 192.168.34.3</a:t>
            </a:r>
          </a:p>
          <a:p>
            <a:r>
              <a:rPr lang="en-US" dirty="0" err="1"/>
              <a:t>ip</a:t>
            </a:r>
            <a:r>
              <a:rPr lang="en-US" dirty="0"/>
              <a:t> route 3.3.3.3 255.255.255.255 192.168.34.3</a:t>
            </a:r>
          </a:p>
          <a:p>
            <a:r>
              <a:rPr lang="en-US" dirty="0" err="1"/>
              <a:t>ip</a:t>
            </a:r>
            <a:r>
              <a:rPr lang="en-US" dirty="0"/>
              <a:t> route 192.168.12.0 255.255.255.0 192.168.34.3</a:t>
            </a:r>
          </a:p>
          <a:p>
            <a:r>
              <a:rPr lang="en-US" dirty="0" err="1"/>
              <a:t>ip</a:t>
            </a:r>
            <a:r>
              <a:rPr lang="en-US" dirty="0"/>
              <a:t> route 192.168.23.0 255.255.255.0 192.168.34.3</a:t>
            </a:r>
          </a:p>
        </p:txBody>
      </p:sp>
      <p:pic>
        <p:nvPicPr>
          <p:cNvPr id="6" name="Picture 5">
            <a:extLst>
              <a:ext uri="{FF2B5EF4-FFF2-40B4-BE49-F238E27FC236}">
                <a16:creationId xmlns:a16="http://schemas.microsoft.com/office/drawing/2014/main" id="{96B6BBDE-6BFF-5B04-6518-701D7A955102}"/>
              </a:ext>
            </a:extLst>
          </p:cNvPr>
          <p:cNvPicPr>
            <a:picLocks noChangeAspect="1"/>
          </p:cNvPicPr>
          <p:nvPr/>
        </p:nvPicPr>
        <p:blipFill>
          <a:blip r:embed="rId3"/>
          <a:stretch>
            <a:fillRect/>
          </a:stretch>
        </p:blipFill>
        <p:spPr>
          <a:xfrm>
            <a:off x="5809673" y="2336801"/>
            <a:ext cx="6382327" cy="4480488"/>
          </a:xfrm>
          <a:prstGeom prst="rect">
            <a:avLst/>
          </a:prstGeom>
        </p:spPr>
      </p:pic>
    </p:spTree>
    <p:extLst>
      <p:ext uri="{BB962C8B-B14F-4D97-AF65-F5344CB8AC3E}">
        <p14:creationId xmlns:p14="http://schemas.microsoft.com/office/powerpoint/2010/main" val="416652326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AE49354-4ED3-228D-51F3-CA061A40204C}"/>
              </a:ext>
            </a:extLst>
          </p:cNvPr>
          <p:cNvSpPr txBox="1"/>
          <p:nvPr/>
        </p:nvSpPr>
        <p:spPr>
          <a:xfrm>
            <a:off x="350982" y="369455"/>
            <a:ext cx="1454244" cy="369332"/>
          </a:xfrm>
          <a:prstGeom prst="rect">
            <a:avLst/>
          </a:prstGeom>
          <a:noFill/>
        </p:spPr>
        <p:txBody>
          <a:bodyPr wrap="none" rtlCol="0">
            <a:spAutoFit/>
          </a:bodyPr>
          <a:lstStyle/>
          <a:p>
            <a:r>
              <a:rPr lang="en-US" dirty="0"/>
              <a:t>Verification</a:t>
            </a:r>
          </a:p>
        </p:txBody>
      </p:sp>
      <p:sp>
        <p:nvSpPr>
          <p:cNvPr id="11" name="TextBox 10">
            <a:extLst>
              <a:ext uri="{FF2B5EF4-FFF2-40B4-BE49-F238E27FC236}">
                <a16:creationId xmlns:a16="http://schemas.microsoft.com/office/drawing/2014/main" id="{10CBEE3D-1986-481F-370F-C45CF0F2FF3D}"/>
              </a:ext>
            </a:extLst>
          </p:cNvPr>
          <p:cNvSpPr txBox="1"/>
          <p:nvPr/>
        </p:nvSpPr>
        <p:spPr>
          <a:xfrm>
            <a:off x="452582" y="1126836"/>
            <a:ext cx="6066084" cy="369332"/>
          </a:xfrm>
          <a:prstGeom prst="rect">
            <a:avLst/>
          </a:prstGeom>
          <a:noFill/>
        </p:spPr>
        <p:txBody>
          <a:bodyPr wrap="none" rtlCol="0">
            <a:spAutoFit/>
          </a:bodyPr>
          <a:lstStyle/>
          <a:p>
            <a:r>
              <a:rPr lang="en-US" dirty="0"/>
              <a:t>1. Initiate ping from </a:t>
            </a:r>
            <a:r>
              <a:rPr lang="en-US" dirty="0" err="1"/>
              <a:t>Hyderabd</a:t>
            </a:r>
            <a:r>
              <a:rPr lang="en-US" dirty="0"/>
              <a:t> to </a:t>
            </a:r>
            <a:r>
              <a:rPr lang="en-US" dirty="0" err="1"/>
              <a:t>Banaglore</a:t>
            </a:r>
            <a:r>
              <a:rPr lang="en-US" dirty="0"/>
              <a:t> IP 4.4.4.4</a:t>
            </a:r>
          </a:p>
        </p:txBody>
      </p:sp>
      <p:pic>
        <p:nvPicPr>
          <p:cNvPr id="12" name="Picture 11">
            <a:extLst>
              <a:ext uri="{FF2B5EF4-FFF2-40B4-BE49-F238E27FC236}">
                <a16:creationId xmlns:a16="http://schemas.microsoft.com/office/drawing/2014/main" id="{0D8149F1-E9C1-D712-151D-C93B79124F6B}"/>
              </a:ext>
            </a:extLst>
          </p:cNvPr>
          <p:cNvPicPr>
            <a:picLocks noChangeAspect="1"/>
          </p:cNvPicPr>
          <p:nvPr/>
        </p:nvPicPr>
        <p:blipFill>
          <a:blip r:embed="rId3"/>
          <a:stretch>
            <a:fillRect/>
          </a:stretch>
        </p:blipFill>
        <p:spPr>
          <a:xfrm>
            <a:off x="807699" y="1561831"/>
            <a:ext cx="7772400" cy="1396114"/>
          </a:xfrm>
          <a:prstGeom prst="rect">
            <a:avLst/>
          </a:prstGeom>
        </p:spPr>
      </p:pic>
      <p:sp>
        <p:nvSpPr>
          <p:cNvPr id="15" name="TextBox 14">
            <a:extLst>
              <a:ext uri="{FF2B5EF4-FFF2-40B4-BE49-F238E27FC236}">
                <a16:creationId xmlns:a16="http://schemas.microsoft.com/office/drawing/2014/main" id="{1ADAE5FB-7E21-D510-E794-FE3D02AAE58B}"/>
              </a:ext>
            </a:extLst>
          </p:cNvPr>
          <p:cNvSpPr txBox="1"/>
          <p:nvPr/>
        </p:nvSpPr>
        <p:spPr>
          <a:xfrm>
            <a:off x="452582" y="3098800"/>
            <a:ext cx="5198859" cy="369332"/>
          </a:xfrm>
          <a:prstGeom prst="rect">
            <a:avLst/>
          </a:prstGeom>
          <a:noFill/>
        </p:spPr>
        <p:txBody>
          <a:bodyPr wrap="none" rtlCol="0">
            <a:spAutoFit/>
          </a:bodyPr>
          <a:lstStyle/>
          <a:p>
            <a:r>
              <a:rPr lang="en-US" dirty="0"/>
              <a:t>2. Do Traceroute to 4.4.4.4 to check the path</a:t>
            </a:r>
          </a:p>
        </p:txBody>
      </p:sp>
      <p:pic>
        <p:nvPicPr>
          <p:cNvPr id="16" name="Picture 15">
            <a:extLst>
              <a:ext uri="{FF2B5EF4-FFF2-40B4-BE49-F238E27FC236}">
                <a16:creationId xmlns:a16="http://schemas.microsoft.com/office/drawing/2014/main" id="{82C93326-1745-C489-066E-8CD28CAF4F02}"/>
              </a:ext>
            </a:extLst>
          </p:cNvPr>
          <p:cNvPicPr>
            <a:picLocks noChangeAspect="1"/>
          </p:cNvPicPr>
          <p:nvPr/>
        </p:nvPicPr>
        <p:blipFill>
          <a:blip r:embed="rId4"/>
          <a:stretch>
            <a:fillRect/>
          </a:stretch>
        </p:blipFill>
        <p:spPr>
          <a:xfrm>
            <a:off x="803565" y="3468132"/>
            <a:ext cx="7772400" cy="1945218"/>
          </a:xfrm>
          <a:prstGeom prst="rect">
            <a:avLst/>
          </a:prstGeom>
        </p:spPr>
      </p:pic>
      <p:sp>
        <p:nvSpPr>
          <p:cNvPr id="17" name="TextBox 16">
            <a:extLst>
              <a:ext uri="{FF2B5EF4-FFF2-40B4-BE49-F238E27FC236}">
                <a16:creationId xmlns:a16="http://schemas.microsoft.com/office/drawing/2014/main" id="{8B36E336-AD6F-A359-7E02-EE5EA5A2CD93}"/>
              </a:ext>
            </a:extLst>
          </p:cNvPr>
          <p:cNvSpPr txBox="1"/>
          <p:nvPr/>
        </p:nvSpPr>
        <p:spPr>
          <a:xfrm>
            <a:off x="628071" y="5565215"/>
            <a:ext cx="9208655" cy="646331"/>
          </a:xfrm>
          <a:prstGeom prst="rect">
            <a:avLst/>
          </a:prstGeom>
          <a:noFill/>
        </p:spPr>
        <p:txBody>
          <a:bodyPr wrap="square" rtlCol="0">
            <a:spAutoFit/>
          </a:bodyPr>
          <a:lstStyle/>
          <a:p>
            <a:r>
              <a:rPr lang="en-US" dirty="0"/>
              <a:t>If you see the path is going via Kurnool IP (192.168.12.2) and then 192.168.23.3 is the Anantapur IP and last next-hop is 192.168.34.4 is the Bangalore IP</a:t>
            </a:r>
          </a:p>
        </p:txBody>
      </p:sp>
    </p:spTree>
    <p:extLst>
      <p:ext uri="{BB962C8B-B14F-4D97-AF65-F5344CB8AC3E}">
        <p14:creationId xmlns:p14="http://schemas.microsoft.com/office/powerpoint/2010/main" val="22727556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65A687BA-B8C3-FC1A-0586-2AD1AFCA0834}"/>
              </a:ext>
            </a:extLst>
          </p:cNvPr>
          <p:cNvSpPr txBox="1"/>
          <p:nvPr/>
        </p:nvSpPr>
        <p:spPr>
          <a:xfrm>
            <a:off x="120073" y="637309"/>
            <a:ext cx="31184939" cy="923330"/>
          </a:xfrm>
          <a:prstGeom prst="rect">
            <a:avLst/>
          </a:prstGeom>
          <a:noFill/>
        </p:spPr>
        <p:txBody>
          <a:bodyPr wrap="square" rtlCol="0">
            <a:spAutoFit/>
          </a:bodyPr>
          <a:lstStyle/>
          <a:p>
            <a:pPr algn="l"/>
            <a:r>
              <a:rPr lang="en-IN" b="1" i="0" dirty="0">
                <a:solidFill>
                  <a:srgbClr val="42444E"/>
                </a:solidFill>
                <a:effectLst/>
                <a:highlight>
                  <a:srgbClr val="FFFF00"/>
                </a:highlight>
                <a:latin typeface="Arial" panose="020B0604020202020204" pitchFamily="34" charset="0"/>
              </a:rPr>
              <a:t>Static or manual routing:</a:t>
            </a:r>
          </a:p>
          <a:p>
            <a:pPr algn="l"/>
            <a:endParaRPr lang="en-IN" b="0" i="0" dirty="0">
              <a:solidFill>
                <a:srgbClr val="42444E"/>
              </a:solidFill>
              <a:effectLst/>
              <a:highlight>
                <a:srgbClr val="FFFF00"/>
              </a:highlight>
              <a:latin typeface="Arial" panose="020B0604020202020204" pitchFamily="34" charset="0"/>
            </a:endParaRPr>
          </a:p>
          <a:p>
            <a:endParaRPr lang="en-US" dirty="0"/>
          </a:p>
        </p:txBody>
      </p:sp>
      <p:sp>
        <p:nvSpPr>
          <p:cNvPr id="6" name="TextBox 5">
            <a:extLst>
              <a:ext uri="{FF2B5EF4-FFF2-40B4-BE49-F238E27FC236}">
                <a16:creationId xmlns:a16="http://schemas.microsoft.com/office/drawing/2014/main" id="{B2E16D71-558B-5234-D246-2F18A5E91688}"/>
              </a:ext>
            </a:extLst>
          </p:cNvPr>
          <p:cNvSpPr txBox="1"/>
          <p:nvPr/>
        </p:nvSpPr>
        <p:spPr>
          <a:xfrm>
            <a:off x="184728" y="1111424"/>
            <a:ext cx="8633024" cy="1384995"/>
          </a:xfrm>
          <a:prstGeom prst="rect">
            <a:avLst/>
          </a:prstGeom>
          <a:noFill/>
        </p:spPr>
        <p:txBody>
          <a:bodyPr wrap="square">
            <a:spAutoFit/>
          </a:bodyPr>
          <a:lstStyle/>
          <a:p>
            <a:pPr algn="just"/>
            <a:r>
              <a:rPr lang="en-IN" sz="1400" b="0" i="0" dirty="0">
                <a:effectLst/>
                <a:latin typeface="Arial" panose="020B0604020202020204" pitchFamily="34" charset="0"/>
              </a:rPr>
              <a:t>The static or manual method to add entries to the routing table is known as </a:t>
            </a:r>
            <a:r>
              <a:rPr lang="en-IN" sz="1400" b="1" i="0" dirty="0">
                <a:effectLst/>
                <a:latin typeface="Arial" panose="020B0604020202020204" pitchFamily="34" charset="0"/>
              </a:rPr>
              <a:t>static or manual routing</a:t>
            </a:r>
            <a:r>
              <a:rPr lang="en-IN" sz="1400" b="0" i="0" dirty="0">
                <a:effectLst/>
                <a:latin typeface="Arial" panose="020B0604020202020204" pitchFamily="34" charset="0"/>
              </a:rPr>
              <a:t>. In static or manual routing, the administrator manually adds entries to the routing table. The administrator creates a virtual map of all routes and manually adds them to each router’s routing table.</a:t>
            </a:r>
          </a:p>
          <a:p>
            <a:pPr algn="just"/>
            <a:endParaRPr lang="en-IN" sz="1400" b="0" i="0" dirty="0">
              <a:effectLst/>
              <a:latin typeface="Arial" panose="020B0604020202020204" pitchFamily="34" charset="0"/>
            </a:endParaRPr>
          </a:p>
          <a:p>
            <a:pPr algn="just"/>
            <a:r>
              <a:rPr lang="en-IN" sz="1400" b="0" i="0" dirty="0">
                <a:effectLst/>
                <a:latin typeface="Arial" panose="020B0604020202020204" pitchFamily="34" charset="0"/>
              </a:rPr>
              <a:t>Routes that are manually added by an administrator to the routing table are known as </a:t>
            </a:r>
            <a:r>
              <a:rPr lang="en-IN" sz="1400" b="1" i="0" dirty="0">
                <a:effectLst/>
                <a:latin typeface="Arial" panose="020B0604020202020204" pitchFamily="34" charset="0"/>
              </a:rPr>
              <a:t>static routes</a:t>
            </a:r>
            <a:r>
              <a:rPr lang="en-IN" sz="1400" b="0" i="0" dirty="0">
                <a:effectLst/>
                <a:latin typeface="Arial" panose="020B0604020202020204" pitchFamily="34" charset="0"/>
              </a:rPr>
              <a:t>. In other words, a </a:t>
            </a:r>
            <a:r>
              <a:rPr lang="en-IN" sz="1400" b="1" i="0" dirty="0">
                <a:effectLst/>
                <a:latin typeface="Arial" panose="020B0604020202020204" pitchFamily="34" charset="0"/>
              </a:rPr>
              <a:t>static route</a:t>
            </a:r>
            <a:r>
              <a:rPr lang="en-IN" sz="1400" b="0" i="0" dirty="0">
                <a:effectLst/>
                <a:latin typeface="Arial" panose="020B0604020202020204" pitchFamily="34" charset="0"/>
              </a:rPr>
              <a:t> is a route that you manually add to the router’s routing table.</a:t>
            </a:r>
          </a:p>
        </p:txBody>
      </p:sp>
      <p:sp>
        <p:nvSpPr>
          <p:cNvPr id="8" name="TextBox 7">
            <a:extLst>
              <a:ext uri="{FF2B5EF4-FFF2-40B4-BE49-F238E27FC236}">
                <a16:creationId xmlns:a16="http://schemas.microsoft.com/office/drawing/2014/main" id="{E1DF2872-04CC-A5CD-DA6C-6DCC133286F2}"/>
              </a:ext>
            </a:extLst>
          </p:cNvPr>
          <p:cNvSpPr txBox="1"/>
          <p:nvPr/>
        </p:nvSpPr>
        <p:spPr>
          <a:xfrm>
            <a:off x="378692" y="3068736"/>
            <a:ext cx="5096267" cy="2585323"/>
          </a:xfrm>
          <a:prstGeom prst="rect">
            <a:avLst/>
          </a:prstGeom>
          <a:noFill/>
        </p:spPr>
        <p:txBody>
          <a:bodyPr wrap="square" rtlCol="0">
            <a:spAutoFit/>
          </a:bodyPr>
          <a:lstStyle/>
          <a:p>
            <a:pPr marL="285750" indent="-285750">
              <a:buFont typeface="Arial" panose="020B0604020202020204" pitchFamily="34" charset="0"/>
              <a:buChar char="•"/>
            </a:pPr>
            <a:r>
              <a:rPr lang="en-IN" b="1" dirty="0"/>
              <a:t>Destination Network</a:t>
            </a:r>
            <a:r>
              <a:rPr lang="en-IN" dirty="0"/>
              <a:t>: The network address for which the route is being defined.</a:t>
            </a:r>
          </a:p>
          <a:p>
            <a:pPr marL="285750" indent="-285750">
              <a:buFont typeface="Arial" panose="020B0604020202020204" pitchFamily="34" charset="0"/>
              <a:buChar char="•"/>
            </a:pPr>
            <a:r>
              <a:rPr lang="en-IN" b="1" dirty="0"/>
              <a:t>Subnet Mask</a:t>
            </a:r>
            <a:r>
              <a:rPr lang="en-IN" dirty="0"/>
              <a:t>: Determines the network portion of the address.</a:t>
            </a:r>
          </a:p>
          <a:p>
            <a:pPr marL="285750" indent="-285750">
              <a:buFont typeface="Arial" panose="020B0604020202020204" pitchFamily="34" charset="0"/>
              <a:buChar char="•"/>
            </a:pPr>
            <a:r>
              <a:rPr lang="en-IN" b="1" dirty="0"/>
              <a:t>Next Hop</a:t>
            </a:r>
            <a:r>
              <a:rPr lang="en-IN" dirty="0"/>
              <a:t>: The IP address of the next router or gateway to which packets should be forwarded.</a:t>
            </a:r>
          </a:p>
          <a:p>
            <a:pPr marL="285750" indent="-285750">
              <a:buFont typeface="Arial" panose="020B0604020202020204" pitchFamily="34" charset="0"/>
              <a:buChar char="•"/>
            </a:pPr>
            <a:r>
              <a:rPr lang="en-IN" b="1" dirty="0"/>
              <a:t>Interface</a:t>
            </a:r>
            <a:r>
              <a:rPr lang="en-IN" dirty="0"/>
              <a:t>: The network interface through which the packets should be sent.</a:t>
            </a:r>
            <a:endParaRPr lang="en-US" dirty="0"/>
          </a:p>
        </p:txBody>
      </p:sp>
      <p:sp>
        <p:nvSpPr>
          <p:cNvPr id="9" name="TextBox 8">
            <a:extLst>
              <a:ext uri="{FF2B5EF4-FFF2-40B4-BE49-F238E27FC236}">
                <a16:creationId xmlns:a16="http://schemas.microsoft.com/office/drawing/2014/main" id="{C3ECAD43-6BAE-076C-FEFF-DD420DE93A50}"/>
              </a:ext>
            </a:extLst>
          </p:cNvPr>
          <p:cNvSpPr txBox="1"/>
          <p:nvPr/>
        </p:nvSpPr>
        <p:spPr>
          <a:xfrm>
            <a:off x="184728" y="2503053"/>
            <a:ext cx="5096267" cy="369332"/>
          </a:xfrm>
          <a:prstGeom prst="rect">
            <a:avLst/>
          </a:prstGeom>
          <a:noFill/>
        </p:spPr>
        <p:txBody>
          <a:bodyPr wrap="none" rtlCol="0">
            <a:spAutoFit/>
          </a:bodyPr>
          <a:lstStyle/>
          <a:p>
            <a:r>
              <a:rPr lang="en-IN" dirty="0"/>
              <a:t>Basic guide to setting up static routing rules:</a:t>
            </a:r>
            <a:endParaRPr lang="en-US" dirty="0"/>
          </a:p>
        </p:txBody>
      </p:sp>
    </p:spTree>
    <p:extLst>
      <p:ext uri="{BB962C8B-B14F-4D97-AF65-F5344CB8AC3E}">
        <p14:creationId xmlns:p14="http://schemas.microsoft.com/office/powerpoint/2010/main" val="12127377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4" name="Picture 3" descr="Administrative Distance of IP Routing Protocols - Cisco">
            <a:extLst>
              <a:ext uri="{FF2B5EF4-FFF2-40B4-BE49-F238E27FC236}">
                <a16:creationId xmlns:a16="http://schemas.microsoft.com/office/drawing/2014/main" id="{3BED4B4B-1609-CBC9-F777-6B1CE48745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642" y="1979552"/>
            <a:ext cx="6373091" cy="41956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AA1DE04-0249-7DBB-1191-617C599BBA89}"/>
              </a:ext>
            </a:extLst>
          </p:cNvPr>
          <p:cNvSpPr txBox="1"/>
          <p:nvPr/>
        </p:nvSpPr>
        <p:spPr>
          <a:xfrm>
            <a:off x="1145309" y="887321"/>
            <a:ext cx="8586905" cy="1200329"/>
          </a:xfrm>
          <a:prstGeom prst="rect">
            <a:avLst/>
          </a:prstGeom>
          <a:noFill/>
        </p:spPr>
        <p:txBody>
          <a:bodyPr wrap="square" rtlCol="0">
            <a:spAutoFit/>
          </a:bodyPr>
          <a:lstStyle/>
          <a:p>
            <a:r>
              <a:rPr lang="en-IN" b="1" dirty="0"/>
              <a:t>Administrative Distance (AD)</a:t>
            </a:r>
            <a:r>
              <a:rPr lang="en-IN" dirty="0"/>
              <a:t>: A value that indicates the trustworthiness of a route source. Lower AD values are preferred. Common AD values for different routing protocols are:</a:t>
            </a:r>
          </a:p>
          <a:p>
            <a:endParaRPr lang="en-US" dirty="0"/>
          </a:p>
        </p:txBody>
      </p:sp>
      <p:sp>
        <p:nvSpPr>
          <p:cNvPr id="2" name="TextBox 1">
            <a:extLst>
              <a:ext uri="{FF2B5EF4-FFF2-40B4-BE49-F238E27FC236}">
                <a16:creationId xmlns:a16="http://schemas.microsoft.com/office/drawing/2014/main" id="{86601191-DBF7-B94A-0CB0-291032576BE7}"/>
              </a:ext>
            </a:extLst>
          </p:cNvPr>
          <p:cNvSpPr txBox="1"/>
          <p:nvPr/>
        </p:nvSpPr>
        <p:spPr>
          <a:xfrm>
            <a:off x="7251590" y="2409245"/>
            <a:ext cx="3608680" cy="923330"/>
          </a:xfrm>
          <a:prstGeom prst="rect">
            <a:avLst/>
          </a:prstGeom>
          <a:noFill/>
        </p:spPr>
        <p:txBody>
          <a:bodyPr wrap="none" rtlCol="0">
            <a:spAutoFit/>
          </a:bodyPr>
          <a:lstStyle/>
          <a:p>
            <a:r>
              <a:rPr lang="en-US" dirty="0"/>
              <a:t>8.8.8.8/30 learning </a:t>
            </a:r>
            <a:r>
              <a:rPr lang="en-US" dirty="0" err="1"/>
              <a:t>ospf</a:t>
            </a:r>
            <a:r>
              <a:rPr lang="en-US" dirty="0"/>
              <a:t> AD 110</a:t>
            </a:r>
          </a:p>
          <a:p>
            <a:r>
              <a:rPr lang="en-US" dirty="0"/>
              <a:t>8.8.8.8/24 learning static AD 1</a:t>
            </a:r>
          </a:p>
          <a:p>
            <a:r>
              <a:rPr lang="en-US" dirty="0"/>
              <a:t>8.8.8.8/23 learning BGP AD 20</a:t>
            </a:r>
          </a:p>
        </p:txBody>
      </p:sp>
      <p:sp>
        <p:nvSpPr>
          <p:cNvPr id="3" name="TextBox 2">
            <a:extLst>
              <a:ext uri="{FF2B5EF4-FFF2-40B4-BE49-F238E27FC236}">
                <a16:creationId xmlns:a16="http://schemas.microsoft.com/office/drawing/2014/main" id="{D83B4BD9-F35A-CD45-E725-A5F5D88EA0D1}"/>
              </a:ext>
            </a:extLst>
          </p:cNvPr>
          <p:cNvSpPr txBox="1"/>
          <p:nvPr/>
        </p:nvSpPr>
        <p:spPr>
          <a:xfrm>
            <a:off x="7418567" y="3999506"/>
            <a:ext cx="4315605" cy="1200329"/>
          </a:xfrm>
          <a:prstGeom prst="rect">
            <a:avLst/>
          </a:prstGeom>
          <a:noFill/>
        </p:spPr>
        <p:txBody>
          <a:bodyPr wrap="none" rtlCol="0">
            <a:spAutoFit/>
          </a:bodyPr>
          <a:lstStyle/>
          <a:p>
            <a:r>
              <a:rPr lang="en-US" dirty="0"/>
              <a:t>Route selection process rules</a:t>
            </a:r>
          </a:p>
          <a:p>
            <a:endParaRPr lang="en-US" dirty="0"/>
          </a:p>
          <a:p>
            <a:r>
              <a:rPr lang="en-US" dirty="0"/>
              <a:t>1.Longest prefix match will prefer</a:t>
            </a:r>
          </a:p>
          <a:p>
            <a:r>
              <a:rPr lang="en-US" dirty="0"/>
              <a:t>2. Smallest AD value will be preferred</a:t>
            </a:r>
          </a:p>
        </p:txBody>
      </p:sp>
    </p:spTree>
    <p:extLst>
      <p:ext uri="{BB962C8B-B14F-4D97-AF65-F5344CB8AC3E}">
        <p14:creationId xmlns:p14="http://schemas.microsoft.com/office/powerpoint/2010/main" val="6203427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4" name="TextBox 3">
            <a:extLst>
              <a:ext uri="{FF2B5EF4-FFF2-40B4-BE49-F238E27FC236}">
                <a16:creationId xmlns:a16="http://schemas.microsoft.com/office/drawing/2014/main" id="{5AFE2FC2-0177-2DF2-B755-8DDB3D165AF3}"/>
              </a:ext>
            </a:extLst>
          </p:cNvPr>
          <p:cNvSpPr txBox="1"/>
          <p:nvPr/>
        </p:nvSpPr>
        <p:spPr>
          <a:xfrm>
            <a:off x="250264" y="610136"/>
            <a:ext cx="10768719" cy="6494085"/>
          </a:xfrm>
          <a:prstGeom prst="rect">
            <a:avLst/>
          </a:prstGeom>
          <a:noFill/>
        </p:spPr>
        <p:txBody>
          <a:bodyPr wrap="square" rtlCol="0">
            <a:spAutoFit/>
          </a:bodyPr>
          <a:lstStyle/>
          <a:p>
            <a:r>
              <a:rPr lang="en-IN" sz="1600" b="1" dirty="0">
                <a:solidFill>
                  <a:srgbClr val="FF0000"/>
                </a:solidFill>
                <a:highlight>
                  <a:srgbClr val="FFFF00"/>
                </a:highlight>
              </a:rPr>
              <a:t>Routing</a:t>
            </a:r>
            <a:r>
              <a:rPr lang="en-IN" sz="1600" b="1" dirty="0">
                <a:highlight>
                  <a:srgbClr val="FFFF00"/>
                </a:highlight>
              </a:rPr>
              <a:t> </a:t>
            </a:r>
            <a:r>
              <a:rPr lang="en-IN" sz="1600" b="1" dirty="0">
                <a:solidFill>
                  <a:srgbClr val="FF0000"/>
                </a:solidFill>
                <a:highlight>
                  <a:srgbClr val="FFFF00"/>
                </a:highlight>
              </a:rPr>
              <a:t>Table</a:t>
            </a:r>
            <a:r>
              <a:rPr lang="en-IN" sz="1600" b="1" dirty="0">
                <a:highlight>
                  <a:srgbClr val="FFFF00"/>
                </a:highlight>
              </a:rPr>
              <a:t> </a:t>
            </a:r>
            <a:r>
              <a:rPr lang="en-IN" sz="1600" b="1" dirty="0">
                <a:solidFill>
                  <a:srgbClr val="FF0000"/>
                </a:solidFill>
                <a:highlight>
                  <a:srgbClr val="FFFF00"/>
                </a:highlight>
              </a:rPr>
              <a:t>Components</a:t>
            </a:r>
          </a:p>
          <a:p>
            <a:endParaRPr lang="en-IN" sz="1600" b="1" dirty="0">
              <a:solidFill>
                <a:srgbClr val="FF0000"/>
              </a:solidFill>
              <a:highlight>
                <a:srgbClr val="FFFF00"/>
              </a:highlight>
            </a:endParaRPr>
          </a:p>
          <a:p>
            <a:pPr>
              <a:buFont typeface="+mj-lt"/>
              <a:buAutoNum type="arabicPeriod"/>
            </a:pPr>
            <a:r>
              <a:rPr lang="en-IN" sz="1600" b="1" dirty="0"/>
              <a:t>Destination Network</a:t>
            </a:r>
            <a:r>
              <a:rPr lang="en-IN" sz="1600" dirty="0"/>
              <a:t>: The network address of the destination.</a:t>
            </a:r>
          </a:p>
          <a:p>
            <a:pPr>
              <a:buFont typeface="+mj-lt"/>
              <a:buAutoNum type="arabicPeriod"/>
            </a:pPr>
            <a:r>
              <a:rPr lang="en-IN" sz="1600" b="1" dirty="0"/>
              <a:t>Subnet Mask</a:t>
            </a:r>
            <a:r>
              <a:rPr lang="en-IN" sz="1600" dirty="0"/>
              <a:t>: Defines the network portion of the IP address.</a:t>
            </a:r>
          </a:p>
          <a:p>
            <a:pPr>
              <a:buFont typeface="+mj-lt"/>
              <a:buAutoNum type="arabicPeriod"/>
            </a:pPr>
            <a:r>
              <a:rPr lang="en-IN" sz="1600" b="1" dirty="0"/>
              <a:t>Next Hop</a:t>
            </a:r>
            <a:r>
              <a:rPr lang="en-IN" sz="1600" dirty="0"/>
              <a:t>: The IP address of the next router to which packets should be forwarded.</a:t>
            </a:r>
          </a:p>
          <a:p>
            <a:pPr>
              <a:buFont typeface="+mj-lt"/>
              <a:buAutoNum type="arabicPeriod"/>
            </a:pPr>
            <a:r>
              <a:rPr lang="en-IN" sz="1600" b="1" dirty="0"/>
              <a:t>Metric</a:t>
            </a:r>
            <a:r>
              <a:rPr lang="en-IN" sz="1600" dirty="0"/>
              <a:t>: A value that helps determine the best route. Lower metrics are preferred.</a:t>
            </a:r>
          </a:p>
          <a:p>
            <a:pPr>
              <a:buFont typeface="+mj-lt"/>
              <a:buAutoNum type="arabicPeriod"/>
            </a:pPr>
            <a:r>
              <a:rPr lang="en-IN" sz="1600" b="1" dirty="0"/>
              <a:t>Interface</a:t>
            </a:r>
            <a:r>
              <a:rPr lang="en-IN" sz="1600" dirty="0"/>
              <a:t>: The network interface through which the packet should be sent.</a:t>
            </a:r>
          </a:p>
          <a:p>
            <a:pPr>
              <a:buFont typeface="+mj-lt"/>
              <a:buAutoNum type="arabicPeriod"/>
            </a:pPr>
            <a:endParaRPr lang="en-IN" sz="1600" dirty="0"/>
          </a:p>
          <a:p>
            <a:r>
              <a:rPr lang="en-IN" sz="1600" b="1" dirty="0">
                <a:solidFill>
                  <a:srgbClr val="FF0000"/>
                </a:solidFill>
                <a:highlight>
                  <a:srgbClr val="FFFF00"/>
                </a:highlight>
              </a:rPr>
              <a:t>Route Selection Criteria      </a:t>
            </a:r>
          </a:p>
          <a:p>
            <a:endParaRPr lang="en-IN" sz="1600" b="1" dirty="0">
              <a:solidFill>
                <a:srgbClr val="FF0000"/>
              </a:solidFill>
              <a:highlight>
                <a:srgbClr val="FFFF00"/>
              </a:highlight>
            </a:endParaRPr>
          </a:p>
          <a:p>
            <a:r>
              <a:rPr lang="en-IN" sz="1600" b="1" dirty="0"/>
              <a:t>Longest Prefix Match</a:t>
            </a:r>
            <a:r>
              <a:rPr lang="en-IN" sz="1600" dirty="0"/>
              <a:t>: The most specific route is chosen. For example, a route to 192.168.1.0/24-AD-1 will be chosen over a route to 192.168.0.0/16 for a destination IP of 192.168.1.5.</a:t>
            </a:r>
          </a:p>
          <a:p>
            <a:pPr>
              <a:buFont typeface="+mj-lt"/>
              <a:buAutoNum type="arabicPeriod"/>
            </a:pPr>
            <a:r>
              <a:rPr lang="en-IN" sz="1600" b="1" dirty="0"/>
              <a:t>Administrative Distance (AD)</a:t>
            </a:r>
            <a:r>
              <a:rPr lang="en-IN" sz="1600" dirty="0"/>
              <a:t>: A value that indicates the trustworthiness of a route source. Lower AD values are preferred. Common AD values for different routing protocols are:</a:t>
            </a:r>
          </a:p>
          <a:p>
            <a:pPr marL="742950" lvl="1" indent="-285750">
              <a:buFont typeface="+mj-lt"/>
              <a:buAutoNum type="arabicPeriod"/>
            </a:pPr>
            <a:r>
              <a:rPr lang="en-IN" sz="1600" dirty="0"/>
              <a:t>Directly connected interface: 0</a:t>
            </a:r>
          </a:p>
          <a:p>
            <a:pPr marL="742950" lvl="1" indent="-285750">
              <a:buFont typeface="+mj-lt"/>
              <a:buAutoNum type="arabicPeriod"/>
            </a:pPr>
            <a:r>
              <a:rPr lang="en-IN" sz="1600" dirty="0"/>
              <a:t>Static route: 1</a:t>
            </a:r>
          </a:p>
          <a:p>
            <a:pPr marL="742950" lvl="1" indent="-285750">
              <a:buFont typeface="+mj-lt"/>
              <a:buAutoNum type="arabicPeriod"/>
            </a:pPr>
            <a:r>
              <a:rPr lang="en-IN" sz="1600" dirty="0"/>
              <a:t>EIGRP: 90</a:t>
            </a:r>
          </a:p>
          <a:p>
            <a:pPr marL="742950" lvl="1" indent="-285750">
              <a:buFont typeface="+mj-lt"/>
              <a:buAutoNum type="arabicPeriod"/>
            </a:pPr>
            <a:r>
              <a:rPr lang="en-IN" sz="1600" dirty="0"/>
              <a:t>OSPF: 110</a:t>
            </a:r>
          </a:p>
          <a:p>
            <a:pPr marL="742950" lvl="1" indent="-285750">
              <a:buFont typeface="+mj-lt"/>
              <a:buAutoNum type="arabicPeriod"/>
            </a:pPr>
            <a:r>
              <a:rPr lang="en-IN" sz="1600" dirty="0"/>
              <a:t>RIP: 120</a:t>
            </a:r>
          </a:p>
          <a:p>
            <a:pPr>
              <a:buFont typeface="+mj-lt"/>
              <a:buAutoNum type="arabicPeriod"/>
            </a:pPr>
            <a:r>
              <a:rPr lang="en-IN" sz="1600" b="1" dirty="0"/>
              <a:t>Metric</a:t>
            </a:r>
            <a:r>
              <a:rPr lang="en-IN" sz="1600" dirty="0"/>
              <a:t>: When multiple routes to the same destination exist with the same prefix length and AD, the route with the lowest metric (cost) is chosen. Metrics vary by routing protocol:</a:t>
            </a:r>
          </a:p>
          <a:p>
            <a:pPr marL="742950" lvl="1" indent="-285750">
              <a:buFont typeface="+mj-lt"/>
              <a:buAutoNum type="arabicPeriod"/>
            </a:pPr>
            <a:r>
              <a:rPr lang="en-IN" sz="1600" dirty="0"/>
              <a:t>RIP uses hop count.</a:t>
            </a:r>
          </a:p>
          <a:p>
            <a:pPr marL="742950" lvl="1" indent="-285750">
              <a:buFont typeface="+mj-lt"/>
              <a:buAutoNum type="arabicPeriod"/>
            </a:pPr>
            <a:r>
              <a:rPr lang="en-IN" sz="1600" dirty="0"/>
              <a:t>OSPF uses cost based on bandwidth.</a:t>
            </a:r>
          </a:p>
          <a:p>
            <a:pPr marL="742950" lvl="1" indent="-285750">
              <a:buFont typeface="+mj-lt"/>
              <a:buAutoNum type="arabicPeriod"/>
            </a:pPr>
            <a:r>
              <a:rPr lang="en-IN" sz="1600" dirty="0"/>
              <a:t>EIGRP uses a composite metric of bandwidth, delay, load, and reliability.</a:t>
            </a:r>
          </a:p>
          <a:p>
            <a:endParaRPr lang="en-US" sz="1600" dirty="0"/>
          </a:p>
        </p:txBody>
      </p:sp>
    </p:spTree>
    <p:extLst>
      <p:ext uri="{BB962C8B-B14F-4D97-AF65-F5344CB8AC3E}">
        <p14:creationId xmlns:p14="http://schemas.microsoft.com/office/powerpoint/2010/main" val="22760155"/>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AC2A1FF1-8DE2-7C5A-5760-FF79BAD1A2E8}"/>
              </a:ext>
            </a:extLst>
          </p:cNvPr>
          <p:cNvSpPr txBox="1"/>
          <p:nvPr/>
        </p:nvSpPr>
        <p:spPr>
          <a:xfrm>
            <a:off x="304799" y="520431"/>
            <a:ext cx="9103774" cy="369332"/>
          </a:xfrm>
          <a:prstGeom prst="rect">
            <a:avLst/>
          </a:prstGeom>
          <a:noFill/>
        </p:spPr>
        <p:txBody>
          <a:bodyPr wrap="none" rtlCol="0">
            <a:spAutoFit/>
          </a:bodyPr>
          <a:lstStyle/>
          <a:p>
            <a:r>
              <a:rPr lang="en-US" dirty="0"/>
              <a:t>Router(config)# </a:t>
            </a:r>
            <a:r>
              <a:rPr lang="en-US" dirty="0" err="1"/>
              <a:t>ip</a:t>
            </a:r>
            <a:r>
              <a:rPr lang="en-US" dirty="0"/>
              <a:t> route [destination network] [subnet mask] [next hop address]</a:t>
            </a:r>
          </a:p>
        </p:txBody>
      </p:sp>
      <p:sp>
        <p:nvSpPr>
          <p:cNvPr id="3" name="TextBox 2">
            <a:extLst>
              <a:ext uri="{FF2B5EF4-FFF2-40B4-BE49-F238E27FC236}">
                <a16:creationId xmlns:a16="http://schemas.microsoft.com/office/drawing/2014/main" id="{BD60B0AC-09C9-7174-BD83-609CE0F7881E}"/>
              </a:ext>
            </a:extLst>
          </p:cNvPr>
          <p:cNvSpPr txBox="1"/>
          <p:nvPr/>
        </p:nvSpPr>
        <p:spPr>
          <a:xfrm>
            <a:off x="304799" y="58766"/>
            <a:ext cx="974947" cy="646331"/>
          </a:xfrm>
          <a:prstGeom prst="rect">
            <a:avLst/>
          </a:prstGeom>
          <a:noFill/>
        </p:spPr>
        <p:txBody>
          <a:bodyPr wrap="none" rtlCol="0">
            <a:spAutoFit/>
          </a:bodyPr>
          <a:lstStyle/>
          <a:p>
            <a:r>
              <a:rPr lang="en-US" dirty="0"/>
              <a:t>Syntax:</a:t>
            </a:r>
          </a:p>
          <a:p>
            <a:endParaRPr lang="en-US" dirty="0"/>
          </a:p>
        </p:txBody>
      </p:sp>
      <p:sp>
        <p:nvSpPr>
          <p:cNvPr id="7" name="TextBox 6">
            <a:extLst>
              <a:ext uri="{FF2B5EF4-FFF2-40B4-BE49-F238E27FC236}">
                <a16:creationId xmlns:a16="http://schemas.microsoft.com/office/drawing/2014/main" id="{E1F083CA-37E6-97ED-802F-79BCDEEC3387}"/>
              </a:ext>
            </a:extLst>
          </p:cNvPr>
          <p:cNvSpPr txBox="1"/>
          <p:nvPr/>
        </p:nvSpPr>
        <p:spPr>
          <a:xfrm>
            <a:off x="304799" y="1083522"/>
            <a:ext cx="3300904" cy="646331"/>
          </a:xfrm>
          <a:prstGeom prst="rect">
            <a:avLst/>
          </a:prstGeom>
          <a:noFill/>
        </p:spPr>
        <p:txBody>
          <a:bodyPr wrap="none" rtlCol="0">
            <a:spAutoFit/>
          </a:bodyPr>
          <a:lstStyle/>
          <a:p>
            <a:r>
              <a:rPr lang="en-IN" b="1" i="0" dirty="0">
                <a:effectLst/>
                <a:latin typeface="Arial" panose="020B0604020202020204" pitchFamily="34" charset="0"/>
              </a:rPr>
              <a:t>Advantages of static routing</a:t>
            </a:r>
          </a:p>
          <a:p>
            <a:endParaRPr lang="en-US" b="1" dirty="0"/>
          </a:p>
        </p:txBody>
      </p:sp>
      <p:sp>
        <p:nvSpPr>
          <p:cNvPr id="8" name="TextBox 7">
            <a:extLst>
              <a:ext uri="{FF2B5EF4-FFF2-40B4-BE49-F238E27FC236}">
                <a16:creationId xmlns:a16="http://schemas.microsoft.com/office/drawing/2014/main" id="{9D592DBE-4C7D-8040-B17D-5A7D1407F6B2}"/>
              </a:ext>
            </a:extLst>
          </p:cNvPr>
          <p:cNvSpPr txBox="1"/>
          <p:nvPr/>
        </p:nvSpPr>
        <p:spPr>
          <a:xfrm>
            <a:off x="221672" y="1625600"/>
            <a:ext cx="8954283" cy="3970318"/>
          </a:xfrm>
          <a:prstGeom prst="rect">
            <a:avLst/>
          </a:prstGeom>
          <a:noFill/>
        </p:spPr>
        <p:txBody>
          <a:bodyPr wrap="square" rtlCol="0">
            <a:spAutoFit/>
          </a:bodyPr>
          <a:lstStyle/>
          <a:p>
            <a:pPr algn="just"/>
            <a:r>
              <a:rPr lang="en-IN" b="0" i="0" dirty="0">
                <a:effectLst/>
                <a:latin typeface="Arial" panose="020B0604020202020204" pitchFamily="34" charset="0"/>
              </a:rPr>
              <a:t>Static routing allows the administrator to save money. In static routing, the router does not use CPU and RAM to learn the routes and calculate the best route to each destination. Since static routing does not put overhead on the router's CPU and RAM, the administrator can use a cheaper router.</a:t>
            </a:r>
          </a:p>
          <a:p>
            <a:pPr algn="just"/>
            <a:endParaRPr lang="en-IN" b="0" i="0" dirty="0">
              <a:effectLst/>
              <a:latin typeface="Arial" panose="020B0604020202020204" pitchFamily="34" charset="0"/>
            </a:endParaRPr>
          </a:p>
          <a:p>
            <a:pPr algn="just"/>
            <a:r>
              <a:rPr lang="en-IN" b="0" i="0" dirty="0">
                <a:effectLst/>
                <a:latin typeface="Arial" panose="020B0604020202020204" pitchFamily="34" charset="0"/>
              </a:rPr>
              <a:t>In static routing, routers do not exchange routing information. Since routers do not exchange routing information, they save the network bandwidth. If in a network, routers are connected through a paid WAN link, static routing can reduce the bill amount that the network pays for WAN connectivity.</a:t>
            </a:r>
          </a:p>
          <a:p>
            <a:pPr algn="just"/>
            <a:endParaRPr lang="en-IN" b="0" i="0" dirty="0">
              <a:effectLst/>
              <a:latin typeface="Arial" panose="020B0604020202020204" pitchFamily="34" charset="0"/>
            </a:endParaRPr>
          </a:p>
          <a:p>
            <a:pPr algn="just"/>
            <a:r>
              <a:rPr lang="en-IN" b="0" i="0" dirty="0">
                <a:effectLst/>
                <a:latin typeface="Arial" panose="020B0604020202020204" pitchFamily="34" charset="0"/>
              </a:rPr>
              <a:t>Static routing is the safest method of routing. The administrator manually adds routes for authorized networks. Since the administrator manually decides which network can reach which network, a network can only access the authorized network.</a:t>
            </a:r>
          </a:p>
          <a:p>
            <a:endParaRPr lang="en-US" dirty="0"/>
          </a:p>
        </p:txBody>
      </p:sp>
    </p:spTree>
    <p:extLst>
      <p:ext uri="{BB962C8B-B14F-4D97-AF65-F5344CB8AC3E}">
        <p14:creationId xmlns:p14="http://schemas.microsoft.com/office/powerpoint/2010/main" val="137439524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956C166A-EC9D-4EA5-ACCC-C1826BEB17E8}"/>
              </a:ext>
            </a:extLst>
          </p:cNvPr>
          <p:cNvSpPr txBox="1"/>
          <p:nvPr/>
        </p:nvSpPr>
        <p:spPr>
          <a:xfrm>
            <a:off x="212436" y="430611"/>
            <a:ext cx="9962573" cy="6186309"/>
          </a:xfrm>
          <a:prstGeom prst="rect">
            <a:avLst/>
          </a:prstGeom>
          <a:noFill/>
        </p:spPr>
        <p:txBody>
          <a:bodyPr wrap="square">
            <a:spAutoFit/>
          </a:bodyPr>
          <a:lstStyle/>
          <a:p>
            <a:pPr algn="l"/>
            <a:r>
              <a:rPr lang="en-IN" b="1" i="0" dirty="0">
                <a:solidFill>
                  <a:srgbClr val="FF0000"/>
                </a:solidFill>
                <a:effectLst/>
                <a:highlight>
                  <a:srgbClr val="FFFF00"/>
                </a:highlight>
                <a:latin typeface="Arial" panose="020B0604020202020204" pitchFamily="34" charset="0"/>
              </a:rPr>
              <a:t>Disadvantages of static routing</a:t>
            </a:r>
          </a:p>
          <a:p>
            <a:pPr algn="l"/>
            <a:endParaRPr lang="en-IN" b="1" i="0" dirty="0">
              <a:solidFill>
                <a:srgbClr val="FF0000"/>
              </a:solidFill>
              <a:effectLst/>
              <a:highlight>
                <a:srgbClr val="FFFF00"/>
              </a:highlight>
              <a:latin typeface="Arial" panose="020B0604020202020204" pitchFamily="34" charset="0"/>
            </a:endParaRPr>
          </a:p>
          <a:p>
            <a:pPr marL="285750" indent="-285750" algn="just">
              <a:buFont typeface="Arial" panose="020B0604020202020204" pitchFamily="34" charset="0"/>
              <a:buChar char="•"/>
            </a:pPr>
            <a:r>
              <a:rPr lang="en-IN" b="0" i="0" dirty="0">
                <a:effectLst/>
                <a:latin typeface="Arial" panose="020B0604020202020204" pitchFamily="34" charset="0"/>
              </a:rPr>
              <a:t>In static routing, since the administrator adds and manages all routes, the administrator must have in-depth knowledge of the internetwork.</a:t>
            </a:r>
          </a:p>
          <a:p>
            <a:pPr marL="285750" indent="-285750" algn="just">
              <a:buFont typeface="Arial" panose="020B0604020202020204" pitchFamily="34" charset="0"/>
              <a:buChar char="•"/>
            </a:pPr>
            <a:r>
              <a:rPr lang="en-IN" b="0" i="0" dirty="0">
                <a:effectLst/>
                <a:latin typeface="Arial" panose="020B0604020202020204" pitchFamily="34" charset="0"/>
              </a:rPr>
              <a:t>To add all routes correctly, the administrator has to learn how each router is connected to the network.</a:t>
            </a:r>
          </a:p>
          <a:p>
            <a:pPr marL="285750" indent="-285750" algn="just">
              <a:buFont typeface="Arial" panose="020B0604020202020204" pitchFamily="34" charset="0"/>
              <a:buChar char="•"/>
            </a:pPr>
            <a:r>
              <a:rPr lang="en-IN" b="0" i="0" dirty="0">
                <a:effectLst/>
                <a:latin typeface="Arial" panose="020B0604020202020204" pitchFamily="34" charset="0"/>
              </a:rPr>
              <a:t>The process of adding each route on each router is tedious.</a:t>
            </a:r>
          </a:p>
          <a:p>
            <a:pPr marL="285750" indent="-285750" algn="just">
              <a:buFont typeface="Arial" panose="020B0604020202020204" pitchFamily="34" charset="0"/>
              <a:buChar char="•"/>
            </a:pPr>
            <a:r>
              <a:rPr lang="en-IN" b="0" i="0" dirty="0">
                <a:effectLst/>
                <a:latin typeface="Arial" panose="020B0604020202020204" pitchFamily="34" charset="0"/>
              </a:rPr>
              <a:t>If the administrator changes the location of a router in the network, the administrator has to update routing information on all routers manually.</a:t>
            </a:r>
          </a:p>
          <a:p>
            <a:pPr marL="285750" indent="-285750" algn="just">
              <a:buFont typeface="Arial" panose="020B0604020202020204" pitchFamily="34" charset="0"/>
              <a:buChar char="•"/>
            </a:pPr>
            <a:r>
              <a:rPr lang="en-IN" b="0" i="0" dirty="0">
                <a:effectLst/>
                <a:latin typeface="Arial" panose="020B0604020202020204" pitchFamily="34" charset="0"/>
              </a:rPr>
              <a:t>If a link goes up or down, the administrator has to manually update this information on all routers. On a flipping link, this will cause a huge problem.</a:t>
            </a:r>
          </a:p>
          <a:p>
            <a:pPr marL="285750" indent="-285750" algn="just">
              <a:buFont typeface="Arial" panose="020B0604020202020204" pitchFamily="34" charset="0"/>
              <a:buChar char="•"/>
            </a:pPr>
            <a:r>
              <a:rPr lang="en-IN" b="0" i="0" dirty="0">
                <a:effectLst/>
                <a:latin typeface="Arial" panose="020B0604020202020204" pitchFamily="34" charset="0"/>
              </a:rPr>
              <a:t>If you have a backup route, the router doesn't automatically switch to the backup route if the main route fails. The administrator must have to reconfigure the router to use the backup route.</a:t>
            </a:r>
          </a:p>
          <a:p>
            <a:pPr algn="just"/>
            <a:endParaRPr lang="en-IN" b="0" i="0" dirty="0">
              <a:effectLst/>
              <a:latin typeface="Arial" panose="020B0604020202020204" pitchFamily="34" charset="0"/>
            </a:endParaRPr>
          </a:p>
          <a:p>
            <a:pPr algn="l"/>
            <a:r>
              <a:rPr lang="en-IN" b="1" i="0" dirty="0">
                <a:solidFill>
                  <a:srgbClr val="FF0000"/>
                </a:solidFill>
                <a:effectLst/>
                <a:highlight>
                  <a:srgbClr val="FFFF00"/>
                </a:highlight>
                <a:latin typeface="Arial" panose="020B0604020202020204" pitchFamily="34" charset="0"/>
              </a:rPr>
              <a:t>Usages of static routing</a:t>
            </a:r>
          </a:p>
          <a:p>
            <a:pPr algn="just"/>
            <a:r>
              <a:rPr lang="en-IN" b="0" i="0" dirty="0">
                <a:effectLst/>
                <a:latin typeface="Arial" panose="020B0604020202020204" pitchFamily="34" charset="0"/>
              </a:rPr>
              <a:t>Static routing is a good option when the network size is small. In a small network, static routing offers many benefits at the cost of little manual work. You can use static routing to reduce the overhead from routers or save bandwidth on paid WAN connections. Static routing is not a good choice when the network size is big. In a big network, where you have hundreds of routes, static routing is not scalable, since you would have to configure each route and any redundant paths for that route on each router.</a:t>
            </a:r>
          </a:p>
        </p:txBody>
      </p:sp>
    </p:spTree>
    <p:extLst>
      <p:ext uri="{BB962C8B-B14F-4D97-AF65-F5344CB8AC3E}">
        <p14:creationId xmlns:p14="http://schemas.microsoft.com/office/powerpoint/2010/main" val="22656384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4" name="TextBox 3">
            <a:extLst>
              <a:ext uri="{FF2B5EF4-FFF2-40B4-BE49-F238E27FC236}">
                <a16:creationId xmlns:a16="http://schemas.microsoft.com/office/drawing/2014/main" id="{167FA5A3-80A6-8DB4-9333-3CF8DF85BF4B}"/>
              </a:ext>
            </a:extLst>
          </p:cNvPr>
          <p:cNvSpPr txBox="1"/>
          <p:nvPr/>
        </p:nvSpPr>
        <p:spPr>
          <a:xfrm>
            <a:off x="410817" y="291548"/>
            <a:ext cx="660758" cy="646331"/>
          </a:xfrm>
          <a:prstGeom prst="rect">
            <a:avLst/>
          </a:prstGeom>
          <a:noFill/>
        </p:spPr>
        <p:txBody>
          <a:bodyPr wrap="none" rtlCol="0">
            <a:spAutoFit/>
          </a:bodyPr>
          <a:lstStyle/>
          <a:p>
            <a:r>
              <a:rPr lang="en-US" dirty="0"/>
              <a:t>LAB:</a:t>
            </a:r>
          </a:p>
          <a:p>
            <a:endParaRPr lang="en-US" dirty="0"/>
          </a:p>
        </p:txBody>
      </p:sp>
      <p:sp>
        <p:nvSpPr>
          <p:cNvPr id="9" name="TextBox 8">
            <a:extLst>
              <a:ext uri="{FF2B5EF4-FFF2-40B4-BE49-F238E27FC236}">
                <a16:creationId xmlns:a16="http://schemas.microsoft.com/office/drawing/2014/main" id="{554D437B-0DFB-9DB5-945A-6C27BB024646}"/>
              </a:ext>
            </a:extLst>
          </p:cNvPr>
          <p:cNvSpPr txBox="1"/>
          <p:nvPr/>
        </p:nvSpPr>
        <p:spPr>
          <a:xfrm>
            <a:off x="4535053" y="614713"/>
            <a:ext cx="1217000" cy="369332"/>
          </a:xfrm>
          <a:prstGeom prst="rect">
            <a:avLst/>
          </a:prstGeom>
          <a:noFill/>
        </p:spPr>
        <p:txBody>
          <a:bodyPr wrap="none" rtlCol="0">
            <a:spAutoFit/>
          </a:bodyPr>
          <a:lstStyle/>
          <a:p>
            <a:r>
              <a:rPr lang="en-US" dirty="0"/>
              <a:t>Topology</a:t>
            </a:r>
          </a:p>
        </p:txBody>
      </p:sp>
      <p:pic>
        <p:nvPicPr>
          <p:cNvPr id="10" name="Picture 9">
            <a:extLst>
              <a:ext uri="{FF2B5EF4-FFF2-40B4-BE49-F238E27FC236}">
                <a16:creationId xmlns:a16="http://schemas.microsoft.com/office/drawing/2014/main" id="{CB167F14-60FC-E1AD-B125-A7457EF94BF2}"/>
              </a:ext>
            </a:extLst>
          </p:cNvPr>
          <p:cNvPicPr>
            <a:picLocks noChangeAspect="1"/>
          </p:cNvPicPr>
          <p:nvPr/>
        </p:nvPicPr>
        <p:blipFill>
          <a:blip r:embed="rId4"/>
          <a:stretch>
            <a:fillRect/>
          </a:stretch>
        </p:blipFill>
        <p:spPr>
          <a:xfrm>
            <a:off x="741196" y="1155377"/>
            <a:ext cx="8875989" cy="3013433"/>
          </a:xfrm>
          <a:prstGeom prst="rect">
            <a:avLst/>
          </a:prstGeom>
        </p:spPr>
      </p:pic>
      <p:sp>
        <p:nvSpPr>
          <p:cNvPr id="12" name="TextBox 11">
            <a:extLst>
              <a:ext uri="{FF2B5EF4-FFF2-40B4-BE49-F238E27FC236}">
                <a16:creationId xmlns:a16="http://schemas.microsoft.com/office/drawing/2014/main" id="{C593B0EF-DCDB-2AB0-DEAE-DE8689A26208}"/>
              </a:ext>
            </a:extLst>
          </p:cNvPr>
          <p:cNvSpPr txBox="1"/>
          <p:nvPr/>
        </p:nvSpPr>
        <p:spPr>
          <a:xfrm>
            <a:off x="1071575" y="4386308"/>
            <a:ext cx="6543779" cy="646331"/>
          </a:xfrm>
          <a:prstGeom prst="rect">
            <a:avLst/>
          </a:prstGeom>
          <a:noFill/>
        </p:spPr>
        <p:txBody>
          <a:bodyPr wrap="none" rtlCol="0">
            <a:spAutoFit/>
          </a:bodyPr>
          <a:lstStyle/>
          <a:p>
            <a:r>
              <a:rPr lang="en-US" dirty="0"/>
              <a:t>Please assign the IP addresses based on above topology</a:t>
            </a:r>
          </a:p>
          <a:p>
            <a:endParaRPr lang="en-US" dirty="0"/>
          </a:p>
        </p:txBody>
      </p:sp>
    </p:spTree>
    <p:extLst>
      <p:ext uri="{BB962C8B-B14F-4D97-AF65-F5344CB8AC3E}">
        <p14:creationId xmlns:p14="http://schemas.microsoft.com/office/powerpoint/2010/main" val="329728861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4" name="TextBox 3">
            <a:extLst>
              <a:ext uri="{FF2B5EF4-FFF2-40B4-BE49-F238E27FC236}">
                <a16:creationId xmlns:a16="http://schemas.microsoft.com/office/drawing/2014/main" id="{167FA5A3-80A6-8DB4-9333-3CF8DF85BF4B}"/>
              </a:ext>
            </a:extLst>
          </p:cNvPr>
          <p:cNvSpPr txBox="1"/>
          <p:nvPr/>
        </p:nvSpPr>
        <p:spPr>
          <a:xfrm>
            <a:off x="410817" y="291548"/>
            <a:ext cx="660758" cy="646331"/>
          </a:xfrm>
          <a:prstGeom prst="rect">
            <a:avLst/>
          </a:prstGeom>
          <a:noFill/>
        </p:spPr>
        <p:txBody>
          <a:bodyPr wrap="none" rtlCol="0">
            <a:spAutoFit/>
          </a:bodyPr>
          <a:lstStyle/>
          <a:p>
            <a:r>
              <a:rPr lang="en-US" dirty="0"/>
              <a:t>LAB:</a:t>
            </a:r>
          </a:p>
          <a:p>
            <a:endParaRPr lang="en-US" dirty="0"/>
          </a:p>
        </p:txBody>
      </p:sp>
      <p:sp>
        <p:nvSpPr>
          <p:cNvPr id="2" name="TextBox 1">
            <a:extLst>
              <a:ext uri="{FF2B5EF4-FFF2-40B4-BE49-F238E27FC236}">
                <a16:creationId xmlns:a16="http://schemas.microsoft.com/office/drawing/2014/main" id="{D0A56623-CE98-0F91-5C5D-3D96F5F4D70D}"/>
              </a:ext>
            </a:extLst>
          </p:cNvPr>
          <p:cNvSpPr txBox="1"/>
          <p:nvPr/>
        </p:nvSpPr>
        <p:spPr>
          <a:xfrm>
            <a:off x="493405" y="889763"/>
            <a:ext cx="2492990" cy="369332"/>
          </a:xfrm>
          <a:prstGeom prst="rect">
            <a:avLst/>
          </a:prstGeom>
          <a:noFill/>
        </p:spPr>
        <p:txBody>
          <a:bodyPr wrap="none" rtlCol="0">
            <a:spAutoFit/>
          </a:bodyPr>
          <a:lstStyle/>
          <a:p>
            <a:r>
              <a:rPr lang="en-US" dirty="0"/>
              <a:t>Hyderbad_R1 Router</a:t>
            </a:r>
          </a:p>
        </p:txBody>
      </p:sp>
      <p:sp>
        <p:nvSpPr>
          <p:cNvPr id="3" name="TextBox 2">
            <a:extLst>
              <a:ext uri="{FF2B5EF4-FFF2-40B4-BE49-F238E27FC236}">
                <a16:creationId xmlns:a16="http://schemas.microsoft.com/office/drawing/2014/main" id="{3F0A3C6B-BC9B-E7A1-0FE8-E5C00F002BD0}"/>
              </a:ext>
            </a:extLst>
          </p:cNvPr>
          <p:cNvSpPr txBox="1"/>
          <p:nvPr/>
        </p:nvSpPr>
        <p:spPr>
          <a:xfrm>
            <a:off x="757382" y="1579418"/>
            <a:ext cx="7470315" cy="369332"/>
          </a:xfrm>
          <a:prstGeom prst="rect">
            <a:avLst/>
          </a:prstGeom>
          <a:noFill/>
        </p:spPr>
        <p:txBody>
          <a:bodyPr wrap="none" rtlCol="0">
            <a:spAutoFit/>
          </a:bodyPr>
          <a:lstStyle/>
          <a:p>
            <a:r>
              <a:rPr lang="en-US" dirty="0"/>
              <a:t>Enter in configure terminal mode and execute below commands:</a:t>
            </a:r>
          </a:p>
        </p:txBody>
      </p:sp>
      <p:sp>
        <p:nvSpPr>
          <p:cNvPr id="5" name="TextBox 4">
            <a:extLst>
              <a:ext uri="{FF2B5EF4-FFF2-40B4-BE49-F238E27FC236}">
                <a16:creationId xmlns:a16="http://schemas.microsoft.com/office/drawing/2014/main" id="{7398B158-B702-A88E-E377-AD6F9054C74A}"/>
              </a:ext>
            </a:extLst>
          </p:cNvPr>
          <p:cNvSpPr txBox="1"/>
          <p:nvPr/>
        </p:nvSpPr>
        <p:spPr>
          <a:xfrm>
            <a:off x="757382" y="2099185"/>
            <a:ext cx="3890809" cy="923330"/>
          </a:xfrm>
          <a:prstGeom prst="rect">
            <a:avLst/>
          </a:prstGeom>
          <a:noFill/>
        </p:spPr>
        <p:txBody>
          <a:bodyPr wrap="none" rtlCol="0">
            <a:spAutoFit/>
          </a:bodyPr>
          <a:lstStyle/>
          <a:p>
            <a:r>
              <a:rPr lang="en-US" dirty="0"/>
              <a:t>interface Loopback0</a:t>
            </a:r>
          </a:p>
          <a:p>
            <a:r>
              <a:rPr lang="en-US" dirty="0" err="1"/>
              <a:t>ip</a:t>
            </a:r>
            <a:r>
              <a:rPr lang="en-US" dirty="0"/>
              <a:t> address 1.1.1.1 255.255.255.255</a:t>
            </a:r>
          </a:p>
          <a:p>
            <a:r>
              <a:rPr lang="en-US" dirty="0"/>
              <a:t>exit</a:t>
            </a:r>
          </a:p>
        </p:txBody>
      </p:sp>
      <p:sp>
        <p:nvSpPr>
          <p:cNvPr id="6" name="TextBox 5">
            <a:extLst>
              <a:ext uri="{FF2B5EF4-FFF2-40B4-BE49-F238E27FC236}">
                <a16:creationId xmlns:a16="http://schemas.microsoft.com/office/drawing/2014/main" id="{238C5302-8078-BEB0-086A-6E1F2828F336}"/>
              </a:ext>
            </a:extLst>
          </p:cNvPr>
          <p:cNvSpPr txBox="1"/>
          <p:nvPr/>
        </p:nvSpPr>
        <p:spPr>
          <a:xfrm>
            <a:off x="741196" y="3119552"/>
            <a:ext cx="4275529" cy="923330"/>
          </a:xfrm>
          <a:prstGeom prst="rect">
            <a:avLst/>
          </a:prstGeom>
          <a:noFill/>
        </p:spPr>
        <p:txBody>
          <a:bodyPr wrap="none" rtlCol="0">
            <a:spAutoFit/>
          </a:bodyPr>
          <a:lstStyle/>
          <a:p>
            <a:r>
              <a:rPr lang="en-US" dirty="0"/>
              <a:t>interface FastEthernet0/0</a:t>
            </a:r>
          </a:p>
          <a:p>
            <a:r>
              <a:rPr lang="en-US" dirty="0" err="1"/>
              <a:t>ip</a:t>
            </a:r>
            <a:r>
              <a:rPr lang="en-US" dirty="0"/>
              <a:t> address 192.168.12.1 255.255.255.0</a:t>
            </a:r>
          </a:p>
          <a:p>
            <a:r>
              <a:rPr lang="en-US" dirty="0"/>
              <a:t>exit</a:t>
            </a:r>
          </a:p>
        </p:txBody>
      </p:sp>
      <p:sp>
        <p:nvSpPr>
          <p:cNvPr id="7" name="TextBox 6">
            <a:extLst>
              <a:ext uri="{FF2B5EF4-FFF2-40B4-BE49-F238E27FC236}">
                <a16:creationId xmlns:a16="http://schemas.microsoft.com/office/drawing/2014/main" id="{26ED06FB-32CA-3435-59D0-3DDFE42A77BB}"/>
              </a:ext>
            </a:extLst>
          </p:cNvPr>
          <p:cNvSpPr txBox="1"/>
          <p:nvPr/>
        </p:nvSpPr>
        <p:spPr>
          <a:xfrm>
            <a:off x="655781" y="4086853"/>
            <a:ext cx="3283271" cy="369332"/>
          </a:xfrm>
          <a:prstGeom prst="rect">
            <a:avLst/>
          </a:prstGeom>
          <a:noFill/>
        </p:spPr>
        <p:txBody>
          <a:bodyPr wrap="none" rtlCol="0">
            <a:spAutoFit/>
          </a:bodyPr>
          <a:lstStyle/>
          <a:p>
            <a:r>
              <a:rPr lang="en-US" dirty="0">
                <a:solidFill>
                  <a:srgbClr val="FF0000"/>
                </a:solidFill>
              </a:rPr>
              <a:t>Static routing configuration:</a:t>
            </a:r>
          </a:p>
        </p:txBody>
      </p:sp>
      <p:sp>
        <p:nvSpPr>
          <p:cNvPr id="8" name="TextBox 7">
            <a:extLst>
              <a:ext uri="{FF2B5EF4-FFF2-40B4-BE49-F238E27FC236}">
                <a16:creationId xmlns:a16="http://schemas.microsoft.com/office/drawing/2014/main" id="{FB3D24DB-0E97-1BC5-1602-238E692E518F}"/>
              </a:ext>
            </a:extLst>
          </p:cNvPr>
          <p:cNvSpPr txBox="1"/>
          <p:nvPr/>
        </p:nvSpPr>
        <p:spPr>
          <a:xfrm>
            <a:off x="686954" y="4456185"/>
            <a:ext cx="5402441" cy="1754326"/>
          </a:xfrm>
          <a:prstGeom prst="rect">
            <a:avLst/>
          </a:prstGeom>
          <a:noFill/>
        </p:spPr>
        <p:txBody>
          <a:bodyPr wrap="none" rtlCol="0">
            <a:spAutoFit/>
          </a:bodyPr>
          <a:lstStyle/>
          <a:p>
            <a:r>
              <a:rPr lang="en-US" dirty="0" err="1"/>
              <a:t>ip</a:t>
            </a:r>
            <a:r>
              <a:rPr lang="en-US" dirty="0"/>
              <a:t> route 2.2.2.2 255.255.255.255 192.168.12.2</a:t>
            </a:r>
          </a:p>
          <a:p>
            <a:r>
              <a:rPr lang="en-US" dirty="0" err="1"/>
              <a:t>ip</a:t>
            </a:r>
            <a:r>
              <a:rPr lang="en-US" dirty="0"/>
              <a:t> route 3.3.3.3 255.255.255.255 192.168.12.2</a:t>
            </a:r>
          </a:p>
          <a:p>
            <a:r>
              <a:rPr lang="en-US" dirty="0" err="1"/>
              <a:t>ip</a:t>
            </a:r>
            <a:r>
              <a:rPr lang="en-US" dirty="0"/>
              <a:t> route 4.4.4.4 255.255.255.255 192.168.12.2</a:t>
            </a:r>
          </a:p>
          <a:p>
            <a:r>
              <a:rPr lang="en-US" dirty="0" err="1"/>
              <a:t>ip</a:t>
            </a:r>
            <a:r>
              <a:rPr lang="en-US" dirty="0"/>
              <a:t> route 192.168.23.0 255.255.255.0 192.168.12.2</a:t>
            </a:r>
          </a:p>
          <a:p>
            <a:r>
              <a:rPr lang="en-US" dirty="0" err="1"/>
              <a:t>ip</a:t>
            </a:r>
            <a:r>
              <a:rPr lang="en-US" dirty="0"/>
              <a:t> route 192.168.34.0 255.255.255.0 192.168.12.2</a:t>
            </a:r>
          </a:p>
          <a:p>
            <a:r>
              <a:rPr lang="en-US" dirty="0"/>
              <a:t>exit</a:t>
            </a:r>
          </a:p>
        </p:txBody>
      </p:sp>
      <p:sp>
        <p:nvSpPr>
          <p:cNvPr id="13" name="TextBox 12">
            <a:extLst>
              <a:ext uri="{FF2B5EF4-FFF2-40B4-BE49-F238E27FC236}">
                <a16:creationId xmlns:a16="http://schemas.microsoft.com/office/drawing/2014/main" id="{873B1620-87F3-228F-1523-351270AD27B7}"/>
              </a:ext>
            </a:extLst>
          </p:cNvPr>
          <p:cNvSpPr txBox="1"/>
          <p:nvPr/>
        </p:nvSpPr>
        <p:spPr>
          <a:xfrm>
            <a:off x="655781" y="6211975"/>
            <a:ext cx="5227783" cy="646331"/>
          </a:xfrm>
          <a:prstGeom prst="rect">
            <a:avLst/>
          </a:prstGeom>
          <a:noFill/>
        </p:spPr>
        <p:txBody>
          <a:bodyPr wrap="square" rtlCol="0">
            <a:spAutoFit/>
          </a:bodyPr>
          <a:lstStyle/>
          <a:p>
            <a:r>
              <a:rPr lang="en-US" dirty="0"/>
              <a:t>Once done write configuration and run ‘show IP route’ to check the routing table.</a:t>
            </a:r>
          </a:p>
        </p:txBody>
      </p:sp>
      <p:pic>
        <p:nvPicPr>
          <p:cNvPr id="14" name="Picture 13">
            <a:extLst>
              <a:ext uri="{FF2B5EF4-FFF2-40B4-BE49-F238E27FC236}">
                <a16:creationId xmlns:a16="http://schemas.microsoft.com/office/drawing/2014/main" id="{F8692EEB-0CD0-8D19-5C5A-EFC703B1B239}"/>
              </a:ext>
            </a:extLst>
          </p:cNvPr>
          <p:cNvPicPr>
            <a:picLocks noChangeAspect="1"/>
          </p:cNvPicPr>
          <p:nvPr/>
        </p:nvPicPr>
        <p:blipFill>
          <a:blip r:embed="rId4"/>
          <a:stretch>
            <a:fillRect/>
          </a:stretch>
        </p:blipFill>
        <p:spPr>
          <a:xfrm>
            <a:off x="6189888" y="2759631"/>
            <a:ext cx="6002112" cy="4042941"/>
          </a:xfrm>
          <a:prstGeom prst="rect">
            <a:avLst/>
          </a:prstGeom>
        </p:spPr>
      </p:pic>
      <p:sp>
        <p:nvSpPr>
          <p:cNvPr id="15" name="TextBox 14">
            <a:extLst>
              <a:ext uri="{FF2B5EF4-FFF2-40B4-BE49-F238E27FC236}">
                <a16:creationId xmlns:a16="http://schemas.microsoft.com/office/drawing/2014/main" id="{C6225ADE-491E-D9A4-EE38-E989182BFB41}"/>
              </a:ext>
            </a:extLst>
          </p:cNvPr>
          <p:cNvSpPr txBox="1"/>
          <p:nvPr/>
        </p:nvSpPr>
        <p:spPr>
          <a:xfrm>
            <a:off x="8017164" y="2152073"/>
            <a:ext cx="1710725" cy="369332"/>
          </a:xfrm>
          <a:prstGeom prst="rect">
            <a:avLst/>
          </a:prstGeom>
          <a:noFill/>
        </p:spPr>
        <p:txBody>
          <a:bodyPr wrap="none" rtlCol="0">
            <a:spAutoFit/>
          </a:bodyPr>
          <a:lstStyle/>
          <a:p>
            <a:r>
              <a:rPr lang="en-US" dirty="0"/>
              <a:t>Routing Table</a:t>
            </a:r>
          </a:p>
        </p:txBody>
      </p:sp>
    </p:spTree>
    <p:extLst>
      <p:ext uri="{BB962C8B-B14F-4D97-AF65-F5344CB8AC3E}">
        <p14:creationId xmlns:p14="http://schemas.microsoft.com/office/powerpoint/2010/main" val="361846010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6ED00B3-5F44-B39F-1CFB-F4C56EB6CB4B}"/>
              </a:ext>
            </a:extLst>
          </p:cNvPr>
          <p:cNvSpPr txBox="1"/>
          <p:nvPr/>
        </p:nvSpPr>
        <p:spPr>
          <a:xfrm>
            <a:off x="434109" y="572655"/>
            <a:ext cx="2260555" cy="646331"/>
          </a:xfrm>
          <a:prstGeom prst="rect">
            <a:avLst/>
          </a:prstGeom>
          <a:noFill/>
        </p:spPr>
        <p:txBody>
          <a:bodyPr wrap="none" rtlCol="0">
            <a:spAutoFit/>
          </a:bodyPr>
          <a:lstStyle/>
          <a:p>
            <a:r>
              <a:rPr lang="en-US" dirty="0"/>
              <a:t>Kurnool_R2 Router:</a:t>
            </a:r>
          </a:p>
          <a:p>
            <a:endParaRPr lang="en-US" dirty="0"/>
          </a:p>
        </p:txBody>
      </p:sp>
      <p:sp>
        <p:nvSpPr>
          <p:cNvPr id="10" name="TextBox 9">
            <a:extLst>
              <a:ext uri="{FF2B5EF4-FFF2-40B4-BE49-F238E27FC236}">
                <a16:creationId xmlns:a16="http://schemas.microsoft.com/office/drawing/2014/main" id="{DCAA9EC4-B25E-FBB3-36A8-21C2A4136D9F}"/>
              </a:ext>
            </a:extLst>
          </p:cNvPr>
          <p:cNvSpPr txBox="1"/>
          <p:nvPr/>
        </p:nvSpPr>
        <p:spPr>
          <a:xfrm>
            <a:off x="434109" y="1302327"/>
            <a:ext cx="7470315" cy="369332"/>
          </a:xfrm>
          <a:prstGeom prst="rect">
            <a:avLst/>
          </a:prstGeom>
          <a:noFill/>
        </p:spPr>
        <p:txBody>
          <a:bodyPr wrap="none" rtlCol="0">
            <a:spAutoFit/>
          </a:bodyPr>
          <a:lstStyle/>
          <a:p>
            <a:r>
              <a:rPr lang="en-US" dirty="0"/>
              <a:t>Enter in configure terminal mode and execute below commands:</a:t>
            </a:r>
          </a:p>
        </p:txBody>
      </p:sp>
      <p:sp>
        <p:nvSpPr>
          <p:cNvPr id="16" name="TextBox 15">
            <a:extLst>
              <a:ext uri="{FF2B5EF4-FFF2-40B4-BE49-F238E27FC236}">
                <a16:creationId xmlns:a16="http://schemas.microsoft.com/office/drawing/2014/main" id="{479598E9-E8C4-1EF4-ABB0-62A157CF164F}"/>
              </a:ext>
            </a:extLst>
          </p:cNvPr>
          <p:cNvSpPr txBox="1"/>
          <p:nvPr/>
        </p:nvSpPr>
        <p:spPr>
          <a:xfrm>
            <a:off x="517236" y="1755000"/>
            <a:ext cx="6096000" cy="2585323"/>
          </a:xfrm>
          <a:prstGeom prst="rect">
            <a:avLst/>
          </a:prstGeom>
          <a:noFill/>
        </p:spPr>
        <p:txBody>
          <a:bodyPr wrap="square">
            <a:spAutoFit/>
          </a:bodyPr>
          <a:lstStyle/>
          <a:p>
            <a:r>
              <a:rPr lang="en-US" dirty="0"/>
              <a:t>interface Loopback0</a:t>
            </a:r>
          </a:p>
          <a:p>
            <a:r>
              <a:rPr lang="en-US" dirty="0" err="1"/>
              <a:t>ip</a:t>
            </a:r>
            <a:r>
              <a:rPr lang="en-US" dirty="0"/>
              <a:t> address 2.2.2.2 255.255.255.255</a:t>
            </a:r>
          </a:p>
          <a:p>
            <a:r>
              <a:rPr lang="en-US" dirty="0"/>
              <a:t>exit</a:t>
            </a:r>
          </a:p>
          <a:p>
            <a:r>
              <a:rPr lang="en-US" dirty="0"/>
              <a:t>interface FastEthernet0/0</a:t>
            </a:r>
          </a:p>
          <a:p>
            <a:r>
              <a:rPr lang="en-US" dirty="0" err="1"/>
              <a:t>ip</a:t>
            </a:r>
            <a:r>
              <a:rPr lang="en-US" dirty="0"/>
              <a:t> address 192.168.12.2 255.255.255.0</a:t>
            </a:r>
          </a:p>
          <a:p>
            <a:r>
              <a:rPr lang="en-US" dirty="0"/>
              <a:t>exit</a:t>
            </a:r>
          </a:p>
          <a:p>
            <a:r>
              <a:rPr lang="en-US" dirty="0"/>
              <a:t>interface FastEthernet1/0</a:t>
            </a:r>
          </a:p>
          <a:p>
            <a:r>
              <a:rPr lang="en-US" dirty="0" err="1"/>
              <a:t>ip</a:t>
            </a:r>
            <a:r>
              <a:rPr lang="en-US" dirty="0"/>
              <a:t> address 192.168.23.2 255.255.255.0</a:t>
            </a:r>
          </a:p>
          <a:p>
            <a:r>
              <a:rPr lang="en-US" dirty="0"/>
              <a:t>exit</a:t>
            </a:r>
          </a:p>
        </p:txBody>
      </p:sp>
      <p:sp>
        <p:nvSpPr>
          <p:cNvPr id="17" name="TextBox 16">
            <a:extLst>
              <a:ext uri="{FF2B5EF4-FFF2-40B4-BE49-F238E27FC236}">
                <a16:creationId xmlns:a16="http://schemas.microsoft.com/office/drawing/2014/main" id="{D6452564-A134-E356-3DC7-903C859F836F}"/>
              </a:ext>
            </a:extLst>
          </p:cNvPr>
          <p:cNvSpPr txBox="1"/>
          <p:nvPr/>
        </p:nvSpPr>
        <p:spPr>
          <a:xfrm>
            <a:off x="517236" y="4340323"/>
            <a:ext cx="3283271" cy="369332"/>
          </a:xfrm>
          <a:prstGeom prst="rect">
            <a:avLst/>
          </a:prstGeom>
          <a:noFill/>
        </p:spPr>
        <p:txBody>
          <a:bodyPr wrap="none" rtlCol="0">
            <a:spAutoFit/>
          </a:bodyPr>
          <a:lstStyle/>
          <a:p>
            <a:r>
              <a:rPr lang="en-US" dirty="0">
                <a:solidFill>
                  <a:srgbClr val="FF0000"/>
                </a:solidFill>
              </a:rPr>
              <a:t>Static routing configuration:</a:t>
            </a:r>
          </a:p>
        </p:txBody>
      </p:sp>
      <p:sp>
        <p:nvSpPr>
          <p:cNvPr id="19" name="TextBox 18">
            <a:extLst>
              <a:ext uri="{FF2B5EF4-FFF2-40B4-BE49-F238E27FC236}">
                <a16:creationId xmlns:a16="http://schemas.microsoft.com/office/drawing/2014/main" id="{B5834EBC-CC0A-1783-47D8-6C88D4B6EF98}"/>
              </a:ext>
            </a:extLst>
          </p:cNvPr>
          <p:cNvSpPr txBox="1"/>
          <p:nvPr/>
        </p:nvSpPr>
        <p:spPr>
          <a:xfrm>
            <a:off x="517236" y="4632235"/>
            <a:ext cx="6096000" cy="1477328"/>
          </a:xfrm>
          <a:prstGeom prst="rect">
            <a:avLst/>
          </a:prstGeom>
          <a:noFill/>
        </p:spPr>
        <p:txBody>
          <a:bodyPr wrap="square">
            <a:spAutoFit/>
          </a:bodyPr>
          <a:lstStyle/>
          <a:p>
            <a:r>
              <a:rPr lang="en-US" dirty="0" err="1"/>
              <a:t>ip</a:t>
            </a:r>
            <a:r>
              <a:rPr lang="en-US" dirty="0"/>
              <a:t> route 1.1.1.1 255.255.255.255 192.168.12.1</a:t>
            </a:r>
          </a:p>
          <a:p>
            <a:r>
              <a:rPr lang="en-US" dirty="0" err="1"/>
              <a:t>ip</a:t>
            </a:r>
            <a:r>
              <a:rPr lang="en-US" dirty="0"/>
              <a:t> route 3.3.3.3 255.255.255.255 192.168.23.3</a:t>
            </a:r>
          </a:p>
          <a:p>
            <a:r>
              <a:rPr lang="en-US" dirty="0" err="1"/>
              <a:t>ip</a:t>
            </a:r>
            <a:r>
              <a:rPr lang="en-US" dirty="0"/>
              <a:t> route 4.4.4.4 255.255.255.255 192.168.23.3</a:t>
            </a:r>
          </a:p>
          <a:p>
            <a:r>
              <a:rPr lang="en-US" dirty="0" err="1"/>
              <a:t>ip</a:t>
            </a:r>
            <a:r>
              <a:rPr lang="en-US" dirty="0"/>
              <a:t> route 192.168.34.0 255.255.255.0 192.168.23.3</a:t>
            </a:r>
          </a:p>
          <a:p>
            <a:r>
              <a:rPr lang="en-US" dirty="0"/>
              <a:t>exit</a:t>
            </a:r>
          </a:p>
        </p:txBody>
      </p:sp>
      <p:sp>
        <p:nvSpPr>
          <p:cNvPr id="20" name="TextBox 19">
            <a:extLst>
              <a:ext uri="{FF2B5EF4-FFF2-40B4-BE49-F238E27FC236}">
                <a16:creationId xmlns:a16="http://schemas.microsoft.com/office/drawing/2014/main" id="{B3A0A38D-4247-F4B5-9C65-3887CCE51778}"/>
              </a:ext>
            </a:extLst>
          </p:cNvPr>
          <p:cNvSpPr txBox="1"/>
          <p:nvPr/>
        </p:nvSpPr>
        <p:spPr>
          <a:xfrm>
            <a:off x="517236" y="5962179"/>
            <a:ext cx="5227783" cy="646331"/>
          </a:xfrm>
          <a:prstGeom prst="rect">
            <a:avLst/>
          </a:prstGeom>
          <a:noFill/>
        </p:spPr>
        <p:txBody>
          <a:bodyPr wrap="square" rtlCol="0">
            <a:spAutoFit/>
          </a:bodyPr>
          <a:lstStyle/>
          <a:p>
            <a:r>
              <a:rPr lang="en-US" dirty="0"/>
              <a:t>Once done write configuration and run ‘show IP route’ to check the routing table.</a:t>
            </a:r>
          </a:p>
        </p:txBody>
      </p:sp>
      <p:pic>
        <p:nvPicPr>
          <p:cNvPr id="21" name="Picture 20">
            <a:extLst>
              <a:ext uri="{FF2B5EF4-FFF2-40B4-BE49-F238E27FC236}">
                <a16:creationId xmlns:a16="http://schemas.microsoft.com/office/drawing/2014/main" id="{09EADA29-7D0B-AF09-5BAE-222DC445A279}"/>
              </a:ext>
            </a:extLst>
          </p:cNvPr>
          <p:cNvPicPr>
            <a:picLocks noChangeAspect="1"/>
          </p:cNvPicPr>
          <p:nvPr/>
        </p:nvPicPr>
        <p:blipFill>
          <a:blip r:embed="rId3"/>
          <a:stretch>
            <a:fillRect/>
          </a:stretch>
        </p:blipFill>
        <p:spPr>
          <a:xfrm>
            <a:off x="6220284" y="1755000"/>
            <a:ext cx="5971716" cy="5103000"/>
          </a:xfrm>
          <a:prstGeom prst="rect">
            <a:avLst/>
          </a:prstGeom>
        </p:spPr>
      </p:pic>
      <p:sp>
        <p:nvSpPr>
          <p:cNvPr id="23" name="TextBox 22">
            <a:extLst>
              <a:ext uri="{FF2B5EF4-FFF2-40B4-BE49-F238E27FC236}">
                <a16:creationId xmlns:a16="http://schemas.microsoft.com/office/drawing/2014/main" id="{FA91453D-935E-6D3C-26C3-E837EAB9E3B1}"/>
              </a:ext>
            </a:extLst>
          </p:cNvPr>
          <p:cNvSpPr txBox="1"/>
          <p:nvPr/>
        </p:nvSpPr>
        <p:spPr>
          <a:xfrm>
            <a:off x="8746836" y="1440873"/>
            <a:ext cx="1710725" cy="369332"/>
          </a:xfrm>
          <a:prstGeom prst="rect">
            <a:avLst/>
          </a:prstGeom>
          <a:noFill/>
        </p:spPr>
        <p:txBody>
          <a:bodyPr wrap="none" rtlCol="0">
            <a:spAutoFit/>
          </a:bodyPr>
          <a:lstStyle/>
          <a:p>
            <a:r>
              <a:rPr lang="en-US" dirty="0"/>
              <a:t>Routing Table</a:t>
            </a:r>
          </a:p>
        </p:txBody>
      </p:sp>
    </p:spTree>
    <p:extLst>
      <p:ext uri="{BB962C8B-B14F-4D97-AF65-F5344CB8AC3E}">
        <p14:creationId xmlns:p14="http://schemas.microsoft.com/office/powerpoint/2010/main" val="179720236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16238</TotalTime>
  <Words>1270</Words>
  <Application>Microsoft Macintosh PowerPoint</Application>
  <PresentationFormat>Widescreen</PresentationFormat>
  <Paragraphs>137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107</cp:revision>
  <dcterms:created xsi:type="dcterms:W3CDTF">2021-02-24T10:44:30Z</dcterms:created>
  <dcterms:modified xsi:type="dcterms:W3CDTF">2024-08-06T17:42:36Z</dcterms:modified>
</cp:coreProperties>
</file>