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306" r:id="rId2"/>
    <p:sldId id="305" r:id="rId3"/>
    <p:sldId id="860" r:id="rId4"/>
    <p:sldId id="1108" r:id="rId5"/>
    <p:sldId id="1174" r:id="rId6"/>
    <p:sldId id="1175" r:id="rId7"/>
    <p:sldId id="1176" r:id="rId8"/>
    <p:sldId id="1177" r:id="rId9"/>
    <p:sldId id="1178" r:id="rId10"/>
    <p:sldId id="1179" r:id="rId11"/>
    <p:sldId id="1180" r:id="rId12"/>
    <p:sldId id="1172" r:id="rId13"/>
    <p:sldId id="1183" r:id="rId14"/>
    <p:sldId id="1184" r:id="rId15"/>
    <p:sldId id="1185" r:id="rId16"/>
    <p:sldId id="1186" r:id="rId17"/>
    <p:sldId id="1187" r:id="rId18"/>
    <p:sldId id="1188" r:id="rId19"/>
    <p:sldId id="1189" r:id="rId20"/>
    <p:sldId id="1190" r:id="rId21"/>
    <p:sldId id="1191" r:id="rId22"/>
    <p:sldId id="1192" r:id="rId23"/>
    <p:sldId id="1193" r:id="rId24"/>
    <p:sldId id="1194" r:id="rId25"/>
    <p:sldId id="1195" r:id="rId26"/>
    <p:sldId id="1196" r:id="rId27"/>
    <p:sldId id="1197" r:id="rId28"/>
    <p:sldId id="1173" r:id="rId29"/>
    <p:sldId id="1198" r:id="rId30"/>
    <p:sldId id="1199" r:id="rId31"/>
    <p:sldId id="1200" r:id="rId32"/>
    <p:sldId id="1204" r:id="rId33"/>
    <p:sldId id="1201" r:id="rId34"/>
    <p:sldId id="1202" r:id="rId35"/>
    <p:sldId id="1203" r:id="rId36"/>
    <p:sldId id="87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5" autoAdjust="0"/>
    <p:restoredTop sz="94660"/>
  </p:normalViewPr>
  <p:slideViewPr>
    <p:cSldViewPr snapToGrid="0">
      <p:cViewPr varScale="1">
        <p:scale>
          <a:sx n="125" d="100"/>
          <a:sy n="125" d="100"/>
        </p:scale>
        <p:origin x="6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7/31/24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 – Steps to a Loop-Free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 – Steps to a Loop-Free Topology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665949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5.2.2 – 1. Elect the Root Bridge</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93473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5.2.3 – Impact of Default BIDs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003745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5.2.4 – Determine the Root Path Cost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155223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5.2.5 – 2. Elect the Root Ports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049895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5.2.6 – Elect Designated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4041395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5.2.7 – Elect Alternate (Blocked)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643973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912285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500054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5.1.1 – Redundancy in Layer 2 Switched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639693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143676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5.2.9 – STP Timers and Port States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753712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5.2.9 – STP Timers and Port States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948518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5.2.10 – Operational Details of Each Port State</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4016702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5.2.11 – Per-VLAN Spanning Tree</a:t>
            </a:r>
          </a:p>
          <a:p>
            <a:r>
              <a:rPr lang="en-US" dirty="0"/>
              <a:t>5.2.12 – Check Your Understanding – STP Operations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599244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5.3.1 – Different Versions of STP</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5.3.1 – Different Versions of STP (Cont.)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7944774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5.3.2 – RSTP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870354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5.3.3 – RSTP Port States and Port Roles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413910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5.1.2 – Spanning Tree Protocol</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587981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5.3.3 – RSTP Port States and Port Roles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42855134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5.3.3 – RSTP Port States and Port Roles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46819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5.3.4 – PortFast and BPDU Guard</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493527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5.3.5 – Alternatives to STP</a:t>
            </a:r>
          </a:p>
          <a:p>
            <a:r>
              <a:rPr lang="en-US" dirty="0"/>
              <a:t>5.3.6 – Check Your Understanding – Evolution of STP</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6220101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5.1.3 – STP Recalculation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756236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5.1.4 – Issues with Redundant Switch Links</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968212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5.1.5 – Layer 2 Loops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532616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5.1.6 – Broadcast Storm</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603729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5.1.7 – The Spanning Tree Algorithm</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716670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5.1.7 – The Spanning Tree Algorithm (Cont.)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793341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7/31/24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65426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7/31/24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7/31/24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7/31/24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7/31/24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15.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ags" Target="../tags/tag1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tags" Target="../tags/tag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tags" Target="../tags/tag19.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tags" Target="../tags/tag20.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tags" Target="../tags/tag21.xml"/><Relationship Id="rId5" Type="http://schemas.openxmlformats.org/officeDocument/2006/relationships/image" Target="../media/image18.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8.xml"/><Relationship Id="rId1" Type="http://schemas.openxmlformats.org/officeDocument/2006/relationships/tags" Target="../tags/tag23.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8.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8.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8.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8.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8.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8.xml"/><Relationship Id="rId1" Type="http://schemas.openxmlformats.org/officeDocument/2006/relationships/tags" Target="../tags/tag29.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8.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8.xml"/><Relationship Id="rId1" Type="http://schemas.openxmlformats.org/officeDocument/2006/relationships/tags" Target="../tags/tag3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8.xml"/><Relationship Id="rId1" Type="http://schemas.openxmlformats.org/officeDocument/2006/relationships/tags" Target="../tags/tag3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ags" Target="../tags/tag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ags" Target="../tags/tag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3B84C2-0604-7074-0866-629CF36DC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315827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solidFill>
                  <a:srgbClr val="FF0000"/>
                </a:solidFill>
                <a:highlight>
                  <a:srgbClr val="FFFF00"/>
                </a:highlight>
              </a:rPr>
              <a:t>Purpose of STP</a:t>
            </a:r>
            <a:br>
              <a:rPr lang="en-US" dirty="0">
                <a:solidFill>
                  <a:srgbClr val="FF0000"/>
                </a:solidFill>
                <a:highlight>
                  <a:srgbClr val="FFFF00"/>
                </a:highlight>
              </a:rPr>
            </a:br>
            <a:r>
              <a:rPr lang="en-US" sz="3200" dirty="0">
                <a:solidFill>
                  <a:srgbClr val="FF0000"/>
                </a:solidFill>
                <a:highlight>
                  <a:srgbClr val="FFFF00"/>
                </a:highlight>
              </a:rPr>
              <a:t>The Spanning Tree Algorithm</a:t>
            </a:r>
          </a:p>
        </p:txBody>
      </p:sp>
      <p:sp>
        <p:nvSpPr>
          <p:cNvPr id="5" name="Content Placeholder 4">
            <a:extLst>
              <a:ext uri="{FF2B5EF4-FFF2-40B4-BE49-F238E27FC236}">
                <a16:creationId xmlns:a16="http://schemas.microsoft.com/office/drawing/2014/main" id="{143DB555-8152-4E40-80E0-6FE407DF0EF3}"/>
              </a:ext>
            </a:extLst>
          </p:cNvPr>
          <p:cNvSpPr>
            <a:spLocks noGrp="1"/>
          </p:cNvSpPr>
          <p:nvPr>
            <p:ph idx="1"/>
          </p:nvPr>
        </p:nvSpPr>
        <p:spPr>
          <a:xfrm>
            <a:off x="575962" y="1217323"/>
            <a:ext cx="11040076" cy="4919863"/>
          </a:xfrm>
        </p:spPr>
        <p:txBody>
          <a:bodyPr/>
          <a:lstStyle/>
          <a:p>
            <a:pPr marL="457189" indent="-457189" algn="l">
              <a:buFont typeface="Arial" panose="020B0604020202020204" pitchFamily="34" charset="0"/>
              <a:buChar char="•"/>
            </a:pPr>
            <a:r>
              <a:rPr lang="en-US" sz="1867" dirty="0">
                <a:solidFill>
                  <a:schemeClr val="tx1"/>
                </a:solidFill>
              </a:rPr>
              <a:t>STP is based on an algorithm invented by Radia Perlman while working for Digital Equipment Corporation, and published in the 1985 paper "An Algorithm for Distributed Computation of a Spanning Tree in an Extended LAN.” Her spanning tree algorithm (STA) creates a loop-free topology by selecting a single root bridge where all other switches determine a single least-cost path.</a:t>
            </a:r>
          </a:p>
          <a:p>
            <a:pPr marL="0" indent="0" algn="l"/>
            <a:endParaRPr lang="en-US" sz="1867" dirty="0">
              <a:solidFill>
                <a:schemeClr val="tx1"/>
              </a:solidFill>
            </a:endParaRPr>
          </a:p>
          <a:p>
            <a:pPr marL="457189" indent="-457189" algn="l">
              <a:buFont typeface="Arial" panose="020B0604020202020204" pitchFamily="34" charset="0"/>
              <a:buChar char="•"/>
            </a:pPr>
            <a:r>
              <a:rPr lang="en-US" sz="1867" dirty="0">
                <a:solidFill>
                  <a:schemeClr val="tx1"/>
                </a:solidFill>
              </a:rPr>
              <a:t>STP prevents loops from occurring by configuring a loop-free path through the network using strategically placed "blocking-state" ports. The switches running STP are able to compensate for failures by dynamically unblocking the previously blocked ports and permitting traffic to traverse the alternate paths.</a:t>
            </a:r>
          </a:p>
        </p:txBody>
      </p:sp>
    </p:spTree>
    <p:custDataLst>
      <p:tags r:id="rId1"/>
    </p:custDataLst>
    <p:extLst>
      <p:ext uri="{BB962C8B-B14F-4D97-AF65-F5344CB8AC3E}">
        <p14:creationId xmlns:p14="http://schemas.microsoft.com/office/powerpoint/2010/main" val="222663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solidFill>
                  <a:srgbClr val="FF0000"/>
                </a:solidFill>
                <a:highlight>
                  <a:srgbClr val="FFFF00"/>
                </a:highlight>
              </a:rPr>
              <a:t>Purpose of STP</a:t>
            </a:r>
            <a:br>
              <a:rPr lang="en-US" dirty="0">
                <a:solidFill>
                  <a:srgbClr val="FF0000"/>
                </a:solidFill>
                <a:highlight>
                  <a:srgbClr val="FFFF00"/>
                </a:highlight>
              </a:rPr>
            </a:br>
            <a:r>
              <a:rPr lang="en-US" sz="3200" dirty="0">
                <a:solidFill>
                  <a:srgbClr val="FF0000"/>
                </a:solidFill>
                <a:highlight>
                  <a:srgbClr val="FFFF00"/>
                </a:highlight>
              </a:rPr>
              <a:t>The Spanning Tree Algorithm (Cont.)</a:t>
            </a:r>
          </a:p>
        </p:txBody>
      </p:sp>
      <p:sp>
        <p:nvSpPr>
          <p:cNvPr id="4" name="Content Placeholder 3">
            <a:extLst>
              <a:ext uri="{FF2B5EF4-FFF2-40B4-BE49-F238E27FC236}">
                <a16:creationId xmlns:a16="http://schemas.microsoft.com/office/drawing/2014/main" id="{1C316A11-E974-934B-A0A8-BED7E55CAAD2}"/>
              </a:ext>
            </a:extLst>
          </p:cNvPr>
          <p:cNvSpPr>
            <a:spLocks noGrp="1"/>
          </p:cNvSpPr>
          <p:nvPr>
            <p:ph idx="1"/>
          </p:nvPr>
        </p:nvSpPr>
        <p:spPr>
          <a:xfrm>
            <a:off x="632883" y="975783"/>
            <a:ext cx="11040076" cy="4919863"/>
          </a:xfrm>
        </p:spPr>
        <p:txBody>
          <a:bodyPr/>
          <a:lstStyle/>
          <a:p>
            <a:pPr marL="0" indent="0" algn="l"/>
            <a:r>
              <a:rPr lang="en-US" sz="1867" dirty="0">
                <a:solidFill>
                  <a:schemeClr val="tx1"/>
                </a:solidFill>
              </a:rPr>
              <a:t>How does the STP create a loop-free topology?</a:t>
            </a:r>
          </a:p>
          <a:p>
            <a:pPr marL="380990" indent="-380990" algn="l">
              <a:buFont typeface="Arial" panose="020B0604020202020204" pitchFamily="34" charset="0"/>
              <a:buChar char="•"/>
            </a:pPr>
            <a:r>
              <a:rPr lang="en-US" sz="1867" dirty="0">
                <a:solidFill>
                  <a:schemeClr val="tx1"/>
                </a:solidFill>
                <a:highlight>
                  <a:srgbClr val="FF0000"/>
                </a:highlight>
              </a:rPr>
              <a:t>Selecting a Root Bridge: </a:t>
            </a:r>
            <a:r>
              <a:rPr lang="en-US" sz="1867" dirty="0">
                <a:solidFill>
                  <a:schemeClr val="tx1"/>
                </a:solidFill>
              </a:rPr>
              <a:t>This bridge (switch) is the reference point for the entire network to build a spanning tree around.</a:t>
            </a:r>
          </a:p>
          <a:p>
            <a:pPr marL="380990" indent="-380990" algn="l">
              <a:buFont typeface="Arial" panose="020B0604020202020204" pitchFamily="34" charset="0"/>
              <a:buChar char="•"/>
            </a:pPr>
            <a:r>
              <a:rPr lang="en-US" sz="1867" dirty="0">
                <a:solidFill>
                  <a:schemeClr val="tx1"/>
                </a:solidFill>
              </a:rPr>
              <a:t>Block Redundant Paths: STP ensures that there is only one logical path between all destinations on the network by intentionally blocking redundant paths that could cause a loop. When a port is blocked, user data is prevented from entering or leaving that port.</a:t>
            </a:r>
          </a:p>
          <a:p>
            <a:pPr marL="380990" indent="-380990" algn="l">
              <a:buFont typeface="Arial" panose="020B0604020202020204" pitchFamily="34" charset="0"/>
              <a:buChar char="•"/>
            </a:pPr>
            <a:r>
              <a:rPr lang="en-US" sz="1867" dirty="0">
                <a:solidFill>
                  <a:schemeClr val="tx1"/>
                </a:solidFill>
              </a:rPr>
              <a:t>Create a Loop-Free Topology: A blocked port has the effect of making that link a non-forwarding link between the two switches. This creates a topology where each switch has only a single path to the root bridge, similar to branches on a tree that connect to the root of the tree.</a:t>
            </a:r>
          </a:p>
          <a:p>
            <a:pPr marL="380990" indent="-380990" algn="l">
              <a:buFont typeface="Arial" panose="020B0604020202020204" pitchFamily="34" charset="0"/>
              <a:buChar char="•"/>
            </a:pPr>
            <a:r>
              <a:rPr lang="en-US" sz="1867" dirty="0">
                <a:solidFill>
                  <a:schemeClr val="tx1"/>
                </a:solidFill>
              </a:rPr>
              <a:t>Recalculate in case of Link Failure: The physical paths still exist to provide redundancy, but these paths are disabled to prevent the loops from occurring. If the path is ever needed to compensate for a network cable or switch failure, STP recalculates the paths and unblocks the necessary ports to allow the redundant path to become active. STP recalculations can also occur any time a new switch or new inter-switch link is added to the network.</a:t>
            </a:r>
          </a:p>
        </p:txBody>
      </p:sp>
    </p:spTree>
    <p:custDataLst>
      <p:tags r:id="rId1"/>
    </p:custDataLst>
    <p:extLst>
      <p:ext uri="{BB962C8B-B14F-4D97-AF65-F5344CB8AC3E}">
        <p14:creationId xmlns:p14="http://schemas.microsoft.com/office/powerpoint/2010/main" val="132595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solidFill>
                  <a:srgbClr val="FF0000"/>
                </a:solidFill>
                <a:highlight>
                  <a:srgbClr val="FFFF00"/>
                </a:highlight>
              </a:rPr>
              <a:t>STP Operations</a:t>
            </a:r>
            <a:br>
              <a:rPr lang="en-US" dirty="0">
                <a:solidFill>
                  <a:srgbClr val="FF0000"/>
                </a:solidFill>
                <a:highlight>
                  <a:srgbClr val="FFFF00"/>
                </a:highlight>
              </a:rPr>
            </a:br>
            <a:r>
              <a:rPr lang="en-US" sz="3200" dirty="0">
                <a:solidFill>
                  <a:srgbClr val="FF0000"/>
                </a:solidFill>
                <a:highlight>
                  <a:srgbClr val="FFFF00"/>
                </a:highlight>
              </a:rPr>
              <a:t>Steps to a Loop-Free Topology</a:t>
            </a:r>
          </a:p>
        </p:txBody>
      </p:sp>
      <p:sp>
        <p:nvSpPr>
          <p:cNvPr id="4" name="Content Placeholder 3">
            <a:extLst>
              <a:ext uri="{FF2B5EF4-FFF2-40B4-BE49-F238E27FC236}">
                <a16:creationId xmlns:a16="http://schemas.microsoft.com/office/drawing/2014/main" id="{37DF9842-CEC4-494A-B1AE-57B78AF01B63}"/>
              </a:ext>
            </a:extLst>
          </p:cNvPr>
          <p:cNvSpPr>
            <a:spLocks noGrp="1"/>
          </p:cNvSpPr>
          <p:nvPr>
            <p:ph idx="1"/>
          </p:nvPr>
        </p:nvSpPr>
        <p:spPr>
          <a:xfrm>
            <a:off x="632883" y="975783"/>
            <a:ext cx="11040076" cy="4919863"/>
          </a:xfrm>
        </p:spPr>
        <p:txBody>
          <a:bodyPr/>
          <a:lstStyle/>
          <a:p>
            <a:pPr marL="0" indent="0" algn="l"/>
            <a:r>
              <a:rPr lang="en-US" sz="1867" dirty="0">
                <a:solidFill>
                  <a:schemeClr val="tx1"/>
                </a:solidFill>
              </a:rPr>
              <a:t>Using the STA, STP builds a loop-free topology in a four-step process:</a:t>
            </a:r>
          </a:p>
          <a:p>
            <a:pPr marL="554633" lvl="1" indent="-457189">
              <a:buFont typeface="+mj-lt"/>
              <a:buAutoNum type="arabicPeriod"/>
            </a:pPr>
            <a:r>
              <a:rPr lang="en-US" dirty="0"/>
              <a:t>Elect the root bridge.</a:t>
            </a:r>
          </a:p>
          <a:p>
            <a:pPr marL="554633" lvl="1" indent="-457189">
              <a:buFont typeface="+mj-lt"/>
              <a:buAutoNum type="arabicPeriod"/>
            </a:pPr>
            <a:r>
              <a:rPr lang="en-US" dirty="0"/>
              <a:t>Elect the root ports.</a:t>
            </a:r>
          </a:p>
          <a:p>
            <a:pPr marL="554633" lvl="1" indent="-457189">
              <a:buFont typeface="+mj-lt"/>
              <a:buAutoNum type="arabicPeriod"/>
            </a:pPr>
            <a:r>
              <a:rPr lang="en-US" dirty="0"/>
              <a:t>Elect designated ports.</a:t>
            </a:r>
          </a:p>
          <a:p>
            <a:pPr marL="554633" lvl="1" indent="-457189">
              <a:buFont typeface="+mj-lt"/>
              <a:buAutoNum type="arabicPeriod"/>
            </a:pPr>
            <a:r>
              <a:rPr lang="en-US" dirty="0"/>
              <a:t>Elect alternate (blocked) ports.</a:t>
            </a:r>
          </a:p>
          <a:p>
            <a:pPr marL="457189" indent="-457189" algn="l">
              <a:buFont typeface="Arial" panose="020B0604020202020204" pitchFamily="34" charset="0"/>
              <a:buChar char="•"/>
            </a:pPr>
            <a:r>
              <a:rPr lang="en-US" sz="1867" dirty="0">
                <a:solidFill>
                  <a:schemeClr val="tx1"/>
                </a:solidFill>
              </a:rPr>
              <a:t>During STA and STP functions, switches use Bridge Protocol Data Units (BPDUs) to share information about themselves and their connections. BPDUs are used to elect the root bridge, root ports, designated ports, and alternate ports. </a:t>
            </a:r>
          </a:p>
          <a:p>
            <a:pPr marL="457189" indent="-457189" algn="l">
              <a:buFont typeface="Arial" panose="020B0604020202020204" pitchFamily="34" charset="0"/>
              <a:buChar char="•"/>
            </a:pPr>
            <a:r>
              <a:rPr lang="en-US" sz="1867" dirty="0">
                <a:solidFill>
                  <a:schemeClr val="tx1"/>
                </a:solidFill>
              </a:rPr>
              <a:t>Each BPDU contains a bridge ID (BID) that identifies which switch sent the BPDU. The BID is involved in making many of the STA decisions including root bridge and port roles. </a:t>
            </a:r>
          </a:p>
          <a:p>
            <a:pPr marL="457189" indent="-457189" algn="l">
              <a:buFont typeface="Arial" panose="020B0604020202020204" pitchFamily="34" charset="0"/>
              <a:buChar char="•"/>
            </a:pPr>
            <a:r>
              <a:rPr lang="en-US" sz="1867" dirty="0">
                <a:solidFill>
                  <a:schemeClr val="tx1"/>
                </a:solidFill>
              </a:rPr>
              <a:t>The BID contains a priority value, the MAC address of the switch, and an extended system ID. The lowest BID value is determined by the combination of these three fields.</a:t>
            </a:r>
          </a:p>
          <a:p>
            <a:pPr marL="457189" indent="-457189" algn="l">
              <a:buFont typeface="Arial" panose="020B0604020202020204" pitchFamily="34" charset="0"/>
              <a:buChar char="•"/>
            </a:pPr>
            <a:endParaRPr lang="en-US" sz="1867" dirty="0">
              <a:solidFill>
                <a:schemeClr val="tx1"/>
              </a:solidFill>
            </a:endParaRPr>
          </a:p>
        </p:txBody>
      </p:sp>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highlight>
                  <a:srgbClr val="FFFF00"/>
                </a:highlight>
              </a:rPr>
              <a:t>STP Operations</a:t>
            </a:r>
            <a:br>
              <a:rPr lang="en-US" dirty="0">
                <a:highlight>
                  <a:srgbClr val="FFFF00"/>
                </a:highlight>
              </a:rPr>
            </a:br>
            <a:r>
              <a:rPr lang="en-US" sz="3200" dirty="0">
                <a:highlight>
                  <a:srgbClr val="FFFF00"/>
                </a:highlight>
              </a:rPr>
              <a:t>Steps to a Loop-Free Topology (Cont.)</a:t>
            </a:r>
          </a:p>
        </p:txBody>
      </p:sp>
      <p:sp>
        <p:nvSpPr>
          <p:cNvPr id="5" name="Content Placeholder 4">
            <a:extLst>
              <a:ext uri="{FF2B5EF4-FFF2-40B4-BE49-F238E27FC236}">
                <a16:creationId xmlns:a16="http://schemas.microsoft.com/office/drawing/2014/main" id="{582DA15F-DE14-C942-BDB7-58171B0ED70D}"/>
              </a:ext>
            </a:extLst>
          </p:cNvPr>
          <p:cNvSpPr>
            <a:spLocks noGrp="1"/>
          </p:cNvSpPr>
          <p:nvPr>
            <p:ph idx="1"/>
          </p:nvPr>
        </p:nvSpPr>
        <p:spPr>
          <a:xfrm>
            <a:off x="460355" y="1139685"/>
            <a:ext cx="11040076" cy="4919863"/>
          </a:xfrm>
        </p:spPr>
        <p:txBody>
          <a:bodyPr/>
          <a:lstStyle/>
          <a:p>
            <a:pPr marL="457189" indent="-457189" algn="l">
              <a:buFont typeface="Arial" panose="020B0604020202020204" pitchFamily="34" charset="0"/>
              <a:buChar char="•"/>
            </a:pPr>
            <a:r>
              <a:rPr lang="en-US" sz="1867" b="1" dirty="0">
                <a:solidFill>
                  <a:schemeClr val="tx1"/>
                </a:solidFill>
              </a:rPr>
              <a:t>Bridge Priority: </a:t>
            </a:r>
            <a:r>
              <a:rPr lang="en-US" sz="1867" dirty="0">
                <a:solidFill>
                  <a:schemeClr val="tx1"/>
                </a:solidFill>
              </a:rPr>
              <a:t>The default priority value for all Cisco switches is the decimal value 32768. The range is 0 to 61440 in increments of 4096. A lower bridge priority is preferable. A bridge priority of 0 takes precedence over all other bridge priorities.</a:t>
            </a:r>
          </a:p>
          <a:p>
            <a:pPr marL="457189" indent="-457189" algn="l">
              <a:buFont typeface="Arial" panose="020B0604020202020204" pitchFamily="34" charset="0"/>
              <a:buChar char="•"/>
            </a:pPr>
            <a:r>
              <a:rPr lang="en-US" sz="1867" b="1" dirty="0">
                <a:solidFill>
                  <a:schemeClr val="tx1"/>
                </a:solidFill>
              </a:rPr>
              <a:t>Extended System ID: </a:t>
            </a:r>
            <a:r>
              <a:rPr lang="en-US" sz="1867" dirty="0">
                <a:solidFill>
                  <a:schemeClr val="tx1"/>
                </a:solidFill>
              </a:rPr>
              <a:t>The extended system ID value is a decimal value added to the bridge priority value in the BID to identify the VLAN for this BPDU.</a:t>
            </a:r>
          </a:p>
          <a:p>
            <a:pPr marL="457189" indent="-457189" algn="l">
              <a:buFont typeface="Arial" panose="020B0604020202020204" pitchFamily="34" charset="0"/>
              <a:buChar char="•"/>
            </a:pPr>
            <a:r>
              <a:rPr lang="en-US" sz="1867" b="1" dirty="0">
                <a:solidFill>
                  <a:schemeClr val="tx1"/>
                </a:solidFill>
              </a:rPr>
              <a:t>MAC address: </a:t>
            </a:r>
            <a:r>
              <a:rPr lang="en-US" sz="1867" dirty="0">
                <a:solidFill>
                  <a:schemeClr val="tx1"/>
                </a:solidFill>
              </a:rPr>
              <a:t>When two switches are configured with the same priority and have the same extended system ID, the switch having the MAC address with the lowest value, expressed in hexadecimal, will have the lower BID.</a:t>
            </a:r>
          </a:p>
          <a:p>
            <a:pPr marL="457189" indent="-457189" algn="l">
              <a:buFont typeface="Arial" panose="020B0604020202020204" pitchFamily="34" charset="0"/>
              <a:buChar char="•"/>
            </a:pPr>
            <a:endParaRPr lang="en-US" sz="1867" dirty="0">
              <a:solidFill>
                <a:schemeClr val="tx1"/>
              </a:solidFill>
            </a:endParaRPr>
          </a:p>
        </p:txBody>
      </p:sp>
    </p:spTree>
    <p:custDataLst>
      <p:tags r:id="rId1"/>
    </p:custDataLst>
    <p:extLst>
      <p:ext uri="{BB962C8B-B14F-4D97-AF65-F5344CB8AC3E}">
        <p14:creationId xmlns:p14="http://schemas.microsoft.com/office/powerpoint/2010/main" val="327496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solidFill>
                  <a:srgbClr val="FF0000"/>
                </a:solidFill>
                <a:highlight>
                  <a:srgbClr val="FFFF00"/>
                </a:highlight>
              </a:rPr>
              <a:t>STP Operations</a:t>
            </a:r>
            <a:br>
              <a:rPr lang="en-US" dirty="0">
                <a:solidFill>
                  <a:srgbClr val="FF0000"/>
                </a:solidFill>
                <a:highlight>
                  <a:srgbClr val="FFFF00"/>
                </a:highlight>
              </a:rPr>
            </a:br>
            <a:r>
              <a:rPr lang="en-US" sz="3200" dirty="0">
                <a:solidFill>
                  <a:srgbClr val="FF0000"/>
                </a:solidFill>
                <a:highlight>
                  <a:srgbClr val="FFFF00"/>
                </a:highlight>
              </a:rPr>
              <a:t>1. Elect the Root Bridge</a:t>
            </a:r>
          </a:p>
        </p:txBody>
      </p:sp>
      <p:sp>
        <p:nvSpPr>
          <p:cNvPr id="4" name="Content Placeholder 3">
            <a:extLst>
              <a:ext uri="{FF2B5EF4-FFF2-40B4-BE49-F238E27FC236}">
                <a16:creationId xmlns:a16="http://schemas.microsoft.com/office/drawing/2014/main" id="{CA3342CC-61DD-084F-9537-47F3A6767272}"/>
              </a:ext>
            </a:extLst>
          </p:cNvPr>
          <p:cNvSpPr>
            <a:spLocks noGrp="1"/>
          </p:cNvSpPr>
          <p:nvPr>
            <p:ph idx="1"/>
          </p:nvPr>
        </p:nvSpPr>
        <p:spPr>
          <a:xfrm>
            <a:off x="632884" y="975783"/>
            <a:ext cx="4966931" cy="4919863"/>
          </a:xfrm>
        </p:spPr>
        <p:txBody>
          <a:bodyPr/>
          <a:lstStyle/>
          <a:p>
            <a:pPr marL="457189" indent="-457189" algn="l">
              <a:buFont typeface="Arial" panose="020B0604020202020204" pitchFamily="34" charset="0"/>
              <a:buChar char="•"/>
            </a:pPr>
            <a:r>
              <a:rPr lang="en-US" sz="1600" dirty="0">
                <a:solidFill>
                  <a:schemeClr val="tx1"/>
                </a:solidFill>
              </a:rPr>
              <a:t>The STA designates a single switch as the root bridge and uses it as the reference point for all path calculations. Switches exchange BPDUs to build the loop-free topology beginning with selecting the root bridge.</a:t>
            </a:r>
          </a:p>
          <a:p>
            <a:pPr marL="457189" indent="-457189" algn="l">
              <a:buFont typeface="Arial" panose="020B0604020202020204" pitchFamily="34" charset="0"/>
              <a:buChar char="•"/>
            </a:pPr>
            <a:r>
              <a:rPr lang="en-US" sz="1600" dirty="0">
                <a:solidFill>
                  <a:schemeClr val="tx1"/>
                </a:solidFill>
              </a:rPr>
              <a:t>All switches in the broadcast domain participate in the election process. After a switch boots, it begins to send out BPDU frames every two seconds. These BPDU frames contain the BID of the sending switch and the BID of the root bridge, known as the Root ID.</a:t>
            </a:r>
          </a:p>
          <a:p>
            <a:pPr marL="457189" indent="-457189" algn="l">
              <a:buFont typeface="Arial" panose="020B0604020202020204" pitchFamily="34" charset="0"/>
              <a:buChar char="•"/>
            </a:pPr>
            <a:r>
              <a:rPr lang="en-US" sz="1600" dirty="0">
                <a:solidFill>
                  <a:schemeClr val="tx1"/>
                </a:solidFill>
              </a:rPr>
              <a:t>The switch with the lowest BID will become the root bridge. At first, all switches declare themselves as the root bridge with their own BID set as the Root ID. Eventually, the switches learn through the exchange of BPDUs which switch has the lowest BID and will agree on one root bridge.</a:t>
            </a:r>
          </a:p>
          <a:p>
            <a:pPr marL="457189" indent="-457189" algn="l">
              <a:buFont typeface="Arial" panose="020B0604020202020204" pitchFamily="34" charset="0"/>
              <a:buChar char="•"/>
            </a:pPr>
            <a:endParaRPr lang="en-US" sz="1600" dirty="0">
              <a:solidFill>
                <a:schemeClr val="tx1"/>
              </a:solidFill>
            </a:endParaRPr>
          </a:p>
        </p:txBody>
      </p:sp>
      <p:pic>
        <p:nvPicPr>
          <p:cNvPr id="7" name="Picture 6">
            <a:extLst>
              <a:ext uri="{FF2B5EF4-FFF2-40B4-BE49-F238E27FC236}">
                <a16:creationId xmlns:a16="http://schemas.microsoft.com/office/drawing/2014/main" id="{42B719C2-C85B-B14D-91A4-363C6E8E9E10}"/>
              </a:ext>
            </a:extLst>
          </p:cNvPr>
          <p:cNvPicPr>
            <a:picLocks noChangeAspect="1"/>
          </p:cNvPicPr>
          <p:nvPr/>
        </p:nvPicPr>
        <p:blipFill>
          <a:blip r:embed="rId4"/>
          <a:stretch>
            <a:fillRect/>
          </a:stretch>
        </p:blipFill>
        <p:spPr>
          <a:xfrm>
            <a:off x="5857374" y="1501651"/>
            <a:ext cx="5701743" cy="3854699"/>
          </a:xfrm>
          <a:prstGeom prst="rect">
            <a:avLst/>
          </a:prstGeom>
        </p:spPr>
      </p:pic>
    </p:spTree>
    <p:custDataLst>
      <p:tags r:id="rId1"/>
    </p:custDataLst>
    <p:extLst>
      <p:ext uri="{BB962C8B-B14F-4D97-AF65-F5344CB8AC3E}">
        <p14:creationId xmlns:p14="http://schemas.microsoft.com/office/powerpoint/2010/main" val="174355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solidFill>
                  <a:srgbClr val="FF0000"/>
                </a:solidFill>
                <a:highlight>
                  <a:srgbClr val="FFFF00"/>
                </a:highlight>
              </a:rPr>
              <a:t>STP Operations</a:t>
            </a:r>
            <a:br>
              <a:rPr lang="en-US" dirty="0">
                <a:solidFill>
                  <a:srgbClr val="FF0000"/>
                </a:solidFill>
                <a:highlight>
                  <a:srgbClr val="FFFF00"/>
                </a:highlight>
              </a:rPr>
            </a:br>
            <a:r>
              <a:rPr lang="en-US" sz="3200" dirty="0">
                <a:solidFill>
                  <a:srgbClr val="FF0000"/>
                </a:solidFill>
                <a:highlight>
                  <a:srgbClr val="FFFF00"/>
                </a:highlight>
              </a:rPr>
              <a:t>Impact of Default BIDs</a:t>
            </a:r>
          </a:p>
        </p:txBody>
      </p:sp>
      <p:sp>
        <p:nvSpPr>
          <p:cNvPr id="4" name="Content Placeholder 3">
            <a:extLst>
              <a:ext uri="{FF2B5EF4-FFF2-40B4-BE49-F238E27FC236}">
                <a16:creationId xmlns:a16="http://schemas.microsoft.com/office/drawing/2014/main" id="{CA3342CC-61DD-084F-9537-47F3A6767272}"/>
              </a:ext>
            </a:extLst>
          </p:cNvPr>
          <p:cNvSpPr>
            <a:spLocks noGrp="1"/>
          </p:cNvSpPr>
          <p:nvPr>
            <p:ph idx="1"/>
          </p:nvPr>
        </p:nvSpPr>
        <p:spPr>
          <a:xfrm>
            <a:off x="632884" y="975783"/>
            <a:ext cx="5224489" cy="4919863"/>
          </a:xfrm>
        </p:spPr>
        <p:txBody>
          <a:bodyPr/>
          <a:lstStyle/>
          <a:p>
            <a:pPr marL="457189" indent="-457189" algn="l">
              <a:buFont typeface="Arial" panose="020B0604020202020204" pitchFamily="34" charset="0"/>
              <a:buChar char="•"/>
            </a:pPr>
            <a:r>
              <a:rPr lang="en-US" sz="1600" dirty="0">
                <a:solidFill>
                  <a:schemeClr val="tx1"/>
                </a:solidFill>
              </a:rPr>
              <a:t>Because the default BID is 32768, it is possible for two or more switches to have the same priority. In this scenario, where the priorities are the same, the switch with the lowest MAC address will become the root bridge. The administrator should configure the desired root bridge switch with a lower priority.</a:t>
            </a:r>
          </a:p>
          <a:p>
            <a:pPr marL="457189" indent="-457189" algn="l">
              <a:buFont typeface="Arial" panose="020B0604020202020204" pitchFamily="34" charset="0"/>
              <a:buChar char="•"/>
            </a:pPr>
            <a:r>
              <a:rPr lang="en-US" sz="1600" dirty="0">
                <a:solidFill>
                  <a:schemeClr val="tx1"/>
                </a:solidFill>
              </a:rPr>
              <a:t>In the figure, all switches are configured with the same priority of 32769. Here the MAC address becomes the deciding factor as to which switch becomes the root bridge. The switch with the lowest hexadecimal MAC address value is the preferred root bridge. In this example, S2 has the lowest value for its MAC address and is elected as the root bridge for that spanning tree instance.</a:t>
            </a:r>
          </a:p>
          <a:p>
            <a:pPr marL="457189" indent="-457189" algn="l">
              <a:buFont typeface="Arial" panose="020B0604020202020204" pitchFamily="34" charset="0"/>
              <a:buChar char="•"/>
            </a:pPr>
            <a:r>
              <a:rPr lang="en-US" sz="1600" b="1" dirty="0">
                <a:solidFill>
                  <a:schemeClr val="tx1"/>
                </a:solidFill>
              </a:rPr>
              <a:t>Note</a:t>
            </a:r>
            <a:r>
              <a:rPr lang="en-US" sz="1600" dirty="0">
                <a:solidFill>
                  <a:schemeClr val="tx1"/>
                </a:solidFill>
              </a:rPr>
              <a:t>: The priority of all the switches is 32769. The value is based on the 32768 default bridge priority and the extended system ID (VLAN 1 assignment) associated with each switch (32768+1).</a:t>
            </a:r>
          </a:p>
          <a:p>
            <a:pPr marL="457189" indent="-457189" algn="l">
              <a:buFont typeface="Arial" panose="020B0604020202020204" pitchFamily="34" charset="0"/>
              <a:buChar char="•"/>
            </a:pPr>
            <a:endParaRPr lang="en-US" sz="1600" dirty="0">
              <a:solidFill>
                <a:schemeClr val="tx1"/>
              </a:solidFill>
            </a:endParaRPr>
          </a:p>
        </p:txBody>
      </p:sp>
      <p:pic>
        <p:nvPicPr>
          <p:cNvPr id="7" name="Picture 6">
            <a:extLst>
              <a:ext uri="{FF2B5EF4-FFF2-40B4-BE49-F238E27FC236}">
                <a16:creationId xmlns:a16="http://schemas.microsoft.com/office/drawing/2014/main" id="{42B719C2-C85B-B14D-91A4-363C6E8E9E10}"/>
              </a:ext>
            </a:extLst>
          </p:cNvPr>
          <p:cNvPicPr>
            <a:picLocks noChangeAspect="1"/>
          </p:cNvPicPr>
          <p:nvPr/>
        </p:nvPicPr>
        <p:blipFill>
          <a:blip r:embed="rId4"/>
          <a:stretch>
            <a:fillRect/>
          </a:stretch>
        </p:blipFill>
        <p:spPr>
          <a:xfrm>
            <a:off x="5857373" y="1699403"/>
            <a:ext cx="5701743" cy="3854699"/>
          </a:xfrm>
          <a:prstGeom prst="rect">
            <a:avLst/>
          </a:prstGeom>
        </p:spPr>
      </p:pic>
      <p:sp>
        <p:nvSpPr>
          <p:cNvPr id="2" name="TextBox 1">
            <a:extLst>
              <a:ext uri="{FF2B5EF4-FFF2-40B4-BE49-F238E27FC236}">
                <a16:creationId xmlns:a16="http://schemas.microsoft.com/office/drawing/2014/main" id="{8236E089-9F1D-1B34-82F8-FF6C25B82243}"/>
              </a:ext>
            </a:extLst>
          </p:cNvPr>
          <p:cNvSpPr txBox="1"/>
          <p:nvPr/>
        </p:nvSpPr>
        <p:spPr>
          <a:xfrm>
            <a:off x="9342408" y="1699403"/>
            <a:ext cx="577402" cy="261610"/>
          </a:xfrm>
          <a:prstGeom prst="rect">
            <a:avLst/>
          </a:prstGeom>
          <a:noFill/>
        </p:spPr>
        <p:txBody>
          <a:bodyPr wrap="none" rtlCol="0">
            <a:spAutoFit/>
          </a:bodyPr>
          <a:lstStyle/>
          <a:p>
            <a:r>
              <a:rPr lang="en-US" sz="1100" dirty="0">
                <a:solidFill>
                  <a:srgbClr val="FF0000"/>
                </a:solidFill>
                <a:highlight>
                  <a:srgbClr val="C0C0C0"/>
                </a:highlight>
              </a:rPr>
              <a:t>32769</a:t>
            </a:r>
          </a:p>
        </p:txBody>
      </p:sp>
    </p:spTree>
    <p:custDataLst>
      <p:tags r:id="rId1"/>
    </p:custDataLst>
    <p:extLst>
      <p:ext uri="{BB962C8B-B14F-4D97-AF65-F5344CB8AC3E}">
        <p14:creationId xmlns:p14="http://schemas.microsoft.com/office/powerpoint/2010/main" val="315983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highlight>
                  <a:srgbClr val="FFFF00"/>
                </a:highlight>
              </a:rPr>
              <a:t>STP Operations</a:t>
            </a:r>
            <a:br>
              <a:rPr lang="en-US" dirty="0">
                <a:highlight>
                  <a:srgbClr val="FFFF00"/>
                </a:highlight>
              </a:rPr>
            </a:br>
            <a:r>
              <a:rPr lang="en-US" sz="3200" dirty="0">
                <a:highlight>
                  <a:srgbClr val="FFFF00"/>
                </a:highlight>
              </a:rPr>
              <a:t>Determine the Root Path Cost</a:t>
            </a:r>
          </a:p>
        </p:txBody>
      </p:sp>
      <p:sp>
        <p:nvSpPr>
          <p:cNvPr id="5" name="Content Placeholder 4">
            <a:extLst>
              <a:ext uri="{FF2B5EF4-FFF2-40B4-BE49-F238E27FC236}">
                <a16:creationId xmlns:a16="http://schemas.microsoft.com/office/drawing/2014/main" id="{F875D17B-BB6E-6944-93D9-F3846D37F955}"/>
              </a:ext>
            </a:extLst>
          </p:cNvPr>
          <p:cNvSpPr>
            <a:spLocks noGrp="1"/>
          </p:cNvSpPr>
          <p:nvPr>
            <p:ph idx="1"/>
          </p:nvPr>
        </p:nvSpPr>
        <p:spPr>
          <a:xfrm>
            <a:off x="283536" y="975784"/>
            <a:ext cx="11389424" cy="2730585"/>
          </a:xfrm>
        </p:spPr>
        <p:txBody>
          <a:bodyPr/>
          <a:lstStyle/>
          <a:p>
            <a:pPr algn="l">
              <a:buFont typeface="Arial" panose="020B0604020202020204" pitchFamily="34" charset="0"/>
              <a:buChar char="•"/>
            </a:pPr>
            <a:r>
              <a:rPr lang="en-US" sz="1600" dirty="0">
                <a:solidFill>
                  <a:schemeClr val="tx1"/>
                </a:solidFill>
              </a:rPr>
              <a:t>When the root bridge has been elected for a given spanning tree instance, the STA starts determining the best paths to the root bridge from all destinations in the broadcast domain. The path information, known as the internal root path cost, is determined by the sum of all the individual port costs along the path from the switch to the root bridge.</a:t>
            </a:r>
            <a:endParaRPr lang="en-US" sz="800" dirty="0">
              <a:solidFill>
                <a:schemeClr val="tx1"/>
              </a:solidFill>
            </a:endParaRPr>
          </a:p>
          <a:p>
            <a:pPr algn="l">
              <a:buFont typeface="Arial" panose="020B0604020202020204" pitchFamily="34" charset="0"/>
              <a:buChar char="•"/>
            </a:pPr>
            <a:r>
              <a:rPr lang="en-US" sz="1600" dirty="0">
                <a:solidFill>
                  <a:schemeClr val="tx1"/>
                </a:solidFill>
              </a:rPr>
              <a:t>When a switch receives the BPDU, it adds the ingress port cost of the segment to determine its internal root path cost.</a:t>
            </a:r>
          </a:p>
          <a:p>
            <a:pPr algn="l">
              <a:buFont typeface="Arial" panose="020B0604020202020204" pitchFamily="34" charset="0"/>
              <a:buChar char="•"/>
            </a:pPr>
            <a:r>
              <a:rPr lang="en-US" sz="1600" dirty="0">
                <a:solidFill>
                  <a:schemeClr val="tx1"/>
                </a:solidFill>
              </a:rPr>
              <a:t>The default port costs are defined by the speed at which the port operates. The table shows the default port costs suggested by IEEE. Cisco switches by default use the values as defined by the IEEE 802.1D standard, also known as the short path cost, for both STP and RSTP. </a:t>
            </a:r>
          </a:p>
          <a:p>
            <a:pPr algn="l">
              <a:buFont typeface="Arial" panose="020B0604020202020204" pitchFamily="34" charset="0"/>
              <a:buChar char="•"/>
            </a:pPr>
            <a:r>
              <a:rPr lang="en-US" sz="1600" dirty="0">
                <a:solidFill>
                  <a:schemeClr val="tx1"/>
                </a:solidFill>
              </a:rPr>
              <a:t>Although switch ports have a default port cost associated with them, the port cost is configurable. The ability to configure individual port costs gives the administrator the flexibility to manually control the spanning tree paths to the root bridge.</a:t>
            </a:r>
          </a:p>
        </p:txBody>
      </p:sp>
      <p:graphicFrame>
        <p:nvGraphicFramePr>
          <p:cNvPr id="6" name="Table 5">
            <a:extLst>
              <a:ext uri="{FF2B5EF4-FFF2-40B4-BE49-F238E27FC236}">
                <a16:creationId xmlns:a16="http://schemas.microsoft.com/office/drawing/2014/main" id="{2A470348-A6F1-8D4F-85FA-1B26A810916D}"/>
              </a:ext>
            </a:extLst>
          </p:cNvPr>
          <p:cNvGraphicFramePr>
            <a:graphicFrameLocks noGrp="1"/>
          </p:cNvGraphicFramePr>
          <p:nvPr>
            <p:extLst>
              <p:ext uri="{D42A27DB-BD31-4B8C-83A1-F6EECF244321}">
                <p14:modId xmlns:p14="http://schemas.microsoft.com/office/powerpoint/2010/main" val="1438845993"/>
              </p:ext>
            </p:extLst>
          </p:nvPr>
        </p:nvGraphicFramePr>
        <p:xfrm>
          <a:off x="3455940" y="4389754"/>
          <a:ext cx="4550733" cy="1844040"/>
        </p:xfrm>
        <a:graphic>
          <a:graphicData uri="http://schemas.openxmlformats.org/drawingml/2006/table">
            <a:tbl>
              <a:tblPr firstRow="1" bandRow="1">
                <a:tableStyleId>{5C22544A-7EE6-4342-B048-85BDC9FD1C3A}</a:tableStyleId>
              </a:tblPr>
              <a:tblGrid>
                <a:gridCol w="1516911">
                  <a:extLst>
                    <a:ext uri="{9D8B030D-6E8A-4147-A177-3AD203B41FA5}">
                      <a16:colId xmlns:a16="http://schemas.microsoft.com/office/drawing/2014/main" val="3048130775"/>
                    </a:ext>
                  </a:extLst>
                </a:gridCol>
                <a:gridCol w="1516911">
                  <a:extLst>
                    <a:ext uri="{9D8B030D-6E8A-4147-A177-3AD203B41FA5}">
                      <a16:colId xmlns:a16="http://schemas.microsoft.com/office/drawing/2014/main" val="587828259"/>
                    </a:ext>
                  </a:extLst>
                </a:gridCol>
                <a:gridCol w="1516911">
                  <a:extLst>
                    <a:ext uri="{9D8B030D-6E8A-4147-A177-3AD203B41FA5}">
                      <a16:colId xmlns:a16="http://schemas.microsoft.com/office/drawing/2014/main" val="3027954707"/>
                    </a:ext>
                  </a:extLst>
                </a:gridCol>
              </a:tblGrid>
              <a:tr h="0">
                <a:tc>
                  <a:txBody>
                    <a:bodyPr/>
                    <a:lstStyle/>
                    <a:p>
                      <a:pPr algn="l" fontAlgn="ctr"/>
                      <a:r>
                        <a:rPr lang="en-US" sz="1300" dirty="0">
                          <a:effectLst/>
                        </a:rPr>
                        <a:t>Link Speed</a:t>
                      </a:r>
                    </a:p>
                  </a:txBody>
                  <a:tcPr marL="63500" marR="63500" marT="63500" marB="63500" anchor="ctr"/>
                </a:tc>
                <a:tc>
                  <a:txBody>
                    <a:bodyPr/>
                    <a:lstStyle/>
                    <a:p>
                      <a:pPr algn="l" fontAlgn="ctr"/>
                      <a:r>
                        <a:rPr lang="en-US" sz="1300" dirty="0">
                          <a:effectLst/>
                        </a:rPr>
                        <a:t>STP Cost: IEEE 802.1D-1998</a:t>
                      </a:r>
                    </a:p>
                  </a:txBody>
                  <a:tcPr marL="63500" marR="63500" marT="63500" marB="63500" anchor="ctr"/>
                </a:tc>
                <a:tc>
                  <a:txBody>
                    <a:bodyPr/>
                    <a:lstStyle/>
                    <a:p>
                      <a:pPr algn="l" fontAlgn="ctr"/>
                      <a:r>
                        <a:rPr lang="en-US" sz="1300" dirty="0">
                          <a:effectLst/>
                        </a:rPr>
                        <a:t>RSTP Cost: IEEE 802.1w-2004</a:t>
                      </a:r>
                    </a:p>
                  </a:txBody>
                  <a:tcPr marL="63500" marR="63500" marT="63500" marB="63500" anchor="ctr"/>
                </a:tc>
                <a:extLst>
                  <a:ext uri="{0D108BD9-81ED-4DB2-BD59-A6C34878D82A}">
                    <a16:rowId xmlns:a16="http://schemas.microsoft.com/office/drawing/2014/main" val="1248994337"/>
                  </a:ext>
                </a:extLst>
              </a:tr>
              <a:tr h="330200">
                <a:tc>
                  <a:txBody>
                    <a:bodyPr/>
                    <a:lstStyle/>
                    <a:p>
                      <a:pPr fontAlgn="ctr"/>
                      <a:r>
                        <a:rPr lang="en-US" sz="1300" b="0" dirty="0">
                          <a:effectLst/>
                        </a:rPr>
                        <a:t>10 Gbps</a:t>
                      </a:r>
                    </a:p>
                  </a:txBody>
                  <a:tcPr marL="63500" marR="63500" marT="63500" marB="63500" anchor="ctr"/>
                </a:tc>
                <a:tc>
                  <a:txBody>
                    <a:bodyPr/>
                    <a:lstStyle/>
                    <a:p>
                      <a:pPr fontAlgn="ctr"/>
                      <a:r>
                        <a:rPr lang="en-US" sz="1300" b="0" dirty="0">
                          <a:effectLst/>
                        </a:rPr>
                        <a:t>2</a:t>
                      </a:r>
                    </a:p>
                  </a:txBody>
                  <a:tcPr marL="63500" marR="63500" marT="63500" marB="63500" anchor="ctr"/>
                </a:tc>
                <a:tc>
                  <a:txBody>
                    <a:bodyPr/>
                    <a:lstStyle/>
                    <a:p>
                      <a:pPr fontAlgn="ctr"/>
                      <a:r>
                        <a:rPr lang="en-US" sz="1300" b="0" dirty="0">
                          <a:effectLst/>
                        </a:rPr>
                        <a:t>2,000</a:t>
                      </a:r>
                    </a:p>
                  </a:txBody>
                  <a:tcPr marL="63500" marR="63500" marT="63500" marB="63500" anchor="ctr"/>
                </a:tc>
                <a:extLst>
                  <a:ext uri="{0D108BD9-81ED-4DB2-BD59-A6C34878D82A}">
                    <a16:rowId xmlns:a16="http://schemas.microsoft.com/office/drawing/2014/main" val="3046069016"/>
                  </a:ext>
                </a:extLst>
              </a:tr>
              <a:tr h="330200">
                <a:tc>
                  <a:txBody>
                    <a:bodyPr/>
                    <a:lstStyle/>
                    <a:p>
                      <a:pPr fontAlgn="ctr"/>
                      <a:r>
                        <a:rPr lang="en-US" sz="1300" b="0" dirty="0">
                          <a:effectLst/>
                        </a:rPr>
                        <a:t>1 Gbps</a:t>
                      </a:r>
                    </a:p>
                  </a:txBody>
                  <a:tcPr marL="63500" marR="63500" marT="63500" marB="63500" anchor="ctr"/>
                </a:tc>
                <a:tc>
                  <a:txBody>
                    <a:bodyPr/>
                    <a:lstStyle/>
                    <a:p>
                      <a:pPr fontAlgn="ctr"/>
                      <a:r>
                        <a:rPr lang="en-US" sz="1300" b="0" dirty="0">
                          <a:effectLst/>
                        </a:rPr>
                        <a:t>4</a:t>
                      </a:r>
                    </a:p>
                  </a:txBody>
                  <a:tcPr marL="63500" marR="63500" marT="63500" marB="63500" anchor="ctr"/>
                </a:tc>
                <a:tc>
                  <a:txBody>
                    <a:bodyPr/>
                    <a:lstStyle/>
                    <a:p>
                      <a:pPr fontAlgn="ctr"/>
                      <a:r>
                        <a:rPr lang="en-US" sz="1300" b="0" dirty="0">
                          <a:effectLst/>
                        </a:rPr>
                        <a:t>20,000</a:t>
                      </a:r>
                    </a:p>
                  </a:txBody>
                  <a:tcPr marL="63500" marR="63500" marT="63500" marB="63500" anchor="ctr"/>
                </a:tc>
                <a:extLst>
                  <a:ext uri="{0D108BD9-81ED-4DB2-BD59-A6C34878D82A}">
                    <a16:rowId xmlns:a16="http://schemas.microsoft.com/office/drawing/2014/main" val="1958443028"/>
                  </a:ext>
                </a:extLst>
              </a:tr>
              <a:tr h="330200">
                <a:tc>
                  <a:txBody>
                    <a:bodyPr/>
                    <a:lstStyle/>
                    <a:p>
                      <a:pPr fontAlgn="ctr"/>
                      <a:r>
                        <a:rPr lang="en-US" sz="1300" b="0" dirty="0">
                          <a:effectLst/>
                        </a:rPr>
                        <a:t>100 Mbps</a:t>
                      </a:r>
                    </a:p>
                  </a:txBody>
                  <a:tcPr marL="63500" marR="63500" marT="63500" marB="63500" anchor="ctr"/>
                </a:tc>
                <a:tc>
                  <a:txBody>
                    <a:bodyPr/>
                    <a:lstStyle/>
                    <a:p>
                      <a:pPr fontAlgn="ctr"/>
                      <a:r>
                        <a:rPr lang="en-US" sz="1300" b="0" dirty="0">
                          <a:effectLst/>
                        </a:rPr>
                        <a:t>19</a:t>
                      </a:r>
                    </a:p>
                  </a:txBody>
                  <a:tcPr marL="63500" marR="63500" marT="63500" marB="63500" anchor="ctr"/>
                </a:tc>
                <a:tc>
                  <a:txBody>
                    <a:bodyPr/>
                    <a:lstStyle/>
                    <a:p>
                      <a:pPr fontAlgn="ctr"/>
                      <a:r>
                        <a:rPr lang="en-US" sz="1300" b="0" dirty="0">
                          <a:effectLst/>
                        </a:rPr>
                        <a:t>200,000</a:t>
                      </a:r>
                    </a:p>
                  </a:txBody>
                  <a:tcPr marL="63500" marR="63500" marT="63500" marB="63500" anchor="ctr"/>
                </a:tc>
                <a:extLst>
                  <a:ext uri="{0D108BD9-81ED-4DB2-BD59-A6C34878D82A}">
                    <a16:rowId xmlns:a16="http://schemas.microsoft.com/office/drawing/2014/main" val="2368176495"/>
                  </a:ext>
                </a:extLst>
              </a:tr>
              <a:tr h="330200">
                <a:tc>
                  <a:txBody>
                    <a:bodyPr/>
                    <a:lstStyle/>
                    <a:p>
                      <a:pPr fontAlgn="ctr"/>
                      <a:r>
                        <a:rPr lang="en-US" sz="1300" b="0" dirty="0">
                          <a:effectLst/>
                        </a:rPr>
                        <a:t>10 Mbps</a:t>
                      </a:r>
                    </a:p>
                  </a:txBody>
                  <a:tcPr marL="63500" marR="63500" marT="63500" marB="63500" anchor="ctr"/>
                </a:tc>
                <a:tc>
                  <a:txBody>
                    <a:bodyPr/>
                    <a:lstStyle/>
                    <a:p>
                      <a:pPr fontAlgn="ctr"/>
                      <a:r>
                        <a:rPr lang="en-US" sz="1300" b="0" dirty="0">
                          <a:effectLst/>
                        </a:rPr>
                        <a:t>100</a:t>
                      </a:r>
                    </a:p>
                  </a:txBody>
                  <a:tcPr marL="63500" marR="63500" marT="63500" marB="63500" anchor="ctr"/>
                </a:tc>
                <a:tc>
                  <a:txBody>
                    <a:bodyPr/>
                    <a:lstStyle/>
                    <a:p>
                      <a:pPr fontAlgn="ctr"/>
                      <a:r>
                        <a:rPr lang="en-US" sz="1300" b="0" dirty="0">
                          <a:effectLst/>
                        </a:rPr>
                        <a:t>2,000,000</a:t>
                      </a:r>
                    </a:p>
                  </a:txBody>
                  <a:tcPr marL="63500" marR="63500" marT="63500" marB="63500" anchor="ctr"/>
                </a:tc>
                <a:extLst>
                  <a:ext uri="{0D108BD9-81ED-4DB2-BD59-A6C34878D82A}">
                    <a16:rowId xmlns:a16="http://schemas.microsoft.com/office/drawing/2014/main" val="2858341229"/>
                  </a:ext>
                </a:extLst>
              </a:tr>
            </a:tbl>
          </a:graphicData>
        </a:graphic>
      </p:graphicFrame>
    </p:spTree>
    <p:custDataLst>
      <p:tags r:id="rId1"/>
    </p:custDataLst>
    <p:extLst>
      <p:ext uri="{BB962C8B-B14F-4D97-AF65-F5344CB8AC3E}">
        <p14:creationId xmlns:p14="http://schemas.microsoft.com/office/powerpoint/2010/main" val="377163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solidFill>
                  <a:srgbClr val="FF0000"/>
                </a:solidFill>
                <a:highlight>
                  <a:srgbClr val="FFFF00"/>
                </a:highlight>
              </a:rPr>
              <a:t>STP Operations</a:t>
            </a:r>
            <a:br>
              <a:rPr lang="en-US" dirty="0">
                <a:solidFill>
                  <a:srgbClr val="FF0000"/>
                </a:solidFill>
                <a:highlight>
                  <a:srgbClr val="FFFF00"/>
                </a:highlight>
              </a:rPr>
            </a:br>
            <a:r>
              <a:rPr lang="en-US" sz="3200" dirty="0">
                <a:solidFill>
                  <a:srgbClr val="FF0000"/>
                </a:solidFill>
                <a:highlight>
                  <a:srgbClr val="FFFF00"/>
                </a:highlight>
              </a:rPr>
              <a:t>2. Elect the Root Ports</a:t>
            </a:r>
          </a:p>
        </p:txBody>
      </p:sp>
      <p:sp>
        <p:nvSpPr>
          <p:cNvPr id="4" name="Content Placeholder 3">
            <a:extLst>
              <a:ext uri="{FF2B5EF4-FFF2-40B4-BE49-F238E27FC236}">
                <a16:creationId xmlns:a16="http://schemas.microsoft.com/office/drawing/2014/main" id="{98A1C0B4-C159-D149-B283-74D270C44CC4}"/>
              </a:ext>
            </a:extLst>
          </p:cNvPr>
          <p:cNvSpPr>
            <a:spLocks noGrp="1"/>
          </p:cNvSpPr>
          <p:nvPr>
            <p:ph idx="1"/>
          </p:nvPr>
        </p:nvSpPr>
        <p:spPr>
          <a:xfrm>
            <a:off x="440782" y="1260455"/>
            <a:ext cx="5122876" cy="4919863"/>
          </a:xfrm>
        </p:spPr>
        <p:txBody>
          <a:bodyPr/>
          <a:lstStyle/>
          <a:p>
            <a:pPr marL="457189" indent="-457189" algn="l">
              <a:buFont typeface="Arial" panose="020B0604020202020204" pitchFamily="34" charset="0"/>
              <a:buChar char="•"/>
            </a:pPr>
            <a:r>
              <a:rPr lang="en-US" sz="1600" dirty="0">
                <a:solidFill>
                  <a:schemeClr val="tx1"/>
                </a:solidFill>
              </a:rPr>
              <a:t>After the root bridge has been determined, the STA algorithm is used to select the root port. Every non-root switch will select one root port. The root port is the port closest to the root bridge in terms of overall cost to the root bridge. This overall cost is known as the internal root path cost.</a:t>
            </a:r>
          </a:p>
          <a:p>
            <a:pPr marL="457189" indent="-457189" algn="l">
              <a:buFont typeface="Arial" panose="020B0604020202020204" pitchFamily="34" charset="0"/>
              <a:buChar char="•"/>
            </a:pPr>
            <a:r>
              <a:rPr lang="en-US" sz="1600" dirty="0">
                <a:solidFill>
                  <a:schemeClr val="tx1"/>
                </a:solidFill>
              </a:rPr>
              <a:t>The internal root path cost is equal to the sum of all the port costs along the path to the root bridge, as shown in the figure. Paths with the lowest cost become preferred, and all other redundant paths are blocked. In the example, the internal root path cost from S2 to the root bridge S1 over path 1 is 19 while the internal root path cost over path 2 is 38. Because path 1 has a lower overall path cost to the root bridge, it is the preferred path and F0/1 becomes the root port on S2.</a:t>
            </a:r>
          </a:p>
          <a:p>
            <a:pPr marL="457189" indent="-457189" algn="l">
              <a:buFont typeface="Arial" panose="020B0604020202020204" pitchFamily="34" charset="0"/>
              <a:buChar char="•"/>
            </a:pPr>
            <a:endParaRPr lang="en-US" sz="1600" dirty="0">
              <a:solidFill>
                <a:schemeClr val="tx1"/>
              </a:solidFill>
            </a:endParaRPr>
          </a:p>
        </p:txBody>
      </p:sp>
      <p:pic>
        <p:nvPicPr>
          <p:cNvPr id="8" name="Picture 7">
            <a:extLst>
              <a:ext uri="{FF2B5EF4-FFF2-40B4-BE49-F238E27FC236}">
                <a16:creationId xmlns:a16="http://schemas.microsoft.com/office/drawing/2014/main" id="{951AB67B-3CD3-EA49-A4BF-C381D41B827B}"/>
              </a:ext>
            </a:extLst>
          </p:cNvPr>
          <p:cNvPicPr>
            <a:picLocks noChangeAspect="1"/>
          </p:cNvPicPr>
          <p:nvPr/>
        </p:nvPicPr>
        <p:blipFill>
          <a:blip r:embed="rId4"/>
          <a:stretch>
            <a:fillRect/>
          </a:stretch>
        </p:blipFill>
        <p:spPr>
          <a:xfrm>
            <a:off x="5782829" y="1468593"/>
            <a:ext cx="5776289" cy="3934244"/>
          </a:xfrm>
          <a:prstGeom prst="rect">
            <a:avLst/>
          </a:prstGeom>
        </p:spPr>
      </p:pic>
    </p:spTree>
    <p:custDataLst>
      <p:tags r:id="rId1"/>
    </p:custDataLst>
    <p:extLst>
      <p:ext uri="{BB962C8B-B14F-4D97-AF65-F5344CB8AC3E}">
        <p14:creationId xmlns:p14="http://schemas.microsoft.com/office/powerpoint/2010/main" val="343605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solidFill>
                  <a:srgbClr val="FF0000"/>
                </a:solidFill>
                <a:highlight>
                  <a:srgbClr val="FFFF00"/>
                </a:highlight>
              </a:rPr>
              <a:t>STP Operations</a:t>
            </a:r>
            <a:br>
              <a:rPr lang="en-US" dirty="0">
                <a:solidFill>
                  <a:srgbClr val="FF0000"/>
                </a:solidFill>
                <a:highlight>
                  <a:srgbClr val="FFFF00"/>
                </a:highlight>
              </a:rPr>
            </a:br>
            <a:r>
              <a:rPr lang="en-US" sz="3200" dirty="0">
                <a:solidFill>
                  <a:srgbClr val="FF0000"/>
                </a:solidFill>
                <a:highlight>
                  <a:srgbClr val="FFFF00"/>
                </a:highlight>
              </a:rPr>
              <a:t>3. Elect Designated Ports</a:t>
            </a:r>
          </a:p>
        </p:txBody>
      </p:sp>
      <p:sp>
        <p:nvSpPr>
          <p:cNvPr id="5" name="Content Placeholder 4">
            <a:extLst>
              <a:ext uri="{FF2B5EF4-FFF2-40B4-BE49-F238E27FC236}">
                <a16:creationId xmlns:a16="http://schemas.microsoft.com/office/drawing/2014/main" id="{BAFF1755-12EC-3741-B5E6-C9DE8EA1853F}"/>
              </a:ext>
            </a:extLst>
          </p:cNvPr>
          <p:cNvSpPr>
            <a:spLocks noGrp="1"/>
          </p:cNvSpPr>
          <p:nvPr>
            <p:ph idx="1"/>
          </p:nvPr>
        </p:nvSpPr>
        <p:spPr>
          <a:xfrm>
            <a:off x="632885" y="975783"/>
            <a:ext cx="5463116" cy="4919863"/>
          </a:xfrm>
        </p:spPr>
        <p:txBody>
          <a:bodyPr/>
          <a:lstStyle/>
          <a:p>
            <a:pPr marL="457189" indent="-457189" algn="l">
              <a:buFont typeface="Arial" panose="020B0604020202020204" pitchFamily="34" charset="0"/>
              <a:buChar char="•"/>
            </a:pPr>
            <a:r>
              <a:rPr lang="en-US" sz="1600" dirty="0">
                <a:solidFill>
                  <a:schemeClr val="tx1"/>
                </a:solidFill>
              </a:rPr>
              <a:t>Every segment between two switches will have one designated port. The designated port is a port on the segment that has the internal root path cost to the root bridge. In other words, the designated port has the best path to receive traffic leading to the root bridge.</a:t>
            </a:r>
          </a:p>
          <a:p>
            <a:pPr marL="457189" indent="-457189" algn="l">
              <a:buFont typeface="Arial" panose="020B0604020202020204" pitchFamily="34" charset="0"/>
              <a:buChar char="•"/>
            </a:pPr>
            <a:r>
              <a:rPr lang="en-US" sz="1600" dirty="0">
                <a:solidFill>
                  <a:schemeClr val="tx1"/>
                </a:solidFill>
              </a:rPr>
              <a:t>What is not a root port or a designated port becomes an alternate or blocked port. </a:t>
            </a:r>
          </a:p>
          <a:p>
            <a:pPr marL="457189" indent="-457189" algn="l">
              <a:buFont typeface="Arial" panose="020B0604020202020204" pitchFamily="34" charset="0"/>
              <a:buChar char="•"/>
            </a:pPr>
            <a:r>
              <a:rPr lang="en-US" sz="1600" dirty="0">
                <a:solidFill>
                  <a:schemeClr val="tx1"/>
                </a:solidFill>
              </a:rPr>
              <a:t>All ports on the root bridge are designated ports.</a:t>
            </a:r>
          </a:p>
          <a:p>
            <a:pPr marL="457189" indent="-457189" algn="l">
              <a:buFont typeface="Arial" panose="020B0604020202020204" pitchFamily="34" charset="0"/>
              <a:buChar char="•"/>
            </a:pPr>
            <a:r>
              <a:rPr lang="en-US" sz="1600" dirty="0">
                <a:solidFill>
                  <a:schemeClr val="tx1"/>
                </a:solidFill>
              </a:rPr>
              <a:t>If one end of a segment is a root port, the other end is a designated port.</a:t>
            </a:r>
          </a:p>
          <a:p>
            <a:pPr marL="457189" indent="-457189" algn="l">
              <a:buFont typeface="Arial" panose="020B0604020202020204" pitchFamily="34" charset="0"/>
              <a:buChar char="•"/>
            </a:pPr>
            <a:r>
              <a:rPr lang="en-US" sz="1600" dirty="0">
                <a:solidFill>
                  <a:schemeClr val="tx1"/>
                </a:solidFill>
              </a:rPr>
              <a:t>All ports attached to end devices are designated ports.</a:t>
            </a:r>
          </a:p>
          <a:p>
            <a:pPr marL="457189" indent="-457189" algn="l">
              <a:buFont typeface="Arial" panose="020B0604020202020204" pitchFamily="34" charset="0"/>
              <a:buChar char="•"/>
            </a:pPr>
            <a:r>
              <a:rPr lang="en-US" sz="1600" dirty="0">
                <a:solidFill>
                  <a:schemeClr val="tx1"/>
                </a:solidFill>
              </a:rPr>
              <a:t>On segments between two switches where neither of the switches is the root bridge, the port on the switch with the least-cost path to the root bridge is a designated port.</a:t>
            </a:r>
          </a:p>
        </p:txBody>
      </p:sp>
      <p:pic>
        <p:nvPicPr>
          <p:cNvPr id="7" name="Picture 6">
            <a:extLst>
              <a:ext uri="{FF2B5EF4-FFF2-40B4-BE49-F238E27FC236}">
                <a16:creationId xmlns:a16="http://schemas.microsoft.com/office/drawing/2014/main" id="{784DBA39-5A3C-534D-8D5D-E0C4A620F462}"/>
              </a:ext>
            </a:extLst>
          </p:cNvPr>
          <p:cNvPicPr>
            <a:picLocks noChangeAspect="1"/>
          </p:cNvPicPr>
          <p:nvPr/>
        </p:nvPicPr>
        <p:blipFill>
          <a:blip r:embed="rId4"/>
          <a:stretch>
            <a:fillRect/>
          </a:stretch>
        </p:blipFill>
        <p:spPr>
          <a:xfrm>
            <a:off x="6289438" y="1364900"/>
            <a:ext cx="5523487" cy="4128201"/>
          </a:xfrm>
          <a:prstGeom prst="rect">
            <a:avLst/>
          </a:prstGeom>
        </p:spPr>
      </p:pic>
    </p:spTree>
    <p:custDataLst>
      <p:tags r:id="rId1"/>
    </p:custDataLst>
    <p:extLst>
      <p:ext uri="{BB962C8B-B14F-4D97-AF65-F5344CB8AC3E}">
        <p14:creationId xmlns:p14="http://schemas.microsoft.com/office/powerpoint/2010/main" val="357086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solidFill>
                  <a:srgbClr val="FF0000"/>
                </a:solidFill>
                <a:highlight>
                  <a:srgbClr val="FFFF00"/>
                </a:highlight>
              </a:rPr>
              <a:t>STP Operations</a:t>
            </a:r>
            <a:br>
              <a:rPr lang="en-US" dirty="0">
                <a:solidFill>
                  <a:srgbClr val="FF0000"/>
                </a:solidFill>
                <a:highlight>
                  <a:srgbClr val="FFFF00"/>
                </a:highlight>
              </a:rPr>
            </a:br>
            <a:r>
              <a:rPr lang="en-US" sz="3200" dirty="0">
                <a:solidFill>
                  <a:srgbClr val="FF0000"/>
                </a:solidFill>
                <a:highlight>
                  <a:srgbClr val="FFFF00"/>
                </a:highlight>
              </a:rPr>
              <a:t>4. Elect Alternate (Blocked) Ports</a:t>
            </a:r>
          </a:p>
        </p:txBody>
      </p:sp>
      <p:sp>
        <p:nvSpPr>
          <p:cNvPr id="4" name="Content Placeholder 3">
            <a:extLst>
              <a:ext uri="{FF2B5EF4-FFF2-40B4-BE49-F238E27FC236}">
                <a16:creationId xmlns:a16="http://schemas.microsoft.com/office/drawing/2014/main" id="{D2F2A8CB-0EE1-BF4F-A411-83015666A9A9}"/>
              </a:ext>
            </a:extLst>
          </p:cNvPr>
          <p:cNvSpPr>
            <a:spLocks noGrp="1"/>
          </p:cNvSpPr>
          <p:nvPr>
            <p:ph idx="1"/>
          </p:nvPr>
        </p:nvSpPr>
        <p:spPr>
          <a:xfrm>
            <a:off x="632883" y="975783"/>
            <a:ext cx="4073796" cy="4919863"/>
          </a:xfrm>
        </p:spPr>
        <p:txBody>
          <a:bodyPr/>
          <a:lstStyle/>
          <a:p>
            <a:pPr marL="0" indent="0" algn="l"/>
            <a:r>
              <a:rPr lang="en-US" sz="1600" dirty="0">
                <a:solidFill>
                  <a:schemeClr val="tx1"/>
                </a:solidFill>
              </a:rPr>
              <a:t>If a port is not a root port or a designated port, then it becomes an alternate (or backup) port. </a:t>
            </a:r>
            <a:r>
              <a:rPr lang="en-US" sz="1600" dirty="0">
                <a:solidFill>
                  <a:schemeClr val="tx1"/>
                </a:solidFill>
                <a:highlight>
                  <a:srgbClr val="800000"/>
                </a:highlight>
              </a:rPr>
              <a:t>Here lowest bridge ID will choose as designated port. As per the image, S2 switch having the lowest bridge ID so on S3 switch. F0/2 will be blocked. </a:t>
            </a:r>
            <a:r>
              <a:rPr lang="en-US" sz="1600" dirty="0">
                <a:solidFill>
                  <a:schemeClr val="tx1"/>
                </a:solidFill>
              </a:rPr>
              <a:t>Alternate ports are in discarding or blocking state to prevent loops. In the figure, the STA has configured port F0/2 on S3 in the alternate role. Port F0/2 on S3 is in the blocking state and will not forward Ethernet frames. All other inter-switch ports are in forwarding state. This is the loop-prevention part of STP.</a:t>
            </a:r>
          </a:p>
        </p:txBody>
      </p:sp>
      <p:pic>
        <p:nvPicPr>
          <p:cNvPr id="8" name="Picture 7">
            <a:extLst>
              <a:ext uri="{FF2B5EF4-FFF2-40B4-BE49-F238E27FC236}">
                <a16:creationId xmlns:a16="http://schemas.microsoft.com/office/drawing/2014/main" id="{5C8335C5-D78C-AF41-ABE7-14F500797510}"/>
              </a:ext>
            </a:extLst>
          </p:cNvPr>
          <p:cNvPicPr>
            <a:picLocks noChangeAspect="1"/>
          </p:cNvPicPr>
          <p:nvPr/>
        </p:nvPicPr>
        <p:blipFill>
          <a:blip r:embed="rId4"/>
          <a:stretch>
            <a:fillRect/>
          </a:stretch>
        </p:blipFill>
        <p:spPr>
          <a:xfrm>
            <a:off x="5458047" y="1130060"/>
            <a:ext cx="6733953" cy="5153773"/>
          </a:xfrm>
          <a:prstGeom prst="rect">
            <a:avLst/>
          </a:prstGeom>
        </p:spPr>
      </p:pic>
      <p:pic>
        <p:nvPicPr>
          <p:cNvPr id="5" name="Picture 4">
            <a:extLst>
              <a:ext uri="{FF2B5EF4-FFF2-40B4-BE49-F238E27FC236}">
                <a16:creationId xmlns:a16="http://schemas.microsoft.com/office/drawing/2014/main" id="{5905197E-1A77-B572-4B1B-A2B5A284D103}"/>
              </a:ext>
            </a:extLst>
          </p:cNvPr>
          <p:cNvPicPr>
            <a:picLocks noChangeAspect="1"/>
          </p:cNvPicPr>
          <p:nvPr/>
        </p:nvPicPr>
        <p:blipFill>
          <a:blip r:embed="rId5"/>
          <a:stretch>
            <a:fillRect/>
          </a:stretch>
        </p:blipFill>
        <p:spPr>
          <a:xfrm>
            <a:off x="5563658" y="1475117"/>
            <a:ext cx="1843087" cy="586595"/>
          </a:xfrm>
          <a:prstGeom prst="rect">
            <a:avLst/>
          </a:prstGeom>
        </p:spPr>
      </p:pic>
      <p:pic>
        <p:nvPicPr>
          <p:cNvPr id="6" name="Picture 5">
            <a:extLst>
              <a:ext uri="{FF2B5EF4-FFF2-40B4-BE49-F238E27FC236}">
                <a16:creationId xmlns:a16="http://schemas.microsoft.com/office/drawing/2014/main" id="{3B229CEE-998B-5906-14CE-CCE044B96BCF}"/>
              </a:ext>
            </a:extLst>
          </p:cNvPr>
          <p:cNvPicPr>
            <a:picLocks noChangeAspect="1"/>
          </p:cNvPicPr>
          <p:nvPr/>
        </p:nvPicPr>
        <p:blipFill>
          <a:blip r:embed="rId6"/>
          <a:stretch>
            <a:fillRect/>
          </a:stretch>
        </p:blipFill>
        <p:spPr>
          <a:xfrm>
            <a:off x="8825023" y="4095136"/>
            <a:ext cx="1897611" cy="545876"/>
          </a:xfrm>
          <a:prstGeom prst="rect">
            <a:avLst/>
          </a:prstGeom>
        </p:spPr>
      </p:pic>
    </p:spTree>
    <p:custDataLst>
      <p:tags r:id="rId1"/>
    </p:custDataLst>
    <p:extLst>
      <p:ext uri="{BB962C8B-B14F-4D97-AF65-F5344CB8AC3E}">
        <p14:creationId xmlns:p14="http://schemas.microsoft.com/office/powerpoint/2010/main" val="127889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18456-0322-9919-9773-FF2C5E1CD220}"/>
              </a:ext>
            </a:extLst>
          </p:cNvPr>
          <p:cNvSpPr txBox="1"/>
          <p:nvPr/>
        </p:nvSpPr>
        <p:spPr>
          <a:xfrm>
            <a:off x="3832529" y="270345"/>
            <a:ext cx="3703258" cy="584775"/>
          </a:xfrm>
          <a:prstGeom prst="rect">
            <a:avLst/>
          </a:prstGeom>
          <a:noFill/>
        </p:spPr>
        <p:txBody>
          <a:bodyPr wrap="none" rtlCol="0">
            <a:spAutoFit/>
          </a:bodyPr>
          <a:lstStyle/>
          <a:p>
            <a:r>
              <a:rPr lang="en-US" sz="3200" dirty="0">
                <a:solidFill>
                  <a:srgbClr val="FF0000"/>
                </a:solidFill>
                <a:highlight>
                  <a:srgbClr val="FFFF00"/>
                </a:highlight>
              </a:rPr>
              <a:t>LAN Technologies</a:t>
            </a:r>
          </a:p>
        </p:txBody>
      </p:sp>
      <p:sp>
        <p:nvSpPr>
          <p:cNvPr id="4" name="TextBox 3">
            <a:extLst>
              <a:ext uri="{FF2B5EF4-FFF2-40B4-BE49-F238E27FC236}">
                <a16:creationId xmlns:a16="http://schemas.microsoft.com/office/drawing/2014/main" id="{6A9E597B-6035-9AD2-72B6-B896CF9AABF2}"/>
              </a:ext>
            </a:extLst>
          </p:cNvPr>
          <p:cNvSpPr txBox="1"/>
          <p:nvPr/>
        </p:nvSpPr>
        <p:spPr>
          <a:xfrm>
            <a:off x="416743" y="1070951"/>
            <a:ext cx="11358513" cy="5324535"/>
          </a:xfrm>
          <a:prstGeom prst="rect">
            <a:avLst/>
          </a:prstGeom>
          <a:noFill/>
        </p:spPr>
        <p:txBody>
          <a:bodyPr wrap="square" rtlCol="0">
            <a:spAutoFit/>
          </a:bodyPr>
          <a:lstStyle/>
          <a:p>
            <a:pPr marL="285750" indent="-285750" algn="l">
              <a:buFont typeface="Wingdings" pitchFamily="2" charset="2"/>
              <a:buChar char="v"/>
            </a:pPr>
            <a:r>
              <a:rPr lang="en-IN" sz="2000" dirty="0"/>
              <a:t>Spanning Tree Protocol (STP) Tutorial</a:t>
            </a:r>
          </a:p>
          <a:p>
            <a:pPr lvl="1"/>
            <a:r>
              <a:rPr lang="en-IN" sz="2000" dirty="0"/>
              <a:t>STP Features:</a:t>
            </a:r>
          </a:p>
          <a:p>
            <a:pPr marL="742950" lvl="1" indent="-285750">
              <a:buFont typeface="Arial" panose="020B0604020202020204" pitchFamily="34" charset="0"/>
              <a:buChar char="•"/>
            </a:pPr>
            <a:r>
              <a:rPr lang="en-IN" sz="2000" dirty="0"/>
              <a:t>Port-fast</a:t>
            </a:r>
          </a:p>
          <a:p>
            <a:pPr marL="742950" lvl="1" indent="-285750">
              <a:buFont typeface="Arial" panose="020B0604020202020204" pitchFamily="34" charset="0"/>
              <a:buChar char="•"/>
            </a:pPr>
            <a:r>
              <a:rPr lang="en-IN" sz="2000" dirty="0"/>
              <a:t>BPDU Guard</a:t>
            </a:r>
          </a:p>
          <a:p>
            <a:pPr marL="742950" lvl="1" indent="-285750">
              <a:buFont typeface="Arial" panose="020B0604020202020204" pitchFamily="34" charset="0"/>
              <a:buChar char="•"/>
            </a:pPr>
            <a:r>
              <a:rPr lang="en-IN" sz="2000" dirty="0"/>
              <a:t>Root Guard</a:t>
            </a:r>
          </a:p>
          <a:p>
            <a:pPr marL="285750" indent="-285750" algn="l">
              <a:buFont typeface="Wingdings" pitchFamily="2" charset="2"/>
              <a:buChar char="v"/>
            </a:pPr>
            <a:r>
              <a:rPr lang="en-IN" sz="2000" dirty="0"/>
              <a:t>Rapid Spanning Tree Protocol (RSTP) Tutorial</a:t>
            </a:r>
          </a:p>
          <a:p>
            <a:pPr marL="285750" indent="-285750" algn="l">
              <a:buFont typeface="Wingdings" pitchFamily="2" charset="2"/>
              <a:buChar char="v"/>
            </a:pPr>
            <a:r>
              <a:rPr lang="en-IN" sz="2000" dirty="0"/>
              <a:t>Virtual Local Area Network (VLAN) Tutorial</a:t>
            </a:r>
          </a:p>
          <a:p>
            <a:pPr marL="742950" lvl="1" indent="-285750">
              <a:buFont typeface="Arial" panose="020B0604020202020204" pitchFamily="34" charset="0"/>
              <a:buChar char="•"/>
            </a:pPr>
            <a:r>
              <a:rPr lang="en-IN" sz="2000" dirty="0"/>
              <a:t>Trunk port</a:t>
            </a:r>
          </a:p>
          <a:p>
            <a:pPr marL="742950" lvl="1" indent="-285750">
              <a:buFont typeface="Arial" panose="020B0604020202020204" pitchFamily="34" charset="0"/>
              <a:buChar char="•"/>
            </a:pPr>
            <a:r>
              <a:rPr lang="en-IN" sz="2000" dirty="0"/>
              <a:t>Access port</a:t>
            </a:r>
          </a:p>
          <a:p>
            <a:pPr marL="742950" lvl="1" indent="-285750">
              <a:buFont typeface="Arial" panose="020B0604020202020204" pitchFamily="34" charset="0"/>
              <a:buChar char="•"/>
            </a:pPr>
            <a:r>
              <a:rPr lang="en-IN" sz="2000" dirty="0"/>
              <a:t>Default VLAN</a:t>
            </a:r>
          </a:p>
          <a:p>
            <a:pPr marL="742950" lvl="1" indent="-285750">
              <a:buFont typeface="Arial" panose="020B0604020202020204" pitchFamily="34" charset="0"/>
              <a:buChar char="•"/>
            </a:pPr>
            <a:r>
              <a:rPr lang="en-IN" sz="2000" dirty="0"/>
              <a:t>Native VLAN</a:t>
            </a:r>
          </a:p>
          <a:p>
            <a:pPr algn="l"/>
            <a:endParaRPr lang="en-IN" sz="2000" dirty="0"/>
          </a:p>
          <a:p>
            <a:pPr marL="285750" indent="-285750" algn="l">
              <a:buFont typeface="Wingdings" pitchFamily="2" charset="2"/>
              <a:buChar char="v"/>
            </a:pPr>
            <a:r>
              <a:rPr lang="en-IN" sz="2000" dirty="0"/>
              <a:t>Inter VLAN Routing </a:t>
            </a:r>
          </a:p>
          <a:p>
            <a:pPr marL="285750" indent="-285750" algn="l">
              <a:buFont typeface="Wingdings" pitchFamily="2" charset="2"/>
              <a:buChar char="v"/>
            </a:pPr>
            <a:r>
              <a:rPr lang="en-IN" sz="2000" dirty="0"/>
              <a:t>VLAN Trunking Protocol (VTP) Tutorial</a:t>
            </a:r>
          </a:p>
          <a:p>
            <a:pPr marL="285750" indent="-285750" algn="l">
              <a:buFont typeface="Wingdings" pitchFamily="2" charset="2"/>
              <a:buChar char="v"/>
            </a:pPr>
            <a:r>
              <a:rPr lang="en-IN" sz="2000" dirty="0"/>
              <a:t>EtherChannel 	</a:t>
            </a:r>
          </a:p>
          <a:p>
            <a:pPr marL="742950" lvl="1" indent="-285750">
              <a:buFont typeface="Arial" panose="020B0604020202020204" pitchFamily="34" charset="0"/>
              <a:buChar char="•"/>
            </a:pPr>
            <a:r>
              <a:rPr lang="en-IN" sz="2000" dirty="0"/>
              <a:t>LACP (Link Aggregation Control Protocol)</a:t>
            </a:r>
          </a:p>
          <a:p>
            <a:pPr marL="285750" indent="-285750" algn="l">
              <a:buFont typeface="Wingdings" pitchFamily="2" charset="2"/>
              <a:buChar char="v"/>
            </a:pPr>
            <a:r>
              <a:rPr lang="en-IN" sz="2000" dirty="0"/>
              <a:t>LLDP (Link Layer Discovery Protocol)</a:t>
            </a:r>
          </a:p>
        </p:txBody>
      </p:sp>
      <p:pic>
        <p:nvPicPr>
          <p:cNvPr id="2052" name="Picture 4" descr="Cisco 250 Series Smart Switches - Cisco">
            <a:extLst>
              <a:ext uri="{FF2B5EF4-FFF2-40B4-BE49-F238E27FC236}">
                <a16:creationId xmlns:a16="http://schemas.microsoft.com/office/drawing/2014/main" id="{E5221DE4-F398-7236-58D1-F86892384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3029" y="1510728"/>
            <a:ext cx="5600820" cy="319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83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solidFill>
                  <a:srgbClr val="FF0000"/>
                </a:solidFill>
                <a:highlight>
                  <a:srgbClr val="FFFF00"/>
                </a:highlight>
              </a:rPr>
              <a:t>STP Operations</a:t>
            </a:r>
            <a:br>
              <a:rPr lang="en-US" dirty="0">
                <a:solidFill>
                  <a:srgbClr val="FF0000"/>
                </a:solidFill>
                <a:highlight>
                  <a:srgbClr val="FFFF00"/>
                </a:highlight>
              </a:rPr>
            </a:br>
            <a:r>
              <a:rPr lang="en-US" sz="3200" dirty="0">
                <a:solidFill>
                  <a:srgbClr val="FF0000"/>
                </a:solidFill>
                <a:highlight>
                  <a:srgbClr val="FFFF00"/>
                </a:highlight>
              </a:rPr>
              <a:t>Elect a Root Port from Multiple Equal-Cost Paths</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632883" y="975783"/>
            <a:ext cx="11040076" cy="4919863"/>
          </a:xfrm>
        </p:spPr>
        <p:txBody>
          <a:bodyPr/>
          <a:lstStyle/>
          <a:p>
            <a:pPr marL="0" indent="0" algn="l"/>
            <a:r>
              <a:rPr lang="en-US" sz="1867" dirty="0">
                <a:solidFill>
                  <a:schemeClr val="tx1"/>
                </a:solidFill>
              </a:rPr>
              <a:t>When a switch has multiple equal-cost paths to the root bridge, the switch will determine a port using the following criteria:</a:t>
            </a:r>
          </a:p>
          <a:p>
            <a:pPr marL="457189" indent="-457189" algn="l">
              <a:buFont typeface="Arial" panose="020B0604020202020204" pitchFamily="34" charset="0"/>
              <a:buChar char="•"/>
            </a:pPr>
            <a:r>
              <a:rPr lang="en-US" sz="1867" dirty="0">
                <a:solidFill>
                  <a:schemeClr val="tx1"/>
                </a:solidFill>
              </a:rPr>
              <a:t>Lowest sender BID</a:t>
            </a:r>
          </a:p>
          <a:p>
            <a:pPr marL="457189" indent="-457189" algn="l">
              <a:buFont typeface="Arial" panose="020B0604020202020204" pitchFamily="34" charset="0"/>
              <a:buChar char="•"/>
            </a:pPr>
            <a:r>
              <a:rPr lang="en-US" sz="1867" dirty="0">
                <a:solidFill>
                  <a:schemeClr val="tx1"/>
                </a:solidFill>
              </a:rPr>
              <a:t>Lowest sender port priority</a:t>
            </a:r>
          </a:p>
          <a:p>
            <a:pPr marL="457189" indent="-457189" algn="l">
              <a:buFont typeface="Arial" panose="020B0604020202020204" pitchFamily="34" charset="0"/>
              <a:buChar char="•"/>
            </a:pPr>
            <a:r>
              <a:rPr lang="en-US" sz="1867" dirty="0">
                <a:solidFill>
                  <a:schemeClr val="tx1"/>
                </a:solidFill>
              </a:rPr>
              <a:t>Lowest sender port ID</a:t>
            </a:r>
          </a:p>
          <a:p>
            <a:pPr marL="457189" indent="-457189" algn="l">
              <a:buFont typeface="Arial" panose="020B0604020202020204" pitchFamily="34" charset="0"/>
              <a:buChar char="•"/>
            </a:pPr>
            <a:endParaRPr lang="en-US" sz="1867" dirty="0">
              <a:solidFill>
                <a:schemeClr val="tx1"/>
              </a:solidFill>
            </a:endParaRPr>
          </a:p>
        </p:txBody>
      </p:sp>
    </p:spTree>
    <p:custDataLst>
      <p:tags r:id="rId1"/>
    </p:custDataLst>
    <p:extLst>
      <p:ext uri="{BB962C8B-B14F-4D97-AF65-F5344CB8AC3E}">
        <p14:creationId xmlns:p14="http://schemas.microsoft.com/office/powerpoint/2010/main" val="262238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solidFill>
                  <a:srgbClr val="FF0000"/>
                </a:solidFill>
                <a:highlight>
                  <a:srgbClr val="FFFF00"/>
                </a:highlight>
              </a:rPr>
              <a:t>STP Operations</a:t>
            </a:r>
            <a:br>
              <a:rPr lang="en-US" dirty="0">
                <a:solidFill>
                  <a:srgbClr val="FF0000"/>
                </a:solidFill>
                <a:highlight>
                  <a:srgbClr val="FFFF00"/>
                </a:highlight>
              </a:rPr>
            </a:br>
            <a:r>
              <a:rPr lang="en-US" sz="3200" dirty="0">
                <a:solidFill>
                  <a:srgbClr val="FF0000"/>
                </a:solidFill>
                <a:highlight>
                  <a:srgbClr val="FFFF00"/>
                </a:highlight>
              </a:rPr>
              <a:t>Elect a Root Port from Multiple Equal-Cost Paths (Cont.)</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632884" y="975784"/>
            <a:ext cx="10821925" cy="1817035"/>
          </a:xfrm>
        </p:spPr>
        <p:txBody>
          <a:bodyPr/>
          <a:lstStyle/>
          <a:p>
            <a:pPr marL="0" indent="0" algn="l"/>
            <a:r>
              <a:rPr lang="en-US" sz="1600" b="1" dirty="0">
                <a:solidFill>
                  <a:schemeClr val="tx1"/>
                </a:solidFill>
              </a:rPr>
              <a:t>Lowest Sender BID: </a:t>
            </a:r>
            <a:r>
              <a:rPr lang="en-US" sz="1600" dirty="0">
                <a:solidFill>
                  <a:schemeClr val="tx1"/>
                </a:solidFill>
              </a:rPr>
              <a:t>This topology has four switches with switch S1 as the root bridge. Port F0/1 on switch S3 and port F0/3 on switch S4 have been selected as root ports because they have the root path cost to the root bridge for their respective switches. S2 has two ports, F0/1 and F0/2 with equal cost paths to the root bridge. The bridge IDs of S3 and S4, will be used to break the tie. This is known as the sender’s BID. S3 has a BID of 32769.5555.5555.5555 and S4 has a BID of 32769.1111.1111.1111. Because S4 has a lower BID, the F0/1 port of S2, which is the port connected to S4, will be the root port.</a:t>
            </a:r>
          </a:p>
          <a:p>
            <a:pPr marL="457189" indent="-457189"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E99BE896-7512-1B49-A838-D62CC1B1BA75}"/>
              </a:ext>
            </a:extLst>
          </p:cNvPr>
          <p:cNvPicPr>
            <a:picLocks noChangeAspect="1"/>
          </p:cNvPicPr>
          <p:nvPr/>
        </p:nvPicPr>
        <p:blipFill>
          <a:blip r:embed="rId4"/>
          <a:stretch>
            <a:fillRect/>
          </a:stretch>
        </p:blipFill>
        <p:spPr>
          <a:xfrm>
            <a:off x="1284149" y="2812325"/>
            <a:ext cx="8559020" cy="3487481"/>
          </a:xfrm>
          <a:prstGeom prst="rect">
            <a:avLst/>
          </a:prstGeom>
        </p:spPr>
      </p:pic>
    </p:spTree>
    <p:custDataLst>
      <p:tags r:id="rId1"/>
    </p:custDataLst>
    <p:extLst>
      <p:ext uri="{BB962C8B-B14F-4D97-AF65-F5344CB8AC3E}">
        <p14:creationId xmlns:p14="http://schemas.microsoft.com/office/powerpoint/2010/main" val="148062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solidFill>
                  <a:srgbClr val="FF0000"/>
                </a:solidFill>
                <a:highlight>
                  <a:srgbClr val="FFFF00"/>
                </a:highlight>
              </a:rPr>
              <a:t>STP Operations</a:t>
            </a:r>
            <a:br>
              <a:rPr lang="en-US" dirty="0">
                <a:solidFill>
                  <a:srgbClr val="FF0000"/>
                </a:solidFill>
                <a:highlight>
                  <a:srgbClr val="FFFF00"/>
                </a:highlight>
              </a:rPr>
            </a:br>
            <a:r>
              <a:rPr lang="en-US" sz="3200" dirty="0">
                <a:solidFill>
                  <a:srgbClr val="FF0000"/>
                </a:solidFill>
                <a:highlight>
                  <a:srgbClr val="FFFF00"/>
                </a:highlight>
              </a:rPr>
              <a:t>Elect a Root Port from Multiple Equal-Cost Paths (Cont.)</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632884" y="975783"/>
            <a:ext cx="10821925" cy="4919863"/>
          </a:xfrm>
        </p:spPr>
        <p:txBody>
          <a:bodyPr/>
          <a:lstStyle/>
          <a:p>
            <a:pPr marL="0" indent="0" algn="l"/>
            <a:r>
              <a:rPr lang="en-US" sz="1867" b="1" dirty="0">
                <a:solidFill>
                  <a:schemeClr val="tx1"/>
                </a:solidFill>
              </a:rPr>
              <a:t>Lowest Sender Port Priority: </a:t>
            </a:r>
            <a:r>
              <a:rPr lang="en-US" sz="1867" dirty="0">
                <a:solidFill>
                  <a:schemeClr val="tx1"/>
                </a:solidFill>
              </a:rPr>
              <a:t>This topology has two switches which are connected with two equal-cost paths between them. S1 is the root bridge, so both of its ports are designated ports.</a:t>
            </a:r>
          </a:p>
          <a:p>
            <a:pPr marL="457189" indent="-457189" algn="l">
              <a:buFont typeface="Arial" panose="020B0604020202020204" pitchFamily="34" charset="0"/>
              <a:buChar char="•"/>
            </a:pPr>
            <a:r>
              <a:rPr lang="en-US" sz="1867" dirty="0">
                <a:solidFill>
                  <a:schemeClr val="tx1"/>
                </a:solidFill>
              </a:rPr>
              <a:t>S4 has two ports with equal-cost paths to the root bridge. Because both ports are connected to the same switch, the sender’s BID (S1) is equal. So the first step is a tie.</a:t>
            </a:r>
          </a:p>
          <a:p>
            <a:pPr marL="457189" indent="-457189" algn="l">
              <a:buFont typeface="Arial" panose="020B0604020202020204" pitchFamily="34" charset="0"/>
              <a:buChar char="•"/>
            </a:pPr>
            <a:r>
              <a:rPr lang="en-US" sz="1867" dirty="0">
                <a:solidFill>
                  <a:schemeClr val="tx1"/>
                </a:solidFill>
              </a:rPr>
              <a:t>Next, is the sender’s (S1) port priority. The default port priority is 128, so both ports on S1 have the same port priority. This is also a tie</a:t>
            </a:r>
            <a:r>
              <a:rPr lang="en-US" sz="1867" dirty="0">
                <a:solidFill>
                  <a:schemeClr val="tx1"/>
                </a:solidFill>
                <a:highlight>
                  <a:srgbClr val="FFFF00"/>
                </a:highlight>
              </a:rPr>
              <a:t>. </a:t>
            </a:r>
            <a:r>
              <a:rPr lang="en-US" sz="1867" dirty="0">
                <a:solidFill>
                  <a:srgbClr val="FF0000"/>
                </a:solidFill>
                <a:highlight>
                  <a:srgbClr val="FFFF00"/>
                </a:highlight>
              </a:rPr>
              <a:t>However, if either port on S1 was configured with a lower port priority, S4 would put its adjacent port in forwarding state. The other port on S4 would be a blocking state.</a:t>
            </a:r>
          </a:p>
          <a:p>
            <a:pPr marL="457189" indent="-457189" algn="l">
              <a:buFont typeface="Arial" panose="020B0604020202020204" pitchFamily="34" charset="0"/>
              <a:buChar char="•"/>
            </a:pPr>
            <a:endParaRPr lang="en-US" sz="1867" dirty="0">
              <a:solidFill>
                <a:schemeClr val="tx1"/>
              </a:solidFill>
            </a:endParaRPr>
          </a:p>
        </p:txBody>
      </p:sp>
      <p:pic>
        <p:nvPicPr>
          <p:cNvPr id="6" name="Picture 5">
            <a:extLst>
              <a:ext uri="{FF2B5EF4-FFF2-40B4-BE49-F238E27FC236}">
                <a16:creationId xmlns:a16="http://schemas.microsoft.com/office/drawing/2014/main" id="{BD227AC7-1471-5E4F-B5DF-2D182D2A7031}"/>
              </a:ext>
            </a:extLst>
          </p:cNvPr>
          <p:cNvPicPr>
            <a:picLocks noChangeAspect="1"/>
          </p:cNvPicPr>
          <p:nvPr/>
        </p:nvPicPr>
        <p:blipFill>
          <a:blip r:embed="rId4"/>
          <a:stretch>
            <a:fillRect/>
          </a:stretch>
        </p:blipFill>
        <p:spPr>
          <a:xfrm>
            <a:off x="1591045" y="3806962"/>
            <a:ext cx="9009911" cy="2329916"/>
          </a:xfrm>
          <a:prstGeom prst="rect">
            <a:avLst/>
          </a:prstGeom>
        </p:spPr>
      </p:pic>
      <p:sp>
        <p:nvSpPr>
          <p:cNvPr id="2" name="TextBox 1">
            <a:extLst>
              <a:ext uri="{FF2B5EF4-FFF2-40B4-BE49-F238E27FC236}">
                <a16:creationId xmlns:a16="http://schemas.microsoft.com/office/drawing/2014/main" id="{43C7D7DE-4774-0435-9F57-67417A470A1E}"/>
              </a:ext>
            </a:extLst>
          </p:cNvPr>
          <p:cNvSpPr txBox="1"/>
          <p:nvPr/>
        </p:nvSpPr>
        <p:spPr>
          <a:xfrm>
            <a:off x="1768414" y="4468482"/>
            <a:ext cx="825867" cy="369332"/>
          </a:xfrm>
          <a:prstGeom prst="rect">
            <a:avLst/>
          </a:prstGeom>
          <a:noFill/>
        </p:spPr>
        <p:txBody>
          <a:bodyPr wrap="none" rtlCol="0">
            <a:spAutoFit/>
          </a:bodyPr>
          <a:lstStyle/>
          <a:p>
            <a:r>
              <a:rPr lang="en-US" dirty="0"/>
              <a:t>32769</a:t>
            </a:r>
          </a:p>
        </p:txBody>
      </p:sp>
      <p:pic>
        <p:nvPicPr>
          <p:cNvPr id="4" name="Picture 3">
            <a:extLst>
              <a:ext uri="{FF2B5EF4-FFF2-40B4-BE49-F238E27FC236}">
                <a16:creationId xmlns:a16="http://schemas.microsoft.com/office/drawing/2014/main" id="{7C76C970-DDAD-9B07-601F-D2FB9721C3E0}"/>
              </a:ext>
            </a:extLst>
          </p:cNvPr>
          <p:cNvPicPr>
            <a:picLocks noChangeAspect="1"/>
          </p:cNvPicPr>
          <p:nvPr/>
        </p:nvPicPr>
        <p:blipFill>
          <a:blip r:embed="rId5"/>
          <a:stretch>
            <a:fillRect/>
          </a:stretch>
        </p:blipFill>
        <p:spPr>
          <a:xfrm>
            <a:off x="7737414" y="4109647"/>
            <a:ext cx="2571151" cy="172455"/>
          </a:xfrm>
          <a:prstGeom prst="rect">
            <a:avLst/>
          </a:prstGeom>
        </p:spPr>
      </p:pic>
      <p:sp>
        <p:nvSpPr>
          <p:cNvPr id="7" name="TextBox 6">
            <a:extLst>
              <a:ext uri="{FF2B5EF4-FFF2-40B4-BE49-F238E27FC236}">
                <a16:creationId xmlns:a16="http://schemas.microsoft.com/office/drawing/2014/main" id="{73888701-4A5F-00AB-51AA-E7BAE87AEE3E}"/>
              </a:ext>
            </a:extLst>
          </p:cNvPr>
          <p:cNvSpPr txBox="1"/>
          <p:nvPr/>
        </p:nvSpPr>
        <p:spPr>
          <a:xfrm>
            <a:off x="6161545" y="4221240"/>
            <a:ext cx="569387" cy="369332"/>
          </a:xfrm>
          <a:prstGeom prst="rect">
            <a:avLst/>
          </a:prstGeom>
          <a:noFill/>
        </p:spPr>
        <p:txBody>
          <a:bodyPr wrap="none" rtlCol="0">
            <a:spAutoFit/>
          </a:bodyPr>
          <a:lstStyle/>
          <a:p>
            <a:r>
              <a:rPr lang="en-US" dirty="0">
                <a:solidFill>
                  <a:srgbClr val="FF0000"/>
                </a:solidFill>
                <a:highlight>
                  <a:srgbClr val="FFFF00"/>
                </a:highlight>
              </a:rPr>
              <a:t>100</a:t>
            </a:r>
          </a:p>
        </p:txBody>
      </p:sp>
      <p:sp>
        <p:nvSpPr>
          <p:cNvPr id="8" name="TextBox 7">
            <a:extLst>
              <a:ext uri="{FF2B5EF4-FFF2-40B4-BE49-F238E27FC236}">
                <a16:creationId xmlns:a16="http://schemas.microsoft.com/office/drawing/2014/main" id="{BA3A068E-66F5-07AD-8BF2-78520A75A479}"/>
              </a:ext>
            </a:extLst>
          </p:cNvPr>
          <p:cNvSpPr txBox="1"/>
          <p:nvPr/>
        </p:nvSpPr>
        <p:spPr>
          <a:xfrm>
            <a:off x="7574549" y="4787254"/>
            <a:ext cx="325730" cy="369332"/>
          </a:xfrm>
          <a:prstGeom prst="rect">
            <a:avLst/>
          </a:prstGeom>
          <a:noFill/>
        </p:spPr>
        <p:txBody>
          <a:bodyPr wrap="none" rtlCol="0">
            <a:spAutoFit/>
          </a:bodyPr>
          <a:lstStyle/>
          <a:p>
            <a:r>
              <a:rPr lang="en-US" dirty="0">
                <a:solidFill>
                  <a:srgbClr val="FF0000"/>
                </a:solidFill>
                <a:highlight>
                  <a:srgbClr val="FFFF00"/>
                </a:highlight>
              </a:rPr>
              <a:t>X</a:t>
            </a:r>
          </a:p>
        </p:txBody>
      </p:sp>
      <p:sp>
        <p:nvSpPr>
          <p:cNvPr id="9" name="TextBox 8">
            <a:extLst>
              <a:ext uri="{FF2B5EF4-FFF2-40B4-BE49-F238E27FC236}">
                <a16:creationId xmlns:a16="http://schemas.microsoft.com/office/drawing/2014/main" id="{6F4685EF-FF36-AC15-DD2C-9AF762D5339B}"/>
              </a:ext>
            </a:extLst>
          </p:cNvPr>
          <p:cNvSpPr txBox="1"/>
          <p:nvPr/>
        </p:nvSpPr>
        <p:spPr>
          <a:xfrm>
            <a:off x="6385373" y="4529709"/>
            <a:ext cx="2004075" cy="276999"/>
          </a:xfrm>
          <a:prstGeom prst="rect">
            <a:avLst/>
          </a:prstGeom>
          <a:noFill/>
        </p:spPr>
        <p:txBody>
          <a:bodyPr wrap="square" rtlCol="0">
            <a:spAutoFit/>
          </a:bodyPr>
          <a:lstStyle/>
          <a:p>
            <a:r>
              <a:rPr lang="en-US" sz="1200" dirty="0">
                <a:highlight>
                  <a:srgbClr val="800000"/>
                </a:highlight>
              </a:rPr>
              <a:t>Designated port</a:t>
            </a:r>
          </a:p>
        </p:txBody>
      </p:sp>
    </p:spTree>
    <p:custDataLst>
      <p:tags r:id="rId1"/>
    </p:custDataLst>
    <p:extLst>
      <p:ext uri="{BB962C8B-B14F-4D97-AF65-F5344CB8AC3E}">
        <p14:creationId xmlns:p14="http://schemas.microsoft.com/office/powerpoint/2010/main" val="396240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solidFill>
                  <a:srgbClr val="FF0000"/>
                </a:solidFill>
                <a:highlight>
                  <a:srgbClr val="FFFF00"/>
                </a:highlight>
              </a:rPr>
              <a:t>STP Operations</a:t>
            </a:r>
            <a:br>
              <a:rPr lang="en-US" dirty="0">
                <a:solidFill>
                  <a:srgbClr val="FF0000"/>
                </a:solidFill>
                <a:highlight>
                  <a:srgbClr val="FFFF00"/>
                </a:highlight>
              </a:rPr>
            </a:br>
            <a:r>
              <a:rPr lang="en-US" sz="3200" dirty="0">
                <a:solidFill>
                  <a:srgbClr val="FF0000"/>
                </a:solidFill>
                <a:highlight>
                  <a:srgbClr val="FFFF00"/>
                </a:highlight>
              </a:rPr>
              <a:t>Elect a Root Port from Multiple Equal-Cost Paths (Cont.)</a:t>
            </a:r>
          </a:p>
        </p:txBody>
      </p:sp>
      <p:sp>
        <p:nvSpPr>
          <p:cNvPr id="4" name="Content Placeholder 3">
            <a:extLst>
              <a:ext uri="{FF2B5EF4-FFF2-40B4-BE49-F238E27FC236}">
                <a16:creationId xmlns:a16="http://schemas.microsoft.com/office/drawing/2014/main" id="{1368D71A-73F0-814F-8022-F2DAE07F9B3C}"/>
              </a:ext>
            </a:extLst>
          </p:cNvPr>
          <p:cNvSpPr>
            <a:spLocks noGrp="1"/>
          </p:cNvSpPr>
          <p:nvPr>
            <p:ph idx="1"/>
          </p:nvPr>
        </p:nvSpPr>
        <p:spPr>
          <a:xfrm>
            <a:off x="632883" y="975784"/>
            <a:ext cx="11040076" cy="1940544"/>
          </a:xfrm>
        </p:spPr>
        <p:txBody>
          <a:bodyPr/>
          <a:lstStyle/>
          <a:p>
            <a:pPr marL="457189" indent="-457189" algn="l">
              <a:buFont typeface="Arial" panose="020B0604020202020204" pitchFamily="34" charset="0"/>
              <a:buChar char="•"/>
            </a:pPr>
            <a:r>
              <a:rPr lang="en-US" sz="1867" b="1" dirty="0">
                <a:solidFill>
                  <a:schemeClr val="tx1"/>
                </a:solidFill>
              </a:rPr>
              <a:t>Lowest Sender Port ID: </a:t>
            </a:r>
            <a:r>
              <a:rPr lang="en-US" sz="1867" dirty="0">
                <a:solidFill>
                  <a:schemeClr val="tx1"/>
                </a:solidFill>
              </a:rPr>
              <a:t>The last tie-breaker is the lowest sender’s port ID. Switch S4 has received BPDUs from port F0/1 and port F0/2 on S1. The decision is based on the sender’s port ID, not the receiver’s port ID. Because the port ID of F0/1 on S1 is lower than port F0/2, the port F0/6 on switch S4 will be the root port. This is the port on S4 that is connected to the F0/1 port on S1.</a:t>
            </a:r>
          </a:p>
          <a:p>
            <a:pPr marL="457189" indent="-457189" algn="l">
              <a:buFont typeface="Arial" panose="020B0604020202020204" pitchFamily="34" charset="0"/>
              <a:buChar char="•"/>
            </a:pPr>
            <a:r>
              <a:rPr lang="en-US" sz="1867" dirty="0">
                <a:solidFill>
                  <a:schemeClr val="tx1"/>
                </a:solidFill>
              </a:rPr>
              <a:t>Port F0/5 on S4 will become an alternate port and placed in the blocking state.</a:t>
            </a:r>
          </a:p>
          <a:p>
            <a:pPr marL="457189" indent="-457189" algn="l">
              <a:buFont typeface="Arial" panose="020B0604020202020204" pitchFamily="34" charset="0"/>
              <a:buChar char="•"/>
            </a:pPr>
            <a:endParaRPr lang="en-US" sz="1867" dirty="0">
              <a:solidFill>
                <a:schemeClr val="tx1"/>
              </a:solidFill>
            </a:endParaRPr>
          </a:p>
        </p:txBody>
      </p:sp>
      <p:pic>
        <p:nvPicPr>
          <p:cNvPr id="8" name="Picture 7">
            <a:extLst>
              <a:ext uri="{FF2B5EF4-FFF2-40B4-BE49-F238E27FC236}">
                <a16:creationId xmlns:a16="http://schemas.microsoft.com/office/drawing/2014/main" id="{12206756-F70C-4542-BD72-9BC790741710}"/>
              </a:ext>
            </a:extLst>
          </p:cNvPr>
          <p:cNvPicPr>
            <a:picLocks noChangeAspect="1"/>
          </p:cNvPicPr>
          <p:nvPr/>
        </p:nvPicPr>
        <p:blipFill>
          <a:blip r:embed="rId4"/>
          <a:stretch>
            <a:fillRect/>
          </a:stretch>
        </p:blipFill>
        <p:spPr>
          <a:xfrm>
            <a:off x="923209" y="3136603"/>
            <a:ext cx="10459423" cy="2759043"/>
          </a:xfrm>
          <a:prstGeom prst="rect">
            <a:avLst/>
          </a:prstGeom>
        </p:spPr>
      </p:pic>
      <p:pic>
        <p:nvPicPr>
          <p:cNvPr id="5" name="Picture 4">
            <a:extLst>
              <a:ext uri="{FF2B5EF4-FFF2-40B4-BE49-F238E27FC236}">
                <a16:creationId xmlns:a16="http://schemas.microsoft.com/office/drawing/2014/main" id="{712F03C0-F721-C6BD-20F5-5EE37D48A1D1}"/>
              </a:ext>
            </a:extLst>
          </p:cNvPr>
          <p:cNvPicPr>
            <a:picLocks noChangeAspect="1"/>
          </p:cNvPicPr>
          <p:nvPr/>
        </p:nvPicPr>
        <p:blipFill>
          <a:blip r:embed="rId5"/>
          <a:stretch>
            <a:fillRect/>
          </a:stretch>
        </p:blipFill>
        <p:spPr>
          <a:xfrm>
            <a:off x="8349132" y="3398808"/>
            <a:ext cx="2778185" cy="186342"/>
          </a:xfrm>
          <a:prstGeom prst="rect">
            <a:avLst/>
          </a:prstGeom>
        </p:spPr>
      </p:pic>
    </p:spTree>
    <p:custDataLst>
      <p:tags r:id="rId1"/>
    </p:custDataLst>
    <p:extLst>
      <p:ext uri="{BB962C8B-B14F-4D97-AF65-F5344CB8AC3E}">
        <p14:creationId xmlns:p14="http://schemas.microsoft.com/office/powerpoint/2010/main" val="13244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highlight>
                  <a:srgbClr val="FFFF00"/>
                </a:highlight>
              </a:rPr>
              <a:t>STP Operations</a:t>
            </a:r>
            <a:br>
              <a:rPr lang="en-US" dirty="0">
                <a:highlight>
                  <a:srgbClr val="FFFF00"/>
                </a:highlight>
              </a:rPr>
            </a:br>
            <a:r>
              <a:rPr lang="en-US" sz="3200" dirty="0">
                <a:highlight>
                  <a:srgbClr val="FFFF00"/>
                </a:highlight>
              </a:rPr>
              <a:t>STP Timers and Port States</a:t>
            </a:r>
          </a:p>
        </p:txBody>
      </p:sp>
      <p:sp>
        <p:nvSpPr>
          <p:cNvPr id="5" name="Content Placeholder 4">
            <a:extLst>
              <a:ext uri="{FF2B5EF4-FFF2-40B4-BE49-F238E27FC236}">
                <a16:creationId xmlns:a16="http://schemas.microsoft.com/office/drawing/2014/main" id="{B1B77DA5-4B13-D443-A17F-3481265912C1}"/>
              </a:ext>
            </a:extLst>
          </p:cNvPr>
          <p:cNvSpPr>
            <a:spLocks noGrp="1"/>
          </p:cNvSpPr>
          <p:nvPr>
            <p:ph idx="1"/>
          </p:nvPr>
        </p:nvSpPr>
        <p:spPr>
          <a:xfrm>
            <a:off x="632883" y="975783"/>
            <a:ext cx="11040076" cy="4919863"/>
          </a:xfrm>
        </p:spPr>
        <p:txBody>
          <a:bodyPr/>
          <a:lstStyle/>
          <a:p>
            <a:pPr marL="0" indent="0" algn="l"/>
            <a:r>
              <a:rPr lang="en-US" sz="2133" b="1" dirty="0">
                <a:solidFill>
                  <a:schemeClr val="tx1"/>
                </a:solidFill>
              </a:rPr>
              <a:t>STP convergence requires three timers, as follows:</a:t>
            </a:r>
          </a:p>
          <a:p>
            <a:pPr marL="457189" indent="-457189" algn="l">
              <a:buFont typeface="Arial" panose="020B0604020202020204" pitchFamily="34" charset="0"/>
              <a:buChar char="•"/>
            </a:pPr>
            <a:r>
              <a:rPr lang="en-US" sz="1867" b="1" dirty="0">
                <a:solidFill>
                  <a:schemeClr val="tx1"/>
                </a:solidFill>
              </a:rPr>
              <a:t>Hello Timer</a:t>
            </a:r>
            <a:r>
              <a:rPr lang="en-US" sz="1867" dirty="0">
                <a:solidFill>
                  <a:schemeClr val="tx1"/>
                </a:solidFill>
              </a:rPr>
              <a:t> -The hello time is the interval between BPDUs. The default is 2 seconds but can be modified to between 1 and 10 seconds.</a:t>
            </a:r>
          </a:p>
          <a:p>
            <a:pPr marL="457189" indent="-457189" algn="l">
              <a:buFont typeface="Arial" panose="020B0604020202020204" pitchFamily="34" charset="0"/>
              <a:buChar char="•"/>
            </a:pPr>
            <a:r>
              <a:rPr lang="en-US" sz="1867" b="1" dirty="0">
                <a:solidFill>
                  <a:schemeClr val="tx1"/>
                </a:solidFill>
              </a:rPr>
              <a:t>Forward Delay Timer</a:t>
            </a:r>
            <a:r>
              <a:rPr lang="en-US" sz="1867" dirty="0">
                <a:solidFill>
                  <a:schemeClr val="tx1"/>
                </a:solidFill>
              </a:rPr>
              <a:t> -The forward delay is the time that is spent in the listening and learning state. The default is 15 seconds but can be modified to between 4 and 30 seconds.</a:t>
            </a:r>
          </a:p>
          <a:p>
            <a:pPr marL="457189" indent="-457189" algn="l">
              <a:buFont typeface="Arial" panose="020B0604020202020204" pitchFamily="34" charset="0"/>
              <a:buChar char="•"/>
            </a:pPr>
            <a:r>
              <a:rPr lang="en-US" sz="1867" b="1" dirty="0">
                <a:solidFill>
                  <a:schemeClr val="tx1"/>
                </a:solidFill>
              </a:rPr>
              <a:t>Max Age Timer</a:t>
            </a:r>
            <a:r>
              <a:rPr lang="en-US" sz="1867" dirty="0">
                <a:solidFill>
                  <a:schemeClr val="tx1"/>
                </a:solidFill>
              </a:rPr>
              <a:t> -The max age is the maximum length of time that a switch waits before attempting to change the STP topology. The default is 20 seconds but can be modified to between 6 and 40 seconds.</a:t>
            </a:r>
          </a:p>
          <a:p>
            <a:pPr marL="0" indent="0" algn="l"/>
            <a:r>
              <a:rPr lang="en-US" sz="1867" b="1" dirty="0">
                <a:solidFill>
                  <a:schemeClr val="tx1"/>
                </a:solidFill>
              </a:rPr>
              <a:t>Note</a:t>
            </a:r>
            <a:r>
              <a:rPr lang="en-US" sz="1867" dirty="0">
                <a:solidFill>
                  <a:schemeClr val="tx1"/>
                </a:solidFill>
              </a:rPr>
              <a:t>: The default times can be changed on the root bridge, which dictates the value of these timers for the STP domain.</a:t>
            </a:r>
          </a:p>
          <a:p>
            <a:pPr marL="457189" indent="-457189" algn="l">
              <a:buFont typeface="Arial" panose="020B0604020202020204" pitchFamily="34" charset="0"/>
              <a:buChar char="•"/>
            </a:pPr>
            <a:endParaRPr lang="en-US" sz="1867" dirty="0">
              <a:solidFill>
                <a:schemeClr val="tx1"/>
              </a:solidFill>
            </a:endParaRPr>
          </a:p>
        </p:txBody>
      </p:sp>
    </p:spTree>
    <p:custDataLst>
      <p:tags r:id="rId1"/>
    </p:custDataLst>
    <p:extLst>
      <p:ext uri="{BB962C8B-B14F-4D97-AF65-F5344CB8AC3E}">
        <p14:creationId xmlns:p14="http://schemas.microsoft.com/office/powerpoint/2010/main" val="41373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highlight>
                  <a:srgbClr val="FFFF00"/>
                </a:highlight>
              </a:rPr>
              <a:t>STP Operations</a:t>
            </a:r>
            <a:br>
              <a:rPr lang="en-US" dirty="0">
                <a:highlight>
                  <a:srgbClr val="FFFF00"/>
                </a:highlight>
              </a:rPr>
            </a:br>
            <a:r>
              <a:rPr lang="en-US" sz="3200" dirty="0">
                <a:highlight>
                  <a:srgbClr val="FFFF00"/>
                </a:highlight>
              </a:rPr>
              <a:t>STP Timers and Port States (Cont.</a:t>
            </a:r>
          </a:p>
        </p:txBody>
      </p:sp>
      <p:sp>
        <p:nvSpPr>
          <p:cNvPr id="4" name="Content Placeholder 3">
            <a:extLst>
              <a:ext uri="{FF2B5EF4-FFF2-40B4-BE49-F238E27FC236}">
                <a16:creationId xmlns:a16="http://schemas.microsoft.com/office/drawing/2014/main" id="{56D85BC3-AB2D-8447-8C9C-8A0651FFB1AE}"/>
              </a:ext>
            </a:extLst>
          </p:cNvPr>
          <p:cNvSpPr>
            <a:spLocks noGrp="1"/>
          </p:cNvSpPr>
          <p:nvPr>
            <p:ph idx="1"/>
          </p:nvPr>
        </p:nvSpPr>
        <p:spPr>
          <a:xfrm>
            <a:off x="575961" y="976783"/>
            <a:ext cx="11040076" cy="1355087"/>
          </a:xfrm>
        </p:spPr>
        <p:txBody>
          <a:bodyPr/>
          <a:lstStyle/>
          <a:p>
            <a:pPr marL="0" indent="0" algn="l"/>
            <a:r>
              <a:rPr lang="en-US" sz="1600" dirty="0">
                <a:solidFill>
                  <a:schemeClr val="tx1"/>
                </a:solidFill>
              </a:rPr>
              <a:t>STP facilitates the logical loop-free path throughout the broadcast domain. The spanning tree is determined through the information learned by the exchange of the BPDU frames between the interconnected switches. If a switch port transitions directly from the blocking state to the forwarding state without information about the full topology during the transition, the port can temporarily create a data loop. For this reason, STP has five ports states, four of which are operational port states as shown in the figure. The disabled state is considered non-operational.</a:t>
            </a:r>
          </a:p>
        </p:txBody>
      </p:sp>
      <p:pic>
        <p:nvPicPr>
          <p:cNvPr id="7" name="Picture 6">
            <a:extLst>
              <a:ext uri="{FF2B5EF4-FFF2-40B4-BE49-F238E27FC236}">
                <a16:creationId xmlns:a16="http://schemas.microsoft.com/office/drawing/2014/main" id="{F3797451-5F92-654B-B880-558418D9147D}"/>
              </a:ext>
            </a:extLst>
          </p:cNvPr>
          <p:cNvPicPr>
            <a:picLocks noChangeAspect="1"/>
          </p:cNvPicPr>
          <p:nvPr/>
        </p:nvPicPr>
        <p:blipFill>
          <a:blip r:embed="rId4"/>
          <a:stretch>
            <a:fillRect/>
          </a:stretch>
        </p:blipFill>
        <p:spPr>
          <a:xfrm>
            <a:off x="2552503" y="2572698"/>
            <a:ext cx="7086993" cy="3908865"/>
          </a:xfrm>
          <a:prstGeom prst="rect">
            <a:avLst/>
          </a:prstGeom>
        </p:spPr>
      </p:pic>
    </p:spTree>
    <p:custDataLst>
      <p:tags r:id="rId1"/>
    </p:custDataLst>
    <p:extLst>
      <p:ext uri="{BB962C8B-B14F-4D97-AF65-F5344CB8AC3E}">
        <p14:creationId xmlns:p14="http://schemas.microsoft.com/office/powerpoint/2010/main" val="6558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highlight>
                  <a:srgbClr val="FFFF00"/>
                </a:highlight>
              </a:rPr>
              <a:t>STP Operations</a:t>
            </a:r>
            <a:br>
              <a:rPr lang="en-US" dirty="0">
                <a:highlight>
                  <a:srgbClr val="FFFF00"/>
                </a:highlight>
              </a:rPr>
            </a:br>
            <a:r>
              <a:rPr lang="en-US" sz="3200" dirty="0">
                <a:highlight>
                  <a:srgbClr val="FFFF00"/>
                </a:highlight>
              </a:rPr>
              <a:t>Operational Details of Each Port State</a:t>
            </a:r>
          </a:p>
        </p:txBody>
      </p:sp>
      <p:sp>
        <p:nvSpPr>
          <p:cNvPr id="8" name="TextBox 7">
            <a:extLst>
              <a:ext uri="{FF2B5EF4-FFF2-40B4-BE49-F238E27FC236}">
                <a16:creationId xmlns:a16="http://schemas.microsoft.com/office/drawing/2014/main" id="{9EA3D610-DE6F-5146-9293-C967B7916D0F}"/>
              </a:ext>
            </a:extLst>
          </p:cNvPr>
          <p:cNvSpPr txBox="1"/>
          <p:nvPr/>
        </p:nvSpPr>
        <p:spPr>
          <a:xfrm>
            <a:off x="518583" y="1304608"/>
            <a:ext cx="7508787" cy="379656"/>
          </a:xfrm>
          <a:prstGeom prst="rect">
            <a:avLst/>
          </a:prstGeom>
          <a:noFill/>
        </p:spPr>
        <p:txBody>
          <a:bodyPr wrap="none" rtlCol="0">
            <a:spAutoFit/>
          </a:bodyPr>
          <a:lstStyle/>
          <a:p>
            <a:r>
              <a:rPr lang="en-US" sz="1867" dirty="0"/>
              <a:t>The table summarizes the operational details of each port state</a:t>
            </a:r>
          </a:p>
        </p:txBody>
      </p:sp>
      <p:graphicFrame>
        <p:nvGraphicFramePr>
          <p:cNvPr id="6" name="Content Placeholder 5">
            <a:extLst>
              <a:ext uri="{FF2B5EF4-FFF2-40B4-BE49-F238E27FC236}">
                <a16:creationId xmlns:a16="http://schemas.microsoft.com/office/drawing/2014/main" id="{AE589A4B-D1B7-394A-9FB2-7483BF91B080}"/>
              </a:ext>
            </a:extLst>
          </p:cNvPr>
          <p:cNvGraphicFramePr>
            <a:graphicFrameLocks noGrp="1"/>
          </p:cNvGraphicFramePr>
          <p:nvPr>
            <p:ph idx="1"/>
          </p:nvPr>
        </p:nvGraphicFramePr>
        <p:xfrm>
          <a:off x="632884" y="1797051"/>
          <a:ext cx="11040532" cy="4787053"/>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382108263"/>
                    </a:ext>
                  </a:extLst>
                </a:gridCol>
                <a:gridCol w="2760133">
                  <a:extLst>
                    <a:ext uri="{9D8B030D-6E8A-4147-A177-3AD203B41FA5}">
                      <a16:colId xmlns:a16="http://schemas.microsoft.com/office/drawing/2014/main" val="3226006749"/>
                    </a:ext>
                  </a:extLst>
                </a:gridCol>
                <a:gridCol w="2760133">
                  <a:extLst>
                    <a:ext uri="{9D8B030D-6E8A-4147-A177-3AD203B41FA5}">
                      <a16:colId xmlns:a16="http://schemas.microsoft.com/office/drawing/2014/main" val="1257693746"/>
                    </a:ext>
                  </a:extLst>
                </a:gridCol>
                <a:gridCol w="2760133">
                  <a:extLst>
                    <a:ext uri="{9D8B030D-6E8A-4147-A177-3AD203B41FA5}">
                      <a16:colId xmlns:a16="http://schemas.microsoft.com/office/drawing/2014/main" val="2722988786"/>
                    </a:ext>
                  </a:extLst>
                </a:gridCol>
              </a:tblGrid>
              <a:tr h="858520">
                <a:tc>
                  <a:txBody>
                    <a:bodyPr/>
                    <a:lstStyle/>
                    <a:p>
                      <a:pPr algn="l" fontAlgn="ctr"/>
                      <a:r>
                        <a:rPr lang="en-US" sz="2400" b="1" dirty="0">
                          <a:effectLst/>
                        </a:rPr>
                        <a:t>Port State</a:t>
                      </a:r>
                      <a:endParaRPr lang="en-US" sz="2400" dirty="0">
                        <a:effectLst/>
                      </a:endParaRPr>
                    </a:p>
                  </a:txBody>
                  <a:tcPr marL="63500" marR="63500" marT="63500" marB="63500" anchor="ctr"/>
                </a:tc>
                <a:tc>
                  <a:txBody>
                    <a:bodyPr/>
                    <a:lstStyle/>
                    <a:p>
                      <a:pPr algn="l" fontAlgn="ctr"/>
                      <a:r>
                        <a:rPr lang="en-US" sz="2400" b="1" dirty="0">
                          <a:effectLst/>
                        </a:rPr>
                        <a:t>BPDU</a:t>
                      </a:r>
                      <a:endParaRPr lang="en-US" sz="2400" dirty="0">
                        <a:effectLst/>
                      </a:endParaRPr>
                    </a:p>
                  </a:txBody>
                  <a:tcPr marL="63500" marR="63500" marT="63500" marB="63500" anchor="ctr"/>
                </a:tc>
                <a:tc>
                  <a:txBody>
                    <a:bodyPr/>
                    <a:lstStyle/>
                    <a:p>
                      <a:pPr algn="l" fontAlgn="ctr"/>
                      <a:r>
                        <a:rPr lang="en-US" sz="2400" b="1" dirty="0">
                          <a:effectLst/>
                        </a:rPr>
                        <a:t>MAC Address Table</a:t>
                      </a:r>
                      <a:endParaRPr lang="en-US" sz="2400" dirty="0">
                        <a:effectLst/>
                      </a:endParaRPr>
                    </a:p>
                  </a:txBody>
                  <a:tcPr marL="63500" marR="63500" marT="63500" marB="63500" anchor="ctr"/>
                </a:tc>
                <a:tc>
                  <a:txBody>
                    <a:bodyPr/>
                    <a:lstStyle/>
                    <a:p>
                      <a:pPr algn="l" fontAlgn="ctr"/>
                      <a:r>
                        <a:rPr lang="en-US" sz="2400" b="1" dirty="0">
                          <a:effectLst/>
                        </a:rPr>
                        <a:t>Forwarding Data Frames</a:t>
                      </a:r>
                      <a:endParaRPr lang="en-US" sz="2400" dirty="0">
                        <a:effectLst/>
                      </a:endParaRPr>
                    </a:p>
                  </a:txBody>
                  <a:tcPr marL="63500" marR="63500" marT="63500" marB="63500" anchor="ctr"/>
                </a:tc>
                <a:extLst>
                  <a:ext uri="{0D108BD9-81ED-4DB2-BD59-A6C34878D82A}">
                    <a16:rowId xmlns:a16="http://schemas.microsoft.com/office/drawing/2014/main" val="1910485252"/>
                  </a:ext>
                </a:extLst>
              </a:tr>
              <a:tr h="494453">
                <a:tc>
                  <a:txBody>
                    <a:bodyPr/>
                    <a:lstStyle/>
                    <a:p>
                      <a:pPr fontAlgn="ctr"/>
                      <a:r>
                        <a:rPr lang="en-US" sz="2400" b="0" dirty="0">
                          <a:effectLst/>
                        </a:rPr>
                        <a:t>Blocking</a:t>
                      </a:r>
                    </a:p>
                  </a:txBody>
                  <a:tcPr marL="63500" marR="63500" marT="63500" marB="63500" anchor="ctr"/>
                </a:tc>
                <a:tc>
                  <a:txBody>
                    <a:bodyPr/>
                    <a:lstStyle/>
                    <a:p>
                      <a:pPr fontAlgn="ctr"/>
                      <a:r>
                        <a:rPr lang="en-US" sz="2400" b="0" dirty="0">
                          <a:effectLst/>
                        </a:rPr>
                        <a:t>Receive only</a:t>
                      </a:r>
                    </a:p>
                  </a:txBody>
                  <a:tcPr marL="63500" marR="63500" marT="63500" marB="63500" anchor="ctr"/>
                </a:tc>
                <a:tc>
                  <a:txBody>
                    <a:bodyPr/>
                    <a:lstStyle/>
                    <a:p>
                      <a:pPr fontAlgn="ctr"/>
                      <a:r>
                        <a:rPr lang="en-US" sz="2400" b="0" dirty="0">
                          <a:effectLst/>
                        </a:rPr>
                        <a:t>No update</a:t>
                      </a:r>
                    </a:p>
                  </a:txBody>
                  <a:tcPr marL="63500" marR="63500" marT="63500" marB="63500" anchor="ctr"/>
                </a:tc>
                <a:tc>
                  <a:txBody>
                    <a:bodyPr/>
                    <a:lstStyle/>
                    <a:p>
                      <a:pPr fontAlgn="ctr"/>
                      <a:r>
                        <a:rPr lang="en-US" sz="2400" b="0" dirty="0">
                          <a:effectLst/>
                        </a:rPr>
                        <a:t>No</a:t>
                      </a:r>
                    </a:p>
                  </a:txBody>
                  <a:tcPr marL="63500" marR="63500" marT="63500" marB="63500" anchor="ctr"/>
                </a:tc>
                <a:extLst>
                  <a:ext uri="{0D108BD9-81ED-4DB2-BD59-A6C34878D82A}">
                    <a16:rowId xmlns:a16="http://schemas.microsoft.com/office/drawing/2014/main" val="3032405516"/>
                  </a:ext>
                </a:extLst>
              </a:tr>
              <a:tr h="858520">
                <a:tc>
                  <a:txBody>
                    <a:bodyPr/>
                    <a:lstStyle/>
                    <a:p>
                      <a:pPr fontAlgn="ctr"/>
                      <a:r>
                        <a:rPr lang="en-US" sz="2400" b="0" dirty="0">
                          <a:effectLst/>
                        </a:rPr>
                        <a:t>Listening</a:t>
                      </a:r>
                    </a:p>
                  </a:txBody>
                  <a:tcPr marL="63500" marR="63500" marT="63500" marB="63500" anchor="ctr"/>
                </a:tc>
                <a:tc>
                  <a:txBody>
                    <a:bodyPr/>
                    <a:lstStyle/>
                    <a:p>
                      <a:pPr fontAlgn="ctr"/>
                      <a:r>
                        <a:rPr lang="en-US" sz="2400" b="0" dirty="0">
                          <a:effectLst/>
                        </a:rPr>
                        <a:t>Receive and send</a:t>
                      </a:r>
                    </a:p>
                  </a:txBody>
                  <a:tcPr marL="63500" marR="63500" marT="63500" marB="63500" anchor="ctr"/>
                </a:tc>
                <a:tc>
                  <a:txBody>
                    <a:bodyPr/>
                    <a:lstStyle/>
                    <a:p>
                      <a:pPr fontAlgn="ctr"/>
                      <a:r>
                        <a:rPr lang="en-US" sz="2400" b="0" dirty="0">
                          <a:effectLst/>
                        </a:rPr>
                        <a:t>No update</a:t>
                      </a:r>
                    </a:p>
                  </a:txBody>
                  <a:tcPr marL="63500" marR="63500" marT="63500" marB="63500" anchor="ctr"/>
                </a:tc>
                <a:tc>
                  <a:txBody>
                    <a:bodyPr/>
                    <a:lstStyle/>
                    <a:p>
                      <a:pPr fontAlgn="ctr"/>
                      <a:r>
                        <a:rPr lang="en-US" sz="2400" b="0" dirty="0">
                          <a:effectLst/>
                        </a:rPr>
                        <a:t>No</a:t>
                      </a:r>
                    </a:p>
                  </a:txBody>
                  <a:tcPr marL="63500" marR="63500" marT="63500" marB="63500" anchor="ctr"/>
                </a:tc>
                <a:extLst>
                  <a:ext uri="{0D108BD9-81ED-4DB2-BD59-A6C34878D82A}">
                    <a16:rowId xmlns:a16="http://schemas.microsoft.com/office/drawing/2014/main" val="3184519708"/>
                  </a:ext>
                </a:extLst>
              </a:tr>
              <a:tr h="858520">
                <a:tc>
                  <a:txBody>
                    <a:bodyPr/>
                    <a:lstStyle/>
                    <a:p>
                      <a:pPr fontAlgn="ctr"/>
                      <a:r>
                        <a:rPr lang="en-US" sz="2400" b="0" dirty="0">
                          <a:effectLst/>
                        </a:rPr>
                        <a:t>Learning</a:t>
                      </a:r>
                    </a:p>
                  </a:txBody>
                  <a:tcPr marL="63500" marR="63500" marT="63500" marB="63500" anchor="ctr"/>
                </a:tc>
                <a:tc>
                  <a:txBody>
                    <a:bodyPr/>
                    <a:lstStyle/>
                    <a:p>
                      <a:pPr fontAlgn="ctr"/>
                      <a:r>
                        <a:rPr lang="en-US" sz="2400" b="0" dirty="0">
                          <a:effectLst/>
                        </a:rPr>
                        <a:t>Receive and send</a:t>
                      </a:r>
                    </a:p>
                  </a:txBody>
                  <a:tcPr marL="63500" marR="63500" marT="63500" marB="63500" anchor="ctr"/>
                </a:tc>
                <a:tc>
                  <a:txBody>
                    <a:bodyPr/>
                    <a:lstStyle/>
                    <a:p>
                      <a:pPr fontAlgn="ctr"/>
                      <a:r>
                        <a:rPr lang="en-US" sz="2400" b="0" dirty="0">
                          <a:effectLst/>
                        </a:rPr>
                        <a:t>Updating table</a:t>
                      </a:r>
                    </a:p>
                  </a:txBody>
                  <a:tcPr marL="63500" marR="63500" marT="63500" marB="63500" anchor="ctr"/>
                </a:tc>
                <a:tc>
                  <a:txBody>
                    <a:bodyPr/>
                    <a:lstStyle/>
                    <a:p>
                      <a:pPr fontAlgn="ctr"/>
                      <a:r>
                        <a:rPr lang="en-US" sz="2400" b="0" dirty="0">
                          <a:effectLst/>
                        </a:rPr>
                        <a:t>No</a:t>
                      </a:r>
                    </a:p>
                  </a:txBody>
                  <a:tcPr marL="63500" marR="63500" marT="63500" marB="63500" anchor="ctr"/>
                </a:tc>
                <a:extLst>
                  <a:ext uri="{0D108BD9-81ED-4DB2-BD59-A6C34878D82A}">
                    <a16:rowId xmlns:a16="http://schemas.microsoft.com/office/drawing/2014/main" val="899475805"/>
                  </a:ext>
                </a:extLst>
              </a:tr>
              <a:tr h="858520">
                <a:tc>
                  <a:txBody>
                    <a:bodyPr/>
                    <a:lstStyle/>
                    <a:p>
                      <a:pPr fontAlgn="ctr"/>
                      <a:r>
                        <a:rPr lang="en-US" sz="2400" b="0" dirty="0">
                          <a:effectLst/>
                        </a:rPr>
                        <a:t>Forwarding</a:t>
                      </a:r>
                    </a:p>
                  </a:txBody>
                  <a:tcPr marL="63500" marR="63500" marT="63500" marB="63500" anchor="ctr"/>
                </a:tc>
                <a:tc>
                  <a:txBody>
                    <a:bodyPr/>
                    <a:lstStyle/>
                    <a:p>
                      <a:pPr fontAlgn="ctr"/>
                      <a:r>
                        <a:rPr lang="en-US" sz="2400" b="0" dirty="0">
                          <a:effectLst/>
                        </a:rPr>
                        <a:t>Receive and send</a:t>
                      </a:r>
                    </a:p>
                  </a:txBody>
                  <a:tcPr marL="63500" marR="63500" marT="63500" marB="63500" anchor="ctr"/>
                </a:tc>
                <a:tc>
                  <a:txBody>
                    <a:bodyPr/>
                    <a:lstStyle/>
                    <a:p>
                      <a:pPr fontAlgn="ctr"/>
                      <a:r>
                        <a:rPr lang="en-US" sz="2400" b="0" dirty="0">
                          <a:effectLst/>
                        </a:rPr>
                        <a:t>Updating table</a:t>
                      </a:r>
                    </a:p>
                  </a:txBody>
                  <a:tcPr marL="63500" marR="63500" marT="63500" marB="63500" anchor="ctr"/>
                </a:tc>
                <a:tc>
                  <a:txBody>
                    <a:bodyPr/>
                    <a:lstStyle/>
                    <a:p>
                      <a:pPr fontAlgn="ctr"/>
                      <a:r>
                        <a:rPr lang="en-US" sz="2400" b="0" dirty="0">
                          <a:effectLst/>
                        </a:rPr>
                        <a:t>Yes</a:t>
                      </a:r>
                    </a:p>
                  </a:txBody>
                  <a:tcPr marL="63500" marR="63500" marT="63500" marB="63500" anchor="ctr"/>
                </a:tc>
                <a:extLst>
                  <a:ext uri="{0D108BD9-81ED-4DB2-BD59-A6C34878D82A}">
                    <a16:rowId xmlns:a16="http://schemas.microsoft.com/office/drawing/2014/main" val="3795268361"/>
                  </a:ext>
                </a:extLst>
              </a:tr>
              <a:tr h="858520">
                <a:tc>
                  <a:txBody>
                    <a:bodyPr/>
                    <a:lstStyle/>
                    <a:p>
                      <a:pPr fontAlgn="ctr"/>
                      <a:r>
                        <a:rPr lang="en-US" sz="2400" b="0" dirty="0">
                          <a:effectLst/>
                        </a:rPr>
                        <a:t>Disabled</a:t>
                      </a:r>
                    </a:p>
                  </a:txBody>
                  <a:tcPr marL="63500" marR="63500" marT="63500" marB="63500" anchor="ctr"/>
                </a:tc>
                <a:tc>
                  <a:txBody>
                    <a:bodyPr/>
                    <a:lstStyle/>
                    <a:p>
                      <a:pPr fontAlgn="ctr"/>
                      <a:r>
                        <a:rPr lang="en-US" sz="2400" b="0" dirty="0">
                          <a:effectLst/>
                        </a:rPr>
                        <a:t>None sent or received</a:t>
                      </a:r>
                    </a:p>
                  </a:txBody>
                  <a:tcPr marL="63500" marR="63500" marT="63500" marB="63500" anchor="ctr"/>
                </a:tc>
                <a:tc>
                  <a:txBody>
                    <a:bodyPr/>
                    <a:lstStyle/>
                    <a:p>
                      <a:pPr fontAlgn="ctr"/>
                      <a:r>
                        <a:rPr lang="en-US" sz="2400" b="0" dirty="0">
                          <a:effectLst/>
                        </a:rPr>
                        <a:t>No update</a:t>
                      </a:r>
                    </a:p>
                  </a:txBody>
                  <a:tcPr marL="63500" marR="63500" marT="63500" marB="63500" anchor="ctr"/>
                </a:tc>
                <a:tc>
                  <a:txBody>
                    <a:bodyPr/>
                    <a:lstStyle/>
                    <a:p>
                      <a:pPr fontAlgn="ctr"/>
                      <a:r>
                        <a:rPr lang="en-US" sz="2400" b="0" dirty="0">
                          <a:effectLst/>
                        </a:rPr>
                        <a:t>No</a:t>
                      </a:r>
                    </a:p>
                  </a:txBody>
                  <a:tcPr marL="63500" marR="63500" marT="63500" marB="63500" anchor="ctr"/>
                </a:tc>
                <a:extLst>
                  <a:ext uri="{0D108BD9-81ED-4DB2-BD59-A6C34878D82A}">
                    <a16:rowId xmlns:a16="http://schemas.microsoft.com/office/drawing/2014/main" val="1385506589"/>
                  </a:ext>
                </a:extLst>
              </a:tr>
            </a:tbl>
          </a:graphicData>
        </a:graphic>
      </p:graphicFrame>
    </p:spTree>
    <p:custDataLst>
      <p:tags r:id="rId1"/>
    </p:custDataLst>
    <p:extLst>
      <p:ext uri="{BB962C8B-B14F-4D97-AF65-F5344CB8AC3E}">
        <p14:creationId xmlns:p14="http://schemas.microsoft.com/office/powerpoint/2010/main" val="215737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highlight>
                  <a:srgbClr val="FFFF00"/>
                </a:highlight>
              </a:rPr>
              <a:t>STP Operations</a:t>
            </a:r>
            <a:br>
              <a:rPr lang="en-US" dirty="0">
                <a:highlight>
                  <a:srgbClr val="FFFF00"/>
                </a:highlight>
              </a:rPr>
            </a:br>
            <a:r>
              <a:rPr lang="en-US" sz="3200" dirty="0">
                <a:highlight>
                  <a:srgbClr val="FFFF00"/>
                </a:highlight>
              </a:rPr>
              <a:t>Per-VLAN Spanning Tree</a:t>
            </a:r>
          </a:p>
        </p:txBody>
      </p:sp>
      <p:sp>
        <p:nvSpPr>
          <p:cNvPr id="4" name="Content Placeholder 3">
            <a:extLst>
              <a:ext uri="{FF2B5EF4-FFF2-40B4-BE49-F238E27FC236}">
                <a16:creationId xmlns:a16="http://schemas.microsoft.com/office/drawing/2014/main" id="{01552213-467D-5A43-B690-8D66D33BDFB3}"/>
              </a:ext>
            </a:extLst>
          </p:cNvPr>
          <p:cNvSpPr>
            <a:spLocks noGrp="1"/>
          </p:cNvSpPr>
          <p:nvPr>
            <p:ph idx="1"/>
          </p:nvPr>
        </p:nvSpPr>
        <p:spPr>
          <a:xfrm>
            <a:off x="632883" y="975783"/>
            <a:ext cx="11040076" cy="4919863"/>
          </a:xfrm>
        </p:spPr>
        <p:txBody>
          <a:bodyPr/>
          <a:lstStyle/>
          <a:p>
            <a:pPr marL="457189" indent="-457189" algn="l">
              <a:buFont typeface="Arial" panose="020B0604020202020204" pitchFamily="34" charset="0"/>
              <a:buChar char="•"/>
            </a:pPr>
            <a:endParaRPr lang="en-US" sz="1867" dirty="0">
              <a:solidFill>
                <a:schemeClr val="tx1"/>
              </a:solidFill>
            </a:endParaRPr>
          </a:p>
          <a:p>
            <a:pPr marL="0" indent="0" algn="l"/>
            <a:r>
              <a:rPr lang="en-US" sz="1867" dirty="0">
                <a:solidFill>
                  <a:schemeClr val="tx1"/>
                </a:solidFill>
              </a:rPr>
              <a:t>STP can be configured to operate in an environment with multiple VLANs. In Per-VLAN Spanning Tree (PVST) versions of STP, there is a root bridge elected for each spanning tree instance. This makes it possible to have different root bridges for different sets of VLANs. STP operates a separate instance of STP for each individual VLAN. If all ports on all switches are members of VLAN 1, then there is only one spanning tree instance.</a:t>
            </a:r>
          </a:p>
          <a:p>
            <a:pPr marL="457189" indent="-457189" algn="l">
              <a:buFont typeface="Arial" panose="020B0604020202020204" pitchFamily="34" charset="0"/>
              <a:buChar char="•"/>
            </a:pPr>
            <a:endParaRPr lang="en-US" sz="1867" dirty="0">
              <a:solidFill>
                <a:schemeClr val="tx1"/>
              </a:solidFill>
            </a:endParaRPr>
          </a:p>
        </p:txBody>
      </p:sp>
    </p:spTree>
    <p:custDataLst>
      <p:tags r:id="rId1"/>
    </p:custDataLst>
    <p:extLst>
      <p:ext uri="{BB962C8B-B14F-4D97-AF65-F5344CB8AC3E}">
        <p14:creationId xmlns:p14="http://schemas.microsoft.com/office/powerpoint/2010/main" val="122684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highlight>
                  <a:srgbClr val="FFFF00"/>
                </a:highlight>
              </a:rPr>
              <a:t>Evolution of STP</a:t>
            </a:r>
            <a:br>
              <a:rPr lang="en-US" dirty="0">
                <a:highlight>
                  <a:srgbClr val="FFFF00"/>
                </a:highlight>
              </a:rPr>
            </a:br>
            <a:r>
              <a:rPr lang="en-US" sz="3200" dirty="0">
                <a:highlight>
                  <a:srgbClr val="FFFF00"/>
                </a:highlight>
              </a:rPr>
              <a:t>Different Versions of STP</a:t>
            </a:r>
          </a:p>
        </p:txBody>
      </p:sp>
      <p:sp>
        <p:nvSpPr>
          <p:cNvPr id="4" name="Content Placeholder 3">
            <a:extLst>
              <a:ext uri="{FF2B5EF4-FFF2-40B4-BE49-F238E27FC236}">
                <a16:creationId xmlns:a16="http://schemas.microsoft.com/office/drawing/2014/main" id="{4E557AC4-A5AB-C14A-98F4-74D7EF3D60FA}"/>
              </a:ext>
            </a:extLst>
          </p:cNvPr>
          <p:cNvSpPr>
            <a:spLocks noGrp="1"/>
          </p:cNvSpPr>
          <p:nvPr>
            <p:ph idx="1"/>
          </p:nvPr>
        </p:nvSpPr>
        <p:spPr>
          <a:xfrm>
            <a:off x="632883" y="975783"/>
            <a:ext cx="11040076" cy="4919863"/>
          </a:xfrm>
        </p:spPr>
        <p:txBody>
          <a:bodyPr/>
          <a:lstStyle/>
          <a:p>
            <a:pPr marL="457189" indent="-457189" algn="l">
              <a:buFont typeface="Arial" panose="020B0604020202020204" pitchFamily="34" charset="0"/>
              <a:buChar char="•"/>
            </a:pPr>
            <a:r>
              <a:rPr lang="en-US" sz="1867" dirty="0">
                <a:solidFill>
                  <a:schemeClr val="tx1"/>
                </a:solidFill>
              </a:rPr>
              <a:t>Many professionals generically use spanning tree and STP to refer to the various implementations of spanning tree, such as Rapid Spanning Tree Protocol (RSTP) and Multiple Spanning Tree Protocol (MSTP). In order to communicate spanning tree concepts correctly, it is important to refer to the implementation or standard of spanning tree in context.</a:t>
            </a:r>
          </a:p>
          <a:p>
            <a:pPr marL="457189" indent="-457189" algn="l">
              <a:buFont typeface="Arial" panose="020B0604020202020204" pitchFamily="34" charset="0"/>
              <a:buChar char="•"/>
            </a:pPr>
            <a:r>
              <a:rPr lang="en-US" sz="1867" dirty="0">
                <a:solidFill>
                  <a:schemeClr val="tx1"/>
                </a:solidFill>
              </a:rPr>
              <a:t>The latest IEEE documentation on spanning tree (IEEE-802-1D-2004) says, "STP has now been superseded by the Rapid Spanning Tree Protocol (RSTP)."The IEEE uses "STP" to refer to the original implementation of spanning tree and "RSTP" to describe the version of spanning tree specified in IEEE-802.1D-2004. </a:t>
            </a:r>
          </a:p>
          <a:p>
            <a:pPr marL="457189" indent="-457189" algn="l">
              <a:buFont typeface="Arial" panose="020B0604020202020204" pitchFamily="34" charset="0"/>
              <a:buChar char="•"/>
            </a:pPr>
            <a:r>
              <a:rPr lang="en-US" sz="1867" dirty="0">
                <a:solidFill>
                  <a:schemeClr val="tx1"/>
                </a:solidFill>
              </a:rPr>
              <a:t>Because the two protocols share much of the same terminology and methods for the loop-free path, the primary focus will be on the current standard and the Cisco proprietary implementations of STP and RSTP.</a:t>
            </a:r>
          </a:p>
          <a:p>
            <a:pPr marL="457189" indent="-457189" algn="l">
              <a:buFont typeface="Arial" panose="020B0604020202020204" pitchFamily="34" charset="0"/>
              <a:buChar char="•"/>
            </a:pPr>
            <a:r>
              <a:rPr lang="en-US" sz="1867" dirty="0">
                <a:solidFill>
                  <a:schemeClr val="tx1"/>
                </a:solidFill>
              </a:rPr>
              <a:t>Cisco switches running IOS 15.0 or later, run PVST+ by default. This version incorporates many of the specifications of IEEE 802.1D-2004, such as alternate ports in place of the former non-designated ports. Switches must be explicitly configured for rapid spanning tree mode in order to run the rapid spanning tree protocol.</a:t>
            </a:r>
          </a:p>
        </p:txBody>
      </p:sp>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11127317" cy="975783"/>
          </a:xfrm>
        </p:spPr>
        <p:txBody>
          <a:bodyPr/>
          <a:lstStyle/>
          <a:p>
            <a:r>
              <a:rPr lang="en-US" sz="2000" dirty="0">
                <a:highlight>
                  <a:srgbClr val="FFFF00"/>
                </a:highlight>
              </a:rPr>
              <a:t>Evolution of STP</a:t>
            </a:r>
            <a:br>
              <a:rPr lang="en-US" sz="2000" dirty="0">
                <a:highlight>
                  <a:srgbClr val="FFFF00"/>
                </a:highlight>
              </a:rPr>
            </a:br>
            <a:r>
              <a:rPr lang="en-US" sz="2000" dirty="0">
                <a:highlight>
                  <a:srgbClr val="FFFF00"/>
                </a:highlight>
              </a:rPr>
              <a:t>Different Versions of STP (Cont.)</a:t>
            </a:r>
          </a:p>
        </p:txBody>
      </p:sp>
      <p:graphicFrame>
        <p:nvGraphicFramePr>
          <p:cNvPr id="6" name="Content Placeholder 5">
            <a:extLst>
              <a:ext uri="{FF2B5EF4-FFF2-40B4-BE49-F238E27FC236}">
                <a16:creationId xmlns:a16="http://schemas.microsoft.com/office/drawing/2014/main" id="{7D1C3B02-B1E4-2040-B969-49C63A6FDAE1}"/>
              </a:ext>
            </a:extLst>
          </p:cNvPr>
          <p:cNvGraphicFramePr>
            <a:graphicFrameLocks noGrp="1"/>
          </p:cNvGraphicFramePr>
          <p:nvPr>
            <p:ph idx="1"/>
            <p:extLst>
              <p:ext uri="{D42A27DB-BD31-4B8C-83A1-F6EECF244321}">
                <p14:modId xmlns:p14="http://schemas.microsoft.com/office/powerpoint/2010/main" val="3154600779"/>
              </p:ext>
            </p:extLst>
          </p:nvPr>
        </p:nvGraphicFramePr>
        <p:xfrm>
          <a:off x="161666" y="782637"/>
          <a:ext cx="11949821" cy="6049370"/>
        </p:xfrm>
        <a:graphic>
          <a:graphicData uri="http://schemas.openxmlformats.org/drawingml/2006/table">
            <a:tbl>
              <a:tblPr firstRow="1" bandRow="1">
                <a:tableStyleId>{5C22544A-7EE6-4342-B048-85BDC9FD1C3A}</a:tableStyleId>
              </a:tblPr>
              <a:tblGrid>
                <a:gridCol w="1141447">
                  <a:extLst>
                    <a:ext uri="{9D8B030D-6E8A-4147-A177-3AD203B41FA5}">
                      <a16:colId xmlns:a16="http://schemas.microsoft.com/office/drawing/2014/main" val="2181609705"/>
                    </a:ext>
                  </a:extLst>
                </a:gridCol>
                <a:gridCol w="10808374">
                  <a:extLst>
                    <a:ext uri="{9D8B030D-6E8A-4147-A177-3AD203B41FA5}">
                      <a16:colId xmlns:a16="http://schemas.microsoft.com/office/drawing/2014/main" val="3279706433"/>
                    </a:ext>
                  </a:extLst>
                </a:gridCol>
              </a:tblGrid>
              <a:tr h="718108">
                <a:tc>
                  <a:txBody>
                    <a:bodyPr/>
                    <a:lstStyle/>
                    <a:p>
                      <a:pPr algn="l" fontAlgn="ctr"/>
                      <a:r>
                        <a:rPr lang="en-US" sz="1600" dirty="0">
                          <a:effectLst/>
                        </a:rPr>
                        <a:t>STP Variety</a:t>
                      </a:r>
                    </a:p>
                  </a:txBody>
                  <a:tcPr marL="63500" marR="63500" marT="63500" marB="63500" anchor="ctr"/>
                </a:tc>
                <a:tc>
                  <a:txBody>
                    <a:bodyPr/>
                    <a:lstStyle/>
                    <a:p>
                      <a:pPr algn="l" fontAlgn="ctr"/>
                      <a:r>
                        <a:rPr lang="en-US" sz="1600" dirty="0">
                          <a:effectLst/>
                        </a:rPr>
                        <a:t>Description</a:t>
                      </a:r>
                    </a:p>
                  </a:txBody>
                  <a:tcPr marL="63500" marR="63500" marT="63500" marB="63500" anchor="ctr"/>
                </a:tc>
                <a:extLst>
                  <a:ext uri="{0D108BD9-81ED-4DB2-BD59-A6C34878D82A}">
                    <a16:rowId xmlns:a16="http://schemas.microsoft.com/office/drawing/2014/main" val="1112780972"/>
                  </a:ext>
                </a:extLst>
              </a:tr>
              <a:tr h="763171">
                <a:tc>
                  <a:txBody>
                    <a:bodyPr/>
                    <a:lstStyle/>
                    <a:p>
                      <a:pPr fontAlgn="ctr"/>
                      <a:r>
                        <a:rPr lang="en-US" sz="1600" b="0" dirty="0">
                          <a:effectLst/>
                        </a:rPr>
                        <a:t>STP</a:t>
                      </a:r>
                    </a:p>
                  </a:txBody>
                  <a:tcPr marL="63500" marR="63500" marT="63500" marB="63500" anchor="ctr"/>
                </a:tc>
                <a:tc>
                  <a:txBody>
                    <a:bodyPr/>
                    <a:lstStyle/>
                    <a:p>
                      <a:pPr fontAlgn="ctr"/>
                      <a:r>
                        <a:rPr lang="en-US" sz="1600" b="0" dirty="0">
                          <a:effectLst/>
                        </a:rPr>
                        <a:t>This is the original IEEE 802.1D version (802.1D-1998 and earlier) that provides a loop-free topology in a network with redundant links. Also called Common Spanning Tree (CST), it assumes one spanning tree instance for the entire bridged network, regardless of the number of VLANs.</a:t>
                      </a:r>
                    </a:p>
                  </a:txBody>
                  <a:tcPr marL="63500" marR="63500" marT="63500" marB="63500" anchor="ctr"/>
                </a:tc>
                <a:extLst>
                  <a:ext uri="{0D108BD9-81ED-4DB2-BD59-A6C34878D82A}">
                    <a16:rowId xmlns:a16="http://schemas.microsoft.com/office/drawing/2014/main" val="2267108576"/>
                  </a:ext>
                </a:extLst>
              </a:tr>
              <a:tr h="763171">
                <a:tc>
                  <a:txBody>
                    <a:bodyPr/>
                    <a:lstStyle/>
                    <a:p>
                      <a:pPr fontAlgn="ctr"/>
                      <a:r>
                        <a:rPr lang="en-US" sz="1600" b="0" dirty="0">
                          <a:effectLst/>
                        </a:rPr>
                        <a:t>PVST+</a:t>
                      </a:r>
                    </a:p>
                  </a:txBody>
                  <a:tcPr marL="63500" marR="63500" marT="63500" marB="63500" anchor="ctr"/>
                </a:tc>
                <a:tc>
                  <a:txBody>
                    <a:bodyPr/>
                    <a:lstStyle/>
                    <a:p>
                      <a:pPr fontAlgn="ctr"/>
                      <a:r>
                        <a:rPr lang="en-US" sz="1600" b="0" dirty="0">
                          <a:effectLst/>
                        </a:rPr>
                        <a:t>Per-VLAN Spanning Tree (PVST+) is a Cisco enhancement of STP that provides a separate 802.1D spanning tree instance for each VLAN configured in the network. PVST+ supports PortFast, UplinkFast, BackboneFast, BPDU guard, BPDU filter, root guard, and loop guard.</a:t>
                      </a:r>
                    </a:p>
                  </a:txBody>
                  <a:tcPr marL="63500" marR="63500" marT="63500" marB="63500" anchor="ctr"/>
                </a:tc>
                <a:extLst>
                  <a:ext uri="{0D108BD9-81ED-4DB2-BD59-A6C34878D82A}">
                    <a16:rowId xmlns:a16="http://schemas.microsoft.com/office/drawing/2014/main" val="872650561"/>
                  </a:ext>
                </a:extLst>
              </a:tr>
              <a:tr h="546412">
                <a:tc>
                  <a:txBody>
                    <a:bodyPr/>
                    <a:lstStyle/>
                    <a:p>
                      <a:pPr fontAlgn="ctr"/>
                      <a:r>
                        <a:rPr lang="en-US" sz="1600" b="0" dirty="0">
                          <a:effectLst/>
                        </a:rPr>
                        <a:t>802.1D-2004</a:t>
                      </a:r>
                    </a:p>
                  </a:txBody>
                  <a:tcPr marL="63500" marR="63500" marT="63500" marB="63500" anchor="ctr"/>
                </a:tc>
                <a:tc>
                  <a:txBody>
                    <a:bodyPr/>
                    <a:lstStyle/>
                    <a:p>
                      <a:pPr fontAlgn="ctr"/>
                      <a:r>
                        <a:rPr lang="en-US" sz="1600" b="0" dirty="0">
                          <a:effectLst/>
                        </a:rPr>
                        <a:t>This is an updated version of the STP standard, incorporating IEEE 802.1w.</a:t>
                      </a:r>
                    </a:p>
                  </a:txBody>
                  <a:tcPr marL="63500" marR="63500" marT="63500" marB="63500" anchor="ctr"/>
                </a:tc>
                <a:extLst>
                  <a:ext uri="{0D108BD9-81ED-4DB2-BD59-A6C34878D82A}">
                    <a16:rowId xmlns:a16="http://schemas.microsoft.com/office/drawing/2014/main" val="2268619542"/>
                  </a:ext>
                </a:extLst>
              </a:tr>
              <a:tr h="546412">
                <a:tc>
                  <a:txBody>
                    <a:bodyPr/>
                    <a:lstStyle/>
                    <a:p>
                      <a:pPr fontAlgn="ctr"/>
                      <a:r>
                        <a:rPr lang="en-US" sz="1600" b="0" dirty="0">
                          <a:effectLst/>
                        </a:rPr>
                        <a:t>RSTP</a:t>
                      </a:r>
                    </a:p>
                  </a:txBody>
                  <a:tcPr marL="63500" marR="63500" marT="63500" marB="63500" anchor="ctr"/>
                </a:tc>
                <a:tc>
                  <a:txBody>
                    <a:bodyPr/>
                    <a:lstStyle/>
                    <a:p>
                      <a:pPr fontAlgn="ctr"/>
                      <a:r>
                        <a:rPr lang="en-US" sz="1600" b="0" dirty="0">
                          <a:effectLst/>
                        </a:rPr>
                        <a:t>Rapid Spanning Tree Protocol (RSTP) or IEEE 802.1w is an evolution of STP that provides faster convergence than STP.</a:t>
                      </a:r>
                    </a:p>
                  </a:txBody>
                  <a:tcPr marL="63500" marR="63500" marT="63500" marB="63500" anchor="ctr"/>
                </a:tc>
                <a:extLst>
                  <a:ext uri="{0D108BD9-81ED-4DB2-BD59-A6C34878D82A}">
                    <a16:rowId xmlns:a16="http://schemas.microsoft.com/office/drawing/2014/main" val="3321853904"/>
                  </a:ext>
                </a:extLst>
              </a:tr>
              <a:tr h="763171">
                <a:tc>
                  <a:txBody>
                    <a:bodyPr/>
                    <a:lstStyle/>
                    <a:p>
                      <a:pPr fontAlgn="ctr"/>
                      <a:r>
                        <a:rPr lang="en-US" sz="1600" b="0" dirty="0">
                          <a:effectLst/>
                        </a:rPr>
                        <a:t>Rapid PVST+</a:t>
                      </a:r>
                    </a:p>
                  </a:txBody>
                  <a:tcPr marL="63500" marR="63500" marT="63500" marB="63500" anchor="ctr"/>
                </a:tc>
                <a:tc>
                  <a:txBody>
                    <a:bodyPr/>
                    <a:lstStyle/>
                    <a:p>
                      <a:pPr fontAlgn="ctr"/>
                      <a:r>
                        <a:rPr lang="en-US" sz="1600" b="0" dirty="0">
                          <a:effectLst/>
                        </a:rPr>
                        <a:t>This is a Cisco enhancement of RSTP that uses PVST+ and provides a separate instance of 802.1w per VLAN. Each separate instance supports PortFast, BPDU guard, BPDU filter, root guard, and loop guard.</a:t>
                      </a:r>
                    </a:p>
                  </a:txBody>
                  <a:tcPr marL="63500" marR="63500" marT="63500" marB="63500" anchor="ctr"/>
                </a:tc>
                <a:extLst>
                  <a:ext uri="{0D108BD9-81ED-4DB2-BD59-A6C34878D82A}">
                    <a16:rowId xmlns:a16="http://schemas.microsoft.com/office/drawing/2014/main" val="2147294024"/>
                  </a:ext>
                </a:extLst>
              </a:tr>
              <a:tr h="763171">
                <a:tc>
                  <a:txBody>
                    <a:bodyPr/>
                    <a:lstStyle/>
                    <a:p>
                      <a:pPr fontAlgn="ctr"/>
                      <a:r>
                        <a:rPr lang="en-US" sz="1600" b="0" dirty="0">
                          <a:effectLst/>
                        </a:rPr>
                        <a:t>MSTP</a:t>
                      </a:r>
                    </a:p>
                  </a:txBody>
                  <a:tcPr marL="63500" marR="63500" marT="63500" marB="63500" anchor="ctr"/>
                </a:tc>
                <a:tc>
                  <a:txBody>
                    <a:bodyPr/>
                    <a:lstStyle/>
                    <a:p>
                      <a:pPr fontAlgn="ctr"/>
                      <a:r>
                        <a:rPr lang="en-US" sz="1600" b="0" dirty="0">
                          <a:effectLst/>
                        </a:rPr>
                        <a:t>Multiple Spanning Tree Protocol (MSTP) is an IEEE standard inspired by the earlier Cisco proprietary Multiple Instance STP (MISTP) implementation. MSTP maps multiple VLANs into the same spanning tree instance.</a:t>
                      </a:r>
                    </a:p>
                  </a:txBody>
                  <a:tcPr marL="63500" marR="63500" marT="63500" marB="63500" anchor="ctr"/>
                </a:tc>
                <a:extLst>
                  <a:ext uri="{0D108BD9-81ED-4DB2-BD59-A6C34878D82A}">
                    <a16:rowId xmlns:a16="http://schemas.microsoft.com/office/drawing/2014/main" val="3668636701"/>
                  </a:ext>
                </a:extLst>
              </a:tr>
              <a:tr h="763171">
                <a:tc>
                  <a:txBody>
                    <a:bodyPr/>
                    <a:lstStyle/>
                    <a:p>
                      <a:pPr fontAlgn="ctr"/>
                      <a:r>
                        <a:rPr lang="en-US" sz="1600" b="0" dirty="0">
                          <a:effectLst/>
                        </a:rPr>
                        <a:t>MST</a:t>
                      </a:r>
                    </a:p>
                  </a:txBody>
                  <a:tcPr marL="63500" marR="63500" marT="63500" marB="63500" anchor="ctr"/>
                </a:tc>
                <a:tc>
                  <a:txBody>
                    <a:bodyPr/>
                    <a:lstStyle/>
                    <a:p>
                      <a:pPr fontAlgn="ctr"/>
                      <a:r>
                        <a:rPr lang="en-US" sz="1600" b="0" dirty="0">
                          <a:effectLst/>
                        </a:rPr>
                        <a:t>Multiple Spanning Tree (MST) is the Cisco implementation of MSTP, which provides up to 16 instances of RSTP and combines many VLANs with the same physical and logical topology into a common RSTP instance. Each instance supports PortFast, BPDU guard, BPDU filter, root guard, and loop guard.</a:t>
                      </a:r>
                    </a:p>
                  </a:txBody>
                  <a:tcPr marL="63500" marR="63500" marT="63500" marB="63500" anchor="ctr"/>
                </a:tc>
                <a:extLst>
                  <a:ext uri="{0D108BD9-81ED-4DB2-BD59-A6C34878D82A}">
                    <a16:rowId xmlns:a16="http://schemas.microsoft.com/office/drawing/2014/main" val="598208637"/>
                  </a:ext>
                </a:extLst>
              </a:tr>
            </a:tbl>
          </a:graphicData>
        </a:graphic>
      </p:graphicFrame>
    </p:spTree>
    <p:custDataLst>
      <p:tags r:id="rId1"/>
    </p:custDataLst>
    <p:extLst>
      <p:ext uri="{BB962C8B-B14F-4D97-AF65-F5344CB8AC3E}">
        <p14:creationId xmlns:p14="http://schemas.microsoft.com/office/powerpoint/2010/main" val="380527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92087" y="130766"/>
            <a:ext cx="9404723" cy="1400530"/>
          </a:xfrm>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92087" y="1065259"/>
            <a:ext cx="11804381" cy="1010068"/>
          </a:xfrm>
        </p:spPr>
        <p:txBody>
          <a:bodyPr/>
          <a:lstStyle/>
          <a:p>
            <a:pPr marL="0" indent="0" defTabSz="1219170" eaLnBrk="0" hangingPunct="0">
              <a:spcBef>
                <a:spcPct val="0"/>
              </a:spcBef>
              <a:spcAft>
                <a:spcPct val="0"/>
              </a:spcAft>
              <a:buClrTx/>
              <a:buSzTx/>
              <a:buNone/>
            </a:pPr>
            <a:r>
              <a:rPr lang="en-US" altLang="en-US" sz="1867" b="1" dirty="0">
                <a:ea typeface="Calibri" panose="020F0502020204030204" pitchFamily="34" charset="0"/>
                <a:cs typeface="Calibri" panose="020F0502020204030204" pitchFamily="34" charset="0"/>
              </a:rPr>
              <a:t>Module Title: STP Concepts</a:t>
            </a:r>
          </a:p>
          <a:p>
            <a:pPr marL="0" indent="0" defTabSz="1219170" eaLnBrk="0" hangingPunct="0">
              <a:spcBef>
                <a:spcPct val="0"/>
              </a:spcBef>
              <a:spcAft>
                <a:spcPct val="0"/>
              </a:spcAft>
              <a:buClrTx/>
              <a:buSzTx/>
              <a:buNone/>
            </a:pPr>
            <a:endParaRPr lang="en-US" altLang="en-US" sz="1867" dirty="0"/>
          </a:p>
          <a:p>
            <a:pPr marL="0" indent="0" defTabSz="1219170" eaLnBrk="0" hangingPunct="0">
              <a:spcBef>
                <a:spcPct val="0"/>
              </a:spcBef>
              <a:spcAft>
                <a:spcPct val="0"/>
              </a:spcAft>
              <a:buClrTx/>
              <a:buSzTx/>
              <a:buNone/>
            </a:pPr>
            <a:r>
              <a:rPr lang="en-US" altLang="en-US" sz="1867" b="1" dirty="0">
                <a:ea typeface="Calibri" panose="020F0502020204030204" pitchFamily="34" charset="0"/>
                <a:cs typeface="Calibri" panose="020F0502020204030204" pitchFamily="34" charset="0"/>
              </a:rPr>
              <a:t>Module Objective</a:t>
            </a:r>
            <a:r>
              <a:rPr lang="en-US" altLang="en-US" sz="1867" dirty="0">
                <a:ea typeface="Calibri" panose="020F0502020204030204" pitchFamily="34" charset="0"/>
                <a:cs typeface="Calibri" panose="020F0502020204030204" pitchFamily="34" charset="0"/>
              </a:rPr>
              <a:t>: </a:t>
            </a:r>
            <a:r>
              <a:rPr lang="en-US" dirty="0"/>
              <a:t>Explain how STP enables redundancy in a Layer 2 network.</a:t>
            </a:r>
            <a:endParaRPr lang="en-US" altLang="en-US" sz="667" dirty="0"/>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nvGraphicFramePr>
        <p:xfrm>
          <a:off x="874377" y="2309555"/>
          <a:ext cx="10073447" cy="2705946"/>
        </p:xfrm>
        <a:graphic>
          <a:graphicData uri="http://schemas.openxmlformats.org/drawingml/2006/table">
            <a:tbl>
              <a:tblPr firstRow="1" bandRow="1">
                <a:tableStyleId>{5C22544A-7EE6-4342-B048-85BDC9FD1C3A}</a:tableStyleId>
              </a:tblPr>
              <a:tblGrid>
                <a:gridCol w="4301127">
                  <a:extLst>
                    <a:ext uri="{9D8B030D-6E8A-4147-A177-3AD203B41FA5}">
                      <a16:colId xmlns:a16="http://schemas.microsoft.com/office/drawing/2014/main" val="2579019526"/>
                    </a:ext>
                  </a:extLst>
                </a:gridCol>
                <a:gridCol w="5772320">
                  <a:extLst>
                    <a:ext uri="{9D8B030D-6E8A-4147-A177-3AD203B41FA5}">
                      <a16:colId xmlns:a16="http://schemas.microsoft.com/office/drawing/2014/main" val="1764220437"/>
                    </a:ext>
                  </a:extLst>
                </a:gridCol>
              </a:tblGrid>
              <a:tr h="494453">
                <a:tc>
                  <a:txBody>
                    <a:bodyPr/>
                    <a:lstStyle/>
                    <a:p>
                      <a:pPr algn="l" fontAlgn="ctr"/>
                      <a:r>
                        <a:rPr lang="en-US" sz="2400" b="1" dirty="0">
                          <a:effectLst/>
                        </a:rPr>
                        <a:t>Topic Title</a:t>
                      </a:r>
                      <a:endParaRPr lang="en-US" sz="2400" dirty="0">
                        <a:effectLst/>
                      </a:endParaRPr>
                    </a:p>
                  </a:txBody>
                  <a:tcPr marL="63500" marR="63500" marT="63500" marB="63500" anchor="ctr"/>
                </a:tc>
                <a:tc>
                  <a:txBody>
                    <a:bodyPr/>
                    <a:lstStyle/>
                    <a:p>
                      <a:pPr algn="l" fontAlgn="ctr"/>
                      <a:r>
                        <a:rPr lang="en-US" sz="2400" b="1" dirty="0">
                          <a:effectLst/>
                        </a:rPr>
                        <a:t>Topic Objective</a:t>
                      </a:r>
                      <a:endParaRPr lang="en-US" sz="2400" dirty="0">
                        <a:effectLst/>
                      </a:endParaRPr>
                    </a:p>
                  </a:txBody>
                  <a:tcPr marL="63500" marR="63500" marT="63500" marB="63500" anchor="ctr"/>
                </a:tc>
                <a:extLst>
                  <a:ext uri="{0D108BD9-81ED-4DB2-BD59-A6C34878D82A}">
                    <a16:rowId xmlns:a16="http://schemas.microsoft.com/office/drawing/2014/main" val="742401779"/>
                  </a:ext>
                </a:extLst>
              </a:tr>
              <a:tr h="858520">
                <a:tc>
                  <a:txBody>
                    <a:bodyPr/>
                    <a:lstStyle/>
                    <a:p>
                      <a:pPr fontAlgn="ctr"/>
                      <a:r>
                        <a:rPr lang="en-US" sz="2400" b="1" dirty="0">
                          <a:solidFill>
                            <a:schemeClr val="bg1"/>
                          </a:solidFill>
                          <a:effectLst/>
                        </a:rPr>
                        <a:t>Purpose of STP</a:t>
                      </a:r>
                      <a:endParaRPr lang="en-US" sz="2400" b="0" dirty="0">
                        <a:solidFill>
                          <a:schemeClr val="bg1"/>
                        </a:solidFill>
                        <a:effectLst/>
                      </a:endParaRPr>
                    </a:p>
                  </a:txBody>
                  <a:tcPr marL="63500" marR="63500" marT="63500" marB="63500" anchor="ctr">
                    <a:solidFill>
                      <a:schemeClr val="accent1"/>
                    </a:solidFill>
                  </a:tcPr>
                </a:tc>
                <a:tc>
                  <a:txBody>
                    <a:bodyPr/>
                    <a:lstStyle/>
                    <a:p>
                      <a:pPr fontAlgn="ctr"/>
                      <a:r>
                        <a:rPr lang="en-US" sz="2400" b="0" dirty="0">
                          <a:effectLst/>
                        </a:rPr>
                        <a:t>Explain common problems in a redundant, L2 switched network.</a:t>
                      </a:r>
                    </a:p>
                  </a:txBody>
                  <a:tcPr marL="63500" marR="63500" marT="63500" marB="63500" anchor="ctr"/>
                </a:tc>
                <a:extLst>
                  <a:ext uri="{0D108BD9-81ED-4DB2-BD59-A6C34878D82A}">
                    <a16:rowId xmlns:a16="http://schemas.microsoft.com/office/drawing/2014/main" val="3150950737"/>
                  </a:ext>
                </a:extLst>
              </a:tr>
              <a:tr h="858520">
                <a:tc>
                  <a:txBody>
                    <a:bodyPr/>
                    <a:lstStyle/>
                    <a:p>
                      <a:pPr fontAlgn="ctr"/>
                      <a:r>
                        <a:rPr lang="en-US" sz="2400" b="1" dirty="0">
                          <a:solidFill>
                            <a:schemeClr val="bg1"/>
                          </a:solidFill>
                          <a:effectLst/>
                        </a:rPr>
                        <a:t>STP Operations</a:t>
                      </a:r>
                      <a:endParaRPr lang="en-US" sz="2400" b="0" dirty="0">
                        <a:solidFill>
                          <a:schemeClr val="bg1"/>
                        </a:solidFill>
                        <a:effectLst/>
                      </a:endParaRPr>
                    </a:p>
                  </a:txBody>
                  <a:tcPr marL="63500" marR="63500" marT="63500" marB="63500" anchor="ctr">
                    <a:solidFill>
                      <a:schemeClr val="accent1"/>
                    </a:solidFill>
                  </a:tcPr>
                </a:tc>
                <a:tc>
                  <a:txBody>
                    <a:bodyPr/>
                    <a:lstStyle/>
                    <a:p>
                      <a:pPr fontAlgn="ctr"/>
                      <a:r>
                        <a:rPr lang="en-US" sz="2400" b="0" dirty="0">
                          <a:effectLst/>
                        </a:rPr>
                        <a:t>Explain how STP operates in a simple switched network.</a:t>
                      </a:r>
                    </a:p>
                  </a:txBody>
                  <a:tcPr marL="63500" marR="63500" marT="63500" marB="63500" anchor="ctr"/>
                </a:tc>
                <a:extLst>
                  <a:ext uri="{0D108BD9-81ED-4DB2-BD59-A6C34878D82A}">
                    <a16:rowId xmlns:a16="http://schemas.microsoft.com/office/drawing/2014/main" val="2772085455"/>
                  </a:ext>
                </a:extLst>
              </a:tr>
              <a:tr h="494453">
                <a:tc>
                  <a:txBody>
                    <a:bodyPr/>
                    <a:lstStyle/>
                    <a:p>
                      <a:pPr fontAlgn="ctr"/>
                      <a:r>
                        <a:rPr lang="en-US" sz="2400" b="1" dirty="0">
                          <a:solidFill>
                            <a:schemeClr val="bg1"/>
                          </a:solidFill>
                          <a:effectLst/>
                        </a:rPr>
                        <a:t>Evolution of STP</a:t>
                      </a:r>
                      <a:endParaRPr lang="en-US" sz="2400" b="0" dirty="0">
                        <a:solidFill>
                          <a:schemeClr val="bg1"/>
                        </a:solidFill>
                        <a:effectLst/>
                      </a:endParaRPr>
                    </a:p>
                  </a:txBody>
                  <a:tcPr marL="63500" marR="63500" marT="63500" marB="63500" anchor="ctr">
                    <a:solidFill>
                      <a:schemeClr val="accent1"/>
                    </a:solidFill>
                  </a:tcPr>
                </a:tc>
                <a:tc>
                  <a:txBody>
                    <a:bodyPr/>
                    <a:lstStyle/>
                    <a:p>
                      <a:pPr fontAlgn="ctr"/>
                      <a:r>
                        <a:rPr lang="en-US" sz="2400" b="0" dirty="0">
                          <a:effectLst/>
                        </a:rPr>
                        <a:t>Explain how Rapid PVST+ operates.</a:t>
                      </a:r>
                    </a:p>
                  </a:txBody>
                  <a:tcPr marL="63500" marR="63500" marT="63500" marB="63500"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highlight>
                  <a:srgbClr val="FFFF00"/>
                </a:highlight>
              </a:rPr>
              <a:t>Evolution of STP</a:t>
            </a:r>
            <a:br>
              <a:rPr lang="en-US" dirty="0">
                <a:highlight>
                  <a:srgbClr val="FFFF00"/>
                </a:highlight>
              </a:rPr>
            </a:br>
            <a:r>
              <a:rPr lang="en-US" sz="3200" dirty="0">
                <a:highlight>
                  <a:srgbClr val="FFFF00"/>
                </a:highlight>
              </a:rPr>
              <a:t>RSTP Concepts</a:t>
            </a:r>
          </a:p>
        </p:txBody>
      </p:sp>
      <p:sp>
        <p:nvSpPr>
          <p:cNvPr id="4" name="Content Placeholder 3">
            <a:extLst>
              <a:ext uri="{FF2B5EF4-FFF2-40B4-BE49-F238E27FC236}">
                <a16:creationId xmlns:a16="http://schemas.microsoft.com/office/drawing/2014/main" id="{0C1569D3-84EC-5A4F-AC19-153D0142A105}"/>
              </a:ext>
            </a:extLst>
          </p:cNvPr>
          <p:cNvSpPr>
            <a:spLocks noGrp="1"/>
          </p:cNvSpPr>
          <p:nvPr>
            <p:ph idx="1"/>
          </p:nvPr>
        </p:nvSpPr>
        <p:spPr>
          <a:xfrm>
            <a:off x="632883" y="975783"/>
            <a:ext cx="11040076" cy="4919863"/>
          </a:xfrm>
        </p:spPr>
        <p:txBody>
          <a:bodyPr/>
          <a:lstStyle/>
          <a:p>
            <a:pPr marL="457189" indent="-457189" algn="l">
              <a:buFont typeface="Arial" panose="020B0604020202020204" pitchFamily="34" charset="0"/>
              <a:buChar char="•"/>
            </a:pPr>
            <a:r>
              <a:rPr lang="en-US" sz="1867" dirty="0">
                <a:solidFill>
                  <a:schemeClr val="tx1"/>
                </a:solidFill>
              </a:rPr>
              <a:t>RSTP (IEEE 802.1w) supersedes the original 802.1D while retaining backward compatibility. The 802.1w STP terminology remains primarily the same as the original IEEE 802.1D STP terminology. Most parameters have been left unchanged. Users that are familiar with the original STP standard can easily configure RSTP. The same spanning tree algorithm is used for both STP and RSTP to determine port roles and topology.</a:t>
            </a:r>
          </a:p>
          <a:p>
            <a:pPr marL="457189" indent="-457189" algn="l">
              <a:buFont typeface="Arial" panose="020B0604020202020204" pitchFamily="34" charset="0"/>
              <a:buChar char="•"/>
            </a:pPr>
            <a:r>
              <a:rPr lang="en-US" sz="1867" dirty="0">
                <a:solidFill>
                  <a:schemeClr val="tx1"/>
                </a:solidFill>
              </a:rPr>
              <a:t>RSTP increases the speed of the recalculation of the spanning tree when the Layer 2 network topology changes. RSTP can achieve much faster convergence in a properly configured network, sometimes in as little as a few hundred milliseconds. If a port is configured to be an alternate port it can immediately change to a forwarding state without waiting for the network to converge.</a:t>
            </a:r>
          </a:p>
          <a:p>
            <a:pPr marL="0" indent="0" algn="l"/>
            <a:endParaRPr lang="en-US" sz="1867" b="1" dirty="0">
              <a:solidFill>
                <a:schemeClr val="tx1"/>
              </a:solidFill>
            </a:endParaRPr>
          </a:p>
          <a:p>
            <a:pPr marL="0" indent="0" algn="l"/>
            <a:r>
              <a:rPr lang="en-US" sz="1867" b="1" dirty="0">
                <a:solidFill>
                  <a:schemeClr val="tx1"/>
                </a:solidFill>
              </a:rPr>
              <a:t>Note</a:t>
            </a:r>
            <a:r>
              <a:rPr lang="en-US" sz="1867" dirty="0">
                <a:solidFill>
                  <a:schemeClr val="tx1"/>
                </a:solidFill>
              </a:rPr>
              <a:t>: Rapid PVST+ is the Cisco implementation of RSTP on a per-VLAN basis. With Rapid PVST+ an independent instance of RSTP runs for each VLAN.</a:t>
            </a:r>
          </a:p>
          <a:p>
            <a:pPr marL="457189" indent="-457189" algn="l">
              <a:buFont typeface="Arial" panose="020B0604020202020204" pitchFamily="34" charset="0"/>
              <a:buChar char="•"/>
            </a:pPr>
            <a:endParaRPr lang="en-US" sz="1867" dirty="0">
              <a:solidFill>
                <a:schemeClr val="tx1"/>
              </a:solidFill>
            </a:endParaRPr>
          </a:p>
        </p:txBody>
      </p:sp>
    </p:spTree>
    <p:custDataLst>
      <p:tags r:id="rId1"/>
    </p:custDataLst>
    <p:extLst>
      <p:ext uri="{BB962C8B-B14F-4D97-AF65-F5344CB8AC3E}">
        <p14:creationId xmlns:p14="http://schemas.microsoft.com/office/powerpoint/2010/main" val="397756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highlight>
                  <a:srgbClr val="FFFF00"/>
                </a:highlight>
              </a:rPr>
              <a:t>Evolution of STP</a:t>
            </a:r>
            <a:br>
              <a:rPr lang="en-US" dirty="0">
                <a:highlight>
                  <a:srgbClr val="FFFF00"/>
                </a:highlight>
              </a:rPr>
            </a:br>
            <a:r>
              <a:rPr lang="en-US" sz="3200" dirty="0">
                <a:highlight>
                  <a:srgbClr val="FFFF00"/>
                </a:highlight>
              </a:rPr>
              <a:t>RSTP Port States and Port Roles</a:t>
            </a:r>
          </a:p>
        </p:txBody>
      </p:sp>
      <p:sp>
        <p:nvSpPr>
          <p:cNvPr id="10" name="Rectangle 9">
            <a:extLst>
              <a:ext uri="{FF2B5EF4-FFF2-40B4-BE49-F238E27FC236}">
                <a16:creationId xmlns:a16="http://schemas.microsoft.com/office/drawing/2014/main" id="{D654BBC0-25FB-9E48-B1FE-9F7F413D56C0}"/>
              </a:ext>
            </a:extLst>
          </p:cNvPr>
          <p:cNvSpPr/>
          <p:nvPr/>
        </p:nvSpPr>
        <p:spPr>
          <a:xfrm>
            <a:off x="1275905" y="973687"/>
            <a:ext cx="3271572" cy="2062103"/>
          </a:xfrm>
          <a:prstGeom prst="rect">
            <a:avLst/>
          </a:prstGeom>
        </p:spPr>
        <p:txBody>
          <a:bodyPr wrap="square">
            <a:spAutoFit/>
          </a:bodyPr>
          <a:lstStyle/>
          <a:p>
            <a:r>
              <a:rPr lang="en-US" sz="1600" dirty="0"/>
              <a:t>There are only three port states in RSTP that correspond to the three possible operational states in STP. The 802.1D disabled, blocking, and listening states are merged into a unique 802.1w discarding state.</a:t>
            </a:r>
          </a:p>
        </p:txBody>
      </p:sp>
      <p:pic>
        <p:nvPicPr>
          <p:cNvPr id="7" name="Content Placeholder 6">
            <a:extLst>
              <a:ext uri="{FF2B5EF4-FFF2-40B4-BE49-F238E27FC236}">
                <a16:creationId xmlns:a16="http://schemas.microsoft.com/office/drawing/2014/main" id="{71981DC3-8927-0748-8042-41881B94E02E}"/>
              </a:ext>
            </a:extLst>
          </p:cNvPr>
          <p:cNvPicPr>
            <a:picLocks noGrp="1" noChangeAspect="1"/>
          </p:cNvPicPr>
          <p:nvPr>
            <p:ph idx="1"/>
          </p:nvPr>
        </p:nvPicPr>
        <p:blipFill>
          <a:blip r:embed="rId4"/>
          <a:stretch>
            <a:fillRect/>
          </a:stretch>
        </p:blipFill>
        <p:spPr>
          <a:xfrm>
            <a:off x="1344916" y="3182657"/>
            <a:ext cx="3271571" cy="3343928"/>
          </a:xfrm>
        </p:spPr>
      </p:pic>
      <p:sp>
        <p:nvSpPr>
          <p:cNvPr id="11" name="Rectangle 10">
            <a:extLst>
              <a:ext uri="{FF2B5EF4-FFF2-40B4-BE49-F238E27FC236}">
                <a16:creationId xmlns:a16="http://schemas.microsoft.com/office/drawing/2014/main" id="{921C0A66-96F3-4344-9D6D-23FFDD89EEB4}"/>
              </a:ext>
            </a:extLst>
          </p:cNvPr>
          <p:cNvSpPr/>
          <p:nvPr/>
        </p:nvSpPr>
        <p:spPr>
          <a:xfrm>
            <a:off x="6922577" y="1042799"/>
            <a:ext cx="4204740" cy="1815882"/>
          </a:xfrm>
          <a:prstGeom prst="rect">
            <a:avLst/>
          </a:prstGeom>
        </p:spPr>
        <p:txBody>
          <a:bodyPr wrap="square">
            <a:spAutoFit/>
          </a:bodyPr>
          <a:lstStyle/>
          <a:p>
            <a:r>
              <a:rPr lang="en-US" sz="1600" dirty="0"/>
              <a:t>Root ports and designated ports are the same for both STP and RSTP. However, there are two RSTP port roles that correspond to the blocking state of STP. In STP, a blocked port is defined as not being the designated or root port. RSTP has two port roles for this purpose.</a:t>
            </a:r>
          </a:p>
        </p:txBody>
      </p:sp>
      <p:pic>
        <p:nvPicPr>
          <p:cNvPr id="9" name="Picture 8">
            <a:extLst>
              <a:ext uri="{FF2B5EF4-FFF2-40B4-BE49-F238E27FC236}">
                <a16:creationId xmlns:a16="http://schemas.microsoft.com/office/drawing/2014/main" id="{AD156C7C-0965-3B4A-A47A-10F85C708759}"/>
              </a:ext>
            </a:extLst>
          </p:cNvPr>
          <p:cNvPicPr>
            <a:picLocks noChangeAspect="1"/>
          </p:cNvPicPr>
          <p:nvPr/>
        </p:nvPicPr>
        <p:blipFill>
          <a:blip r:embed="rId5"/>
          <a:stretch>
            <a:fillRect/>
          </a:stretch>
        </p:blipFill>
        <p:spPr>
          <a:xfrm>
            <a:off x="6922578" y="2820347"/>
            <a:ext cx="4204740" cy="3343928"/>
          </a:xfrm>
          <a:prstGeom prst="rect">
            <a:avLst/>
          </a:prstGeom>
        </p:spPr>
      </p:pic>
    </p:spTree>
    <p:custDataLst>
      <p:tags r:id="rId1"/>
    </p:custDataLst>
    <p:extLst>
      <p:ext uri="{BB962C8B-B14F-4D97-AF65-F5344CB8AC3E}">
        <p14:creationId xmlns:p14="http://schemas.microsoft.com/office/powerpoint/2010/main" val="2641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C1A950-F02B-3B8B-5B0F-C08A8072223E}"/>
              </a:ext>
            </a:extLst>
          </p:cNvPr>
          <p:cNvSpPr txBox="1"/>
          <p:nvPr/>
        </p:nvSpPr>
        <p:spPr>
          <a:xfrm>
            <a:off x="1736066" y="204586"/>
            <a:ext cx="6094562" cy="6370975"/>
          </a:xfrm>
          <a:prstGeom prst="rect">
            <a:avLst/>
          </a:prstGeom>
          <a:noFill/>
        </p:spPr>
        <p:txBody>
          <a:bodyPr wrap="square">
            <a:spAutoFit/>
          </a:bodyPr>
          <a:lstStyle/>
          <a:p>
            <a:r>
              <a:rPr lang="en-IN" sz="1200" dirty="0">
                <a:effectLst/>
                <a:latin typeface="Consolas" panose="020B0609020204030204" pitchFamily="49" charset="0"/>
                <a:cs typeface="Consolas" panose="020B0609020204030204" pitchFamily="49" charset="0"/>
              </a:rPr>
              <a:t>Show commands:</a:t>
            </a:r>
          </a:p>
          <a:p>
            <a:r>
              <a:rPr lang="en-IN" sz="1200" dirty="0" err="1">
                <a:effectLst/>
                <a:latin typeface="Consolas" panose="020B0609020204030204" pitchFamily="49" charset="0"/>
                <a:cs typeface="Consolas" panose="020B0609020204030204" pitchFamily="49" charset="0"/>
              </a:rPr>
              <a:t>Switch#sh</a:t>
            </a:r>
            <a:r>
              <a:rPr lang="en-IN" sz="1200" dirty="0">
                <a:effectLst/>
                <a:latin typeface="Consolas" panose="020B0609020204030204" pitchFamily="49" charset="0"/>
                <a:cs typeface="Consolas" panose="020B0609020204030204" pitchFamily="49" charset="0"/>
              </a:rPr>
              <a:t> spanning-tree detail </a:t>
            </a:r>
          </a:p>
          <a:p>
            <a:br>
              <a:rPr lang="en-IN" sz="1200" dirty="0">
                <a:effectLst/>
                <a:latin typeface="Consolas" panose="020B0609020204030204" pitchFamily="49" charset="0"/>
                <a:cs typeface="Consolas" panose="020B0609020204030204" pitchFamily="49" charset="0"/>
              </a:rPr>
            </a:br>
            <a:endParaRPr lang="en-IN" sz="1200" dirty="0">
              <a:effectLst/>
              <a:latin typeface="Consolas" panose="020B0609020204030204" pitchFamily="49" charset="0"/>
              <a:cs typeface="Consolas" panose="020B0609020204030204" pitchFamily="49" charset="0"/>
            </a:endParaRPr>
          </a:p>
          <a:p>
            <a:r>
              <a:rPr lang="en-IN" sz="1200" dirty="0">
                <a:effectLst/>
                <a:latin typeface="Consolas" panose="020B0609020204030204" pitchFamily="49" charset="0"/>
                <a:cs typeface="Consolas" panose="020B0609020204030204" pitchFamily="49" charset="0"/>
              </a:rPr>
              <a:t>VLAN0001 is executing the </a:t>
            </a:r>
            <a:r>
              <a:rPr lang="en-IN" sz="1200" dirty="0" err="1">
                <a:effectLst/>
                <a:latin typeface="Consolas" panose="020B0609020204030204" pitchFamily="49" charset="0"/>
                <a:cs typeface="Consolas" panose="020B0609020204030204" pitchFamily="49" charset="0"/>
              </a:rPr>
              <a:t>ieee</a:t>
            </a:r>
            <a:r>
              <a:rPr lang="en-IN" sz="1200" dirty="0">
                <a:effectLst/>
                <a:latin typeface="Consolas" panose="020B0609020204030204" pitchFamily="49" charset="0"/>
                <a:cs typeface="Consolas" panose="020B0609020204030204" pitchFamily="49" charset="0"/>
              </a:rPr>
              <a:t> compatible Spanning Tree Protocol</a:t>
            </a:r>
          </a:p>
          <a:p>
            <a:r>
              <a:rPr lang="en-IN" sz="1200" dirty="0">
                <a:effectLst/>
                <a:latin typeface="Consolas" panose="020B0609020204030204" pitchFamily="49" charset="0"/>
                <a:cs typeface="Consolas" panose="020B0609020204030204" pitchFamily="49" charset="0"/>
              </a:rPr>
              <a:t>Bridge Identifier has priority of 32768, </a:t>
            </a:r>
            <a:r>
              <a:rPr lang="en-IN" sz="1200" dirty="0" err="1">
                <a:effectLst/>
                <a:latin typeface="Consolas" panose="020B0609020204030204" pitchFamily="49" charset="0"/>
                <a:cs typeface="Consolas" panose="020B0609020204030204" pitchFamily="49" charset="0"/>
              </a:rPr>
              <a:t>sysid</a:t>
            </a:r>
            <a:r>
              <a:rPr lang="en-IN" sz="1200" dirty="0">
                <a:effectLst/>
                <a:latin typeface="Consolas" panose="020B0609020204030204" pitchFamily="49" charset="0"/>
                <a:cs typeface="Consolas" panose="020B0609020204030204" pitchFamily="49" charset="0"/>
              </a:rPr>
              <a:t> 1, 0001.9780.05C3</a:t>
            </a:r>
          </a:p>
          <a:p>
            <a:r>
              <a:rPr lang="en-IN" sz="1200" dirty="0">
                <a:effectLst/>
                <a:latin typeface="Consolas" panose="020B0609020204030204" pitchFamily="49" charset="0"/>
                <a:cs typeface="Consolas" panose="020B0609020204030204" pitchFamily="49" charset="0"/>
              </a:rPr>
              <a:t>Configured hello time 2, max age 20, forward delay 15</a:t>
            </a:r>
          </a:p>
          <a:p>
            <a:r>
              <a:rPr lang="en-IN" sz="1200" dirty="0">
                <a:effectLst/>
                <a:latin typeface="Consolas" panose="020B0609020204030204" pitchFamily="49" charset="0"/>
                <a:cs typeface="Consolas" panose="020B0609020204030204" pitchFamily="49" charset="0"/>
              </a:rPr>
              <a:t>Current root has priority 32769</a:t>
            </a:r>
          </a:p>
          <a:p>
            <a:r>
              <a:rPr lang="en-IN" sz="1200" dirty="0">
                <a:effectLst/>
                <a:latin typeface="Consolas" panose="020B0609020204030204" pitchFamily="49" charset="0"/>
                <a:cs typeface="Consolas" panose="020B0609020204030204" pitchFamily="49" charset="0"/>
              </a:rPr>
              <a:t>Root port is 1 (FastEthernet0/1), cost of root path is 19</a:t>
            </a:r>
          </a:p>
          <a:p>
            <a:r>
              <a:rPr lang="en-IN" sz="1200" dirty="0">
                <a:effectLst/>
                <a:latin typeface="Consolas" panose="020B0609020204030204" pitchFamily="49" charset="0"/>
                <a:cs typeface="Consolas" panose="020B0609020204030204" pitchFamily="49" charset="0"/>
              </a:rPr>
              <a:t>Topology change flag not set, detected flag not set</a:t>
            </a:r>
          </a:p>
          <a:p>
            <a:r>
              <a:rPr lang="en-IN" sz="1200" dirty="0">
                <a:effectLst/>
                <a:latin typeface="Consolas" panose="020B0609020204030204" pitchFamily="49" charset="0"/>
                <a:cs typeface="Consolas" panose="020B0609020204030204" pitchFamily="49" charset="0"/>
              </a:rPr>
              <a:t>Number of topology changes 0 last change occurred 00:00:00 ago</a:t>
            </a:r>
          </a:p>
          <a:p>
            <a:r>
              <a:rPr lang="en-IN" sz="1200" dirty="0">
                <a:effectLst/>
                <a:latin typeface="Consolas" panose="020B0609020204030204" pitchFamily="49" charset="0"/>
                <a:cs typeface="Consolas" panose="020B0609020204030204" pitchFamily="49" charset="0"/>
              </a:rPr>
              <a:t>from FastEthernet0/1</a:t>
            </a:r>
          </a:p>
          <a:p>
            <a:r>
              <a:rPr lang="en-IN" sz="1200" dirty="0">
                <a:effectLst/>
                <a:latin typeface="Consolas" panose="020B0609020204030204" pitchFamily="49" charset="0"/>
                <a:cs typeface="Consolas" panose="020B0609020204030204" pitchFamily="49" charset="0"/>
              </a:rPr>
              <a:t>Times: hold 1, topology change 35, notification 2</a:t>
            </a:r>
          </a:p>
          <a:p>
            <a:r>
              <a:rPr lang="en-IN" sz="1200" dirty="0">
                <a:effectLst/>
                <a:latin typeface="Consolas" panose="020B0609020204030204" pitchFamily="49" charset="0"/>
                <a:cs typeface="Consolas" panose="020B0609020204030204" pitchFamily="49" charset="0"/>
              </a:rPr>
              <a:t>hello 2, max age 20, forward delay 15</a:t>
            </a:r>
          </a:p>
          <a:p>
            <a:r>
              <a:rPr lang="en-IN" sz="1200" dirty="0">
                <a:effectLst/>
                <a:latin typeface="Consolas" panose="020B0609020204030204" pitchFamily="49" charset="0"/>
                <a:cs typeface="Consolas" panose="020B0609020204030204" pitchFamily="49" charset="0"/>
              </a:rPr>
              <a:t>Timers: hello 0, topology change 0, notification 0, aging 300</a:t>
            </a:r>
          </a:p>
          <a:p>
            <a:br>
              <a:rPr lang="en-IN" sz="1200" dirty="0">
                <a:effectLst/>
                <a:latin typeface="Consolas" panose="020B0609020204030204" pitchFamily="49" charset="0"/>
                <a:cs typeface="Consolas" panose="020B0609020204030204" pitchFamily="49" charset="0"/>
              </a:rPr>
            </a:br>
            <a:endParaRPr lang="en-IN" sz="1200" dirty="0">
              <a:effectLst/>
              <a:latin typeface="Consolas" panose="020B0609020204030204" pitchFamily="49" charset="0"/>
              <a:cs typeface="Consolas" panose="020B0609020204030204" pitchFamily="49" charset="0"/>
            </a:endParaRPr>
          </a:p>
          <a:p>
            <a:r>
              <a:rPr lang="en-IN" sz="1200" dirty="0">
                <a:effectLst/>
                <a:latin typeface="Consolas" panose="020B0609020204030204" pitchFamily="49" charset="0"/>
                <a:cs typeface="Consolas" panose="020B0609020204030204" pitchFamily="49" charset="0"/>
              </a:rPr>
              <a:t>Port 1 (FastEthernet0/1) of VLAN0001 is root forwarding</a:t>
            </a:r>
          </a:p>
          <a:p>
            <a:r>
              <a:rPr lang="en-IN" sz="1200" dirty="0">
                <a:effectLst/>
                <a:latin typeface="Consolas" panose="020B0609020204030204" pitchFamily="49" charset="0"/>
                <a:cs typeface="Consolas" panose="020B0609020204030204" pitchFamily="49" charset="0"/>
              </a:rPr>
              <a:t>Port path cost 19, Port priority 128, Port Identifier 128.1</a:t>
            </a:r>
          </a:p>
          <a:p>
            <a:r>
              <a:rPr lang="en-IN" sz="1200" dirty="0">
                <a:effectLst/>
                <a:latin typeface="Consolas" panose="020B0609020204030204" pitchFamily="49" charset="0"/>
                <a:cs typeface="Consolas" panose="020B0609020204030204" pitchFamily="49" charset="0"/>
              </a:rPr>
              <a:t>Designated root has priority 32769, address 0001.4284.E523</a:t>
            </a:r>
          </a:p>
          <a:p>
            <a:r>
              <a:rPr lang="en-IN" sz="1200" dirty="0">
                <a:effectLst/>
                <a:latin typeface="Consolas" panose="020B0609020204030204" pitchFamily="49" charset="0"/>
                <a:cs typeface="Consolas" panose="020B0609020204030204" pitchFamily="49" charset="0"/>
              </a:rPr>
              <a:t>Designated bridge has priority 32769, address 0001.4284.E523</a:t>
            </a:r>
          </a:p>
          <a:p>
            <a:r>
              <a:rPr lang="en-IN" sz="1200" dirty="0">
                <a:effectLst/>
                <a:latin typeface="Consolas" panose="020B0609020204030204" pitchFamily="49" charset="0"/>
                <a:cs typeface="Consolas" panose="020B0609020204030204" pitchFamily="49" charset="0"/>
              </a:rPr>
              <a:t>Timers: message age 16, forward delay 0, hold 0</a:t>
            </a:r>
          </a:p>
          <a:p>
            <a:r>
              <a:rPr lang="en-IN" sz="1200" dirty="0">
                <a:effectLst/>
                <a:latin typeface="Consolas" panose="020B0609020204030204" pitchFamily="49" charset="0"/>
                <a:cs typeface="Consolas" panose="020B0609020204030204" pitchFamily="49" charset="0"/>
              </a:rPr>
              <a:t>Number of transitions to forwarding state: 1</a:t>
            </a:r>
          </a:p>
          <a:p>
            <a:r>
              <a:rPr lang="en-IN" sz="1200" dirty="0">
                <a:effectLst/>
                <a:latin typeface="Consolas" panose="020B0609020204030204" pitchFamily="49" charset="0"/>
                <a:cs typeface="Consolas" panose="020B0609020204030204" pitchFamily="49" charset="0"/>
              </a:rPr>
              <a:t>Link type is point-to-point by default</a:t>
            </a:r>
          </a:p>
          <a:p>
            <a:br>
              <a:rPr lang="en-IN" sz="1200" dirty="0">
                <a:effectLst/>
                <a:latin typeface="Consolas" panose="020B0609020204030204" pitchFamily="49" charset="0"/>
                <a:cs typeface="Consolas" panose="020B0609020204030204" pitchFamily="49" charset="0"/>
              </a:rPr>
            </a:br>
            <a:endParaRPr lang="en-IN" sz="1200" dirty="0">
              <a:effectLst/>
              <a:latin typeface="Consolas" panose="020B0609020204030204" pitchFamily="49" charset="0"/>
              <a:cs typeface="Consolas" panose="020B0609020204030204" pitchFamily="49" charset="0"/>
            </a:endParaRPr>
          </a:p>
          <a:p>
            <a:r>
              <a:rPr lang="en-IN" sz="1200" dirty="0">
                <a:effectLst/>
                <a:latin typeface="Consolas" panose="020B0609020204030204" pitchFamily="49" charset="0"/>
                <a:cs typeface="Consolas" panose="020B0609020204030204" pitchFamily="49" charset="0"/>
              </a:rPr>
              <a:t>Port 2 (FastEthernet0/2) of VLAN0001 is designated forwarding</a:t>
            </a:r>
          </a:p>
          <a:p>
            <a:r>
              <a:rPr lang="en-IN" sz="1200" dirty="0">
                <a:effectLst/>
                <a:latin typeface="Consolas" panose="020B0609020204030204" pitchFamily="49" charset="0"/>
                <a:cs typeface="Consolas" panose="020B0609020204030204" pitchFamily="49" charset="0"/>
              </a:rPr>
              <a:t>Port path cost 19, Port priority 128, Port Identifier 128.2</a:t>
            </a:r>
          </a:p>
          <a:p>
            <a:r>
              <a:rPr lang="en-IN" sz="1200" dirty="0">
                <a:effectLst/>
                <a:latin typeface="Consolas" panose="020B0609020204030204" pitchFamily="49" charset="0"/>
                <a:cs typeface="Consolas" panose="020B0609020204030204" pitchFamily="49" charset="0"/>
              </a:rPr>
              <a:t>Designated root has priority 32769, address 0001.4284.E523</a:t>
            </a:r>
          </a:p>
          <a:p>
            <a:r>
              <a:rPr lang="en-IN" sz="1200" dirty="0">
                <a:effectLst/>
                <a:latin typeface="Consolas" panose="020B0609020204030204" pitchFamily="49" charset="0"/>
                <a:cs typeface="Consolas" panose="020B0609020204030204" pitchFamily="49" charset="0"/>
              </a:rPr>
              <a:t>Designated bridge has priority 32769, address 0001.9780.05C3</a:t>
            </a:r>
          </a:p>
          <a:p>
            <a:r>
              <a:rPr lang="en-IN" sz="1200" dirty="0">
                <a:effectLst/>
                <a:latin typeface="Consolas" panose="020B0609020204030204" pitchFamily="49" charset="0"/>
                <a:cs typeface="Consolas" panose="020B0609020204030204" pitchFamily="49" charset="0"/>
              </a:rPr>
              <a:t>Designated port id is 128.2, designated path cost 19</a:t>
            </a:r>
          </a:p>
          <a:p>
            <a:r>
              <a:rPr lang="en-IN" sz="1200" dirty="0">
                <a:effectLst/>
                <a:latin typeface="Consolas" panose="020B0609020204030204" pitchFamily="49" charset="0"/>
                <a:cs typeface="Consolas" panose="020B0609020204030204" pitchFamily="49" charset="0"/>
              </a:rPr>
              <a:t>Timers: message age 16, forward delay 0, hold 0</a:t>
            </a:r>
          </a:p>
          <a:p>
            <a:r>
              <a:rPr lang="en-IN" sz="1200" dirty="0">
                <a:effectLst/>
                <a:latin typeface="Consolas" panose="020B0609020204030204" pitchFamily="49" charset="0"/>
                <a:cs typeface="Consolas" panose="020B0609020204030204" pitchFamily="49" charset="0"/>
              </a:rPr>
              <a:t>Number of transitions to forwarding state: 1</a:t>
            </a:r>
          </a:p>
          <a:p>
            <a:r>
              <a:rPr lang="en-IN" sz="1200" dirty="0">
                <a:effectLst/>
                <a:latin typeface="Consolas" panose="020B0609020204030204" pitchFamily="49" charset="0"/>
                <a:cs typeface="Consolas" panose="020B0609020204030204" pitchFamily="49" charset="0"/>
              </a:rPr>
              <a:t>Link type is point-to-point by </a:t>
            </a:r>
            <a:r>
              <a:rPr lang="en-IN" sz="1200" dirty="0" err="1">
                <a:effectLst/>
                <a:latin typeface="Consolas" panose="020B0609020204030204" pitchFamily="49" charset="0"/>
                <a:cs typeface="Consolas" panose="020B0609020204030204" pitchFamily="49" charset="0"/>
              </a:rPr>
              <a:t>defaultS</a:t>
            </a:r>
            <a:endParaRPr lang="en-IN" sz="1200" dirty="0">
              <a:effectLst/>
              <a:latin typeface="Consolas" panose="020B0609020204030204" pitchFamily="49" charset="0"/>
              <a:cs typeface="Consolas" panose="020B0609020204030204" pitchFamily="49" charset="0"/>
            </a:endParaRPr>
          </a:p>
        </p:txBody>
      </p:sp>
    </p:spTree>
    <p:custDataLst>
      <p:tags r:id="rId1"/>
    </p:custDataLst>
    <p:extLst>
      <p:ext uri="{BB962C8B-B14F-4D97-AF65-F5344CB8AC3E}">
        <p14:creationId xmlns:p14="http://schemas.microsoft.com/office/powerpoint/2010/main" val="220142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highlight>
                  <a:srgbClr val="FFFF00"/>
                </a:highlight>
              </a:rPr>
              <a:t>Evolution of STP</a:t>
            </a:r>
            <a:br>
              <a:rPr lang="en-US" dirty="0">
                <a:highlight>
                  <a:srgbClr val="FFFF00"/>
                </a:highlight>
              </a:rPr>
            </a:br>
            <a:r>
              <a:rPr lang="en-US" sz="3200" dirty="0">
                <a:highlight>
                  <a:srgbClr val="FFFF00"/>
                </a:highlight>
              </a:rPr>
              <a:t>RSTP Port States and Port Roles (Cont.)</a:t>
            </a:r>
          </a:p>
        </p:txBody>
      </p:sp>
      <p:sp>
        <p:nvSpPr>
          <p:cNvPr id="4" name="Content Placeholder 3">
            <a:extLst>
              <a:ext uri="{FF2B5EF4-FFF2-40B4-BE49-F238E27FC236}">
                <a16:creationId xmlns:a16="http://schemas.microsoft.com/office/drawing/2014/main" id="{F8C9C8E7-6C21-AB4A-9F38-1DD54FE90B8C}"/>
              </a:ext>
            </a:extLst>
          </p:cNvPr>
          <p:cNvSpPr>
            <a:spLocks noGrp="1"/>
          </p:cNvSpPr>
          <p:nvPr>
            <p:ph idx="1"/>
          </p:nvPr>
        </p:nvSpPr>
        <p:spPr>
          <a:xfrm>
            <a:off x="632883" y="975784"/>
            <a:ext cx="11040076" cy="916416"/>
          </a:xfrm>
        </p:spPr>
        <p:txBody>
          <a:bodyPr/>
          <a:lstStyle/>
          <a:p>
            <a:pPr marL="0" indent="0" algn="l"/>
            <a:r>
              <a:rPr lang="en-US" sz="1867" dirty="0">
                <a:solidFill>
                  <a:schemeClr val="tx1"/>
                </a:solidFill>
              </a:rPr>
              <a:t>The alternate port has an alternate path to the root bridge. The backup port is a backup to a shared medium, such as a hub. A backup port is less common because hubs are now considered legacy devices.</a:t>
            </a:r>
          </a:p>
        </p:txBody>
      </p:sp>
      <p:pic>
        <p:nvPicPr>
          <p:cNvPr id="6" name="Picture 5">
            <a:extLst>
              <a:ext uri="{FF2B5EF4-FFF2-40B4-BE49-F238E27FC236}">
                <a16:creationId xmlns:a16="http://schemas.microsoft.com/office/drawing/2014/main" id="{7155CEBD-692A-BE4E-9B51-47E6B2BA8F0A}"/>
              </a:ext>
            </a:extLst>
          </p:cNvPr>
          <p:cNvPicPr>
            <a:picLocks noChangeAspect="1"/>
          </p:cNvPicPr>
          <p:nvPr/>
        </p:nvPicPr>
        <p:blipFill>
          <a:blip r:embed="rId3"/>
          <a:stretch>
            <a:fillRect/>
          </a:stretch>
        </p:blipFill>
        <p:spPr>
          <a:xfrm>
            <a:off x="2681632" y="2171873"/>
            <a:ext cx="6541879" cy="4454303"/>
          </a:xfrm>
          <a:prstGeom prst="rect">
            <a:avLst/>
          </a:prstGeom>
        </p:spPr>
      </p:pic>
    </p:spTree>
    <p:extLst>
      <p:ext uri="{BB962C8B-B14F-4D97-AF65-F5344CB8AC3E}">
        <p14:creationId xmlns:p14="http://schemas.microsoft.com/office/powerpoint/2010/main" val="50726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highlight>
                  <a:srgbClr val="FFFF00"/>
                </a:highlight>
              </a:rPr>
              <a:t>Evolution of STP</a:t>
            </a:r>
            <a:br>
              <a:rPr lang="en-US" dirty="0">
                <a:highlight>
                  <a:srgbClr val="FFFF00"/>
                </a:highlight>
              </a:rPr>
            </a:br>
            <a:r>
              <a:rPr lang="en-US" sz="3200" dirty="0">
                <a:highlight>
                  <a:srgbClr val="FFFF00"/>
                </a:highlight>
              </a:rPr>
              <a:t>PortFast and BPDU Guard</a:t>
            </a:r>
          </a:p>
        </p:txBody>
      </p:sp>
      <p:sp>
        <p:nvSpPr>
          <p:cNvPr id="5" name="Content Placeholder 4">
            <a:extLst>
              <a:ext uri="{FF2B5EF4-FFF2-40B4-BE49-F238E27FC236}">
                <a16:creationId xmlns:a16="http://schemas.microsoft.com/office/drawing/2014/main" id="{A3DEB9A8-9F1A-B94B-8B6B-ECAE79AA7260}"/>
              </a:ext>
            </a:extLst>
          </p:cNvPr>
          <p:cNvSpPr>
            <a:spLocks noGrp="1"/>
          </p:cNvSpPr>
          <p:nvPr>
            <p:ph idx="1"/>
          </p:nvPr>
        </p:nvSpPr>
        <p:spPr>
          <a:xfrm>
            <a:off x="632883" y="975783"/>
            <a:ext cx="11040076" cy="4919863"/>
          </a:xfrm>
        </p:spPr>
        <p:txBody>
          <a:bodyPr/>
          <a:lstStyle/>
          <a:p>
            <a:pPr marL="457189" indent="-457189" algn="l">
              <a:buFont typeface="Arial" panose="020B0604020202020204" pitchFamily="34" charset="0"/>
              <a:buChar char="•"/>
            </a:pPr>
            <a:r>
              <a:rPr lang="en-US" sz="1867" dirty="0">
                <a:solidFill>
                  <a:schemeClr val="tx1"/>
                </a:solidFill>
              </a:rPr>
              <a:t>When a device is connected to a switch port or when a switch powers up, the switch port goes through both the listening and learning states, each time waiting for the Forward Delay timer to expire. This delay is 15 seconds for each state for a total of 30 seconds. This can present a problem for DHCP clients trying to discover a DHCP server because the DHCP process may timeout. The result is that an IPv4 client will not receive a valid IPv4 address.</a:t>
            </a:r>
          </a:p>
          <a:p>
            <a:pPr marL="457189" indent="-457189" algn="l">
              <a:buFont typeface="Arial" panose="020B0604020202020204" pitchFamily="34" charset="0"/>
              <a:buChar char="•"/>
            </a:pPr>
            <a:r>
              <a:rPr lang="en-US" sz="1867" dirty="0">
                <a:solidFill>
                  <a:schemeClr val="tx1"/>
                </a:solidFill>
              </a:rPr>
              <a:t>When a switch port is configured with PortFast, that port transitions from blocking to forwarding state immediately, avoiding the 30 second delay. You can use PortFast on access ports to allow devices connected to these ports to access the network immediately. PortFast should only be used on access ports. If you enable PortFast on a port connecting to another switch, you risk creating a spanning tree loop. </a:t>
            </a:r>
          </a:p>
          <a:p>
            <a:pPr marL="457189" indent="-457189" algn="l">
              <a:buFont typeface="Arial" panose="020B0604020202020204" pitchFamily="34" charset="0"/>
              <a:buChar char="•"/>
            </a:pPr>
            <a:r>
              <a:rPr lang="en-US" sz="1867" dirty="0">
                <a:solidFill>
                  <a:schemeClr val="tx1"/>
                </a:solidFill>
              </a:rPr>
              <a:t>A PortFast-enabled switch port should never receive BPDUs because that would indicate that switch is connected to the port, potentially causing a spanning tree loop. Cisco switches support a feature called BPDU guard. When enabled, it immediately puts the switch port in an errdisabled (error-disabled) state upon receipt of any BPDU. This protects against potential loops by effectively shutting down the port. The administrator must manually put the interface back into service.</a:t>
            </a:r>
          </a:p>
        </p:txBody>
      </p:sp>
    </p:spTree>
    <p:custDataLst>
      <p:tags r:id="rId1"/>
    </p:custDataLst>
    <p:extLst>
      <p:ext uri="{BB962C8B-B14F-4D97-AF65-F5344CB8AC3E}">
        <p14:creationId xmlns:p14="http://schemas.microsoft.com/office/powerpoint/2010/main" val="280611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highlight>
                  <a:srgbClr val="FFFF00"/>
                </a:highlight>
              </a:rPr>
              <a:t>Evolution of STP</a:t>
            </a:r>
            <a:br>
              <a:rPr lang="en-US" dirty="0">
                <a:highlight>
                  <a:srgbClr val="FFFF00"/>
                </a:highlight>
              </a:rPr>
            </a:br>
            <a:r>
              <a:rPr lang="en-US" sz="3200" dirty="0">
                <a:highlight>
                  <a:srgbClr val="FFFF00"/>
                </a:highlight>
              </a:rPr>
              <a:t>Alternatives to STP</a:t>
            </a:r>
          </a:p>
        </p:txBody>
      </p:sp>
      <p:sp>
        <p:nvSpPr>
          <p:cNvPr id="4" name="Content Placeholder 3">
            <a:extLst>
              <a:ext uri="{FF2B5EF4-FFF2-40B4-BE49-F238E27FC236}">
                <a16:creationId xmlns:a16="http://schemas.microsoft.com/office/drawing/2014/main" id="{8373BCA3-A7F4-BA45-9FB9-02EF718A223F}"/>
              </a:ext>
            </a:extLst>
          </p:cNvPr>
          <p:cNvSpPr>
            <a:spLocks noGrp="1"/>
          </p:cNvSpPr>
          <p:nvPr>
            <p:ph idx="1"/>
          </p:nvPr>
        </p:nvSpPr>
        <p:spPr>
          <a:xfrm>
            <a:off x="632883" y="975783"/>
            <a:ext cx="11040076" cy="4919863"/>
          </a:xfrm>
        </p:spPr>
        <p:txBody>
          <a:bodyPr/>
          <a:lstStyle/>
          <a:p>
            <a:pPr marL="457189" indent="-457189" algn="l">
              <a:buFont typeface="Arial" panose="020B0604020202020204" pitchFamily="34" charset="0"/>
              <a:buChar char="•"/>
            </a:pPr>
            <a:r>
              <a:rPr lang="en-US" sz="1867" dirty="0">
                <a:solidFill>
                  <a:schemeClr val="tx1"/>
                </a:solidFill>
              </a:rPr>
              <a:t>Over the years, organizations required greater resiliency and availability in the LAN. Ethernet LANs went from a few interconnected switches connected to a single router, to a sophisticated hierarchical network design including access, distribution and core layer switches.</a:t>
            </a:r>
          </a:p>
          <a:p>
            <a:pPr marL="457189" indent="-457189" algn="l">
              <a:buFont typeface="Arial" panose="020B0604020202020204" pitchFamily="34" charset="0"/>
              <a:buChar char="•"/>
            </a:pPr>
            <a:r>
              <a:rPr lang="en-US" sz="1867" dirty="0">
                <a:solidFill>
                  <a:schemeClr val="tx1"/>
                </a:solidFill>
              </a:rPr>
              <a:t>Depending on the implementation, Layer 2 may include not only the access layer, but also the distribution or even the core layers. These designs may include hundreds of switches, with hundreds or even thousands of VLANs. STP has adapted to the added redundancy and complexity with enhancements, as part of RSTP and MSTP.</a:t>
            </a:r>
          </a:p>
          <a:p>
            <a:pPr marL="457189" indent="-457189" algn="l">
              <a:buFont typeface="Arial" panose="020B0604020202020204" pitchFamily="34" charset="0"/>
              <a:buChar char="•"/>
            </a:pPr>
            <a:r>
              <a:rPr lang="en-US" sz="1867" dirty="0">
                <a:solidFill>
                  <a:schemeClr val="tx1"/>
                </a:solidFill>
              </a:rPr>
              <a:t>An important aspect to network design is fast and predictable convergence when there is a failure or change in the topology. Spanning tree does not offer the same efficiencies and predictabilities provided by routing protocols at Layer 3.</a:t>
            </a:r>
          </a:p>
          <a:p>
            <a:pPr marL="457189" indent="-457189" algn="l">
              <a:buFont typeface="Arial" panose="020B0604020202020204" pitchFamily="34" charset="0"/>
              <a:buChar char="•"/>
            </a:pPr>
            <a:r>
              <a:rPr lang="en-US" sz="1867" dirty="0">
                <a:solidFill>
                  <a:schemeClr val="tx1"/>
                </a:solidFill>
              </a:rPr>
              <a:t>Layer 3 routing allows for redundant paths and loops in the topology, without blocking ports. For this reason, some environments are transitioning to Layer 3 everywhere except where devices connect to the access layer switch. In other words, the connections between access layer switches and distribution switches would be Layer 3 instead of Layer 2.</a:t>
            </a:r>
          </a:p>
          <a:p>
            <a:pPr marL="0" indent="0" algn="l"/>
            <a:endParaRPr lang="en-US" sz="1600" dirty="0">
              <a:solidFill>
                <a:schemeClr val="tx1"/>
              </a:solidFill>
            </a:endParaRPr>
          </a:p>
        </p:txBody>
      </p:sp>
    </p:spTree>
    <p:custDataLst>
      <p:tags r:id="rId1"/>
    </p:custDataLst>
    <p:extLst>
      <p:ext uri="{BB962C8B-B14F-4D97-AF65-F5344CB8AC3E}">
        <p14:creationId xmlns:p14="http://schemas.microsoft.com/office/powerpoint/2010/main" val="32578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12192000" cy="812075"/>
          </a:xfrm>
        </p:spPr>
        <p:txBody>
          <a:bodyPr/>
          <a:lstStyle/>
          <a:p>
            <a:pPr eaLnBrk="1" hangingPunct="1"/>
            <a:r>
              <a:rPr lang="en-US" dirty="0">
                <a:latin typeface="Arial" charset="0"/>
              </a:rPr>
              <a:t>New Terms and Commands</a:t>
            </a:r>
            <a:br>
              <a:rPr lang="en-US" dirty="0">
                <a:latin typeface="Arial" charset="0"/>
              </a:rPr>
            </a:br>
            <a:endParaRPr lang="en-US" dirty="0">
              <a:latin typeface="Arial" charset="0"/>
            </a:endParaRP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92087" y="1065260"/>
            <a:ext cx="4803396" cy="5540425"/>
          </a:xfrm>
        </p:spPr>
        <p:txBody>
          <a:bodyPr/>
          <a:lstStyle/>
          <a:p>
            <a:pPr>
              <a:spcBef>
                <a:spcPts val="0"/>
              </a:spcBef>
              <a:buFont typeface="Arial" panose="020B0604020202020204" pitchFamily="34" charset="0"/>
              <a:buChar char="•"/>
            </a:pPr>
            <a:r>
              <a:rPr lang="en-US" sz="1467" b="1" dirty="0"/>
              <a:t>Spanning Tree Protocol (STP)</a:t>
            </a:r>
          </a:p>
          <a:p>
            <a:pPr>
              <a:spcBef>
                <a:spcPts val="0"/>
              </a:spcBef>
              <a:buFont typeface="Arial" panose="020B0604020202020204" pitchFamily="34" charset="0"/>
              <a:buChar char="•"/>
            </a:pPr>
            <a:r>
              <a:rPr lang="en-US" sz="1467" b="1" dirty="0"/>
              <a:t>Spanning Tree Algorithm (STA)</a:t>
            </a:r>
          </a:p>
          <a:p>
            <a:pPr>
              <a:spcBef>
                <a:spcPts val="0"/>
              </a:spcBef>
              <a:buFont typeface="Arial" panose="020B0604020202020204" pitchFamily="34" charset="0"/>
              <a:buChar char="•"/>
            </a:pPr>
            <a:r>
              <a:rPr lang="en-US" sz="1467" b="1" dirty="0"/>
              <a:t>IEEE 802.1D</a:t>
            </a:r>
          </a:p>
          <a:p>
            <a:pPr>
              <a:spcBef>
                <a:spcPts val="0"/>
              </a:spcBef>
              <a:buFont typeface="Arial" panose="020B0604020202020204" pitchFamily="34" charset="0"/>
              <a:buChar char="•"/>
            </a:pPr>
            <a:r>
              <a:rPr lang="en-US" sz="1467" b="1" dirty="0"/>
              <a:t>IEEE 802.1w</a:t>
            </a:r>
          </a:p>
          <a:p>
            <a:pPr>
              <a:spcBef>
                <a:spcPts val="0"/>
              </a:spcBef>
              <a:buFont typeface="Arial" panose="020B0604020202020204" pitchFamily="34" charset="0"/>
              <a:buChar char="•"/>
            </a:pPr>
            <a:r>
              <a:rPr lang="en-US" sz="1467" b="1" dirty="0"/>
              <a:t>Broadcast Storm</a:t>
            </a:r>
          </a:p>
          <a:p>
            <a:pPr>
              <a:spcBef>
                <a:spcPts val="0"/>
              </a:spcBef>
              <a:buFont typeface="Arial" panose="020B0604020202020204" pitchFamily="34" charset="0"/>
              <a:buChar char="•"/>
            </a:pPr>
            <a:r>
              <a:rPr lang="en-US" sz="1467" b="1" dirty="0"/>
              <a:t>Root Bridge</a:t>
            </a:r>
          </a:p>
          <a:p>
            <a:pPr>
              <a:spcBef>
                <a:spcPts val="0"/>
              </a:spcBef>
              <a:buFont typeface="Arial" panose="020B0604020202020204" pitchFamily="34" charset="0"/>
              <a:buChar char="•"/>
            </a:pPr>
            <a:r>
              <a:rPr lang="en-US" sz="1467" b="1" dirty="0"/>
              <a:t>Root Port </a:t>
            </a:r>
          </a:p>
          <a:p>
            <a:pPr>
              <a:spcBef>
                <a:spcPts val="0"/>
              </a:spcBef>
              <a:buFont typeface="Arial" panose="020B0604020202020204" pitchFamily="34" charset="0"/>
              <a:buChar char="•"/>
            </a:pPr>
            <a:r>
              <a:rPr lang="en-US" sz="1467" b="1" dirty="0"/>
              <a:t>Designated Port</a:t>
            </a:r>
          </a:p>
          <a:p>
            <a:pPr>
              <a:spcBef>
                <a:spcPts val="0"/>
              </a:spcBef>
              <a:buFont typeface="Arial" panose="020B0604020202020204" pitchFamily="34" charset="0"/>
              <a:buChar char="•"/>
            </a:pPr>
            <a:r>
              <a:rPr lang="en-US" sz="1467" b="1" dirty="0"/>
              <a:t>Alternate (Blocked) Port</a:t>
            </a:r>
          </a:p>
          <a:p>
            <a:pPr>
              <a:spcBef>
                <a:spcPts val="0"/>
              </a:spcBef>
              <a:buFont typeface="Arial" panose="020B0604020202020204" pitchFamily="34" charset="0"/>
              <a:buChar char="•"/>
            </a:pPr>
            <a:r>
              <a:rPr lang="en-US" sz="1467" b="1" dirty="0"/>
              <a:t>Learning</a:t>
            </a:r>
          </a:p>
          <a:p>
            <a:pPr>
              <a:spcBef>
                <a:spcPts val="0"/>
              </a:spcBef>
              <a:buFont typeface="Arial" panose="020B0604020202020204" pitchFamily="34" charset="0"/>
              <a:buChar char="•"/>
            </a:pPr>
            <a:r>
              <a:rPr lang="en-US" sz="1467" b="1" dirty="0"/>
              <a:t>Listening</a:t>
            </a:r>
          </a:p>
          <a:p>
            <a:pPr>
              <a:spcBef>
                <a:spcPts val="0"/>
              </a:spcBef>
              <a:buFont typeface="Arial" panose="020B0604020202020204" pitchFamily="34" charset="0"/>
              <a:buChar char="•"/>
            </a:pPr>
            <a:r>
              <a:rPr lang="en-US" sz="1467" b="1" dirty="0"/>
              <a:t>Bridge ID (BID)</a:t>
            </a:r>
          </a:p>
          <a:p>
            <a:pPr>
              <a:spcBef>
                <a:spcPts val="0"/>
              </a:spcBef>
              <a:buFont typeface="Arial" panose="020B0604020202020204" pitchFamily="34" charset="0"/>
              <a:buChar char="•"/>
            </a:pPr>
            <a:r>
              <a:rPr lang="en-US" sz="1467" b="1" dirty="0"/>
              <a:t>Root ID</a:t>
            </a:r>
          </a:p>
          <a:p>
            <a:pPr>
              <a:spcBef>
                <a:spcPts val="0"/>
              </a:spcBef>
              <a:buFont typeface="Arial" panose="020B0604020202020204" pitchFamily="34" charset="0"/>
              <a:buChar char="•"/>
            </a:pPr>
            <a:r>
              <a:rPr lang="en-US" sz="1467" b="1" dirty="0"/>
              <a:t>Bridge Protocol Data Unit (BPDU)</a:t>
            </a:r>
          </a:p>
          <a:p>
            <a:pPr>
              <a:spcBef>
                <a:spcPts val="0"/>
              </a:spcBef>
              <a:buFont typeface="Arial" panose="020B0604020202020204" pitchFamily="34" charset="0"/>
              <a:buChar char="•"/>
            </a:pPr>
            <a:r>
              <a:rPr lang="en-US" sz="1467" b="1" dirty="0"/>
              <a:t>Bridge Priority</a:t>
            </a:r>
          </a:p>
          <a:p>
            <a:pPr>
              <a:spcBef>
                <a:spcPts val="0"/>
              </a:spcBef>
              <a:buFont typeface="Arial" panose="020B0604020202020204" pitchFamily="34" charset="0"/>
              <a:buChar char="•"/>
            </a:pPr>
            <a:r>
              <a:rPr lang="en-US" sz="1467" b="1" dirty="0"/>
              <a:t>Extended System ID</a:t>
            </a:r>
          </a:p>
          <a:p>
            <a:pPr>
              <a:spcBef>
                <a:spcPts val="0"/>
              </a:spcBef>
              <a:buFont typeface="Arial" panose="020B0604020202020204" pitchFamily="34" charset="0"/>
              <a:buChar char="•"/>
            </a:pPr>
            <a:r>
              <a:rPr lang="en-US" sz="1467" b="1" dirty="0"/>
              <a:t>short path cost</a:t>
            </a:r>
          </a:p>
          <a:p>
            <a:pPr>
              <a:spcBef>
                <a:spcPts val="0"/>
              </a:spcBef>
              <a:buFont typeface="Arial" panose="020B0604020202020204" pitchFamily="34" charset="0"/>
              <a:buChar char="•"/>
            </a:pPr>
            <a:r>
              <a:rPr lang="en-US" sz="1467" b="1" dirty="0"/>
              <a:t>long path cost</a:t>
            </a:r>
          </a:p>
          <a:p>
            <a:pPr>
              <a:spcBef>
                <a:spcPts val="0"/>
              </a:spcBef>
              <a:buFont typeface="Arial" panose="020B0604020202020204" pitchFamily="34" charset="0"/>
              <a:buChar char="•"/>
            </a:pPr>
            <a:r>
              <a:rPr lang="en-US" sz="1467" b="1" dirty="0"/>
              <a:t>root path cost</a:t>
            </a:r>
          </a:p>
          <a:p>
            <a:pPr>
              <a:spcBef>
                <a:spcPts val="0"/>
              </a:spcBef>
              <a:buFont typeface="Arial" panose="020B0604020202020204" pitchFamily="34" charset="0"/>
              <a:buChar char="•"/>
            </a:pPr>
            <a:r>
              <a:rPr lang="en-US" sz="1467" b="1" dirty="0"/>
              <a:t>Rapid STP (RSTP)</a:t>
            </a:r>
          </a:p>
          <a:p>
            <a:pPr>
              <a:spcBef>
                <a:spcPts val="0"/>
              </a:spcBef>
              <a:buFont typeface="Arial" panose="020B0604020202020204" pitchFamily="34" charset="0"/>
              <a:buChar char="•"/>
            </a:pPr>
            <a:r>
              <a:rPr lang="en-US" sz="1467" b="1" dirty="0"/>
              <a:t>port priority</a:t>
            </a:r>
          </a:p>
          <a:p>
            <a:pPr>
              <a:spcBef>
                <a:spcPts val="0"/>
              </a:spcBef>
              <a:buFont typeface="Arial" panose="020B0604020202020204" pitchFamily="34" charset="0"/>
              <a:buChar char="•"/>
            </a:pPr>
            <a:r>
              <a:rPr lang="en-US" sz="1467" b="1" dirty="0"/>
              <a:t>Hello timer</a:t>
            </a:r>
          </a:p>
          <a:p>
            <a:pPr>
              <a:spcBef>
                <a:spcPts val="0"/>
              </a:spcBef>
              <a:buFont typeface="Arial" panose="020B0604020202020204" pitchFamily="34" charset="0"/>
              <a:buChar char="•"/>
            </a:pPr>
            <a:endParaRPr lang="en-US" sz="1467" b="1" dirty="0"/>
          </a:p>
        </p:txBody>
      </p:sp>
      <p:sp>
        <p:nvSpPr>
          <p:cNvPr id="2" name="TextBox 1">
            <a:extLst>
              <a:ext uri="{FF2B5EF4-FFF2-40B4-BE49-F238E27FC236}">
                <a16:creationId xmlns:a16="http://schemas.microsoft.com/office/drawing/2014/main" id="{645FB8B2-BFC7-4B4A-9CCD-E78B6DB767A1}"/>
              </a:ext>
            </a:extLst>
          </p:cNvPr>
          <p:cNvSpPr txBox="1"/>
          <p:nvPr/>
        </p:nvSpPr>
        <p:spPr>
          <a:xfrm>
            <a:off x="5977318" y="1283936"/>
            <a:ext cx="4071949" cy="2801536"/>
          </a:xfrm>
          <a:prstGeom prst="rect">
            <a:avLst/>
          </a:prstGeom>
          <a:noFill/>
        </p:spPr>
        <p:txBody>
          <a:bodyPr wrap="none" rtlCol="0">
            <a:spAutoFit/>
          </a:bodyPr>
          <a:lstStyle/>
          <a:p>
            <a:pPr marL="380990" indent="-380990">
              <a:buFont typeface="Arial" panose="020B0604020202020204" pitchFamily="34" charset="0"/>
              <a:buChar char="•"/>
            </a:pPr>
            <a:r>
              <a:rPr lang="en-US" sz="1467" b="1" dirty="0"/>
              <a:t>Max Age timer</a:t>
            </a:r>
          </a:p>
          <a:p>
            <a:pPr marL="380990" indent="-380990">
              <a:buFont typeface="Arial" panose="020B0604020202020204" pitchFamily="34" charset="0"/>
              <a:buChar char="•"/>
            </a:pPr>
            <a:r>
              <a:rPr lang="en-US" sz="1467" b="1" dirty="0"/>
              <a:t>Forward Delay timers</a:t>
            </a:r>
          </a:p>
          <a:p>
            <a:pPr marL="380990" indent="-380990">
              <a:buFont typeface="Arial" panose="020B0604020202020204" pitchFamily="34" charset="0"/>
              <a:buChar char="•"/>
            </a:pPr>
            <a:r>
              <a:rPr lang="en-US" sz="1467" b="1" dirty="0"/>
              <a:t>Blocking</a:t>
            </a:r>
          </a:p>
          <a:p>
            <a:pPr marL="380990" indent="-380990">
              <a:buFont typeface="Arial" panose="020B0604020202020204" pitchFamily="34" charset="0"/>
              <a:buChar char="•"/>
            </a:pPr>
            <a:r>
              <a:rPr lang="en-US" sz="1467" b="1" dirty="0"/>
              <a:t>Forwarding</a:t>
            </a:r>
          </a:p>
          <a:p>
            <a:pPr marL="380990" indent="-380990">
              <a:buFont typeface="Arial" panose="020B0604020202020204" pitchFamily="34" charset="0"/>
              <a:buChar char="•"/>
            </a:pPr>
            <a:r>
              <a:rPr lang="en-US" sz="1467" b="1" dirty="0"/>
              <a:t>Discarding</a:t>
            </a:r>
          </a:p>
          <a:p>
            <a:pPr marL="380990" indent="-380990">
              <a:buFont typeface="Arial" panose="020B0604020202020204" pitchFamily="34" charset="0"/>
              <a:buChar char="•"/>
            </a:pPr>
            <a:r>
              <a:rPr lang="en-US" sz="1467" b="1"/>
              <a:t>PVST</a:t>
            </a:r>
            <a:r>
              <a:rPr lang="en-US" sz="1467" b="1" dirty="0"/>
              <a:t>+</a:t>
            </a:r>
          </a:p>
          <a:p>
            <a:pPr marL="380990" indent="-380990">
              <a:buFont typeface="Arial" panose="020B0604020202020204" pitchFamily="34" charset="0"/>
              <a:buChar char="•"/>
            </a:pPr>
            <a:r>
              <a:rPr lang="en-US" sz="1467" b="1" dirty="0"/>
              <a:t>Rapid PVST+</a:t>
            </a:r>
          </a:p>
          <a:p>
            <a:pPr marL="380990" indent="-380990">
              <a:buFont typeface="Arial" panose="020B0604020202020204" pitchFamily="34" charset="0"/>
              <a:buChar char="•"/>
            </a:pPr>
            <a:r>
              <a:rPr lang="en-US" sz="1467" b="1" dirty="0"/>
              <a:t>Multiple Spanning Tree Protocol (MSTP)</a:t>
            </a:r>
          </a:p>
          <a:p>
            <a:pPr marL="380990" indent="-380990">
              <a:buFont typeface="Arial" panose="020B0604020202020204" pitchFamily="34" charset="0"/>
              <a:buChar char="•"/>
            </a:pPr>
            <a:r>
              <a:rPr lang="en-US" sz="1467" b="1" dirty="0"/>
              <a:t>Multiple Spanning Tree (MST)</a:t>
            </a:r>
          </a:p>
          <a:p>
            <a:pPr marL="380990" indent="-380990">
              <a:buFont typeface="Arial" panose="020B0604020202020204" pitchFamily="34" charset="0"/>
              <a:buChar char="•"/>
            </a:pPr>
            <a:r>
              <a:rPr lang="en-US" sz="1467" b="1" dirty="0"/>
              <a:t>PortFast</a:t>
            </a:r>
          </a:p>
          <a:p>
            <a:pPr marL="380990" indent="-380990">
              <a:buFont typeface="Arial" panose="020B0604020202020204" pitchFamily="34" charset="0"/>
              <a:buChar char="•"/>
            </a:pPr>
            <a:r>
              <a:rPr lang="en-US" sz="1467" b="1" dirty="0"/>
              <a:t>BPDU Guard</a:t>
            </a:r>
          </a:p>
          <a:p>
            <a:endParaRPr lang="en-US" sz="1467"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solidFill>
                  <a:srgbClr val="FF0000"/>
                </a:solidFill>
                <a:highlight>
                  <a:srgbClr val="FFFF00"/>
                </a:highlight>
              </a:rPr>
              <a:t>Purpose of STP</a:t>
            </a:r>
            <a:br>
              <a:rPr lang="en-US" dirty="0">
                <a:solidFill>
                  <a:srgbClr val="FF0000"/>
                </a:solidFill>
                <a:highlight>
                  <a:srgbClr val="FFFF00"/>
                </a:highlight>
              </a:rPr>
            </a:br>
            <a:r>
              <a:rPr lang="en-US" sz="3200" dirty="0">
                <a:solidFill>
                  <a:srgbClr val="FF0000"/>
                </a:solidFill>
                <a:highlight>
                  <a:srgbClr val="FFFF00"/>
                </a:highlight>
              </a:rPr>
              <a:t>Redundancy in Layer 2 Switched Networks</a:t>
            </a:r>
          </a:p>
        </p:txBody>
      </p:sp>
      <p:sp>
        <p:nvSpPr>
          <p:cNvPr id="4" name="Content Placeholder 3">
            <a:extLst>
              <a:ext uri="{FF2B5EF4-FFF2-40B4-BE49-F238E27FC236}">
                <a16:creationId xmlns:a16="http://schemas.microsoft.com/office/drawing/2014/main" id="{CA8F262A-E5D7-9944-BA41-26B7E81639BF}"/>
              </a:ext>
            </a:extLst>
          </p:cNvPr>
          <p:cNvSpPr>
            <a:spLocks noGrp="1"/>
          </p:cNvSpPr>
          <p:nvPr>
            <p:ph idx="1"/>
          </p:nvPr>
        </p:nvSpPr>
        <p:spPr>
          <a:xfrm>
            <a:off x="575962" y="1174191"/>
            <a:ext cx="11040076" cy="4919863"/>
          </a:xfrm>
        </p:spPr>
        <p:txBody>
          <a:bodyPr/>
          <a:lstStyle/>
          <a:p>
            <a:pPr marL="457189" indent="-457189" algn="l">
              <a:buFont typeface="Arial" panose="020B0604020202020204" pitchFamily="34" charset="0"/>
              <a:buChar char="•"/>
            </a:pPr>
            <a:r>
              <a:rPr lang="en-US" sz="1867" dirty="0">
                <a:solidFill>
                  <a:schemeClr val="tx1"/>
                </a:solidFill>
              </a:rPr>
              <a:t>This topic covers the causes of loops in a Layer 2 network and briefly explains how spanning tree protocol works. Redundancy is an important part of the hierarchical design for eliminating single points of failure and preventing disruption of network services to users. Redundant networks require the addition of physical paths, but logical redundancy must also be part of the design. Having alternate physical paths for data to traverse the network makes it possible for users to access network resources, despite path disruption. However, redundant paths in a switched Ethernet network may cause both physical and logical Layer 2 loops.</a:t>
            </a:r>
          </a:p>
          <a:p>
            <a:pPr marL="457189" indent="-457189" algn="l">
              <a:buFont typeface="Arial" panose="020B0604020202020204" pitchFamily="34" charset="0"/>
              <a:buChar char="•"/>
            </a:pPr>
            <a:r>
              <a:rPr lang="en-US" sz="1867" dirty="0">
                <a:solidFill>
                  <a:schemeClr val="tx1"/>
                </a:solidFill>
              </a:rPr>
              <a:t>Ethernet LANs require a loop-free topology with a single path between any two devices. A loop in an Ethernet LAN can cause continued propagation of Ethernet frames until a link is disrupted and breaks the loop.</a:t>
            </a:r>
          </a:p>
          <a:p>
            <a:pPr marL="0" indent="0" algn="l"/>
            <a:endParaRPr lang="en-US" sz="1867" dirty="0">
              <a:solidFill>
                <a:schemeClr val="tx1"/>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solidFill>
                  <a:srgbClr val="FF0000"/>
                </a:solidFill>
                <a:highlight>
                  <a:srgbClr val="FFFF00"/>
                </a:highlight>
              </a:rPr>
              <a:t>Purpose of STP</a:t>
            </a:r>
            <a:br>
              <a:rPr lang="en-US" dirty="0">
                <a:solidFill>
                  <a:srgbClr val="FF0000"/>
                </a:solidFill>
                <a:highlight>
                  <a:srgbClr val="FFFF00"/>
                </a:highlight>
              </a:rPr>
            </a:br>
            <a:r>
              <a:rPr lang="en-US" sz="3200" dirty="0">
                <a:solidFill>
                  <a:srgbClr val="FF0000"/>
                </a:solidFill>
                <a:highlight>
                  <a:srgbClr val="FFFF00"/>
                </a:highlight>
              </a:rPr>
              <a:t>Spanning Tree Protocol</a:t>
            </a:r>
          </a:p>
        </p:txBody>
      </p:sp>
      <p:sp>
        <p:nvSpPr>
          <p:cNvPr id="5" name="Content Placeholder 4">
            <a:extLst>
              <a:ext uri="{FF2B5EF4-FFF2-40B4-BE49-F238E27FC236}">
                <a16:creationId xmlns:a16="http://schemas.microsoft.com/office/drawing/2014/main" id="{5D4F9E00-E56E-554E-8EF2-311C7B311C69}"/>
              </a:ext>
            </a:extLst>
          </p:cNvPr>
          <p:cNvSpPr>
            <a:spLocks noGrp="1"/>
          </p:cNvSpPr>
          <p:nvPr>
            <p:ph idx="1"/>
          </p:nvPr>
        </p:nvSpPr>
        <p:spPr>
          <a:xfrm>
            <a:off x="632884" y="1148317"/>
            <a:ext cx="4527451" cy="4747329"/>
          </a:xfrm>
        </p:spPr>
        <p:txBody>
          <a:bodyPr/>
          <a:lstStyle/>
          <a:p>
            <a:pPr marL="380990" indent="-380990" algn="l">
              <a:buFont typeface="Arial" panose="020B0604020202020204" pitchFamily="34" charset="0"/>
              <a:buChar char="•"/>
            </a:pPr>
            <a:r>
              <a:rPr lang="en-US" sz="2133" dirty="0">
                <a:solidFill>
                  <a:schemeClr val="tx1"/>
                </a:solidFill>
              </a:rPr>
              <a:t>Spanning Tree Protocol (STP) is a loop-prevention network protocol that allows for redundancy while creating a loop-free Layer 2 topology. </a:t>
            </a:r>
          </a:p>
          <a:p>
            <a:pPr marL="380990" indent="-380990" algn="l">
              <a:buFont typeface="Arial" panose="020B0604020202020204" pitchFamily="34" charset="0"/>
              <a:buChar char="•"/>
            </a:pPr>
            <a:r>
              <a:rPr lang="en-US" sz="2133" dirty="0">
                <a:solidFill>
                  <a:schemeClr val="tx1"/>
                </a:solidFill>
              </a:rPr>
              <a:t>STP logically blocks physical loops in a Layer 2 network, preventing frames from circling the network forever.</a:t>
            </a:r>
          </a:p>
        </p:txBody>
      </p:sp>
      <p:pic>
        <p:nvPicPr>
          <p:cNvPr id="7" name="Picture 6">
            <a:extLst>
              <a:ext uri="{FF2B5EF4-FFF2-40B4-BE49-F238E27FC236}">
                <a16:creationId xmlns:a16="http://schemas.microsoft.com/office/drawing/2014/main" id="{8BC3E422-5048-0D48-95D9-F5353DFC0F46}"/>
              </a:ext>
            </a:extLst>
          </p:cNvPr>
          <p:cNvPicPr>
            <a:picLocks noChangeAspect="1"/>
          </p:cNvPicPr>
          <p:nvPr/>
        </p:nvPicPr>
        <p:blipFill>
          <a:blip r:embed="rId4"/>
          <a:stretch>
            <a:fillRect/>
          </a:stretch>
        </p:blipFill>
        <p:spPr>
          <a:xfrm>
            <a:off x="5401875" y="1148317"/>
            <a:ext cx="6622508" cy="4197208"/>
          </a:xfrm>
          <a:prstGeom prst="rect">
            <a:avLst/>
          </a:prstGeom>
        </p:spPr>
      </p:pic>
    </p:spTree>
    <p:custDataLst>
      <p:tags r:id="rId1"/>
    </p:custDataLst>
    <p:extLst>
      <p:ext uri="{BB962C8B-B14F-4D97-AF65-F5344CB8AC3E}">
        <p14:creationId xmlns:p14="http://schemas.microsoft.com/office/powerpoint/2010/main" val="277175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solidFill>
                  <a:srgbClr val="FF0000"/>
                </a:solidFill>
                <a:highlight>
                  <a:srgbClr val="FFFF00"/>
                </a:highlight>
              </a:rPr>
              <a:t>Purpose of STP</a:t>
            </a:r>
            <a:br>
              <a:rPr lang="en-US" dirty="0">
                <a:solidFill>
                  <a:srgbClr val="FF0000"/>
                </a:solidFill>
                <a:highlight>
                  <a:srgbClr val="FFFF00"/>
                </a:highlight>
              </a:rPr>
            </a:br>
            <a:r>
              <a:rPr lang="en-US" sz="3200" dirty="0">
                <a:solidFill>
                  <a:srgbClr val="FF0000"/>
                </a:solidFill>
                <a:highlight>
                  <a:srgbClr val="FFFF00"/>
                </a:highlight>
              </a:rPr>
              <a:t>STP Recalculation</a:t>
            </a:r>
          </a:p>
        </p:txBody>
      </p:sp>
      <p:sp>
        <p:nvSpPr>
          <p:cNvPr id="9" name="TextBox 8">
            <a:extLst>
              <a:ext uri="{FF2B5EF4-FFF2-40B4-BE49-F238E27FC236}">
                <a16:creationId xmlns:a16="http://schemas.microsoft.com/office/drawing/2014/main" id="{39DFC5BB-F1A4-9F41-B8E5-01052DFFC4EC}"/>
              </a:ext>
            </a:extLst>
          </p:cNvPr>
          <p:cNvSpPr txBox="1"/>
          <p:nvPr/>
        </p:nvSpPr>
        <p:spPr>
          <a:xfrm>
            <a:off x="352247" y="2466752"/>
            <a:ext cx="4616563" cy="1405256"/>
          </a:xfrm>
          <a:prstGeom prst="rect">
            <a:avLst/>
          </a:prstGeom>
          <a:noFill/>
        </p:spPr>
        <p:txBody>
          <a:bodyPr wrap="square" rtlCol="0">
            <a:spAutoFit/>
          </a:bodyPr>
          <a:lstStyle/>
          <a:p>
            <a:r>
              <a:rPr lang="en-US" sz="2133" dirty="0"/>
              <a:t>STP compensates for a failure in the network by recalculating and opening up previously blocked ports.</a:t>
            </a:r>
          </a:p>
        </p:txBody>
      </p:sp>
      <p:pic>
        <p:nvPicPr>
          <p:cNvPr id="8" name="Content Placeholder 7">
            <a:extLst>
              <a:ext uri="{FF2B5EF4-FFF2-40B4-BE49-F238E27FC236}">
                <a16:creationId xmlns:a16="http://schemas.microsoft.com/office/drawing/2014/main" id="{230C1627-31E4-7C4C-AE3F-B7234E60E301}"/>
              </a:ext>
            </a:extLst>
          </p:cNvPr>
          <p:cNvPicPr>
            <a:picLocks noGrp="1" noChangeAspect="1"/>
          </p:cNvPicPr>
          <p:nvPr>
            <p:ph idx="1"/>
          </p:nvPr>
        </p:nvPicPr>
        <p:blipFill>
          <a:blip r:embed="rId4"/>
          <a:stretch>
            <a:fillRect/>
          </a:stretch>
        </p:blipFill>
        <p:spPr>
          <a:xfrm>
            <a:off x="5325401" y="1658212"/>
            <a:ext cx="6514353" cy="3541576"/>
          </a:xfrm>
        </p:spPr>
      </p:pic>
    </p:spTree>
    <p:custDataLst>
      <p:tags r:id="rId1"/>
    </p:custDataLst>
    <p:extLst>
      <p:ext uri="{BB962C8B-B14F-4D97-AF65-F5344CB8AC3E}">
        <p14:creationId xmlns:p14="http://schemas.microsoft.com/office/powerpoint/2010/main" val="290534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solidFill>
                  <a:srgbClr val="FF0000"/>
                </a:solidFill>
                <a:highlight>
                  <a:srgbClr val="FFFF00"/>
                </a:highlight>
              </a:rPr>
              <a:t>Purpose of STP</a:t>
            </a:r>
            <a:br>
              <a:rPr lang="en-US" dirty="0">
                <a:solidFill>
                  <a:srgbClr val="FF0000"/>
                </a:solidFill>
                <a:highlight>
                  <a:srgbClr val="FFFF00"/>
                </a:highlight>
              </a:rPr>
            </a:br>
            <a:r>
              <a:rPr lang="en-US" sz="3200" dirty="0">
                <a:solidFill>
                  <a:srgbClr val="FF0000"/>
                </a:solidFill>
                <a:highlight>
                  <a:srgbClr val="FFFF00"/>
                </a:highlight>
              </a:rPr>
              <a:t>Issues with Redundant Switch Links</a:t>
            </a:r>
          </a:p>
        </p:txBody>
      </p:sp>
      <p:sp>
        <p:nvSpPr>
          <p:cNvPr id="4" name="Content Placeholder 3">
            <a:extLst>
              <a:ext uri="{FF2B5EF4-FFF2-40B4-BE49-F238E27FC236}">
                <a16:creationId xmlns:a16="http://schemas.microsoft.com/office/drawing/2014/main" id="{FEB771C3-636D-6F41-91EA-B805C098C43A}"/>
              </a:ext>
            </a:extLst>
          </p:cNvPr>
          <p:cNvSpPr>
            <a:spLocks noGrp="1"/>
          </p:cNvSpPr>
          <p:nvPr>
            <p:ph idx="1"/>
          </p:nvPr>
        </p:nvSpPr>
        <p:spPr>
          <a:xfrm>
            <a:off x="632883" y="975783"/>
            <a:ext cx="11040076" cy="4919863"/>
          </a:xfrm>
        </p:spPr>
        <p:txBody>
          <a:bodyPr/>
          <a:lstStyle/>
          <a:p>
            <a:pPr marL="457189" indent="-457189" algn="l">
              <a:buFont typeface="Arial" panose="020B0604020202020204" pitchFamily="34" charset="0"/>
              <a:buChar char="•"/>
            </a:pPr>
            <a:r>
              <a:rPr lang="en-US" sz="1867" dirty="0">
                <a:solidFill>
                  <a:schemeClr val="tx1"/>
                </a:solidFill>
              </a:rPr>
              <a:t>Path redundancy provides multiple network services by eliminating the possibility of a single point of failure. When multiple paths exist between two devices on an Ethernet network, and there is no spanning tree implementation on the switches, a Layer 2 loop occurs. A Layer 2 loop can result in MAC address table instability, link saturation, and high CPU utilization on switches and end-devices, resulting in the network becoming unusable.</a:t>
            </a:r>
          </a:p>
          <a:p>
            <a:pPr marL="457189" indent="-457189" algn="l">
              <a:buFont typeface="Arial" panose="020B0604020202020204" pitchFamily="34" charset="0"/>
              <a:buChar char="•"/>
            </a:pPr>
            <a:r>
              <a:rPr lang="en-US" sz="1867" dirty="0">
                <a:solidFill>
                  <a:schemeClr val="tx1"/>
                </a:solidFill>
              </a:rPr>
              <a:t>Layer 2 Ethernet does not include a mechanism to recognize and eliminate endlessly looping frames. Both IPv4 and IPv6 include a mechanism that limits the number of times a Layer 3 networking device can retransmit a packet. A router will decrement the TTL (Time to Live) in every IPv4 packet, and the Hop Limit field in every IPv6 packet. When these fields are decremented to 0, a router will drop the packet. Ethernet and Ethernet switches have no comparable mechanism for limiting the number of times a switch retransmits a Layer 2 frame. STP was developed specifically as a loop prevention mechanism for Layer 2 Ethernet.</a:t>
            </a:r>
          </a:p>
          <a:p>
            <a:pPr marL="457189" indent="-457189" algn="l">
              <a:buFont typeface="Arial" panose="020B0604020202020204" pitchFamily="34" charset="0"/>
              <a:buChar char="•"/>
            </a:pPr>
            <a:endParaRPr lang="en-US" sz="1867" dirty="0">
              <a:solidFill>
                <a:schemeClr val="tx1"/>
              </a:solidFill>
            </a:endParaRPr>
          </a:p>
        </p:txBody>
      </p:sp>
    </p:spTree>
    <p:custDataLst>
      <p:tags r:id="rId1"/>
    </p:custDataLst>
    <p:extLst>
      <p:ext uri="{BB962C8B-B14F-4D97-AF65-F5344CB8AC3E}">
        <p14:creationId xmlns:p14="http://schemas.microsoft.com/office/powerpoint/2010/main" val="427589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solidFill>
                  <a:srgbClr val="FF0000"/>
                </a:solidFill>
                <a:highlight>
                  <a:srgbClr val="FFFF00"/>
                </a:highlight>
              </a:rPr>
              <a:t>Purpose of STP</a:t>
            </a:r>
            <a:br>
              <a:rPr lang="en-US" dirty="0">
                <a:solidFill>
                  <a:srgbClr val="FF0000"/>
                </a:solidFill>
                <a:highlight>
                  <a:srgbClr val="FFFF00"/>
                </a:highlight>
              </a:rPr>
            </a:br>
            <a:r>
              <a:rPr lang="en-US" sz="3200" dirty="0">
                <a:solidFill>
                  <a:srgbClr val="FF0000"/>
                </a:solidFill>
                <a:highlight>
                  <a:srgbClr val="FFFF00"/>
                </a:highlight>
              </a:rPr>
              <a:t>Layer 2 Loops</a:t>
            </a:r>
          </a:p>
        </p:txBody>
      </p:sp>
      <p:sp>
        <p:nvSpPr>
          <p:cNvPr id="5" name="Content Placeholder 4">
            <a:extLst>
              <a:ext uri="{FF2B5EF4-FFF2-40B4-BE49-F238E27FC236}">
                <a16:creationId xmlns:a16="http://schemas.microsoft.com/office/drawing/2014/main" id="{0A7607C8-BE5F-EA42-8A4B-EFDD7673AC92}"/>
              </a:ext>
            </a:extLst>
          </p:cNvPr>
          <p:cNvSpPr>
            <a:spLocks noGrp="1"/>
          </p:cNvSpPr>
          <p:nvPr>
            <p:ph idx="1"/>
          </p:nvPr>
        </p:nvSpPr>
        <p:spPr>
          <a:xfrm>
            <a:off x="263429" y="969069"/>
            <a:ext cx="10863888" cy="4919863"/>
          </a:xfrm>
        </p:spPr>
        <p:txBody>
          <a:bodyPr/>
          <a:lstStyle/>
          <a:p>
            <a:pPr marL="457189" indent="-457189" algn="l">
              <a:buFont typeface="Arial" panose="020B0604020202020204" pitchFamily="34" charset="0"/>
              <a:buChar char="•"/>
            </a:pPr>
            <a:r>
              <a:rPr lang="en-US" sz="1867" dirty="0">
                <a:solidFill>
                  <a:schemeClr val="tx1"/>
                </a:solidFill>
              </a:rPr>
              <a:t>Without STP enabled, Layer 2 loops can form, causing broadcast, multicast and unknown unicast frames to loop endlessly. This can bring down a network quickly. </a:t>
            </a:r>
          </a:p>
          <a:p>
            <a:pPr marL="457189" indent="-457189" algn="l">
              <a:buFont typeface="Arial" panose="020B0604020202020204" pitchFamily="34" charset="0"/>
              <a:buChar char="•"/>
            </a:pPr>
            <a:r>
              <a:rPr lang="en-US" sz="1867" dirty="0">
                <a:solidFill>
                  <a:schemeClr val="tx1"/>
                </a:solidFill>
              </a:rPr>
              <a:t>When a loop occurs, the MAC address table on a switch will constantly change with the updates from the broadcast frames, which results in MAC database instability. This can cause high CPU utilization, which makes the switch unable to forward frames.</a:t>
            </a:r>
          </a:p>
          <a:p>
            <a:pPr marL="457189" indent="-457189" algn="l">
              <a:buFont typeface="Arial" panose="020B0604020202020204" pitchFamily="34" charset="0"/>
              <a:buChar char="•"/>
            </a:pPr>
            <a:r>
              <a:rPr lang="en-US" sz="1867" dirty="0">
                <a:solidFill>
                  <a:schemeClr val="tx1"/>
                </a:solidFill>
              </a:rPr>
              <a:t>An unknown unicast frame is when the switch does not have the destination MAC address in its MAC address table and must forward the frame out all ports, except the ingress port.</a:t>
            </a:r>
          </a:p>
          <a:p>
            <a:pPr marL="457189" indent="-457189" algn="l">
              <a:buFont typeface="Arial" panose="020B0604020202020204" pitchFamily="34" charset="0"/>
              <a:buChar char="•"/>
            </a:pPr>
            <a:endParaRPr lang="en-US" sz="1867" dirty="0">
              <a:solidFill>
                <a:schemeClr val="tx1"/>
              </a:solidFill>
            </a:endParaRPr>
          </a:p>
        </p:txBody>
      </p:sp>
    </p:spTree>
    <p:custDataLst>
      <p:tags r:id="rId1"/>
    </p:custDataLst>
    <p:extLst>
      <p:ext uri="{BB962C8B-B14F-4D97-AF65-F5344CB8AC3E}">
        <p14:creationId xmlns:p14="http://schemas.microsoft.com/office/powerpoint/2010/main" val="373761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solidFill>
                  <a:srgbClr val="FF0000"/>
                </a:solidFill>
                <a:highlight>
                  <a:srgbClr val="FFFF00"/>
                </a:highlight>
              </a:rPr>
              <a:t>Purpose of STP</a:t>
            </a:r>
            <a:br>
              <a:rPr lang="en-US" dirty="0">
                <a:solidFill>
                  <a:srgbClr val="FF0000"/>
                </a:solidFill>
                <a:highlight>
                  <a:srgbClr val="FFFF00"/>
                </a:highlight>
              </a:rPr>
            </a:br>
            <a:r>
              <a:rPr lang="en-US" sz="3200" dirty="0">
                <a:solidFill>
                  <a:srgbClr val="FF0000"/>
                </a:solidFill>
                <a:highlight>
                  <a:srgbClr val="FFFF00"/>
                </a:highlight>
              </a:rPr>
              <a:t>Broadcast Storm</a:t>
            </a:r>
          </a:p>
        </p:txBody>
      </p:sp>
      <p:sp>
        <p:nvSpPr>
          <p:cNvPr id="4" name="Content Placeholder 3">
            <a:extLst>
              <a:ext uri="{FF2B5EF4-FFF2-40B4-BE49-F238E27FC236}">
                <a16:creationId xmlns:a16="http://schemas.microsoft.com/office/drawing/2014/main" id="{45822D96-D508-2F47-96CC-C7CF2DAAA1F0}"/>
              </a:ext>
            </a:extLst>
          </p:cNvPr>
          <p:cNvSpPr>
            <a:spLocks noGrp="1"/>
          </p:cNvSpPr>
          <p:nvPr>
            <p:ph idx="1"/>
          </p:nvPr>
        </p:nvSpPr>
        <p:spPr>
          <a:xfrm>
            <a:off x="632884" y="975783"/>
            <a:ext cx="10494433" cy="4919863"/>
          </a:xfrm>
        </p:spPr>
        <p:txBody>
          <a:bodyPr/>
          <a:lstStyle/>
          <a:p>
            <a:pPr marL="457189" indent="-457189" algn="l">
              <a:buFont typeface="Arial" panose="020B0604020202020204" pitchFamily="34" charset="0"/>
              <a:buChar char="•"/>
            </a:pPr>
            <a:r>
              <a:rPr lang="en-US" sz="1867" dirty="0">
                <a:solidFill>
                  <a:schemeClr val="tx1"/>
                </a:solidFill>
              </a:rPr>
              <a:t>A broadcast storm is an abnormally high number of broadcasts overwhelming the network during a specific amount of time. Broadcast storms can disable a network within seconds by overwhelming switches and end devices. Broadcast storms can be caused by a hardware problem such as a faulty NIC or from a Layer 2 loop in the network.</a:t>
            </a:r>
          </a:p>
          <a:p>
            <a:pPr marL="457189" indent="-457189" algn="l">
              <a:buFont typeface="Arial" panose="020B0604020202020204" pitchFamily="34" charset="0"/>
              <a:buChar char="•"/>
            </a:pPr>
            <a:r>
              <a:rPr lang="en-US" sz="1867" dirty="0">
                <a:solidFill>
                  <a:schemeClr val="tx1"/>
                </a:solidFill>
              </a:rPr>
              <a:t>Layer 2 broadcasts in a network, such as ARP Requests are very common. Layer 2 multicasts are typically forwarded the same way as a broadcast by the switch. IPv6 packets are never forwarded as a Layer 2 broadcast, ICMPv6 Neighbor Discovery uses Layer 2 multicasts.</a:t>
            </a:r>
          </a:p>
          <a:p>
            <a:pPr marL="457189" indent="-457189" algn="l">
              <a:buFont typeface="Arial" panose="020B0604020202020204" pitchFamily="34" charset="0"/>
              <a:buChar char="•"/>
            </a:pPr>
            <a:r>
              <a:rPr lang="en-US" sz="1867" dirty="0">
                <a:solidFill>
                  <a:schemeClr val="tx1"/>
                </a:solidFill>
              </a:rPr>
              <a:t>A host caught in a Layer 2 loop is not accessible to other hosts on the network. Additionally, due to the constant changes in its MAC address table, the switch does not know out of which port to forward unicast frames.</a:t>
            </a:r>
          </a:p>
          <a:p>
            <a:pPr marL="457189" indent="-457189" algn="l">
              <a:buFont typeface="Arial" panose="020B0604020202020204" pitchFamily="34" charset="0"/>
              <a:buChar char="•"/>
            </a:pPr>
            <a:r>
              <a:rPr lang="en-US" sz="1867" dirty="0">
                <a:solidFill>
                  <a:schemeClr val="tx1"/>
                </a:solidFill>
              </a:rPr>
              <a:t>To prevent these issues from occurring in a redundant network, some type of spanning tree must be enabled on the switches. Spanning tree is enabled, by default, on Cisco switches to prevent Layer 2 loops from occurring.</a:t>
            </a:r>
          </a:p>
          <a:p>
            <a:pPr marL="457189" indent="-457189" algn="l">
              <a:buFont typeface="Arial" panose="020B0604020202020204" pitchFamily="34" charset="0"/>
              <a:buChar char="•"/>
            </a:pPr>
            <a:endParaRPr lang="en-US" sz="1867" dirty="0">
              <a:solidFill>
                <a:schemeClr val="tx1"/>
              </a:solidFill>
            </a:endParaRPr>
          </a:p>
          <a:p>
            <a:pPr marL="457189" indent="-457189" algn="l">
              <a:buFont typeface="Arial" panose="020B0604020202020204" pitchFamily="34" charset="0"/>
              <a:buChar char="•"/>
            </a:pPr>
            <a:endParaRPr lang="en-US" sz="1867" dirty="0">
              <a:solidFill>
                <a:schemeClr val="tx1"/>
              </a:solidFill>
            </a:endParaRPr>
          </a:p>
        </p:txBody>
      </p:sp>
    </p:spTree>
    <p:custDataLst>
      <p:tags r:id="rId1"/>
    </p:custDataLst>
    <p:extLst>
      <p:ext uri="{BB962C8B-B14F-4D97-AF65-F5344CB8AC3E}">
        <p14:creationId xmlns:p14="http://schemas.microsoft.com/office/powerpoint/2010/main" val="26159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12882</TotalTime>
  <Words>5638</Words>
  <Application>Microsoft Macintosh PowerPoint</Application>
  <PresentationFormat>Widescreen</PresentationFormat>
  <Paragraphs>407</Paragraphs>
  <Slides>36</Slides>
  <Notes>34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Century Gothic</vt:lpstr>
      <vt:lpstr>Consolas</vt:lpstr>
      <vt:lpstr>Wingdings</vt:lpstr>
      <vt:lpstr>Wingdings 3</vt:lpstr>
      <vt:lpstr>Ion</vt:lpstr>
      <vt:lpstr>PowerPoint Presentation</vt:lpstr>
      <vt:lpstr>PowerPoint Presentation</vt:lpstr>
      <vt:lpstr>Module Objectives</vt:lpstr>
      <vt:lpstr>Purpose of STP Redundancy in Layer 2 Switched Networks</vt:lpstr>
      <vt:lpstr>Purpose of STP Spanning Tree Protocol</vt:lpstr>
      <vt:lpstr>Purpose of STP STP Recalculation</vt:lpstr>
      <vt:lpstr>Purpose of STP Issues with Redundant Switch Links</vt:lpstr>
      <vt:lpstr>Purpose of STP Layer 2 Loops</vt:lpstr>
      <vt:lpstr>Purpose of STP Broadcast Storm</vt:lpstr>
      <vt:lpstr>Purpose of STP The Spanning Tree Algorithm</vt:lpstr>
      <vt:lpstr>Purpose of STP The Spanning Tree Algorithm (Cont.)</vt:lpstr>
      <vt:lpstr>STP Operations Steps to a Loop-Free Topology</vt:lpstr>
      <vt:lpstr>STP Operations Steps to a Loop-Free Topology (Cont.)</vt:lpstr>
      <vt:lpstr>STP Operations 1. Elect the Root Bridge</vt:lpstr>
      <vt:lpstr>STP Operations Impact of Default BIDs</vt:lpstr>
      <vt:lpstr>STP Operations Determine the Root Path Cost</vt:lpstr>
      <vt:lpstr>STP Operations 2. Elect the Root Ports</vt:lpstr>
      <vt:lpstr>STP Operations 3. Elect Designated Ports</vt:lpstr>
      <vt:lpstr>STP Operations 4. Elect Alternate (Blocked) Ports</vt:lpstr>
      <vt:lpstr>STP Operations Elect a Root Port from Multiple Equal-Cost Paths</vt:lpstr>
      <vt:lpstr>STP Operations Elect a Root Port from Multiple Equal-Cost Paths (Cont.)</vt:lpstr>
      <vt:lpstr>STP Operations Elect a Root Port from Multiple Equal-Cost Paths (Cont.)</vt:lpstr>
      <vt:lpstr>STP Operations Elect a Root Port from Multiple Equal-Cost Paths (Cont.)</vt:lpstr>
      <vt:lpstr>STP Operations STP Timers and Port States</vt:lpstr>
      <vt:lpstr>STP Operations STP Timers and Port States (Cont.</vt:lpstr>
      <vt:lpstr>STP Operations Operational Details of Each Port State</vt:lpstr>
      <vt:lpstr>STP Operations Per-VLAN Spanning Tree</vt:lpstr>
      <vt:lpstr>Evolution of STP Different Versions of STP</vt:lpstr>
      <vt:lpstr>Evolution of STP Different Versions of STP (Cont.)</vt:lpstr>
      <vt:lpstr>Evolution of STP RSTP Concepts</vt:lpstr>
      <vt:lpstr>Evolution of STP RSTP Port States and Port Roles</vt:lpstr>
      <vt:lpstr>PowerPoint Presentation</vt:lpstr>
      <vt:lpstr>Evolution of STP RSTP Port States and Port Roles (Cont.)</vt:lpstr>
      <vt:lpstr>Evolution of STP PortFast and BPDU Guard</vt:lpstr>
      <vt:lpstr>Evolution of STP Alternatives to STP</vt:lpstr>
      <vt:lpstr>New Terms and Commands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E. Ramesh Goud</cp:lastModifiedBy>
  <cp:revision>113</cp:revision>
  <dcterms:created xsi:type="dcterms:W3CDTF">2021-02-24T10:44:30Z</dcterms:created>
  <dcterms:modified xsi:type="dcterms:W3CDTF">2024-07-31T08:09:27Z</dcterms:modified>
</cp:coreProperties>
</file>