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308" r:id="rId2"/>
    <p:sldId id="305" r:id="rId3"/>
    <p:sldId id="309" r:id="rId4"/>
    <p:sldId id="306" r:id="rId5"/>
    <p:sldId id="307" r:id="rId6"/>
    <p:sldId id="310" r:id="rId7"/>
    <p:sldId id="31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41" autoAdjust="0"/>
    <p:restoredTop sz="94660"/>
  </p:normalViewPr>
  <p:slideViewPr>
    <p:cSldViewPr snapToGrid="0">
      <p:cViewPr varScale="1">
        <p:scale>
          <a:sx n="120" d="100"/>
          <a:sy n="120" d="100"/>
        </p:scale>
        <p:origin x="208"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1F945-EA72-44BC-B293-48052D4D5798}" type="datetimeFigureOut">
              <a:rPr lang="en-US" smtClean="0"/>
              <a:t>7/31/24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BE547-85E3-457E-982D-3B21E49C61A4}" type="slidenum">
              <a:rPr lang="en-US" smtClean="0"/>
              <a:t>‹#›</a:t>
            </a:fld>
            <a:endParaRPr lang="en-US"/>
          </a:p>
        </p:txBody>
      </p:sp>
    </p:spTree>
    <p:extLst>
      <p:ext uri="{BB962C8B-B14F-4D97-AF65-F5344CB8AC3E}">
        <p14:creationId xmlns:p14="http://schemas.microsoft.com/office/powerpoint/2010/main" val="3669706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7/31/24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3461323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759081-76E8-4EB7-8283-B26708E8F772}" type="datetimeFigureOut">
              <a:rPr lang="en-US" smtClean="0"/>
              <a:t>7/31/24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586718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7/31/24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76589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7/31/24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08046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7/31/24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05750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759081-76E8-4EB7-8283-B26708E8F772}" type="datetimeFigureOut">
              <a:rPr lang="en-US" smtClean="0"/>
              <a:t>7/31/24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907448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759081-76E8-4EB7-8283-B26708E8F772}" type="datetimeFigureOut">
              <a:rPr lang="en-US" smtClean="0"/>
              <a:t>7/31/24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358984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7/31/24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133837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7/31/24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38211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F759081-76E8-4EB7-8283-B26708E8F772}" type="datetimeFigureOut">
              <a:rPr lang="en-US" smtClean="0"/>
              <a:t>7/31/24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454879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7/31/24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507904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759081-76E8-4EB7-8283-B26708E8F772}" type="datetimeFigureOut">
              <a:rPr lang="en-US" smtClean="0"/>
              <a:t>7/31/24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95425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759081-76E8-4EB7-8283-B26708E8F772}" type="datetimeFigureOut">
              <a:rPr lang="en-US" smtClean="0"/>
              <a:t>7/31/24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720084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F759081-76E8-4EB7-8283-B26708E8F772}" type="datetimeFigureOut">
              <a:rPr lang="en-US" smtClean="0"/>
              <a:t>7/31/24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4208831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F759081-76E8-4EB7-8283-B26708E8F772}" type="datetimeFigureOut">
              <a:rPr lang="en-US" smtClean="0"/>
              <a:t>7/31/24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305169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F759081-76E8-4EB7-8283-B26708E8F772}" type="datetimeFigureOut">
              <a:rPr lang="en-US" smtClean="0"/>
              <a:t>7/31/24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997221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759081-76E8-4EB7-8283-B26708E8F772}" type="datetimeFigureOut">
              <a:rPr lang="en-US" smtClean="0"/>
              <a:t>7/31/24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109260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F759081-76E8-4EB7-8283-B26708E8F772}" type="datetimeFigureOut">
              <a:rPr lang="en-US" smtClean="0"/>
              <a:t>7/31/24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74FEC0F-6B7D-498B-A60B-9C6D9401CD94}" type="slidenum">
              <a:rPr lang="en-US" smtClean="0"/>
              <a:t>‹#›</a:t>
            </a:fld>
            <a:endParaRPr lang="en-US"/>
          </a:p>
        </p:txBody>
      </p:sp>
    </p:spTree>
    <p:extLst>
      <p:ext uri="{BB962C8B-B14F-4D97-AF65-F5344CB8AC3E}">
        <p14:creationId xmlns:p14="http://schemas.microsoft.com/office/powerpoint/2010/main" val="13513088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omnisecu.com/cisco-certified-network-associate-ccna/what-is-bridge-protocol-data-unit-bpdu-frame.php" TargetMode="External"/><Relationship Id="rId7" Type="http://schemas.openxmlformats.org/officeDocument/2006/relationships/image" Target="../media/image8.png"/><Relationship Id="rId2" Type="http://schemas.openxmlformats.org/officeDocument/2006/relationships/hyperlink" Target="https://www.omnisecu.com/cisco-certified-network-associate-ccna/what-is-spanning-tree-protocol-stp-portfast.php"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hyperlink" Target="https://www.omnisecu.com/cisco-certified-network-associate-ccna/what-is-layer-2-switching-loop.php" TargetMode="External"/><Relationship Id="rId4" Type="http://schemas.openxmlformats.org/officeDocument/2006/relationships/hyperlink" Target="https://www.omnisecu.com/cisco-certified-network-associate-ccna/what-is-spanning-tree-protocol-stp.php"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12ADD2-6CD2-9F22-06FE-8AD728759E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extLst>
      <p:ext uri="{BB962C8B-B14F-4D97-AF65-F5344CB8AC3E}">
        <p14:creationId xmlns:p14="http://schemas.microsoft.com/office/powerpoint/2010/main" val="949390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DECE40-7766-83E4-0EF7-E051292F39CE}"/>
              </a:ext>
            </a:extLst>
          </p:cNvPr>
          <p:cNvSpPr txBox="1"/>
          <p:nvPr/>
        </p:nvSpPr>
        <p:spPr>
          <a:xfrm>
            <a:off x="246489" y="254443"/>
            <a:ext cx="9438199" cy="1754326"/>
          </a:xfrm>
          <a:prstGeom prst="rect">
            <a:avLst/>
          </a:prstGeom>
          <a:noFill/>
        </p:spPr>
        <p:txBody>
          <a:bodyPr wrap="square" rtlCol="0">
            <a:spAutoFit/>
          </a:bodyPr>
          <a:lstStyle/>
          <a:p>
            <a:pPr algn="l"/>
            <a:r>
              <a:rPr lang="en-IN" b="1" i="0" dirty="0">
                <a:effectLst/>
                <a:latin typeface="Arial" panose="020B0604020202020204" pitchFamily="34" charset="0"/>
              </a:rPr>
              <a:t>What is a Bridge Protocol Data Unit (BPDU)?</a:t>
            </a:r>
          </a:p>
          <a:p>
            <a:pPr algn="l"/>
            <a:endParaRPr lang="en-IN" b="1" i="0" dirty="0">
              <a:effectLst/>
              <a:latin typeface="Arial" panose="020B0604020202020204" pitchFamily="34" charset="0"/>
            </a:endParaRPr>
          </a:p>
          <a:p>
            <a:pPr algn="l"/>
            <a:r>
              <a:rPr lang="en-IN" b="0" i="0" dirty="0">
                <a:effectLst/>
                <a:latin typeface="Arial" panose="020B0604020202020204" pitchFamily="34" charset="0"/>
              </a:rPr>
              <a:t>A bridge protocol data unit (BPDU) is a data message forwarded across a Local Area Network (LAN) to detect loops in a spanning tree topology. A BPDU contains information about ports, switches, port priority, and addresses.</a:t>
            </a:r>
          </a:p>
          <a:p>
            <a:endParaRPr lang="en-US" dirty="0"/>
          </a:p>
        </p:txBody>
      </p:sp>
      <p:sp>
        <p:nvSpPr>
          <p:cNvPr id="3" name="TextBox 2">
            <a:extLst>
              <a:ext uri="{FF2B5EF4-FFF2-40B4-BE49-F238E27FC236}">
                <a16:creationId xmlns:a16="http://schemas.microsoft.com/office/drawing/2014/main" id="{84F7655D-81B8-07F3-037E-441B475555B1}"/>
              </a:ext>
            </a:extLst>
          </p:cNvPr>
          <p:cNvSpPr txBox="1"/>
          <p:nvPr/>
        </p:nvSpPr>
        <p:spPr>
          <a:xfrm>
            <a:off x="246489" y="2008769"/>
            <a:ext cx="11354464" cy="4247317"/>
          </a:xfrm>
          <a:prstGeom prst="rect">
            <a:avLst/>
          </a:prstGeom>
          <a:noFill/>
        </p:spPr>
        <p:txBody>
          <a:bodyPr wrap="square" rtlCol="0">
            <a:spAutoFit/>
          </a:bodyPr>
          <a:lstStyle/>
          <a:p>
            <a:pPr algn="l"/>
            <a:r>
              <a:rPr lang="en-IN" b="0" i="0" dirty="0" err="1">
                <a:effectLst/>
                <a:latin typeface="Arial" panose="020B0604020202020204" pitchFamily="34" charset="0"/>
              </a:rPr>
              <a:t>PortFast</a:t>
            </a:r>
            <a:r>
              <a:rPr lang="en-IN" b="0" i="0" dirty="0">
                <a:effectLst/>
                <a:latin typeface="Arial" panose="020B0604020202020204" pitchFamily="34" charset="0"/>
              </a:rPr>
              <a:t>:</a:t>
            </a:r>
          </a:p>
          <a:p>
            <a:pPr algn="l"/>
            <a:endParaRPr lang="en-IN" b="0" i="0" dirty="0">
              <a:effectLst/>
              <a:latin typeface="Arial" panose="020B0604020202020204" pitchFamily="34" charset="0"/>
            </a:endParaRPr>
          </a:p>
          <a:p>
            <a:pPr algn="l"/>
            <a:r>
              <a:rPr lang="en-IN" b="0" i="0" dirty="0" err="1">
                <a:effectLst/>
                <a:latin typeface="Arial" panose="020B0604020202020204" pitchFamily="34" charset="0"/>
              </a:rPr>
              <a:t>PortFast</a:t>
            </a:r>
            <a:r>
              <a:rPr lang="en-IN" b="0" i="0" dirty="0">
                <a:effectLst/>
                <a:latin typeface="Arial" panose="020B0604020202020204" pitchFamily="34" charset="0"/>
              </a:rPr>
              <a:t> enables the switch to instantaneously transition from blocking state to forwarding state immediately through bypassing the listening and learning state. However, </a:t>
            </a:r>
            <a:r>
              <a:rPr lang="en-IN" b="0" i="0" dirty="0" err="1">
                <a:effectLst/>
                <a:latin typeface="Arial" panose="020B0604020202020204" pitchFamily="34" charset="0"/>
              </a:rPr>
              <a:t>PortFast</a:t>
            </a:r>
            <a:r>
              <a:rPr lang="en-IN" b="0" i="0" dirty="0">
                <a:effectLst/>
                <a:latin typeface="Arial" panose="020B0604020202020204" pitchFamily="34" charset="0"/>
              </a:rPr>
              <a:t> is highly recommended only on non-trunking access ports, such as edge ports, because these ports typically do not send nor receive BPDU.</a:t>
            </a:r>
          </a:p>
          <a:p>
            <a:pPr algn="l"/>
            <a:endParaRPr lang="en-IN" dirty="0">
              <a:latin typeface="Arial" panose="020B0604020202020204" pitchFamily="34" charset="0"/>
            </a:endParaRPr>
          </a:p>
          <a:p>
            <a:r>
              <a:rPr lang="en-IN" b="0" i="0" dirty="0">
                <a:effectLst/>
                <a:latin typeface="Arial" panose="020B0604020202020204" pitchFamily="34" charset="0"/>
              </a:rPr>
              <a:t>Configuring </a:t>
            </a:r>
            <a:r>
              <a:rPr lang="en-IN" b="0" i="0" dirty="0" err="1">
                <a:effectLst/>
                <a:latin typeface="Arial" panose="020B0604020202020204" pitchFamily="34" charset="0"/>
              </a:rPr>
              <a:t>PortFast</a:t>
            </a:r>
            <a:r>
              <a:rPr lang="en-IN" b="0" i="0" dirty="0">
                <a:effectLst/>
                <a:latin typeface="Arial" panose="020B0604020202020204" pitchFamily="34" charset="0"/>
              </a:rPr>
              <a:t> on an Access Port:</a:t>
            </a:r>
          </a:p>
          <a:p>
            <a:endParaRPr lang="en-IN" b="0" i="0" dirty="0">
              <a:effectLst/>
              <a:latin typeface="Arial" panose="020B0604020202020204" pitchFamily="34" charset="0"/>
            </a:endParaRPr>
          </a:p>
          <a:p>
            <a:r>
              <a:rPr lang="en-IN" b="0" i="0" dirty="0">
                <a:effectLst/>
                <a:latin typeface="Arial" panose="020B0604020202020204" pitchFamily="34" charset="0"/>
              </a:rPr>
              <a:t>We can configure the </a:t>
            </a:r>
            <a:r>
              <a:rPr lang="en-IN" b="0" i="0" dirty="0" err="1">
                <a:effectLst/>
                <a:latin typeface="Arial" panose="020B0604020202020204" pitchFamily="34" charset="0"/>
              </a:rPr>
              <a:t>PortFast</a:t>
            </a:r>
            <a:r>
              <a:rPr lang="en-IN" b="0" i="0" dirty="0">
                <a:effectLst/>
                <a:latin typeface="Arial" panose="020B0604020202020204" pitchFamily="34" charset="0"/>
              </a:rPr>
              <a:t> command on an access switch port interface</a:t>
            </a:r>
          </a:p>
          <a:p>
            <a:endParaRPr lang="en-IN" dirty="0">
              <a:latin typeface="Arial" panose="020B0604020202020204" pitchFamily="34" charset="0"/>
            </a:endParaRPr>
          </a:p>
          <a:p>
            <a:r>
              <a:rPr lang="en-IN" dirty="0">
                <a:latin typeface="Consolas" panose="020B0609020204030204" pitchFamily="49" charset="0"/>
                <a:cs typeface="Consolas" panose="020B0609020204030204" pitchFamily="49" charset="0"/>
              </a:rPr>
              <a:t>Sw1(config)# interface f0/10.  </a:t>
            </a:r>
          </a:p>
          <a:p>
            <a:r>
              <a:rPr lang="en-IN" dirty="0">
                <a:latin typeface="Consolas" panose="020B0609020204030204" pitchFamily="49" charset="0"/>
                <a:cs typeface="Consolas" panose="020B0609020204030204" pitchFamily="49" charset="0"/>
              </a:rPr>
              <a:t>Sw1(config-if)# spanning-tree </a:t>
            </a:r>
            <a:r>
              <a:rPr lang="en-IN" dirty="0" err="1">
                <a:latin typeface="Consolas" panose="020B0609020204030204" pitchFamily="49" charset="0"/>
                <a:cs typeface="Consolas" panose="020B0609020204030204" pitchFamily="49" charset="0"/>
              </a:rPr>
              <a:t>portfast</a:t>
            </a:r>
            <a:r>
              <a:rPr lang="en-IN" dirty="0">
                <a:latin typeface="Consolas" panose="020B0609020204030204" pitchFamily="49" charset="0"/>
                <a:cs typeface="Consolas" panose="020B0609020204030204" pitchFamily="49" charset="0"/>
              </a:rPr>
              <a:t>        --</a:t>
            </a:r>
            <a:r>
              <a:rPr lang="en-IN" dirty="0">
                <a:latin typeface="Consolas" panose="020B0609020204030204" pitchFamily="49" charset="0"/>
                <a:cs typeface="Consolas" panose="020B0609020204030204" pitchFamily="49" charset="0"/>
                <a:sym typeface="Wingdings" pitchFamily="2" charset="2"/>
              </a:rPr>
              <a:t> for faster convergence, BPDU </a:t>
            </a:r>
            <a:r>
              <a:rPr lang="en-IN" dirty="0" err="1">
                <a:latin typeface="Consolas" panose="020B0609020204030204" pitchFamily="49" charset="0"/>
                <a:cs typeface="Consolas" panose="020B0609020204030204" pitchFamily="49" charset="0"/>
                <a:sym typeface="Wingdings" pitchFamily="2" charset="2"/>
              </a:rPr>
              <a:t>gaurd</a:t>
            </a:r>
            <a:endParaRPr lang="en-IN" dirty="0">
              <a:latin typeface="Consolas" panose="020B0609020204030204" pitchFamily="49" charset="0"/>
              <a:cs typeface="Consolas" panose="020B0609020204030204" pitchFamily="49" charset="0"/>
            </a:endParaRPr>
          </a:p>
          <a:p>
            <a:r>
              <a:rPr lang="en-IN" dirty="0">
                <a:latin typeface="Consolas" panose="020B0609020204030204" pitchFamily="49" charset="0"/>
                <a:cs typeface="Consolas" panose="020B0609020204030204" pitchFamily="49" charset="0"/>
              </a:rPr>
              <a:t>Sw1(config)# spanning-tree </a:t>
            </a:r>
            <a:r>
              <a:rPr lang="en-IN" dirty="0" err="1">
                <a:latin typeface="Consolas" panose="020B0609020204030204" pitchFamily="49" charset="0"/>
                <a:cs typeface="Consolas" panose="020B0609020204030204" pitchFamily="49" charset="0"/>
              </a:rPr>
              <a:t>portfast</a:t>
            </a:r>
            <a:r>
              <a:rPr lang="en-IN" dirty="0">
                <a:latin typeface="Consolas" panose="020B0609020204030204" pitchFamily="49" charset="0"/>
                <a:cs typeface="Consolas" panose="020B0609020204030204" pitchFamily="49" charset="0"/>
              </a:rPr>
              <a:t> default</a:t>
            </a:r>
            <a:endParaRPr lang="en-IN" b="0" i="0" dirty="0">
              <a:solidFill>
                <a:srgbClr val="294A70"/>
              </a:solidFill>
              <a:effectLst/>
              <a:highlight>
                <a:srgbClr val="FFFFFF"/>
              </a:highlight>
              <a:latin typeface="Consolas" panose="020B0609020204030204" pitchFamily="49" charset="0"/>
              <a:cs typeface="Consolas" panose="020B0609020204030204" pitchFamily="49" charset="0"/>
            </a:endParaRPr>
          </a:p>
          <a:p>
            <a:pPr algn="l"/>
            <a:endParaRPr lang="en-IN" b="0" i="0" dirty="0">
              <a:effectLst/>
              <a:latin typeface="Arial" panose="020B0604020202020204" pitchFamily="34" charset="0"/>
            </a:endParaRPr>
          </a:p>
          <a:p>
            <a:endParaRPr lang="en-US" dirty="0"/>
          </a:p>
        </p:txBody>
      </p:sp>
    </p:spTree>
    <p:extLst>
      <p:ext uri="{BB962C8B-B14F-4D97-AF65-F5344CB8AC3E}">
        <p14:creationId xmlns:p14="http://schemas.microsoft.com/office/powerpoint/2010/main" val="41653834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386BFD-CFCA-1788-5208-E04E72A86953}"/>
              </a:ext>
            </a:extLst>
          </p:cNvPr>
          <p:cNvSpPr txBox="1"/>
          <p:nvPr/>
        </p:nvSpPr>
        <p:spPr>
          <a:xfrm>
            <a:off x="143123" y="445272"/>
            <a:ext cx="10257183" cy="6627455"/>
          </a:xfrm>
          <a:prstGeom prst="rect">
            <a:avLst/>
          </a:prstGeom>
          <a:noFill/>
        </p:spPr>
        <p:txBody>
          <a:bodyPr wrap="square" rtlCol="0">
            <a:spAutoFit/>
          </a:bodyPr>
          <a:lstStyle/>
          <a:p>
            <a:pPr marL="0" marR="0" algn="l">
              <a:lnSpc>
                <a:spcPts val="1300"/>
              </a:lnSpc>
              <a:spcBef>
                <a:spcPts val="1500"/>
              </a:spcBef>
              <a:spcAft>
                <a:spcPts val="600"/>
              </a:spcAft>
            </a:pPr>
            <a:r>
              <a:rPr lang="en-IN" sz="1200" b="1" i="0" u="none" strike="noStrike" dirty="0">
                <a:effectLst/>
              </a:rPr>
              <a:t>BPDU Guard</a:t>
            </a:r>
          </a:p>
          <a:p>
            <a:pPr marL="0" marR="0" algn="l">
              <a:spcBef>
                <a:spcPts val="600"/>
              </a:spcBef>
              <a:spcAft>
                <a:spcPts val="600"/>
              </a:spcAft>
            </a:pPr>
            <a:r>
              <a:rPr lang="en-IN" sz="1200" b="0" i="0" u="none" strike="noStrike" dirty="0">
                <a:effectLst/>
              </a:rPr>
              <a:t>BPDU Guard feature protects the port from receiving STP BPDUs, however the port can transmit STP BPDUs. When a STP BPDU is received on a BPDU Guard enabled port, the port is shutdown and the state of the port changes to </a:t>
            </a:r>
            <a:r>
              <a:rPr lang="en-IN" sz="1200" b="1" i="0" u="none" strike="noStrike" dirty="0" err="1">
                <a:effectLst/>
              </a:rPr>
              <a:t>ErrDis</a:t>
            </a:r>
            <a:r>
              <a:rPr lang="en-IN" sz="1200" b="0" i="0" u="none" strike="noStrike" dirty="0">
                <a:effectLst/>
              </a:rPr>
              <a:t> (Error-Disable) state. The port remains in the </a:t>
            </a:r>
            <a:r>
              <a:rPr lang="en-IN" sz="1200" b="1" i="0" u="none" strike="noStrike" dirty="0" err="1">
                <a:solidFill>
                  <a:srgbClr val="FF0000"/>
                </a:solidFill>
                <a:effectLst/>
                <a:highlight>
                  <a:srgbClr val="FFFF00"/>
                </a:highlight>
              </a:rPr>
              <a:t>ErrDis</a:t>
            </a:r>
            <a:r>
              <a:rPr lang="en-IN" sz="1200" b="0" i="0" u="none" strike="noStrike" dirty="0">
                <a:solidFill>
                  <a:srgbClr val="FF0000"/>
                </a:solidFill>
                <a:effectLst/>
              </a:rPr>
              <a:t> </a:t>
            </a:r>
            <a:r>
              <a:rPr lang="en-IN" sz="1200" b="0" i="0" u="none" strike="noStrike" dirty="0">
                <a:effectLst/>
              </a:rPr>
              <a:t>state until the port status is manually changed by using the configuration command </a:t>
            </a:r>
            <a:r>
              <a:rPr lang="en-IN" sz="1200" b="1" i="0" u="none" strike="noStrike" dirty="0">
                <a:effectLst/>
              </a:rPr>
              <a:t>shut</a:t>
            </a:r>
            <a:r>
              <a:rPr lang="en-IN" sz="1200" b="0" i="0" u="none" strike="noStrike" dirty="0">
                <a:effectLst/>
              </a:rPr>
              <a:t> followed by a </a:t>
            </a:r>
            <a:r>
              <a:rPr lang="en-IN" sz="1200" b="1" i="0" u="none" strike="noStrike" dirty="0">
                <a:effectLst/>
              </a:rPr>
              <a:t>no-shut</a:t>
            </a:r>
            <a:r>
              <a:rPr lang="en-IN" sz="1200" b="0" i="0" u="none" strike="noStrike" dirty="0">
                <a:effectLst/>
              </a:rPr>
              <a:t> applied on the interface.</a:t>
            </a:r>
          </a:p>
          <a:p>
            <a:pPr algn="l" fontAlgn="base"/>
            <a:endParaRPr lang="en-IN" sz="1200" b="1" i="0" dirty="0">
              <a:effectLst/>
            </a:endParaRPr>
          </a:p>
          <a:p>
            <a:pPr algn="l" fontAlgn="base"/>
            <a:r>
              <a:rPr lang="en-IN" sz="1200" b="1" i="0" dirty="0">
                <a:effectLst/>
              </a:rPr>
              <a:t>Commands to enable BPDU Guard by default on all </a:t>
            </a:r>
            <a:r>
              <a:rPr lang="en-IN" sz="1200" b="1" i="0" dirty="0" err="1">
                <a:effectLst/>
              </a:rPr>
              <a:t>PortFast</a:t>
            </a:r>
            <a:r>
              <a:rPr lang="en-IN" sz="1200" b="1" i="0" dirty="0">
                <a:effectLst/>
              </a:rPr>
              <a:t> Edge Ports :</a:t>
            </a:r>
          </a:p>
          <a:p>
            <a:pPr algn="l" fontAlgn="base"/>
            <a:r>
              <a:rPr lang="en-IN" sz="1200" dirty="0" err="1">
                <a:latin typeface="Consolas" panose="020B0609020204030204" pitchFamily="49" charset="0"/>
                <a:cs typeface="Consolas" panose="020B0609020204030204" pitchFamily="49" charset="0"/>
              </a:rPr>
              <a:t>system#configure</a:t>
            </a:r>
            <a:r>
              <a:rPr lang="en-IN" sz="1200" dirty="0">
                <a:latin typeface="Consolas" panose="020B0609020204030204" pitchFamily="49" charset="0"/>
                <a:cs typeface="Consolas" panose="020B0609020204030204" pitchFamily="49" charset="0"/>
              </a:rPr>
              <a:t> terminal </a:t>
            </a:r>
          </a:p>
          <a:p>
            <a:pPr algn="l" fontAlgn="base"/>
            <a:r>
              <a:rPr lang="en-IN" sz="1200" dirty="0">
                <a:latin typeface="Consolas" panose="020B0609020204030204" pitchFamily="49" charset="0"/>
                <a:cs typeface="Consolas" panose="020B0609020204030204" pitchFamily="49" charset="0"/>
              </a:rPr>
              <a:t>system(config)#spanning-tree </a:t>
            </a:r>
            <a:r>
              <a:rPr lang="en-IN" sz="1200" dirty="0" err="1">
                <a:latin typeface="Consolas" panose="020B0609020204030204" pitchFamily="49" charset="0"/>
                <a:cs typeface="Consolas" panose="020B0609020204030204" pitchFamily="49" charset="0"/>
              </a:rPr>
              <a:t>portfast</a:t>
            </a:r>
            <a:r>
              <a:rPr lang="en-IN" sz="1200" dirty="0">
                <a:latin typeface="Consolas" panose="020B0609020204030204" pitchFamily="49" charset="0"/>
                <a:cs typeface="Consolas" panose="020B0609020204030204" pitchFamily="49" charset="0"/>
              </a:rPr>
              <a:t> edge </a:t>
            </a:r>
            <a:r>
              <a:rPr lang="en-IN" sz="1200" dirty="0" err="1">
                <a:latin typeface="Consolas" panose="020B0609020204030204" pitchFamily="49" charset="0"/>
                <a:cs typeface="Consolas" panose="020B0609020204030204" pitchFamily="49" charset="0"/>
              </a:rPr>
              <a:t>bpduguard</a:t>
            </a:r>
            <a:r>
              <a:rPr lang="en-IN" sz="1200" dirty="0">
                <a:latin typeface="Consolas" panose="020B0609020204030204" pitchFamily="49" charset="0"/>
                <a:cs typeface="Consolas" panose="020B0609020204030204" pitchFamily="49" charset="0"/>
              </a:rPr>
              <a:t> default </a:t>
            </a:r>
          </a:p>
          <a:p>
            <a:pPr algn="l" fontAlgn="base"/>
            <a:r>
              <a:rPr lang="en-IN" sz="1200" dirty="0">
                <a:latin typeface="Consolas" panose="020B0609020204030204" pitchFamily="49" charset="0"/>
                <a:cs typeface="Consolas" panose="020B0609020204030204" pitchFamily="49" charset="0"/>
              </a:rPr>
              <a:t>system(config)#exit </a:t>
            </a:r>
          </a:p>
          <a:p>
            <a:pPr algn="l" fontAlgn="base"/>
            <a:r>
              <a:rPr lang="en-IN" sz="1200" dirty="0">
                <a:latin typeface="Consolas" panose="020B0609020204030204" pitchFamily="49" charset="0"/>
                <a:cs typeface="Consolas" panose="020B0609020204030204" pitchFamily="49" charset="0"/>
              </a:rPr>
              <a:t>system#</a:t>
            </a:r>
            <a:r>
              <a:rPr lang="en-IN" sz="1200" b="1" i="0" dirty="0">
                <a:effectLst/>
                <a:latin typeface="Consolas" panose="020B0609020204030204" pitchFamily="49" charset="0"/>
                <a:cs typeface="Consolas" panose="020B0609020204030204" pitchFamily="49" charset="0"/>
              </a:rPr>
              <a:t> </a:t>
            </a:r>
          </a:p>
          <a:p>
            <a:pPr algn="l" fontAlgn="base"/>
            <a:r>
              <a:rPr lang="en-IN" sz="1200" b="1" i="0" dirty="0">
                <a:effectLst/>
              </a:rPr>
              <a:t>Commands to disable BPDU Guard on all </a:t>
            </a:r>
            <a:r>
              <a:rPr lang="en-IN" sz="1200" b="1" i="0" dirty="0" err="1">
                <a:effectLst/>
              </a:rPr>
              <a:t>PortFast</a:t>
            </a:r>
            <a:r>
              <a:rPr lang="en-IN" sz="1200" b="1" i="0" dirty="0">
                <a:effectLst/>
              </a:rPr>
              <a:t> Edge Ports :</a:t>
            </a:r>
          </a:p>
          <a:p>
            <a:pPr algn="l" fontAlgn="base"/>
            <a:r>
              <a:rPr lang="en-IN" sz="1000" dirty="0" err="1">
                <a:latin typeface="Consolas" panose="020B0609020204030204" pitchFamily="49" charset="0"/>
                <a:cs typeface="Consolas" panose="020B0609020204030204" pitchFamily="49" charset="0"/>
              </a:rPr>
              <a:t>system#configure</a:t>
            </a:r>
            <a:r>
              <a:rPr lang="en-IN" sz="1000" dirty="0">
                <a:latin typeface="Consolas" panose="020B0609020204030204" pitchFamily="49" charset="0"/>
                <a:cs typeface="Consolas" panose="020B0609020204030204" pitchFamily="49" charset="0"/>
              </a:rPr>
              <a:t> terminal </a:t>
            </a:r>
          </a:p>
          <a:p>
            <a:pPr algn="l" fontAlgn="base"/>
            <a:r>
              <a:rPr lang="en-IN" sz="1000" dirty="0">
                <a:latin typeface="Consolas" panose="020B0609020204030204" pitchFamily="49" charset="0"/>
                <a:cs typeface="Consolas" panose="020B0609020204030204" pitchFamily="49" charset="0"/>
              </a:rPr>
              <a:t>system(config)#no spanning-tree </a:t>
            </a:r>
            <a:r>
              <a:rPr lang="en-IN" sz="1000" dirty="0" err="1">
                <a:latin typeface="Consolas" panose="020B0609020204030204" pitchFamily="49" charset="0"/>
                <a:cs typeface="Consolas" panose="020B0609020204030204" pitchFamily="49" charset="0"/>
              </a:rPr>
              <a:t>portfast</a:t>
            </a:r>
            <a:r>
              <a:rPr lang="en-IN" sz="1000" dirty="0">
                <a:latin typeface="Consolas" panose="020B0609020204030204" pitchFamily="49" charset="0"/>
                <a:cs typeface="Consolas" panose="020B0609020204030204" pitchFamily="49" charset="0"/>
              </a:rPr>
              <a:t> edge </a:t>
            </a:r>
            <a:r>
              <a:rPr lang="en-IN" sz="1000" dirty="0" err="1">
                <a:latin typeface="Consolas" panose="020B0609020204030204" pitchFamily="49" charset="0"/>
                <a:cs typeface="Consolas" panose="020B0609020204030204" pitchFamily="49" charset="0"/>
              </a:rPr>
              <a:t>bpduguard</a:t>
            </a:r>
            <a:r>
              <a:rPr lang="en-IN" sz="1000" dirty="0">
                <a:latin typeface="Consolas" panose="020B0609020204030204" pitchFamily="49" charset="0"/>
                <a:cs typeface="Consolas" panose="020B0609020204030204" pitchFamily="49" charset="0"/>
              </a:rPr>
              <a:t> default </a:t>
            </a:r>
          </a:p>
          <a:p>
            <a:pPr algn="l" fontAlgn="base"/>
            <a:r>
              <a:rPr lang="en-IN" sz="1000" dirty="0">
                <a:latin typeface="Consolas" panose="020B0609020204030204" pitchFamily="49" charset="0"/>
                <a:cs typeface="Consolas" panose="020B0609020204030204" pitchFamily="49" charset="0"/>
              </a:rPr>
              <a:t>system(config)#exit </a:t>
            </a:r>
          </a:p>
          <a:p>
            <a:pPr algn="l" fontAlgn="base"/>
            <a:r>
              <a:rPr lang="en-IN" sz="1000" dirty="0">
                <a:latin typeface="Consolas" panose="020B0609020204030204" pitchFamily="49" charset="0"/>
                <a:cs typeface="Consolas" panose="020B0609020204030204" pitchFamily="49" charset="0"/>
              </a:rPr>
              <a:t>system#</a:t>
            </a:r>
          </a:p>
          <a:p>
            <a:pPr algn="l" fontAlgn="base"/>
            <a:r>
              <a:rPr lang="en-IN" sz="1200" b="1" i="0" dirty="0">
                <a:effectLst/>
              </a:rPr>
              <a:t>Commands to enable BPDU Guard for an interface</a:t>
            </a:r>
          </a:p>
          <a:p>
            <a:pPr algn="l" fontAlgn="base"/>
            <a:r>
              <a:rPr lang="en-IN" sz="1000" dirty="0" err="1">
                <a:latin typeface="Consolas" panose="020B0609020204030204" pitchFamily="49" charset="0"/>
                <a:cs typeface="Consolas" panose="020B0609020204030204" pitchFamily="49" charset="0"/>
              </a:rPr>
              <a:t>system#configure</a:t>
            </a:r>
            <a:r>
              <a:rPr lang="en-IN" sz="1000" dirty="0">
                <a:latin typeface="Consolas" panose="020B0609020204030204" pitchFamily="49" charset="0"/>
                <a:cs typeface="Consolas" panose="020B0609020204030204" pitchFamily="49" charset="0"/>
              </a:rPr>
              <a:t> terminal </a:t>
            </a:r>
          </a:p>
          <a:p>
            <a:pPr algn="l" fontAlgn="base"/>
            <a:r>
              <a:rPr lang="en-IN" sz="1000" dirty="0">
                <a:latin typeface="Consolas" panose="020B0609020204030204" pitchFamily="49" charset="0"/>
                <a:cs typeface="Consolas" panose="020B0609020204030204" pitchFamily="49" charset="0"/>
              </a:rPr>
              <a:t>system(config)#interface giga 0/0 </a:t>
            </a:r>
          </a:p>
          <a:p>
            <a:pPr algn="l" fontAlgn="base"/>
            <a:r>
              <a:rPr lang="en-IN" sz="1000" dirty="0">
                <a:latin typeface="Consolas" panose="020B0609020204030204" pitchFamily="49" charset="0"/>
                <a:cs typeface="Consolas" panose="020B0609020204030204" pitchFamily="49" charset="0"/>
              </a:rPr>
              <a:t>system(config-if)#spanning-tree </a:t>
            </a:r>
            <a:r>
              <a:rPr lang="en-IN" sz="1000" dirty="0" err="1">
                <a:latin typeface="Consolas" panose="020B0609020204030204" pitchFamily="49" charset="0"/>
                <a:cs typeface="Consolas" panose="020B0609020204030204" pitchFamily="49" charset="0"/>
              </a:rPr>
              <a:t>bpduguard</a:t>
            </a:r>
            <a:r>
              <a:rPr lang="en-IN" sz="1000" dirty="0">
                <a:latin typeface="Consolas" panose="020B0609020204030204" pitchFamily="49" charset="0"/>
                <a:cs typeface="Consolas" panose="020B0609020204030204" pitchFamily="49" charset="0"/>
              </a:rPr>
              <a:t> enable </a:t>
            </a:r>
          </a:p>
          <a:p>
            <a:pPr algn="l" fontAlgn="base"/>
            <a:r>
              <a:rPr lang="en-IN" sz="1000" dirty="0">
                <a:latin typeface="Consolas" panose="020B0609020204030204" pitchFamily="49" charset="0"/>
                <a:cs typeface="Consolas" panose="020B0609020204030204" pitchFamily="49" charset="0"/>
              </a:rPr>
              <a:t>system(config-if)#exit system(config)#exit </a:t>
            </a:r>
          </a:p>
          <a:p>
            <a:pPr algn="l" fontAlgn="base"/>
            <a:r>
              <a:rPr lang="en-IN" sz="1000" dirty="0">
                <a:latin typeface="Consolas" panose="020B0609020204030204" pitchFamily="49" charset="0"/>
                <a:cs typeface="Consolas" panose="020B0609020204030204" pitchFamily="49" charset="0"/>
              </a:rPr>
              <a:t>system#</a:t>
            </a:r>
          </a:p>
          <a:p>
            <a:pPr algn="l" fontAlgn="base"/>
            <a:r>
              <a:rPr lang="en-IN" sz="1200" b="1" i="0" dirty="0">
                <a:effectLst/>
              </a:rPr>
              <a:t>Commands to disable BPDU Guard for an interface</a:t>
            </a:r>
          </a:p>
          <a:p>
            <a:pPr algn="l" fontAlgn="base"/>
            <a:r>
              <a:rPr lang="en-IN" sz="1000" dirty="0" err="1">
                <a:latin typeface="Consolas" panose="020B0609020204030204" pitchFamily="49" charset="0"/>
                <a:cs typeface="Consolas" panose="020B0609020204030204" pitchFamily="49" charset="0"/>
              </a:rPr>
              <a:t>system#configure</a:t>
            </a:r>
            <a:r>
              <a:rPr lang="en-IN" sz="1000" dirty="0">
                <a:latin typeface="Consolas" panose="020B0609020204030204" pitchFamily="49" charset="0"/>
                <a:cs typeface="Consolas" panose="020B0609020204030204" pitchFamily="49" charset="0"/>
              </a:rPr>
              <a:t> terminal </a:t>
            </a:r>
          </a:p>
          <a:p>
            <a:pPr algn="l" fontAlgn="base"/>
            <a:r>
              <a:rPr lang="en-IN" sz="1000" dirty="0">
                <a:latin typeface="Consolas" panose="020B0609020204030204" pitchFamily="49" charset="0"/>
                <a:cs typeface="Consolas" panose="020B0609020204030204" pitchFamily="49" charset="0"/>
              </a:rPr>
              <a:t>system(config)#interface giga 0/0 </a:t>
            </a:r>
          </a:p>
          <a:p>
            <a:pPr algn="l" fontAlgn="base"/>
            <a:r>
              <a:rPr lang="en-IN" sz="1000" dirty="0">
                <a:latin typeface="Consolas" panose="020B0609020204030204" pitchFamily="49" charset="0"/>
                <a:cs typeface="Consolas" panose="020B0609020204030204" pitchFamily="49" charset="0"/>
              </a:rPr>
              <a:t>system(config-if)#spanning-tree </a:t>
            </a:r>
            <a:r>
              <a:rPr lang="en-IN" sz="1000" dirty="0" err="1">
                <a:latin typeface="Consolas" panose="020B0609020204030204" pitchFamily="49" charset="0"/>
                <a:cs typeface="Consolas" panose="020B0609020204030204" pitchFamily="49" charset="0"/>
              </a:rPr>
              <a:t>bpduguard</a:t>
            </a:r>
            <a:r>
              <a:rPr lang="en-IN" sz="1000" dirty="0">
                <a:latin typeface="Consolas" panose="020B0609020204030204" pitchFamily="49" charset="0"/>
                <a:cs typeface="Consolas" panose="020B0609020204030204" pitchFamily="49" charset="0"/>
              </a:rPr>
              <a:t> disable </a:t>
            </a:r>
          </a:p>
          <a:p>
            <a:pPr algn="l" fontAlgn="base"/>
            <a:r>
              <a:rPr lang="en-IN" sz="1000" dirty="0">
                <a:latin typeface="Consolas" panose="020B0609020204030204" pitchFamily="49" charset="0"/>
                <a:cs typeface="Consolas" panose="020B0609020204030204" pitchFamily="49" charset="0"/>
              </a:rPr>
              <a:t>system(config-if)#exit </a:t>
            </a:r>
          </a:p>
          <a:p>
            <a:pPr algn="l" fontAlgn="base"/>
            <a:r>
              <a:rPr lang="en-IN" sz="1000" dirty="0">
                <a:latin typeface="Consolas" panose="020B0609020204030204" pitchFamily="49" charset="0"/>
                <a:cs typeface="Consolas" panose="020B0609020204030204" pitchFamily="49" charset="0"/>
              </a:rPr>
              <a:t>system(config)#exit </a:t>
            </a:r>
          </a:p>
          <a:p>
            <a:pPr algn="l" fontAlgn="base"/>
            <a:r>
              <a:rPr lang="en-IN" sz="1000" dirty="0">
                <a:latin typeface="Consolas" panose="020B0609020204030204" pitchFamily="49" charset="0"/>
                <a:cs typeface="Consolas" panose="020B0609020204030204" pitchFamily="49" charset="0"/>
              </a:rPr>
              <a:t>system#</a:t>
            </a:r>
          </a:p>
          <a:p>
            <a:pPr algn="l" fontAlgn="base"/>
            <a:endParaRPr lang="en-IN" sz="1000" dirty="0">
              <a:latin typeface="Consolas" panose="020B0609020204030204" pitchFamily="49" charset="0"/>
              <a:cs typeface="Consolas" panose="020B0609020204030204" pitchFamily="49" charset="0"/>
            </a:endParaRPr>
          </a:p>
          <a:p>
            <a:pPr algn="l" fontAlgn="base"/>
            <a:r>
              <a:rPr lang="en-IN" sz="1200" b="1" i="0" dirty="0">
                <a:effectLst/>
              </a:rPr>
              <a:t>Advantages</a:t>
            </a:r>
          </a:p>
          <a:p>
            <a:pPr algn="l" fontAlgn="base">
              <a:buFont typeface="+mj-lt"/>
              <a:buAutoNum type="arabicPeriod"/>
            </a:pPr>
            <a:r>
              <a:rPr lang="en-IN" sz="1200" b="0" i="0" dirty="0">
                <a:effectLst/>
              </a:rPr>
              <a:t>BPDU Guard prevents switching devices from being accidentally connected to </a:t>
            </a:r>
            <a:r>
              <a:rPr lang="en-IN" sz="1200" b="0" i="0" dirty="0" err="1">
                <a:effectLst/>
              </a:rPr>
              <a:t>PortFast</a:t>
            </a:r>
            <a:r>
              <a:rPr lang="en-IN" sz="1200" b="0" i="0" dirty="0">
                <a:effectLst/>
              </a:rPr>
              <a:t>-enabled ports.</a:t>
            </a:r>
          </a:p>
          <a:p>
            <a:pPr algn="l" fontAlgn="base">
              <a:buFont typeface="+mj-lt"/>
              <a:buAutoNum type="arabicPeriod"/>
            </a:pPr>
            <a:r>
              <a:rPr lang="en-IN" sz="1200" b="0" i="0" dirty="0">
                <a:effectLst/>
              </a:rPr>
              <a:t>If someone tries to connect an L2 device to the network, the BPDU guard ensures that it will be rejected. Before the spanning tree is disrupted, it is clipped.</a:t>
            </a:r>
          </a:p>
          <a:p>
            <a:pPr marL="0" marR="0" algn="l">
              <a:lnSpc>
                <a:spcPts val="1300"/>
              </a:lnSpc>
              <a:spcBef>
                <a:spcPts val="600"/>
              </a:spcBef>
              <a:spcAft>
                <a:spcPts val="600"/>
              </a:spcAft>
            </a:pPr>
            <a:endParaRPr lang="en-IN" sz="1200" b="0" i="0" u="none" strike="noStrike" dirty="0">
              <a:effectLst/>
            </a:endParaRPr>
          </a:p>
          <a:p>
            <a:endParaRPr lang="en-US" sz="1200" dirty="0"/>
          </a:p>
        </p:txBody>
      </p:sp>
    </p:spTree>
    <p:extLst>
      <p:ext uri="{BB962C8B-B14F-4D97-AF65-F5344CB8AC3E}">
        <p14:creationId xmlns:p14="http://schemas.microsoft.com/office/powerpoint/2010/main" val="3119128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A80583-3301-E2B3-AFB6-FC76A8BA9486}"/>
              </a:ext>
            </a:extLst>
          </p:cNvPr>
          <p:cNvSpPr txBox="1"/>
          <p:nvPr/>
        </p:nvSpPr>
        <p:spPr>
          <a:xfrm>
            <a:off x="7164124" y="2949238"/>
            <a:ext cx="4493245" cy="2462213"/>
          </a:xfrm>
          <a:prstGeom prst="rect">
            <a:avLst/>
          </a:prstGeom>
          <a:noFill/>
        </p:spPr>
        <p:txBody>
          <a:bodyPr wrap="square" rtlCol="0">
            <a:spAutoFit/>
          </a:bodyPr>
          <a:lstStyle/>
          <a:p>
            <a:pPr marL="285750" indent="-285750" algn="l">
              <a:buFont typeface="Wingdings" pitchFamily="2" charset="2"/>
              <a:buChar char="v"/>
            </a:pPr>
            <a:r>
              <a:rPr lang="en-IN" sz="1400" b="0" i="0" dirty="0">
                <a:effectLst/>
                <a:latin typeface="source-serif-pro"/>
              </a:rPr>
              <a:t>As the name says, BPDU filter filters BPDUs in both directions. BPDU filter will prevent inbound and outbound BPDU but will remove </a:t>
            </a:r>
            <a:r>
              <a:rPr lang="en-IN" sz="1400" b="0" i="0" dirty="0" err="1">
                <a:effectLst/>
                <a:latin typeface="source-serif-pro"/>
              </a:rPr>
              <a:t>portfast</a:t>
            </a:r>
            <a:r>
              <a:rPr lang="en-IN" sz="1400" b="0" i="0" dirty="0">
                <a:effectLst/>
                <a:latin typeface="source-serif-pro"/>
              </a:rPr>
              <a:t> state on a port if a BPDU is received. Enabling BPDU filtering on an interface is the same as disabling spanning tree on it and can cause spanning-tree loops.</a:t>
            </a:r>
          </a:p>
          <a:p>
            <a:pPr marL="285750" indent="-285750" algn="l">
              <a:buFont typeface="Wingdings" pitchFamily="2" charset="2"/>
              <a:buChar char="v"/>
            </a:pPr>
            <a:r>
              <a:rPr lang="en-IN" sz="1400" b="0" i="0" dirty="0">
                <a:effectLst/>
                <a:latin typeface="source-serif-pro"/>
              </a:rPr>
              <a:t>On the other hand, BPDU Guard keeps an eye open for any BPDU’s entering the interfaces that are enabled this feature. The port will disable as soon as the first BPDU is received, by shutting the port down.</a:t>
            </a:r>
          </a:p>
          <a:p>
            <a:endParaRPr lang="en-US" sz="1400" dirty="0"/>
          </a:p>
        </p:txBody>
      </p:sp>
      <p:sp>
        <p:nvSpPr>
          <p:cNvPr id="6" name="TextBox 5">
            <a:extLst>
              <a:ext uri="{FF2B5EF4-FFF2-40B4-BE49-F238E27FC236}">
                <a16:creationId xmlns:a16="http://schemas.microsoft.com/office/drawing/2014/main" id="{ECDAA5B8-B8CF-90B1-DE77-8A16F95DDE07}"/>
              </a:ext>
            </a:extLst>
          </p:cNvPr>
          <p:cNvSpPr txBox="1"/>
          <p:nvPr/>
        </p:nvSpPr>
        <p:spPr>
          <a:xfrm>
            <a:off x="71561" y="0"/>
            <a:ext cx="9584665" cy="2677656"/>
          </a:xfrm>
          <a:prstGeom prst="rect">
            <a:avLst/>
          </a:prstGeom>
          <a:noFill/>
        </p:spPr>
        <p:txBody>
          <a:bodyPr wrap="square" rtlCol="0">
            <a:spAutoFit/>
          </a:bodyPr>
          <a:lstStyle/>
          <a:p>
            <a:r>
              <a:rPr lang="en-IN" sz="1400" dirty="0">
                <a:effectLst/>
              </a:rPr>
              <a:t>BPDU Filter feature act in two different ways when it is configured on Global level or Interface level. If BPDU Filter feature is enabled on a Global level, BPDU Filter is applied to all </a:t>
            </a:r>
            <a:r>
              <a:rPr lang="en-IN" sz="1400" b="1" strike="noStrike" dirty="0">
                <a:effectLst/>
                <a:hlinkClick r:id="rId2">
                  <a:extLst>
                    <a:ext uri="{A12FA001-AC4F-418D-AE19-62706E023703}">
                      <ahyp:hlinkClr xmlns:ahyp="http://schemas.microsoft.com/office/drawing/2018/hyperlinkcolor" val="tx"/>
                    </a:ext>
                  </a:extLst>
                </a:hlinkClick>
              </a:rPr>
              <a:t>Spanning Tree Protocol (STP) PortFast</a:t>
            </a:r>
            <a:r>
              <a:rPr lang="en-IN" sz="1400" dirty="0">
                <a:effectLst/>
              </a:rPr>
              <a:t> enabled ports. If any </a:t>
            </a:r>
            <a:r>
              <a:rPr lang="en-IN" sz="1400" b="1" strike="noStrike" dirty="0">
                <a:effectLst/>
                <a:hlinkClick r:id="rId3">
                  <a:extLst>
                    <a:ext uri="{A12FA001-AC4F-418D-AE19-62706E023703}">
                      <ahyp:hlinkClr xmlns:ahyp="http://schemas.microsoft.com/office/drawing/2018/hyperlinkcolor" val="tx"/>
                    </a:ext>
                  </a:extLst>
                </a:hlinkClick>
              </a:rPr>
              <a:t>BPDUs</a:t>
            </a:r>
            <a:r>
              <a:rPr lang="en-IN" sz="1400" dirty="0">
                <a:effectLst/>
              </a:rPr>
              <a:t> are received on that port, the </a:t>
            </a:r>
            <a:r>
              <a:rPr lang="en-IN" sz="1400" b="1" strike="noStrike" dirty="0">
                <a:effectLst/>
                <a:hlinkClick r:id="rId2">
                  <a:extLst>
                    <a:ext uri="{A12FA001-AC4F-418D-AE19-62706E023703}">
                      <ahyp:hlinkClr xmlns:ahyp="http://schemas.microsoft.com/office/drawing/2018/hyperlinkcolor" val="tx"/>
                    </a:ext>
                  </a:extLst>
                </a:hlinkClick>
              </a:rPr>
              <a:t>PortFast</a:t>
            </a:r>
            <a:r>
              <a:rPr lang="en-IN" sz="1400" dirty="0">
                <a:effectLst/>
              </a:rPr>
              <a:t> feature is disabled and the port will become a normal STP port.</a:t>
            </a:r>
          </a:p>
          <a:p>
            <a:br>
              <a:rPr lang="en-IN" sz="1400" b="0" i="0" dirty="0">
                <a:effectLst/>
                <a:latin typeface="Rubik"/>
              </a:rPr>
            </a:br>
            <a:endParaRPr lang="en-IN" sz="1400" dirty="0">
              <a:effectLst/>
            </a:endParaRPr>
          </a:p>
          <a:p>
            <a:pPr algn="just"/>
            <a:r>
              <a:rPr lang="en-IN" sz="1400" b="0" i="0" dirty="0">
                <a:effectLst/>
                <a:latin typeface="Rubik"/>
              </a:rPr>
              <a:t>When BPDU Filter is enabled on Interface level, BPDU Filter will not send out </a:t>
            </a:r>
            <a:r>
              <a:rPr lang="en-IN" sz="1400" b="1" i="0" strike="noStrike" dirty="0">
                <a:effectLst/>
                <a:latin typeface="Rubik"/>
                <a:hlinkClick r:id="rId3">
                  <a:extLst>
                    <a:ext uri="{A12FA001-AC4F-418D-AE19-62706E023703}">
                      <ahyp:hlinkClr xmlns:ahyp="http://schemas.microsoft.com/office/drawing/2018/hyperlinkcolor" val="tx"/>
                    </a:ext>
                  </a:extLst>
                </a:hlinkClick>
              </a:rPr>
              <a:t>BPDUs</a:t>
            </a:r>
            <a:r>
              <a:rPr lang="en-IN" sz="1400" b="0" i="0" dirty="0">
                <a:effectLst/>
                <a:latin typeface="Rubik"/>
              </a:rPr>
              <a:t> and avoid the processing of received </a:t>
            </a:r>
            <a:r>
              <a:rPr lang="en-IN" sz="1400" b="1" i="0" strike="noStrike" dirty="0">
                <a:effectLst/>
                <a:latin typeface="Rubik"/>
                <a:hlinkClick r:id="rId3">
                  <a:extLst>
                    <a:ext uri="{A12FA001-AC4F-418D-AE19-62706E023703}">
                      <ahyp:hlinkClr xmlns:ahyp="http://schemas.microsoft.com/office/drawing/2018/hyperlinkcolor" val="tx"/>
                    </a:ext>
                  </a:extLst>
                </a:hlinkClick>
              </a:rPr>
              <a:t>BPDUs</a:t>
            </a:r>
            <a:r>
              <a:rPr lang="en-IN" sz="1400" b="0" i="0" dirty="0">
                <a:effectLst/>
                <a:latin typeface="Rubik"/>
              </a:rPr>
              <a:t>. This behaviour can completely disable </a:t>
            </a:r>
            <a:r>
              <a:rPr lang="en-IN" sz="1400" b="1" i="0" strike="noStrike" dirty="0">
                <a:effectLst/>
                <a:latin typeface="Rubik"/>
                <a:hlinkClick r:id="rId4">
                  <a:extLst>
                    <a:ext uri="{A12FA001-AC4F-418D-AE19-62706E023703}">
                      <ahyp:hlinkClr xmlns:ahyp="http://schemas.microsoft.com/office/drawing/2018/hyperlinkcolor" val="tx"/>
                    </a:ext>
                  </a:extLst>
                </a:hlinkClick>
              </a:rPr>
              <a:t>Spanning Tree Protocol (STP)</a:t>
            </a:r>
            <a:r>
              <a:rPr lang="en-IN" sz="1400" b="0" i="0" dirty="0">
                <a:effectLst/>
                <a:latin typeface="Rubik"/>
              </a:rPr>
              <a:t> on that interface. Beware... This can potentially create damage to the network by forming a </a:t>
            </a:r>
            <a:r>
              <a:rPr lang="en-IN" sz="1400" b="1" i="0" strike="noStrike" dirty="0">
                <a:effectLst/>
                <a:latin typeface="Rubik"/>
                <a:hlinkClick r:id="rId5">
                  <a:extLst>
                    <a:ext uri="{A12FA001-AC4F-418D-AE19-62706E023703}">
                      <ahyp:hlinkClr xmlns:ahyp="http://schemas.microsoft.com/office/drawing/2018/hyperlinkcolor" val="tx"/>
                    </a:ext>
                  </a:extLst>
                </a:hlinkClick>
              </a:rPr>
              <a:t>layer 2 switching loop</a:t>
            </a:r>
            <a:r>
              <a:rPr lang="en-IN" sz="1400" b="0" i="0" dirty="0">
                <a:effectLst/>
                <a:latin typeface="Rubik"/>
              </a:rPr>
              <a:t>, if switches are connected to BPDU Filter enabled port (at interface level) accidently.</a:t>
            </a:r>
          </a:p>
          <a:p>
            <a:br>
              <a:rPr lang="en-IN" sz="1400" b="0" i="0" dirty="0">
                <a:effectLst/>
                <a:latin typeface="Rubik"/>
              </a:rPr>
            </a:br>
            <a:endParaRPr lang="en-US" sz="1400" dirty="0"/>
          </a:p>
        </p:txBody>
      </p:sp>
      <p:pic>
        <p:nvPicPr>
          <p:cNvPr id="7" name="Picture 6">
            <a:extLst>
              <a:ext uri="{FF2B5EF4-FFF2-40B4-BE49-F238E27FC236}">
                <a16:creationId xmlns:a16="http://schemas.microsoft.com/office/drawing/2014/main" id="{61DF18A3-A88E-6AD0-EAFD-5EC3F85CCD1B}"/>
              </a:ext>
            </a:extLst>
          </p:cNvPr>
          <p:cNvPicPr>
            <a:picLocks noChangeAspect="1"/>
          </p:cNvPicPr>
          <p:nvPr/>
        </p:nvPicPr>
        <p:blipFill>
          <a:blip r:embed="rId6"/>
          <a:stretch>
            <a:fillRect/>
          </a:stretch>
        </p:blipFill>
        <p:spPr>
          <a:xfrm>
            <a:off x="135930" y="2294041"/>
            <a:ext cx="6782463" cy="2142787"/>
          </a:xfrm>
          <a:prstGeom prst="rect">
            <a:avLst/>
          </a:prstGeom>
        </p:spPr>
      </p:pic>
      <p:pic>
        <p:nvPicPr>
          <p:cNvPr id="8" name="Picture 7">
            <a:extLst>
              <a:ext uri="{FF2B5EF4-FFF2-40B4-BE49-F238E27FC236}">
                <a16:creationId xmlns:a16="http://schemas.microsoft.com/office/drawing/2014/main" id="{42BA521A-F8B5-FAA8-3B68-35FF14F1DAF1}"/>
              </a:ext>
            </a:extLst>
          </p:cNvPr>
          <p:cNvPicPr>
            <a:picLocks noChangeAspect="1"/>
          </p:cNvPicPr>
          <p:nvPr/>
        </p:nvPicPr>
        <p:blipFill>
          <a:blip r:embed="rId7"/>
          <a:stretch>
            <a:fillRect/>
          </a:stretch>
        </p:blipFill>
        <p:spPr>
          <a:xfrm>
            <a:off x="135930" y="4436828"/>
            <a:ext cx="6782463" cy="1820849"/>
          </a:xfrm>
          <a:prstGeom prst="rect">
            <a:avLst/>
          </a:prstGeom>
        </p:spPr>
      </p:pic>
    </p:spTree>
    <p:extLst>
      <p:ext uri="{BB962C8B-B14F-4D97-AF65-F5344CB8AC3E}">
        <p14:creationId xmlns:p14="http://schemas.microsoft.com/office/powerpoint/2010/main" val="1439125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panning Tree Root Guard">
            <a:extLst>
              <a:ext uri="{FF2B5EF4-FFF2-40B4-BE49-F238E27FC236}">
                <a16:creationId xmlns:a16="http://schemas.microsoft.com/office/drawing/2014/main" id="{DCF5E541-CC52-1666-8C7B-E4F7375AB8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4585" y="186511"/>
            <a:ext cx="7315396" cy="383259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89DB2F8-D2CB-1957-EFF9-C598A1E68A54}"/>
              </a:ext>
            </a:extLst>
          </p:cNvPr>
          <p:cNvSpPr txBox="1"/>
          <p:nvPr/>
        </p:nvSpPr>
        <p:spPr>
          <a:xfrm>
            <a:off x="499731" y="602788"/>
            <a:ext cx="3785191" cy="3416320"/>
          </a:xfrm>
          <a:prstGeom prst="rect">
            <a:avLst/>
          </a:prstGeom>
          <a:noFill/>
        </p:spPr>
        <p:txBody>
          <a:bodyPr wrap="square" rtlCol="0">
            <a:spAutoFit/>
          </a:bodyPr>
          <a:lstStyle/>
          <a:p>
            <a:r>
              <a:rPr lang="en-IN" b="0" i="0" dirty="0">
                <a:solidFill>
                  <a:srgbClr val="FF0000"/>
                </a:solidFill>
                <a:effectLst/>
                <a:highlight>
                  <a:srgbClr val="FFFF00"/>
                </a:highlight>
                <a:latin typeface="CiscoSans"/>
              </a:rPr>
              <a:t>NOTE: Root guard puts the port in the root-inconsistent STP state. No traffic passes through the port in this state. Administrator can decide which port he want enable root guard to protect root bridge.</a:t>
            </a:r>
          </a:p>
          <a:p>
            <a:endParaRPr lang="en-IN" dirty="0">
              <a:solidFill>
                <a:srgbClr val="FF0000"/>
              </a:solidFill>
              <a:highlight>
                <a:srgbClr val="FFFF00"/>
              </a:highlight>
              <a:latin typeface="CiscoSans"/>
            </a:endParaRPr>
          </a:p>
          <a:p>
            <a:r>
              <a:rPr lang="en-IN" b="0" i="0" dirty="0">
                <a:solidFill>
                  <a:srgbClr val="FF0000"/>
                </a:solidFill>
                <a:effectLst/>
                <a:highlight>
                  <a:srgbClr val="FFFF00"/>
                </a:highlight>
                <a:latin typeface="CiscoSans"/>
              </a:rPr>
              <a:t>In case </a:t>
            </a:r>
            <a:r>
              <a:rPr lang="en-IN" dirty="0">
                <a:solidFill>
                  <a:srgbClr val="FF0000"/>
                </a:solidFill>
                <a:highlight>
                  <a:srgbClr val="FFFF00"/>
                </a:highlight>
                <a:latin typeface="CiscoSans"/>
              </a:rPr>
              <a:t>, if  we enable root guard on both the ports, both are went to listing state and will root bridge will be isolated. You will see full impact on network. </a:t>
            </a:r>
            <a:r>
              <a:rPr lang="en-IN" b="0" i="0" dirty="0">
                <a:solidFill>
                  <a:srgbClr val="FF0000"/>
                </a:solidFill>
                <a:effectLst/>
                <a:highlight>
                  <a:srgbClr val="FFFF00"/>
                </a:highlight>
                <a:latin typeface="CiscoSans"/>
              </a:rPr>
              <a:t> </a:t>
            </a:r>
            <a:endParaRPr lang="en-US" dirty="0">
              <a:solidFill>
                <a:srgbClr val="FF0000"/>
              </a:solidFill>
              <a:highlight>
                <a:srgbClr val="FFFF00"/>
              </a:highlight>
            </a:endParaRPr>
          </a:p>
        </p:txBody>
      </p:sp>
    </p:spTree>
    <p:extLst>
      <p:ext uri="{BB962C8B-B14F-4D97-AF65-F5344CB8AC3E}">
        <p14:creationId xmlns:p14="http://schemas.microsoft.com/office/powerpoint/2010/main" val="3875466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724819-8E80-633D-09B7-6B68148C3EDA}"/>
              </a:ext>
            </a:extLst>
          </p:cNvPr>
          <p:cNvSpPr txBox="1"/>
          <p:nvPr/>
        </p:nvSpPr>
        <p:spPr>
          <a:xfrm>
            <a:off x="433633" y="229463"/>
            <a:ext cx="6046848" cy="3970318"/>
          </a:xfrm>
          <a:prstGeom prst="rect">
            <a:avLst/>
          </a:prstGeom>
          <a:noFill/>
        </p:spPr>
        <p:txBody>
          <a:bodyPr wrap="none" rtlCol="0">
            <a:spAutoFit/>
          </a:bodyPr>
          <a:lstStyle/>
          <a:p>
            <a:r>
              <a:rPr lang="en-US" sz="1200" dirty="0">
                <a:latin typeface="Consolas" panose="020B0609020204030204" pitchFamily="49" charset="0"/>
                <a:cs typeface="Consolas" panose="020B0609020204030204" pitchFamily="49" charset="0"/>
              </a:rPr>
              <a:t>Verification commands:</a:t>
            </a:r>
          </a:p>
          <a:p>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R1#sh spanning-tree ?</a:t>
            </a:r>
          </a:p>
          <a:p>
            <a:r>
              <a:rPr lang="en-US" sz="1200" dirty="0">
                <a:latin typeface="Consolas" panose="020B0609020204030204" pitchFamily="49" charset="0"/>
                <a:cs typeface="Consolas" panose="020B0609020204030204" pitchFamily="49" charset="0"/>
              </a:rPr>
              <a:t>  WORD               bridge group list, example 1,3-5,7,9</a:t>
            </a:r>
          </a:p>
          <a:p>
            <a:r>
              <a:rPr lang="en-US" sz="1200" dirty="0">
                <a:latin typeface="Consolas" panose="020B0609020204030204" pitchFamily="49" charset="0"/>
                <a:cs typeface="Consolas" panose="020B0609020204030204" pitchFamily="49" charset="0"/>
              </a:rPr>
              <a:t>  active             Report on active interfaces only</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backbonefast</a:t>
            </a:r>
            <a:r>
              <a:rPr lang="en-US" sz="1200" dirty="0">
                <a:latin typeface="Consolas" panose="020B0609020204030204" pitchFamily="49" charset="0"/>
                <a:cs typeface="Consolas" panose="020B0609020204030204" pitchFamily="49" charset="0"/>
              </a:rPr>
              <a:t>       Show spanning tree </a:t>
            </a:r>
            <a:r>
              <a:rPr lang="en-US" sz="1200" dirty="0" err="1">
                <a:latin typeface="Consolas" panose="020B0609020204030204" pitchFamily="49" charset="0"/>
                <a:cs typeface="Consolas" panose="020B0609020204030204" pitchFamily="49" charset="0"/>
              </a:rPr>
              <a:t>backbonefast</a:t>
            </a:r>
            <a:r>
              <a:rPr lang="en-US" sz="1200" dirty="0">
                <a:latin typeface="Consolas" panose="020B0609020204030204" pitchFamily="49" charset="0"/>
                <a:cs typeface="Consolas" panose="020B0609020204030204" pitchFamily="49" charset="0"/>
              </a:rPr>
              <a:t> status</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blockedports</a:t>
            </a:r>
            <a:r>
              <a:rPr lang="en-US" sz="1200" dirty="0">
                <a:latin typeface="Consolas" panose="020B0609020204030204" pitchFamily="49" charset="0"/>
                <a:cs typeface="Consolas" panose="020B0609020204030204" pitchFamily="49" charset="0"/>
              </a:rPr>
              <a:t>       Show blocked ports</a:t>
            </a:r>
          </a:p>
          <a:p>
            <a:r>
              <a:rPr lang="en-US" sz="1200" dirty="0">
                <a:latin typeface="Consolas" panose="020B0609020204030204" pitchFamily="49" charset="0"/>
                <a:cs typeface="Consolas" panose="020B0609020204030204" pitchFamily="49" charset="0"/>
              </a:rPr>
              <a:t>  bridge             Status and configuration of this bridge</a:t>
            </a:r>
          </a:p>
          <a:p>
            <a:r>
              <a:rPr lang="en-US" sz="1200" dirty="0">
                <a:latin typeface="Consolas" panose="020B0609020204030204" pitchFamily="49" charset="0"/>
                <a:cs typeface="Consolas" panose="020B0609020204030204" pitchFamily="49" charset="0"/>
              </a:rPr>
              <a:t>  detail             Detailed information</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inconsistentports</a:t>
            </a:r>
            <a:r>
              <a:rPr lang="en-US" sz="1200" dirty="0">
                <a:latin typeface="Consolas" panose="020B0609020204030204" pitchFamily="49" charset="0"/>
                <a:cs typeface="Consolas" panose="020B0609020204030204" pitchFamily="49" charset="0"/>
              </a:rPr>
              <a:t>  Show inconsistent ports</a:t>
            </a:r>
          </a:p>
          <a:p>
            <a:r>
              <a:rPr lang="en-US" sz="1200" dirty="0">
                <a:latin typeface="Consolas" panose="020B0609020204030204" pitchFamily="49" charset="0"/>
                <a:cs typeface="Consolas" panose="020B0609020204030204" pitchFamily="49" charset="0"/>
              </a:rPr>
              <a:t>  interface          Spanning Tree interface status and configuration</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mst</a:t>
            </a:r>
            <a:r>
              <a:rPr lang="en-US" sz="1200" dirty="0">
                <a:latin typeface="Consolas" panose="020B0609020204030204" pitchFamily="49" charset="0"/>
                <a:cs typeface="Consolas" panose="020B0609020204030204" pitchFamily="49" charset="0"/>
              </a:rPr>
              <a:t>                Multiple spanning trees</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pathcost</a:t>
            </a:r>
            <a:r>
              <a:rPr lang="en-US" sz="1200" dirty="0">
                <a:latin typeface="Consolas" panose="020B0609020204030204" pitchFamily="49" charset="0"/>
                <a:cs typeface="Consolas" panose="020B0609020204030204" pitchFamily="49" charset="0"/>
              </a:rPr>
              <a:t>           Show Spanning </a:t>
            </a:r>
            <a:r>
              <a:rPr lang="en-US" sz="1200" dirty="0" err="1">
                <a:latin typeface="Consolas" panose="020B0609020204030204" pitchFamily="49" charset="0"/>
                <a:cs typeface="Consolas" panose="020B0609020204030204" pitchFamily="49" charset="0"/>
              </a:rPr>
              <a:t>pathcost</a:t>
            </a:r>
            <a:r>
              <a:rPr lang="en-US" sz="1200" dirty="0">
                <a:latin typeface="Consolas" panose="020B0609020204030204" pitchFamily="49" charset="0"/>
                <a:cs typeface="Consolas" panose="020B0609020204030204" pitchFamily="49" charset="0"/>
              </a:rPr>
              <a:t> options</a:t>
            </a:r>
          </a:p>
          <a:p>
            <a:r>
              <a:rPr lang="en-US" sz="1200" dirty="0">
                <a:latin typeface="Consolas" panose="020B0609020204030204" pitchFamily="49" charset="0"/>
                <a:cs typeface="Consolas" panose="020B0609020204030204" pitchFamily="49" charset="0"/>
              </a:rPr>
              <a:t>  root               Status and configuration of the root bridge</a:t>
            </a:r>
          </a:p>
          <a:p>
            <a:r>
              <a:rPr lang="en-US" sz="1200" dirty="0">
                <a:latin typeface="Consolas" panose="020B0609020204030204" pitchFamily="49" charset="0"/>
                <a:cs typeface="Consolas" panose="020B0609020204030204" pitchFamily="49" charset="0"/>
              </a:rPr>
              <a:t>  summary            Summary of port states</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uplinkfast</a:t>
            </a:r>
            <a:r>
              <a:rPr lang="en-US" sz="1200" dirty="0">
                <a:latin typeface="Consolas" panose="020B0609020204030204" pitchFamily="49" charset="0"/>
                <a:cs typeface="Consolas" panose="020B0609020204030204" pitchFamily="49" charset="0"/>
              </a:rPr>
              <a:t>         Show spanning tree </a:t>
            </a:r>
            <a:r>
              <a:rPr lang="en-US" sz="1200" dirty="0" err="1">
                <a:latin typeface="Consolas" panose="020B0609020204030204" pitchFamily="49" charset="0"/>
                <a:cs typeface="Consolas" panose="020B0609020204030204" pitchFamily="49" charset="0"/>
              </a:rPr>
              <a:t>uplinkfast</a:t>
            </a:r>
            <a:r>
              <a:rPr lang="en-US" sz="1200" dirty="0">
                <a:latin typeface="Consolas" panose="020B0609020204030204" pitchFamily="49" charset="0"/>
                <a:cs typeface="Consolas" panose="020B0609020204030204" pitchFamily="49" charset="0"/>
              </a:rPr>
              <a:t> status</a:t>
            </a:r>
          </a:p>
          <a:p>
            <a:r>
              <a:rPr lang="en-US" sz="1200" dirty="0">
                <a:latin typeface="Consolas" panose="020B0609020204030204" pitchFamily="49" charset="0"/>
                <a:cs typeface="Consolas" panose="020B0609020204030204" pitchFamily="49" charset="0"/>
              </a:rPr>
              <a:t>  </a:t>
            </a:r>
            <a:r>
              <a:rPr lang="en-US" sz="1200" dirty="0" err="1">
                <a:latin typeface="Consolas" panose="020B0609020204030204" pitchFamily="49" charset="0"/>
                <a:cs typeface="Consolas" panose="020B0609020204030204" pitchFamily="49" charset="0"/>
              </a:rPr>
              <a:t>vlan</a:t>
            </a:r>
            <a:r>
              <a:rPr lang="en-US" sz="1200" dirty="0">
                <a:latin typeface="Consolas" panose="020B0609020204030204" pitchFamily="49" charset="0"/>
                <a:cs typeface="Consolas" panose="020B0609020204030204" pitchFamily="49" charset="0"/>
              </a:rPr>
              <a:t>               VLAN Switch Spanning Trees</a:t>
            </a:r>
          </a:p>
          <a:p>
            <a:r>
              <a:rPr lang="en-US" sz="1200" dirty="0">
                <a:latin typeface="Consolas" panose="020B0609020204030204" pitchFamily="49" charset="0"/>
                <a:cs typeface="Consolas" panose="020B0609020204030204" pitchFamily="49" charset="0"/>
              </a:rPr>
              <a:t>  |                  Output modifiers</a:t>
            </a:r>
          </a:p>
          <a:p>
            <a:r>
              <a:rPr lang="en-US" sz="1200" dirty="0">
                <a:latin typeface="Consolas" panose="020B0609020204030204" pitchFamily="49" charset="0"/>
                <a:cs typeface="Consolas" panose="020B0609020204030204" pitchFamily="49" charset="0"/>
              </a:rPr>
              <a:t>  &lt;</a:t>
            </a:r>
            <a:r>
              <a:rPr lang="en-US" sz="1200" dirty="0" err="1">
                <a:latin typeface="Consolas" panose="020B0609020204030204" pitchFamily="49" charset="0"/>
                <a:cs typeface="Consolas" panose="020B0609020204030204" pitchFamily="49" charset="0"/>
              </a:rPr>
              <a:t>cr</a:t>
            </a:r>
            <a:r>
              <a:rPr lang="en-US" sz="1200" dirty="0">
                <a:latin typeface="Consolas" panose="020B0609020204030204" pitchFamily="49" charset="0"/>
                <a:cs typeface="Consolas" panose="020B0609020204030204" pitchFamily="49" charset="0"/>
              </a:rPr>
              <a:t>&gt;</a:t>
            </a:r>
          </a:p>
          <a:p>
            <a:endParaRPr lang="en-US" sz="1200" dirty="0">
              <a:latin typeface="Consolas" panose="020B0609020204030204" pitchFamily="49" charset="0"/>
              <a:cs typeface="Consolas" panose="020B0609020204030204" pitchFamily="49" charset="0"/>
            </a:endParaRPr>
          </a:p>
          <a:p>
            <a:r>
              <a:rPr lang="en-US" sz="1200" dirty="0">
                <a:latin typeface="Consolas" panose="020B0609020204030204" pitchFamily="49" charset="0"/>
                <a:cs typeface="Consolas" panose="020B0609020204030204" pitchFamily="49" charset="0"/>
              </a:rPr>
              <a:t>R1#sh spanning-tree</a:t>
            </a:r>
          </a:p>
        </p:txBody>
      </p:sp>
      <p:sp>
        <p:nvSpPr>
          <p:cNvPr id="5" name="TextBox 4">
            <a:extLst>
              <a:ext uri="{FF2B5EF4-FFF2-40B4-BE49-F238E27FC236}">
                <a16:creationId xmlns:a16="http://schemas.microsoft.com/office/drawing/2014/main" id="{0173F951-0BC3-8856-1581-01DFA0E2FC79}"/>
              </a:ext>
            </a:extLst>
          </p:cNvPr>
          <p:cNvSpPr txBox="1"/>
          <p:nvPr/>
        </p:nvSpPr>
        <p:spPr>
          <a:xfrm>
            <a:off x="612742" y="4543720"/>
            <a:ext cx="8560357" cy="369332"/>
          </a:xfrm>
          <a:prstGeom prst="rect">
            <a:avLst/>
          </a:prstGeom>
          <a:noFill/>
        </p:spPr>
        <p:txBody>
          <a:bodyPr wrap="none" rtlCol="0">
            <a:spAutoFit/>
          </a:bodyPr>
          <a:lstStyle/>
          <a:p>
            <a:r>
              <a:rPr lang="en-US" dirty="0"/>
              <a:t>Execute the detail command to see interface role(designated or root port)</a:t>
            </a:r>
          </a:p>
        </p:txBody>
      </p:sp>
    </p:spTree>
    <p:extLst>
      <p:ext uri="{BB962C8B-B14F-4D97-AF65-F5344CB8AC3E}">
        <p14:creationId xmlns:p14="http://schemas.microsoft.com/office/powerpoint/2010/main" val="1314608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30F2659-884F-C9F5-3684-48ACE86A709C}"/>
              </a:ext>
            </a:extLst>
          </p:cNvPr>
          <p:cNvPicPr>
            <a:picLocks noChangeAspect="1"/>
          </p:cNvPicPr>
          <p:nvPr/>
        </p:nvPicPr>
        <p:blipFill>
          <a:blip r:embed="rId2"/>
          <a:stretch>
            <a:fillRect/>
          </a:stretch>
        </p:blipFill>
        <p:spPr>
          <a:xfrm>
            <a:off x="955184" y="103695"/>
            <a:ext cx="5926383" cy="2555974"/>
          </a:xfrm>
          <a:prstGeom prst="rect">
            <a:avLst/>
          </a:prstGeom>
        </p:spPr>
      </p:pic>
      <p:sp>
        <p:nvSpPr>
          <p:cNvPr id="5" name="TextBox 4">
            <a:extLst>
              <a:ext uri="{FF2B5EF4-FFF2-40B4-BE49-F238E27FC236}">
                <a16:creationId xmlns:a16="http://schemas.microsoft.com/office/drawing/2014/main" id="{0C7605F5-9120-858F-AA2A-5B79EE9CC406}"/>
              </a:ext>
            </a:extLst>
          </p:cNvPr>
          <p:cNvSpPr txBox="1"/>
          <p:nvPr/>
        </p:nvSpPr>
        <p:spPr>
          <a:xfrm>
            <a:off x="349930" y="2752627"/>
            <a:ext cx="7136890" cy="1200329"/>
          </a:xfrm>
          <a:prstGeom prst="rect">
            <a:avLst/>
          </a:prstGeom>
          <a:noFill/>
        </p:spPr>
        <p:txBody>
          <a:bodyPr wrap="none" rtlCol="0">
            <a:spAutoFit/>
          </a:bodyPr>
          <a:lstStyle/>
          <a:p>
            <a:r>
              <a:rPr lang="en-US" dirty="0"/>
              <a:t>Consider above is the topology and by default STP is enabled.</a:t>
            </a:r>
          </a:p>
          <a:p>
            <a:endParaRPr lang="en-US" dirty="0"/>
          </a:p>
          <a:p>
            <a:r>
              <a:rPr lang="en-US" dirty="0" err="1"/>
              <a:t>sh</a:t>
            </a:r>
            <a:r>
              <a:rPr lang="en-US" dirty="0"/>
              <a:t> spanning-tree active</a:t>
            </a:r>
          </a:p>
          <a:p>
            <a:r>
              <a:rPr lang="en-US" dirty="0"/>
              <a:t>show spanning-tree detail</a:t>
            </a:r>
          </a:p>
        </p:txBody>
      </p:sp>
      <p:sp>
        <p:nvSpPr>
          <p:cNvPr id="7" name="TextBox 6">
            <a:extLst>
              <a:ext uri="{FF2B5EF4-FFF2-40B4-BE49-F238E27FC236}">
                <a16:creationId xmlns:a16="http://schemas.microsoft.com/office/drawing/2014/main" id="{C6BB1B0E-3ACE-59E2-AF41-E78E99F6DCCC}"/>
              </a:ext>
            </a:extLst>
          </p:cNvPr>
          <p:cNvSpPr txBox="1"/>
          <p:nvPr/>
        </p:nvSpPr>
        <p:spPr>
          <a:xfrm>
            <a:off x="273377" y="4045914"/>
            <a:ext cx="10615407" cy="2554545"/>
          </a:xfrm>
          <a:prstGeom prst="rect">
            <a:avLst/>
          </a:prstGeom>
          <a:noFill/>
        </p:spPr>
        <p:txBody>
          <a:bodyPr wrap="none" rtlCol="0">
            <a:spAutoFit/>
          </a:bodyPr>
          <a:lstStyle/>
          <a:p>
            <a:r>
              <a:rPr lang="en-US" sz="1600" dirty="0"/>
              <a:t>CASE1: configure the port fast feature on switch5 e0/0 and enable BPDU guard and check the interface</a:t>
            </a:r>
          </a:p>
          <a:p>
            <a:r>
              <a:rPr lang="en-US" sz="1600" dirty="0"/>
              <a:t>Status</a:t>
            </a:r>
          </a:p>
          <a:p>
            <a:r>
              <a:rPr lang="en-US" sz="1600" dirty="0"/>
              <a:t>&gt;show interface e0/0. ( you will see err-disable state)</a:t>
            </a:r>
          </a:p>
          <a:p>
            <a:endParaRPr lang="en-US" sz="1600" dirty="0"/>
          </a:p>
          <a:p>
            <a:r>
              <a:rPr lang="en-US" sz="1600" dirty="0"/>
              <a:t>CASE 2. configure BPDU filter on R1 at interface e0/1 and verify the interface status on switch5 e0/0. </a:t>
            </a:r>
          </a:p>
          <a:p>
            <a:r>
              <a:rPr lang="en-US" sz="1600" dirty="0"/>
              <a:t>The err-disable state will be gone. Once it is done, please preform shut and no shut on int e0/0 switch5.</a:t>
            </a:r>
          </a:p>
          <a:p>
            <a:endParaRPr lang="en-US" sz="1600" dirty="0">
              <a:solidFill>
                <a:srgbClr val="FF0000"/>
              </a:solidFill>
              <a:highlight>
                <a:srgbClr val="FFFF00"/>
              </a:highlight>
            </a:endParaRPr>
          </a:p>
          <a:p>
            <a:r>
              <a:rPr lang="en-US" sz="1600" dirty="0">
                <a:solidFill>
                  <a:srgbClr val="FF0000"/>
                </a:solidFill>
                <a:highlight>
                  <a:srgbClr val="FFFF00"/>
                </a:highlight>
              </a:rPr>
              <a:t>NOTE: BPDU filters and BPDU guard  features not available in cisco packet-tracer. So please ignore case2.</a:t>
            </a:r>
          </a:p>
          <a:p>
            <a:endParaRPr lang="en-US" sz="1600" dirty="0"/>
          </a:p>
          <a:p>
            <a:r>
              <a:rPr lang="en-US" sz="1600" dirty="0"/>
              <a:t>CASE 3: practice with root guard feature to protect your root bridge.</a:t>
            </a:r>
          </a:p>
        </p:txBody>
      </p:sp>
    </p:spTree>
    <p:extLst>
      <p:ext uri="{BB962C8B-B14F-4D97-AF65-F5344CB8AC3E}">
        <p14:creationId xmlns:p14="http://schemas.microsoft.com/office/powerpoint/2010/main" val="21338579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11803</TotalTime>
  <Words>989</Words>
  <Application>Microsoft Macintosh PowerPoint</Application>
  <PresentationFormat>Widescreen</PresentationFormat>
  <Paragraphs>89</Paragraphs>
  <Slides>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Arial</vt:lpstr>
      <vt:lpstr>Calibri</vt:lpstr>
      <vt:lpstr>Century Gothic</vt:lpstr>
      <vt:lpstr>CiscoSans</vt:lpstr>
      <vt:lpstr>Consolas</vt:lpstr>
      <vt:lpstr>Rubik</vt:lpstr>
      <vt:lpstr>source-serif-pro</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After successfully completing this session you will able to understand below topics:</dc:title>
  <dc:creator>E RAMESH GOUD</dc:creator>
  <cp:lastModifiedBy>E. Ramesh Goud</cp:lastModifiedBy>
  <cp:revision>110</cp:revision>
  <dcterms:created xsi:type="dcterms:W3CDTF">2021-02-24T10:44:30Z</dcterms:created>
  <dcterms:modified xsi:type="dcterms:W3CDTF">2024-07-31T17:19:44Z</dcterms:modified>
</cp:coreProperties>
</file>