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18" r:id="rId2"/>
    <p:sldId id="270" r:id="rId3"/>
    <p:sldId id="290" r:id="rId4"/>
    <p:sldId id="259" r:id="rId5"/>
    <p:sldId id="289" r:id="rId6"/>
    <p:sldId id="288" r:id="rId7"/>
    <p:sldId id="287" r:id="rId8"/>
    <p:sldId id="286" r:id="rId9"/>
    <p:sldId id="293" r:id="rId10"/>
    <p:sldId id="292" r:id="rId11"/>
    <p:sldId id="291" r:id="rId12"/>
    <p:sldId id="272" r:id="rId13"/>
    <p:sldId id="297" r:id="rId14"/>
    <p:sldId id="273" r:id="rId15"/>
    <p:sldId id="296" r:id="rId16"/>
    <p:sldId id="295" r:id="rId17"/>
    <p:sldId id="29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46" autoAdjust="0"/>
    <p:restoredTop sz="94660"/>
  </p:normalViewPr>
  <p:slideViewPr>
    <p:cSldViewPr snapToGrid="0">
      <p:cViewPr varScale="1">
        <p:scale>
          <a:sx n="125" d="100"/>
          <a:sy n="125" d="100"/>
        </p:scale>
        <p:origin x="6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1F945-EA72-44BC-B293-48052D4D5798}" type="datetimeFigureOut">
              <a:rPr lang="en-US" smtClean="0"/>
              <a:t>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BE547-85E3-457E-982D-3B21E49C61A4}" type="slidenum">
              <a:rPr lang="en-US" smtClean="0"/>
              <a:t>‹#›</a:t>
            </a:fld>
            <a:endParaRPr lang="en-US"/>
          </a:p>
        </p:txBody>
      </p:sp>
    </p:spTree>
    <p:extLst>
      <p:ext uri="{BB962C8B-B14F-4D97-AF65-F5344CB8AC3E}">
        <p14:creationId xmlns:p14="http://schemas.microsoft.com/office/powerpoint/2010/main" val="3669706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46132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58671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6589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08046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05750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907448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58984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3383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8211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759081-76E8-4EB7-8283-B26708E8F772}"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5487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50790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759081-76E8-4EB7-8283-B26708E8F772}" type="datetimeFigureOut">
              <a:rPr lang="en-US" smtClean="0"/>
              <a:t>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95425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759081-76E8-4EB7-8283-B26708E8F772}" type="datetimeFigureOut">
              <a:rPr lang="en-US" smtClean="0"/>
              <a:t>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2008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759081-76E8-4EB7-8283-B26708E8F772}" type="datetimeFigureOut">
              <a:rPr lang="en-US" smtClean="0"/>
              <a:t>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20883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759081-76E8-4EB7-8283-B26708E8F772}" type="datetimeFigureOut">
              <a:rPr lang="en-US" smtClean="0"/>
              <a:t>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0516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F759081-76E8-4EB7-8283-B26708E8F772}" type="datetimeFigureOut">
              <a:rPr lang="en-US" smtClean="0"/>
              <a:t>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99722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09260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759081-76E8-4EB7-8283-B26708E8F772}" type="datetimeFigureOut">
              <a:rPr lang="en-US" smtClean="0"/>
              <a:t>8/20/24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4FEC0F-6B7D-498B-A60B-9C6D9401CD94}" type="slidenum">
              <a:rPr lang="en-US" smtClean="0"/>
              <a:t>‹#›</a:t>
            </a:fld>
            <a:endParaRPr lang="en-US"/>
          </a:p>
        </p:txBody>
      </p:sp>
    </p:spTree>
    <p:extLst>
      <p:ext uri="{BB962C8B-B14F-4D97-AF65-F5344CB8AC3E}">
        <p14:creationId xmlns:p14="http://schemas.microsoft.com/office/powerpoint/2010/main" val="13513088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error-control-in-tcp/"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what-is-transmission-control-protocol-tcp" TargetMode="Externa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hyperlink" Target="https://www.geeksforgeeks.org/user-datagram-protocol-udp"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9A88-4417-4177-3A57-0630A527F7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88E687-AEBB-E9F3-5778-FD245F902ED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2056D6B-BE4A-9689-737A-0E2059793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52325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4589626"/>
            <a:ext cx="1403260" cy="1264763"/>
          </a:xfrm>
          <a:prstGeom prst="rect">
            <a:avLst/>
          </a:prstGeom>
        </p:spPr>
      </p:pic>
      <p:pic>
        <p:nvPicPr>
          <p:cNvPr id="2" name="Picture 3">
            <a:extLst>
              <a:ext uri="{FF2B5EF4-FFF2-40B4-BE49-F238E27FC236}">
                <a16:creationId xmlns:a16="http://schemas.microsoft.com/office/drawing/2014/main" id="{DA67704E-D52A-178F-67D0-94C0A73A0C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788" y="485030"/>
            <a:ext cx="9374588" cy="5919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06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4589626"/>
            <a:ext cx="1403260" cy="1264763"/>
          </a:xfrm>
          <a:prstGeom prst="rect">
            <a:avLst/>
          </a:prstGeom>
        </p:spPr>
      </p:pic>
      <p:sp>
        <p:nvSpPr>
          <p:cNvPr id="3" name="TextBox 2">
            <a:extLst>
              <a:ext uri="{FF2B5EF4-FFF2-40B4-BE49-F238E27FC236}">
                <a16:creationId xmlns:a16="http://schemas.microsoft.com/office/drawing/2014/main" id="{0B378BBC-D670-BE10-8EEE-0339632BF744}"/>
              </a:ext>
            </a:extLst>
          </p:cNvPr>
          <p:cNvSpPr txBox="1"/>
          <p:nvPr/>
        </p:nvSpPr>
        <p:spPr>
          <a:xfrm>
            <a:off x="349857" y="124701"/>
            <a:ext cx="8442297" cy="1200329"/>
          </a:xfrm>
          <a:prstGeom prst="rect">
            <a:avLst/>
          </a:prstGeom>
          <a:noFill/>
        </p:spPr>
        <p:txBody>
          <a:bodyPr wrap="square">
            <a:spAutoFit/>
          </a:bodyPr>
          <a:lstStyle/>
          <a:p>
            <a:pPr algn="just"/>
            <a:r>
              <a:rPr lang="en-IN" b="0" i="0" dirty="0">
                <a:solidFill>
                  <a:srgbClr val="FF0000"/>
                </a:solidFill>
                <a:effectLst/>
                <a:latin typeface="Varela Round" panose="020F0502020204030204" pitchFamily="34" charset="0"/>
              </a:rPr>
              <a:t>Here's a brief view of the TCP Options we are going to analyse:</a:t>
            </a:r>
          </a:p>
          <a:p>
            <a:pPr algn="just">
              <a:buFont typeface="Arial" panose="020B0604020202020204" pitchFamily="34" charset="0"/>
              <a:buChar char="•"/>
            </a:pPr>
            <a:r>
              <a:rPr lang="en-IN" b="0" i="0" dirty="0">
                <a:effectLst/>
                <a:latin typeface="Varela Round" panose="020F0502020204030204" pitchFamily="34" charset="0"/>
              </a:rPr>
              <a:t>Maximum Segment Size (MSS)</a:t>
            </a:r>
          </a:p>
          <a:p>
            <a:pPr algn="just">
              <a:buFont typeface="Arial" panose="020B0604020202020204" pitchFamily="34" charset="0"/>
              <a:buChar char="•"/>
            </a:pPr>
            <a:r>
              <a:rPr lang="en-IN" b="0" i="0" dirty="0">
                <a:effectLst/>
                <a:latin typeface="Varela Round" panose="020F0502020204030204" pitchFamily="34" charset="0"/>
              </a:rPr>
              <a:t>Window Scaling</a:t>
            </a:r>
          </a:p>
          <a:p>
            <a:pPr algn="just">
              <a:buFont typeface="Arial" panose="020B0604020202020204" pitchFamily="34" charset="0"/>
              <a:buChar char="•"/>
            </a:pPr>
            <a:r>
              <a:rPr lang="en-IN" b="0" i="0" dirty="0">
                <a:effectLst/>
                <a:latin typeface="Varela Round" panose="020F0502020204030204" pitchFamily="34" charset="0"/>
              </a:rPr>
              <a:t>Selective Acknowledgements (SACK)</a:t>
            </a:r>
          </a:p>
        </p:txBody>
      </p:sp>
      <p:sp>
        <p:nvSpPr>
          <p:cNvPr id="5" name="TextBox 4">
            <a:extLst>
              <a:ext uri="{FF2B5EF4-FFF2-40B4-BE49-F238E27FC236}">
                <a16:creationId xmlns:a16="http://schemas.microsoft.com/office/drawing/2014/main" id="{D6CBE6BB-8DD2-13CD-2985-2EF4DE62955A}"/>
              </a:ext>
            </a:extLst>
          </p:cNvPr>
          <p:cNvSpPr txBox="1"/>
          <p:nvPr/>
        </p:nvSpPr>
        <p:spPr>
          <a:xfrm>
            <a:off x="238539" y="1325030"/>
            <a:ext cx="11092070" cy="2308324"/>
          </a:xfrm>
          <a:prstGeom prst="rect">
            <a:avLst/>
          </a:prstGeom>
          <a:noFill/>
        </p:spPr>
        <p:txBody>
          <a:bodyPr wrap="square">
            <a:spAutoFit/>
          </a:bodyPr>
          <a:lstStyle/>
          <a:p>
            <a:pPr algn="l"/>
            <a:r>
              <a:rPr lang="en-IN" b="0" i="0" dirty="0">
                <a:solidFill>
                  <a:srgbClr val="FF0000"/>
                </a:solidFill>
                <a:effectLst/>
                <a:latin typeface="Varela Round" pitchFamily="2" charset="-79"/>
                <a:cs typeface="Varela Round" pitchFamily="2" charset="-79"/>
              </a:rPr>
              <a:t>Maximum Segment Size (MSS)</a:t>
            </a:r>
          </a:p>
          <a:p>
            <a:pPr algn="just"/>
            <a:r>
              <a:rPr lang="en-IN" b="0" i="0" dirty="0">
                <a:effectLst/>
                <a:latin typeface="Varela Round" pitchFamily="2" charset="-79"/>
                <a:cs typeface="Varela Round" pitchFamily="2" charset="-79"/>
              </a:rPr>
              <a:t>The </a:t>
            </a:r>
            <a:r>
              <a:rPr lang="en-IN" b="1" i="0" dirty="0">
                <a:effectLst/>
                <a:latin typeface="Varela Round" pitchFamily="2" charset="-79"/>
                <a:cs typeface="Varela Round" pitchFamily="2" charset="-79"/>
              </a:rPr>
              <a:t>Maximum Segment Size</a:t>
            </a:r>
            <a:r>
              <a:rPr lang="en-IN" b="0" i="0" dirty="0">
                <a:effectLst/>
                <a:latin typeface="Varela Round" pitchFamily="2" charset="-79"/>
                <a:cs typeface="Varela Round" pitchFamily="2" charset="-79"/>
              </a:rPr>
              <a:t> (</a:t>
            </a:r>
            <a:r>
              <a:rPr lang="en-IN" b="1" i="0" dirty="0">
                <a:effectLst/>
                <a:latin typeface="Varela Round" pitchFamily="2" charset="-79"/>
                <a:cs typeface="Varela Round" pitchFamily="2" charset="-79"/>
              </a:rPr>
              <a:t>MSS</a:t>
            </a:r>
            <a:r>
              <a:rPr lang="en-IN" b="0" i="0" dirty="0">
                <a:effectLst/>
                <a:latin typeface="Varela Round" pitchFamily="2" charset="-79"/>
                <a:cs typeface="Varela Round" pitchFamily="2" charset="-79"/>
              </a:rPr>
              <a:t>) is used to define the maximum segment that will be used during a connection between two hosts. As such, you should only see this option used during the SYN and SYN/ACK phase of the 3-way-handshake. The MSS TCP Option occupies 4 bytes (32 bits) of length.</a:t>
            </a:r>
          </a:p>
          <a:p>
            <a:pPr algn="just"/>
            <a:r>
              <a:rPr lang="en-IN" b="0" i="0" dirty="0">
                <a:effectLst/>
                <a:latin typeface="Varela Round" pitchFamily="2" charset="-79"/>
                <a:cs typeface="Varela Round" pitchFamily="2" charset="-79"/>
              </a:rPr>
              <a:t>If you have previously come across the term "MTU" which stands for Maximum Transfer Unit, you will be pleased to know that the MSS helps define the MTU used on the network.</a:t>
            </a:r>
          </a:p>
          <a:p>
            <a:pPr algn="just"/>
            <a:r>
              <a:rPr lang="en-IN" b="0" i="0" dirty="0">
                <a:effectLst/>
                <a:latin typeface="Varela Round" pitchFamily="2" charset="-79"/>
                <a:cs typeface="Varela Round" pitchFamily="2" charset="-79"/>
              </a:rPr>
              <a:t>If your scratching your head because the MSS and MTU field doesn't make any sense to you, or it is not quite clear, don't worry, the following diagram will help you get the big picture:</a:t>
            </a:r>
          </a:p>
        </p:txBody>
      </p:sp>
      <p:pic>
        <p:nvPicPr>
          <p:cNvPr id="9218" name="Picture 2" descr="tcp-analysis-section-6-2">
            <a:extLst>
              <a:ext uri="{FF2B5EF4-FFF2-40B4-BE49-F238E27FC236}">
                <a16:creationId xmlns:a16="http://schemas.microsoft.com/office/drawing/2014/main" id="{0151FC0A-B301-8918-1B36-F9A15B10F1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2554" y="3736139"/>
            <a:ext cx="6959600" cy="261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91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4" name="TextBox 3">
            <a:extLst>
              <a:ext uri="{FF2B5EF4-FFF2-40B4-BE49-F238E27FC236}">
                <a16:creationId xmlns:a16="http://schemas.microsoft.com/office/drawing/2014/main" id="{938D77DF-2FCE-AE10-B1AA-F18E6280DD75}"/>
              </a:ext>
            </a:extLst>
          </p:cNvPr>
          <p:cNvSpPr txBox="1"/>
          <p:nvPr/>
        </p:nvSpPr>
        <p:spPr>
          <a:xfrm>
            <a:off x="0" y="50449"/>
            <a:ext cx="10390909" cy="6555641"/>
          </a:xfrm>
          <a:prstGeom prst="rect">
            <a:avLst/>
          </a:prstGeom>
          <a:noFill/>
        </p:spPr>
        <p:txBody>
          <a:bodyPr wrap="square">
            <a:spAutoFit/>
          </a:bodyPr>
          <a:lstStyle/>
          <a:p>
            <a:pPr algn="just"/>
            <a:r>
              <a:rPr lang="en-IN" sz="1400" b="0" i="0" dirty="0">
                <a:effectLst/>
                <a:latin typeface="Varela Round" pitchFamily="2" charset="-79"/>
                <a:cs typeface="Varela Round" pitchFamily="2" charset="-79"/>
              </a:rPr>
              <a:t>You can see the Maximum Segment Size consists of the Data segment, while the Maximum Transfer Unit includes the TCP Header, MSS and the IP Header.</a:t>
            </a:r>
          </a:p>
          <a:p>
            <a:pPr algn="just"/>
            <a:endParaRPr lang="en-IN" sz="1400" b="0" i="0" dirty="0">
              <a:effectLst/>
              <a:latin typeface="Varela Round" pitchFamily="2" charset="-79"/>
              <a:cs typeface="Varela Round" pitchFamily="2" charset="-79"/>
            </a:endParaRPr>
          </a:p>
          <a:p>
            <a:pPr algn="just"/>
            <a:r>
              <a:rPr lang="en-IN" sz="1400" b="0" i="0" dirty="0">
                <a:effectLst/>
                <a:latin typeface="Varela Round" pitchFamily="2" charset="-79"/>
                <a:cs typeface="Varela Round" pitchFamily="2" charset="-79"/>
              </a:rPr>
              <a:t>It would also benefit us to recognise the correct terminology that corresponds to each level of the OSI Model: The TCP Header and Data is called a Segment (Layer 4), while the IP Header and the Segment is called an IP Datagram (Layer 3).</a:t>
            </a:r>
          </a:p>
          <a:p>
            <a:pPr algn="just"/>
            <a:r>
              <a:rPr lang="en-IN" sz="1400" b="0" i="0" dirty="0">
                <a:effectLst/>
                <a:latin typeface="Varela Round" pitchFamily="2" charset="-79"/>
                <a:cs typeface="Varela Round" pitchFamily="2" charset="-79"/>
              </a:rPr>
              <a:t>Furthermore, regardless of the size the MTU will have, there is an additional 18 bytes overhead placed by the Datalink layer. This overhead includes the Source and Destination MAC Address, the Protocol type, followed by the Frame Check Sequence placed at the end of the frame.</a:t>
            </a:r>
          </a:p>
          <a:p>
            <a:pPr algn="just"/>
            <a:endParaRPr lang="en-IN" sz="1400" b="0" i="0" dirty="0">
              <a:effectLst/>
              <a:latin typeface="Varela Round" pitchFamily="2" charset="-79"/>
              <a:cs typeface="Varela Round" pitchFamily="2" charset="-79"/>
            </a:endParaRPr>
          </a:p>
          <a:p>
            <a:pPr algn="just"/>
            <a:r>
              <a:rPr lang="en-IN" sz="1400" b="0" i="0" dirty="0">
                <a:effectLst/>
                <a:latin typeface="Varela Round" pitchFamily="2" charset="-79"/>
                <a:cs typeface="Varela Round" pitchFamily="2" charset="-79"/>
              </a:rPr>
              <a:t>This is also the reason why we can only have a maximum MTU of 1500 bytes. Since the maximum size of an Ethernet II frame is 1518 bytes, subtracting 18 bytes (Datalink overhead) leaves us with 1500 bytes to play with.</a:t>
            </a:r>
          </a:p>
          <a:p>
            <a:pPr algn="just"/>
            <a:endParaRPr lang="en-IN" sz="1400" b="0" i="0" dirty="0">
              <a:effectLst/>
              <a:latin typeface="Varela Round" pitchFamily="2" charset="-79"/>
              <a:cs typeface="Varela Round" pitchFamily="2" charset="-79"/>
            </a:endParaRPr>
          </a:p>
          <a:p>
            <a:pPr algn="just"/>
            <a:r>
              <a:rPr lang="en-IN" sz="1400" b="0" i="0" dirty="0">
                <a:effectLst/>
                <a:latin typeface="Varela Round" pitchFamily="2" charset="-79"/>
                <a:cs typeface="Varela Round" pitchFamily="2" charset="-79"/>
              </a:rPr>
              <a:t>TCP usually computes the Maximum Segment Size (MSS) that results in IP Datagrams that match the network MTU. In practice, this means the MSS will have such a value that if we add the IP Header as well, the IP Datagram (IP </a:t>
            </a:r>
            <a:r>
              <a:rPr lang="en-IN" sz="1400" b="0" i="0" dirty="0" err="1">
                <a:effectLst/>
                <a:latin typeface="Varela Round" pitchFamily="2" charset="-79"/>
                <a:cs typeface="Varela Round" pitchFamily="2" charset="-79"/>
              </a:rPr>
              <a:t>Header+TCP</a:t>
            </a:r>
            <a:r>
              <a:rPr lang="en-IN" sz="1400" b="0" i="0" dirty="0">
                <a:effectLst/>
                <a:latin typeface="Varela Round" pitchFamily="2" charset="-79"/>
                <a:cs typeface="Varela Round" pitchFamily="2" charset="-79"/>
              </a:rPr>
              <a:t> </a:t>
            </a:r>
            <a:r>
              <a:rPr lang="en-IN" sz="1400" b="0" i="0" dirty="0" err="1">
                <a:effectLst/>
                <a:latin typeface="Varela Round" pitchFamily="2" charset="-79"/>
                <a:cs typeface="Varela Round" pitchFamily="2" charset="-79"/>
              </a:rPr>
              <a:t>Header+DATA</a:t>
            </a:r>
            <a:r>
              <a:rPr lang="en-IN" sz="1400" b="0" i="0" dirty="0">
                <a:effectLst/>
                <a:latin typeface="Varela Round" pitchFamily="2" charset="-79"/>
                <a:cs typeface="Varela Round" pitchFamily="2" charset="-79"/>
              </a:rPr>
              <a:t>) would be equal to the network MTU.</a:t>
            </a:r>
          </a:p>
          <a:p>
            <a:pPr algn="just"/>
            <a:endParaRPr lang="en-IN" sz="1400" b="0" i="0" dirty="0">
              <a:effectLst/>
              <a:latin typeface="Varela Round" pitchFamily="2" charset="-79"/>
              <a:cs typeface="Varela Round" pitchFamily="2" charset="-79"/>
            </a:endParaRPr>
          </a:p>
          <a:p>
            <a:pPr algn="just"/>
            <a:r>
              <a:rPr lang="en-IN" sz="1400" b="0" i="0" dirty="0">
                <a:effectLst/>
                <a:latin typeface="Varela Round" pitchFamily="2" charset="-79"/>
                <a:cs typeface="Varela Round" pitchFamily="2" charset="-79"/>
              </a:rPr>
              <a:t>If the MSS option is omitted by one or both ends of the connection, then the value of 536 bytes will be used. The MSS value of 536 bytes is defined by RFC 1122 and is calculated by taking the default value of an IP Datagram, 576 bytes, minus the standard length of the IP and TCP Header (40 bytes), which gives us 536 bytes.</a:t>
            </a:r>
          </a:p>
          <a:p>
            <a:pPr algn="just"/>
            <a:endParaRPr lang="en-IN" sz="1400" b="0" i="0" dirty="0">
              <a:effectLst/>
              <a:latin typeface="Varela Round" pitchFamily="2" charset="-79"/>
              <a:cs typeface="Varela Round" pitchFamily="2" charset="-79"/>
            </a:endParaRPr>
          </a:p>
          <a:p>
            <a:pPr algn="just"/>
            <a:r>
              <a:rPr lang="en-IN" sz="1400" b="0" i="0" dirty="0">
                <a:effectLst/>
                <a:latin typeface="Varela Round" pitchFamily="2" charset="-79"/>
                <a:cs typeface="Varela Round" pitchFamily="2" charset="-79"/>
              </a:rPr>
              <a:t>In general, it is very important to use the best possible MSS value for your network because your network performance could be extremely poor if this value is too large or too small. To help you understand why, lets look at a simple example:</a:t>
            </a:r>
          </a:p>
          <a:p>
            <a:pPr algn="just"/>
            <a:endParaRPr lang="en-IN" sz="1400" b="0" i="0" dirty="0">
              <a:effectLst/>
              <a:latin typeface="Varela Round" pitchFamily="2" charset="-79"/>
              <a:cs typeface="Varela Round" pitchFamily="2" charset="-79"/>
            </a:endParaRPr>
          </a:p>
          <a:p>
            <a:pPr algn="just"/>
            <a:r>
              <a:rPr lang="en-IN" sz="1400" b="0" i="0" dirty="0">
                <a:effectLst/>
                <a:latin typeface="Varela Round" pitchFamily="2" charset="-79"/>
                <a:cs typeface="Varela Round" pitchFamily="2" charset="-79"/>
              </a:rPr>
              <a:t>If you wanted to transfer 1 byte of data through the network, you would need to create a datagram with 40 bytes of overhead, 20 for the IP Header and 20 for the TCP Header. This means that your using 1/41 of your available network bandwidth for data. The rest is nothing but overhead!</a:t>
            </a:r>
          </a:p>
          <a:p>
            <a:pPr algn="just"/>
            <a:endParaRPr lang="en-IN" sz="1400" b="0" i="0" dirty="0">
              <a:effectLst/>
              <a:latin typeface="Varela Round" pitchFamily="2" charset="-79"/>
              <a:cs typeface="Varela Round" pitchFamily="2" charset="-79"/>
            </a:endParaRPr>
          </a:p>
          <a:p>
            <a:pPr algn="just"/>
            <a:r>
              <a:rPr lang="en-IN" sz="1400" b="0" i="0" dirty="0">
                <a:effectLst/>
                <a:latin typeface="Varela Round" pitchFamily="2" charset="-79"/>
                <a:cs typeface="Varela Round" pitchFamily="2" charset="-79"/>
              </a:rPr>
              <a:t>On the other hand, if the MSS is very large, your IP Datagrams will also be very large, meaning that they will most probably fail to fit into one packet should the MTU be too small. Therefore they will require to be fragmented, increasing the overhead by a factor of 2.</a:t>
            </a:r>
          </a:p>
        </p:txBody>
      </p:sp>
    </p:spTree>
    <p:extLst>
      <p:ext uri="{BB962C8B-B14F-4D97-AF65-F5344CB8AC3E}">
        <p14:creationId xmlns:p14="http://schemas.microsoft.com/office/powerpoint/2010/main" val="657207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3" name="TextBox 2">
            <a:extLst>
              <a:ext uri="{FF2B5EF4-FFF2-40B4-BE49-F238E27FC236}">
                <a16:creationId xmlns:a16="http://schemas.microsoft.com/office/drawing/2014/main" id="{AB3C1AFA-A8F1-35B6-EB97-EA9DA9F06649}"/>
              </a:ext>
            </a:extLst>
          </p:cNvPr>
          <p:cNvSpPr txBox="1"/>
          <p:nvPr/>
        </p:nvSpPr>
        <p:spPr>
          <a:xfrm>
            <a:off x="203200" y="51919"/>
            <a:ext cx="8940800" cy="4031873"/>
          </a:xfrm>
          <a:prstGeom prst="rect">
            <a:avLst/>
          </a:prstGeom>
          <a:noFill/>
        </p:spPr>
        <p:txBody>
          <a:bodyPr wrap="square">
            <a:spAutoFit/>
          </a:bodyPr>
          <a:lstStyle/>
          <a:p>
            <a:pPr algn="just"/>
            <a:r>
              <a:rPr lang="en-IN" sz="1600" b="0" i="0" dirty="0">
                <a:solidFill>
                  <a:srgbClr val="FF0000"/>
                </a:solidFill>
                <a:effectLst/>
                <a:latin typeface="Varela Round" pitchFamily="2" charset="-79"/>
                <a:cs typeface="Varela Round" pitchFamily="2" charset="-79"/>
              </a:rPr>
              <a:t>Window Scaling</a:t>
            </a:r>
          </a:p>
          <a:p>
            <a:pPr algn="just"/>
            <a:r>
              <a:rPr lang="en-IN" sz="1600" b="0" i="0" dirty="0">
                <a:effectLst/>
                <a:latin typeface="Varela Round" pitchFamily="2" charset="-79"/>
                <a:cs typeface="Varela Round" pitchFamily="2" charset="-79"/>
              </a:rPr>
              <a:t>We briefly mentioned Window Scaling in the previous section of the TCP analysis, though you will soon discover that this topic is quite broad and requires a great deal of attention.</a:t>
            </a:r>
          </a:p>
          <a:p>
            <a:pPr algn="just"/>
            <a:r>
              <a:rPr lang="en-IN" sz="1600" b="0" i="0" dirty="0">
                <a:effectLst/>
                <a:latin typeface="Varela Round" pitchFamily="2" charset="-79"/>
                <a:cs typeface="Varela Round" pitchFamily="2" charset="-79"/>
              </a:rPr>
              <a:t>After gaining a sound understanding of what the Window size flag is used for, Window Scaling is, in essence, an </a:t>
            </a:r>
            <a:r>
              <a:rPr lang="en-IN" sz="1600" b="0" i="0" dirty="0" err="1">
                <a:effectLst/>
                <a:latin typeface="Varela Round" pitchFamily="2" charset="-79"/>
                <a:cs typeface="Varela Round" pitchFamily="2" charset="-79"/>
              </a:rPr>
              <a:t>extention</a:t>
            </a:r>
            <a:r>
              <a:rPr lang="en-IN" sz="1600" b="0" i="0" dirty="0">
                <a:effectLst/>
                <a:latin typeface="Varela Round" pitchFamily="2" charset="-79"/>
                <a:cs typeface="Varela Round" pitchFamily="2" charset="-79"/>
              </a:rPr>
              <a:t> to the Window size flag. Because the largest possible value in the Window size flag is only 65,535 bytes (64 kb), it was clear that a larger field was required in order to increase the value to a whopping 1 Gig! Thus, Window Scaling was born.</a:t>
            </a:r>
          </a:p>
          <a:p>
            <a:pPr algn="just"/>
            <a:r>
              <a:rPr lang="en-IN" sz="1600" b="0" i="0" dirty="0">
                <a:effectLst/>
                <a:latin typeface="Varela Round" pitchFamily="2" charset="-79"/>
                <a:cs typeface="Varela Round" pitchFamily="2" charset="-79"/>
              </a:rPr>
              <a:t>The Window Scaling option can be a maximum of 30 bits in size, which includes the original 16 bit Window size field covered in the previous section. So that's 16 (original window field) + 14 (TCP Options 'Window Scaling') = 30 bits in total.</a:t>
            </a:r>
          </a:p>
          <a:p>
            <a:pPr algn="just"/>
            <a:r>
              <a:rPr lang="en-IN" sz="1600" b="0" i="0" dirty="0">
                <a:effectLst/>
                <a:latin typeface="Varela Round" pitchFamily="2" charset="-79"/>
                <a:cs typeface="Varela Round" pitchFamily="2" charset="-79"/>
              </a:rPr>
              <a:t>If you're wondering where on earth would someone use such an extremely large Window size, think again. Window Scaling was created for high-latency, high-bandwidth WAN links where a limited Window size can cause severe performance problems.</a:t>
            </a:r>
          </a:p>
          <a:p>
            <a:pPr algn="just"/>
            <a:r>
              <a:rPr lang="en-IN" sz="1600" b="0" i="0" dirty="0">
                <a:effectLst/>
                <a:latin typeface="Varela Round" pitchFamily="2" charset="-79"/>
                <a:cs typeface="Varela Round" pitchFamily="2" charset="-79"/>
              </a:rPr>
              <a:t>To consolidate all these technological terms and numbers, an example would prove to be beneficial:</a:t>
            </a:r>
          </a:p>
        </p:txBody>
      </p:sp>
      <p:pic>
        <p:nvPicPr>
          <p:cNvPr id="10242" name="Picture 2" descr="tcp-analysis-section-6-3">
            <a:extLst>
              <a:ext uri="{FF2B5EF4-FFF2-40B4-BE49-F238E27FC236}">
                <a16:creationId xmlns:a16="http://schemas.microsoft.com/office/drawing/2014/main" id="{876D2A99-DC73-3E3D-28B3-2B30C7C525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351" y="3964131"/>
            <a:ext cx="6286500" cy="267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987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3" name="TextBox 2">
            <a:extLst>
              <a:ext uri="{FF2B5EF4-FFF2-40B4-BE49-F238E27FC236}">
                <a16:creationId xmlns:a16="http://schemas.microsoft.com/office/drawing/2014/main" id="{1F3F671A-802F-657C-14CD-24F04726E9B4}"/>
              </a:ext>
            </a:extLst>
          </p:cNvPr>
          <p:cNvSpPr txBox="1"/>
          <p:nvPr/>
        </p:nvSpPr>
        <p:spPr>
          <a:xfrm>
            <a:off x="0" y="208569"/>
            <a:ext cx="10409382" cy="1600438"/>
          </a:xfrm>
          <a:prstGeom prst="rect">
            <a:avLst/>
          </a:prstGeom>
          <a:noFill/>
        </p:spPr>
        <p:txBody>
          <a:bodyPr wrap="square">
            <a:spAutoFit/>
          </a:bodyPr>
          <a:lstStyle/>
          <a:p>
            <a:pPr algn="just"/>
            <a:r>
              <a:rPr lang="en-IN" sz="1400" b="0" i="0" dirty="0">
                <a:effectLst/>
                <a:latin typeface="Varela Round" pitchFamily="2" charset="-79"/>
                <a:cs typeface="Varela Round" pitchFamily="2" charset="-79"/>
              </a:rPr>
              <a:t>The above example assumes we are using the maximum Window size of 64 </a:t>
            </a:r>
            <a:r>
              <a:rPr lang="en-IN" sz="1400" b="0" i="0" dirty="0" err="1">
                <a:effectLst/>
                <a:latin typeface="Varela Round" pitchFamily="2" charset="-79"/>
                <a:cs typeface="Varela Round" pitchFamily="2" charset="-79"/>
              </a:rPr>
              <a:t>kbs</a:t>
            </a:r>
            <a:r>
              <a:rPr lang="en-IN" sz="1400" b="0" i="0" dirty="0">
                <a:effectLst/>
                <a:latin typeface="Varela Round" pitchFamily="2" charset="-79"/>
                <a:cs typeface="Varela Round" pitchFamily="2" charset="-79"/>
              </a:rPr>
              <a:t> and because the WAN link has very high latency, the packets take some time to arrive to their destination, that is, Host B. Due to the high latency, Host A has stopped transmitting data since there are 64 </a:t>
            </a:r>
            <a:r>
              <a:rPr lang="en-IN" sz="1400" b="0" i="0" dirty="0" err="1">
                <a:effectLst/>
                <a:latin typeface="Varela Round" pitchFamily="2" charset="-79"/>
                <a:cs typeface="Varela Round" pitchFamily="2" charset="-79"/>
              </a:rPr>
              <a:t>kbs</a:t>
            </a:r>
            <a:r>
              <a:rPr lang="en-IN" sz="1400" b="0" i="0" dirty="0">
                <a:effectLst/>
                <a:latin typeface="Varela Round" pitchFamily="2" charset="-79"/>
                <a:cs typeface="Varela Round" pitchFamily="2" charset="-79"/>
              </a:rPr>
              <a:t> of data sent and they have not yet been acknowledged.</a:t>
            </a:r>
          </a:p>
          <a:p>
            <a:pPr algn="just"/>
            <a:r>
              <a:rPr lang="en-IN" sz="1400" b="0" i="0" dirty="0">
                <a:effectLst/>
                <a:latin typeface="Varela Round" pitchFamily="2" charset="-79"/>
                <a:cs typeface="Varela Round" pitchFamily="2" charset="-79"/>
              </a:rPr>
              <a:t>When the Time = 4, Host B has received the data and sends the long awaited acknowledgement to Host A so it can continue to send data, but the acknowledgement will not arrive until somewhere around Time = 6.</a:t>
            </a:r>
          </a:p>
          <a:p>
            <a:pPr algn="just"/>
            <a:r>
              <a:rPr lang="en-IN" sz="1400" b="0" i="0" dirty="0">
                <a:effectLst/>
                <a:latin typeface="Varela Round" pitchFamily="2" charset="-79"/>
                <a:cs typeface="Varela Round" pitchFamily="2" charset="-79"/>
              </a:rPr>
              <a:t>So, from Time = 1 up until Time = 6, Host A is sitting and waiting. You can imagine how poor the performance of this transfer would be in this situation. If we were to transfer a 10 Mb file, it would take hours!</a:t>
            </a:r>
          </a:p>
        </p:txBody>
      </p:sp>
      <p:sp>
        <p:nvSpPr>
          <p:cNvPr id="8" name="TextBox 7">
            <a:extLst>
              <a:ext uri="{FF2B5EF4-FFF2-40B4-BE49-F238E27FC236}">
                <a16:creationId xmlns:a16="http://schemas.microsoft.com/office/drawing/2014/main" id="{F9AAEBE8-69EC-F052-1F51-BFDAAFEC9545}"/>
              </a:ext>
            </a:extLst>
          </p:cNvPr>
          <p:cNvSpPr txBox="1"/>
          <p:nvPr/>
        </p:nvSpPr>
        <p:spPr>
          <a:xfrm>
            <a:off x="0" y="1925890"/>
            <a:ext cx="7943272" cy="369332"/>
          </a:xfrm>
          <a:prstGeom prst="rect">
            <a:avLst/>
          </a:prstGeom>
          <a:noFill/>
        </p:spPr>
        <p:txBody>
          <a:bodyPr wrap="square">
            <a:spAutoFit/>
          </a:bodyPr>
          <a:lstStyle/>
          <a:p>
            <a:r>
              <a:rPr lang="en-IN" b="0" i="0" dirty="0">
                <a:solidFill>
                  <a:srgbClr val="4C5C7A"/>
                </a:solidFill>
                <a:effectLst/>
                <a:highlight>
                  <a:srgbClr val="FFFF00"/>
                </a:highlight>
                <a:latin typeface="Varela Round" pitchFamily="2" charset="-79"/>
                <a:cs typeface="Varela Round" pitchFamily="2" charset="-79"/>
              </a:rPr>
              <a:t>Let's now consider the same example, using </a:t>
            </a:r>
            <a:r>
              <a:rPr lang="en-IN" b="1" i="0" dirty="0">
                <a:solidFill>
                  <a:srgbClr val="4C5C7A"/>
                </a:solidFill>
                <a:effectLst/>
                <a:highlight>
                  <a:srgbClr val="FFFF00"/>
                </a:highlight>
                <a:latin typeface="Varela Round" pitchFamily="2" charset="-79"/>
                <a:cs typeface="Varela Round" pitchFamily="2" charset="-79"/>
              </a:rPr>
              <a:t>Window Scaling</a:t>
            </a:r>
            <a:r>
              <a:rPr lang="en-IN" b="0" i="0" dirty="0">
                <a:solidFill>
                  <a:srgbClr val="4C5C7A"/>
                </a:solidFill>
                <a:effectLst/>
                <a:highlight>
                  <a:srgbClr val="FFFF00"/>
                </a:highlight>
                <a:latin typeface="Varela Round" pitchFamily="2" charset="-79"/>
                <a:cs typeface="Varela Round" pitchFamily="2" charset="-79"/>
              </a:rPr>
              <a:t>:</a:t>
            </a:r>
            <a:endParaRPr lang="en-US" dirty="0">
              <a:highlight>
                <a:srgbClr val="FFFF00"/>
              </a:highlight>
            </a:endParaRPr>
          </a:p>
        </p:txBody>
      </p:sp>
      <p:pic>
        <p:nvPicPr>
          <p:cNvPr id="11266" name="Picture 2" descr="tcp-analysis-section-6-4">
            <a:extLst>
              <a:ext uri="{FF2B5EF4-FFF2-40B4-BE49-F238E27FC236}">
                <a16:creationId xmlns:a16="http://schemas.microsoft.com/office/drawing/2014/main" id="{6D030365-B2F0-4D6B-A9EC-431FA59638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1" y="2568285"/>
            <a:ext cx="9208654" cy="3306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974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3" name="TextBox 2">
            <a:extLst>
              <a:ext uri="{FF2B5EF4-FFF2-40B4-BE49-F238E27FC236}">
                <a16:creationId xmlns:a16="http://schemas.microsoft.com/office/drawing/2014/main" id="{2AFF0A62-924D-26ED-FC5A-EB8B696A679D}"/>
              </a:ext>
            </a:extLst>
          </p:cNvPr>
          <p:cNvSpPr txBox="1"/>
          <p:nvPr/>
        </p:nvSpPr>
        <p:spPr>
          <a:xfrm>
            <a:off x="212770" y="227686"/>
            <a:ext cx="10067303" cy="4031873"/>
          </a:xfrm>
          <a:prstGeom prst="rect">
            <a:avLst/>
          </a:prstGeom>
          <a:noFill/>
        </p:spPr>
        <p:txBody>
          <a:bodyPr wrap="square">
            <a:spAutoFit/>
          </a:bodyPr>
          <a:lstStyle/>
          <a:p>
            <a:pPr algn="just"/>
            <a:r>
              <a:rPr lang="en-IN" sz="1600" b="0" i="0" dirty="0">
                <a:effectLst/>
                <a:latin typeface="Varela Round" pitchFamily="2" charset="-79"/>
                <a:cs typeface="Varela Round" pitchFamily="2" charset="-79"/>
              </a:rPr>
              <a:t>As you can see, with the use of Window Scaling, the window size has increased to 256kb! Since the value is quite large, which translates to more data during transit, Host B has already received the first few packets, while Host A is still sending the first 256 kb window.</a:t>
            </a:r>
          </a:p>
          <a:p>
            <a:pPr algn="just"/>
            <a:r>
              <a:rPr lang="en-IN" sz="1600" b="0" i="0" dirty="0">
                <a:effectLst/>
                <a:latin typeface="Varela Round" pitchFamily="2" charset="-79"/>
                <a:cs typeface="Varela Round" pitchFamily="2" charset="-79"/>
              </a:rPr>
              <a:t>On Time = 2, Host B sends an Acknowledgement to Host A, which is still busy sending data. Host A will receive the Acknowledgement before it finishes the 256 kb window and will therefore continue sending data without pause since it will soon receive another Acknowledgement from Host B.</a:t>
            </a:r>
          </a:p>
          <a:p>
            <a:pPr algn="just"/>
            <a:r>
              <a:rPr lang="en-IN" sz="1600" b="0" i="0" dirty="0">
                <a:effectLst/>
                <a:latin typeface="Varela Round" pitchFamily="2" charset="-79"/>
                <a:cs typeface="Varela Round" pitchFamily="2" charset="-79"/>
              </a:rPr>
              <a:t>Clearly the difference that a large window size has made is evident, increasing the network performance and minimising the ideal time for the sending host.</a:t>
            </a:r>
          </a:p>
          <a:p>
            <a:pPr algn="just"/>
            <a:r>
              <a:rPr lang="en-IN" sz="1600" b="0" i="0" dirty="0">
                <a:effectLst/>
                <a:latin typeface="Varela Round" pitchFamily="2" charset="-79"/>
                <a:cs typeface="Varela Round" pitchFamily="2" charset="-79"/>
              </a:rPr>
              <a:t>The Window Scale option is defined in RFC 1072, which lets a system advertise 30-bit (16 from the original window + 14 from the TCP Options) Window size values, with a maximum buffer size of 1 GB. This option has been clarified and redefined in RFC 1323, which is the specification that all implementations employ today.</a:t>
            </a:r>
          </a:p>
          <a:p>
            <a:pPr algn="just"/>
            <a:r>
              <a:rPr lang="en-IN" sz="1600" b="0" i="0" dirty="0">
                <a:effectLst/>
                <a:latin typeface="Varela Round" pitchFamily="2" charset="-79"/>
                <a:cs typeface="Varela Round" pitchFamily="2" charset="-79"/>
              </a:rPr>
              <a:t>Lastly, for those who deal with Cisco routers, it may benefit you to know that you are also able to configure the Window size on Cisco routers running the Cisco IOS v9 and greater. Also, routers with versions 12.2(8)T and above support Window Scaling, which is automatically enabled for Window sizes above 65,535 bytes (64 kb), with a maximum value of 1,073,741,823 bytes (1 </a:t>
            </a:r>
            <a:r>
              <a:rPr lang="en-IN" sz="1600" b="0" i="0" dirty="0" err="1">
                <a:effectLst/>
                <a:latin typeface="Varela Round" pitchFamily="2" charset="-79"/>
                <a:cs typeface="Varela Round" pitchFamily="2" charset="-79"/>
              </a:rPr>
              <a:t>GByte</a:t>
            </a:r>
            <a:r>
              <a:rPr lang="en-IN" sz="1600" b="0" i="0" dirty="0">
                <a:effectLst/>
                <a:latin typeface="Varela Round" pitchFamily="2" charset="-79"/>
                <a:cs typeface="Varela Round" pitchFamily="2" charset="-79"/>
              </a:rPr>
              <a:t>)!</a:t>
            </a:r>
          </a:p>
        </p:txBody>
      </p:sp>
      <p:pic>
        <p:nvPicPr>
          <p:cNvPr id="4" name="Picture 2" descr="tcp-analysis-section-6-4">
            <a:extLst>
              <a:ext uri="{FF2B5EF4-FFF2-40B4-BE49-F238E27FC236}">
                <a16:creationId xmlns:a16="http://schemas.microsoft.com/office/drawing/2014/main" id="{4646739D-4A85-5BF0-2860-3631C51C8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565" y="4416577"/>
            <a:ext cx="9208654" cy="2438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0357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pic>
        <p:nvPicPr>
          <p:cNvPr id="13314" name="Picture 2" descr="Working of SACK">
            <a:extLst>
              <a:ext uri="{FF2B5EF4-FFF2-40B4-BE49-F238E27FC236}">
                <a16:creationId xmlns:a16="http://schemas.microsoft.com/office/drawing/2014/main" id="{2CF229CE-6165-0FA2-4589-2B5B245CE5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6556" y="258618"/>
            <a:ext cx="5062537" cy="63407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CA0A8E1-3272-1026-42BE-48FC9AE9614C}"/>
              </a:ext>
            </a:extLst>
          </p:cNvPr>
          <p:cNvSpPr txBox="1"/>
          <p:nvPr/>
        </p:nvSpPr>
        <p:spPr>
          <a:xfrm>
            <a:off x="0" y="813229"/>
            <a:ext cx="5338618" cy="2862322"/>
          </a:xfrm>
          <a:prstGeom prst="rect">
            <a:avLst/>
          </a:prstGeom>
          <a:noFill/>
        </p:spPr>
        <p:txBody>
          <a:bodyPr wrap="square">
            <a:spAutoFit/>
          </a:bodyPr>
          <a:lstStyle/>
          <a:p>
            <a:r>
              <a:rPr lang="en-IN" b="0" i="0" dirty="0">
                <a:effectLst/>
                <a:latin typeface="Nunito" pitchFamily="2" charset="77"/>
              </a:rPr>
              <a:t>SACK feature helps the sender to identify ‘gaps’ in the receiver buffer. When the receiver does not receive packets in order then there exist some holes(missing points) in the buffer. SACK helps the sender to know about these holes in the receiver buffer at an early time. When the sender knows about the holes or lost packets, it retransmits them at the same time. Unlike Fast Recovery, SACK does not inform the sender very late about the lost packets.</a:t>
            </a:r>
            <a:endParaRPr lang="en-US" dirty="0"/>
          </a:p>
        </p:txBody>
      </p:sp>
      <p:sp>
        <p:nvSpPr>
          <p:cNvPr id="7" name="TextBox 6">
            <a:extLst>
              <a:ext uri="{FF2B5EF4-FFF2-40B4-BE49-F238E27FC236}">
                <a16:creationId xmlns:a16="http://schemas.microsoft.com/office/drawing/2014/main" id="{0A76624E-B9D6-F493-EE11-6380DA4F60A8}"/>
              </a:ext>
            </a:extLst>
          </p:cNvPr>
          <p:cNvSpPr txBox="1"/>
          <p:nvPr/>
        </p:nvSpPr>
        <p:spPr>
          <a:xfrm>
            <a:off x="314326" y="322229"/>
            <a:ext cx="1468581" cy="369332"/>
          </a:xfrm>
          <a:prstGeom prst="rect">
            <a:avLst/>
          </a:prstGeom>
          <a:noFill/>
        </p:spPr>
        <p:txBody>
          <a:bodyPr wrap="square" rtlCol="0">
            <a:spAutoFit/>
          </a:bodyPr>
          <a:lstStyle/>
          <a:p>
            <a:r>
              <a:rPr lang="en-US" dirty="0">
                <a:solidFill>
                  <a:srgbClr val="FF0000"/>
                </a:solidFill>
              </a:rPr>
              <a:t>SACK</a:t>
            </a:r>
          </a:p>
        </p:txBody>
      </p:sp>
    </p:spTree>
    <p:extLst>
      <p:ext uri="{BB962C8B-B14F-4D97-AF65-F5344CB8AC3E}">
        <p14:creationId xmlns:p14="http://schemas.microsoft.com/office/powerpoint/2010/main" val="2179501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3" name="TextBox 2">
            <a:extLst>
              <a:ext uri="{FF2B5EF4-FFF2-40B4-BE49-F238E27FC236}">
                <a16:creationId xmlns:a16="http://schemas.microsoft.com/office/drawing/2014/main" id="{CA31C759-4EA4-B5AD-B3FA-88E931061859}"/>
              </a:ext>
            </a:extLst>
          </p:cNvPr>
          <p:cNvSpPr txBox="1"/>
          <p:nvPr/>
        </p:nvSpPr>
        <p:spPr>
          <a:xfrm>
            <a:off x="0" y="542858"/>
            <a:ext cx="10557164" cy="5632311"/>
          </a:xfrm>
          <a:prstGeom prst="rect">
            <a:avLst/>
          </a:prstGeom>
          <a:noFill/>
        </p:spPr>
        <p:txBody>
          <a:bodyPr wrap="square">
            <a:spAutoFit/>
          </a:bodyPr>
          <a:lstStyle/>
          <a:p>
            <a:pPr algn="l" fontAlgn="base"/>
            <a:r>
              <a:rPr lang="en-IN" b="1" i="0" dirty="0">
                <a:solidFill>
                  <a:srgbClr val="FF0000"/>
                </a:solidFill>
                <a:effectLst/>
                <a:latin typeface="Nunito" pitchFamily="2" charset="77"/>
              </a:rPr>
              <a:t>Advantages of TCP</a:t>
            </a:r>
          </a:p>
          <a:p>
            <a:pPr algn="l" fontAlgn="base">
              <a:buFont typeface="Arial" panose="020B0604020202020204" pitchFamily="34" charset="0"/>
              <a:buChar char="•"/>
            </a:pPr>
            <a:r>
              <a:rPr lang="en-IN" b="0" i="0" dirty="0">
                <a:effectLst/>
                <a:latin typeface="Nunito" pitchFamily="2" charset="77"/>
              </a:rPr>
              <a:t>It is a reliable protocol.</a:t>
            </a:r>
          </a:p>
          <a:p>
            <a:pPr algn="l" fontAlgn="base">
              <a:buFont typeface="Arial" panose="020B0604020202020204" pitchFamily="34" charset="0"/>
              <a:buChar char="•"/>
            </a:pPr>
            <a:r>
              <a:rPr lang="en-IN" b="0" i="0" dirty="0">
                <a:effectLst/>
                <a:latin typeface="Nunito" pitchFamily="2" charset="77"/>
              </a:rPr>
              <a:t>It provides an </a:t>
            </a:r>
            <a:r>
              <a:rPr lang="en-IN" b="0" i="0" u="sng" dirty="0">
                <a:effectLst/>
                <a:latin typeface="Nunito" pitchFamily="2" charset="77"/>
                <a:hlinkClick r:id="rId3">
                  <a:extLst>
                    <a:ext uri="{A12FA001-AC4F-418D-AE19-62706E023703}">
                      <ahyp:hlinkClr xmlns:ahyp="http://schemas.microsoft.com/office/drawing/2018/hyperlinkcolor" val="tx"/>
                    </a:ext>
                  </a:extLst>
                </a:hlinkClick>
              </a:rPr>
              <a:t>error-checking mechanism</a:t>
            </a:r>
            <a:r>
              <a:rPr lang="en-IN" b="0" i="0" dirty="0">
                <a:effectLst/>
                <a:latin typeface="Nunito" pitchFamily="2" charset="77"/>
              </a:rPr>
              <a:t> as well as one for recovery.</a:t>
            </a:r>
          </a:p>
          <a:p>
            <a:pPr algn="l" fontAlgn="base">
              <a:buFont typeface="Arial" panose="020B0604020202020204" pitchFamily="34" charset="0"/>
              <a:buChar char="•"/>
            </a:pPr>
            <a:r>
              <a:rPr lang="en-IN" b="0" i="0" dirty="0">
                <a:effectLst/>
                <a:latin typeface="Nunito" pitchFamily="2" charset="77"/>
              </a:rPr>
              <a:t>It gives flow control.</a:t>
            </a:r>
          </a:p>
          <a:p>
            <a:pPr algn="l" fontAlgn="base">
              <a:buFont typeface="Arial" panose="020B0604020202020204" pitchFamily="34" charset="0"/>
              <a:buChar char="•"/>
            </a:pPr>
            <a:r>
              <a:rPr lang="en-IN" b="0" i="0" dirty="0">
                <a:effectLst/>
                <a:latin typeface="Nunito" pitchFamily="2" charset="77"/>
              </a:rPr>
              <a:t>It makes sure that the data reaches the proper destination in the exact order that it was sent.</a:t>
            </a:r>
          </a:p>
          <a:p>
            <a:pPr algn="l" fontAlgn="base">
              <a:buFont typeface="Arial" panose="020B0604020202020204" pitchFamily="34" charset="0"/>
              <a:buChar char="•"/>
            </a:pPr>
            <a:r>
              <a:rPr lang="en-IN" b="0" i="0" dirty="0">
                <a:effectLst/>
                <a:latin typeface="Nunito" pitchFamily="2" charset="77"/>
              </a:rPr>
              <a:t>Open Protocol, not owned by any organization or individual.</a:t>
            </a:r>
          </a:p>
          <a:p>
            <a:pPr algn="l" fontAlgn="base">
              <a:buFont typeface="Arial" panose="020B0604020202020204" pitchFamily="34" charset="0"/>
              <a:buChar char="•"/>
            </a:pPr>
            <a:r>
              <a:rPr lang="en-IN" b="0" i="0" dirty="0">
                <a:effectLst/>
                <a:latin typeface="Nunito" pitchFamily="2" charset="77"/>
              </a:rPr>
              <a:t>It assigns an IP address to each computer on the network and a domain name to each site thus making each device site to be distinguishable over the network.</a:t>
            </a:r>
          </a:p>
          <a:p>
            <a:pPr algn="l" fontAlgn="base"/>
            <a:r>
              <a:rPr lang="en-IN" b="1" i="0" dirty="0">
                <a:solidFill>
                  <a:srgbClr val="FF0000"/>
                </a:solidFill>
                <a:effectLst/>
                <a:latin typeface="Nunito" pitchFamily="2" charset="77"/>
              </a:rPr>
              <a:t>Disadvantages of TCP</a:t>
            </a:r>
          </a:p>
          <a:p>
            <a:pPr algn="l" fontAlgn="base">
              <a:buFont typeface="Arial" panose="020B0604020202020204" pitchFamily="34" charset="0"/>
              <a:buChar char="•"/>
            </a:pPr>
            <a:r>
              <a:rPr lang="en-IN" b="0" i="0" dirty="0">
                <a:effectLst/>
                <a:latin typeface="Nunito" pitchFamily="2" charset="77"/>
              </a:rPr>
              <a:t>TCP is made for Wide Area Networks, thus its size can become an issue for small networks with low resources.</a:t>
            </a:r>
          </a:p>
          <a:p>
            <a:pPr algn="l" fontAlgn="base">
              <a:buFont typeface="Arial" panose="020B0604020202020204" pitchFamily="34" charset="0"/>
              <a:buChar char="•"/>
            </a:pPr>
            <a:r>
              <a:rPr lang="en-IN" b="0" i="0" dirty="0">
                <a:effectLst/>
                <a:latin typeface="Nunito" pitchFamily="2" charset="77"/>
              </a:rPr>
              <a:t>TCP runs several layers so it can slow down the speed of the network.</a:t>
            </a:r>
          </a:p>
          <a:p>
            <a:pPr algn="l" fontAlgn="base">
              <a:buFont typeface="Arial" panose="020B0604020202020204" pitchFamily="34" charset="0"/>
              <a:buChar char="•"/>
            </a:pPr>
            <a:r>
              <a:rPr lang="en-IN" b="0" i="0" dirty="0">
                <a:effectLst/>
                <a:latin typeface="Nunito" pitchFamily="2" charset="77"/>
              </a:rPr>
              <a:t>It is not generic in nature. Meaning, it cannot represent any protocol stack other than the TCP/IP suite. E.g., it cannot work with a Bluetooth connection.</a:t>
            </a:r>
          </a:p>
          <a:p>
            <a:pPr algn="l" fontAlgn="base">
              <a:buFont typeface="Arial" panose="020B0604020202020204" pitchFamily="34" charset="0"/>
              <a:buChar char="•"/>
            </a:pPr>
            <a:r>
              <a:rPr lang="en-IN" b="0" i="0" dirty="0">
                <a:effectLst/>
                <a:latin typeface="Nunito" pitchFamily="2" charset="77"/>
              </a:rPr>
              <a:t>No modifications since their development around 30 years ago.</a:t>
            </a:r>
          </a:p>
          <a:p>
            <a:pPr algn="l" fontAlgn="base"/>
            <a:r>
              <a:rPr lang="en-IN" b="1" i="0" dirty="0">
                <a:solidFill>
                  <a:srgbClr val="FF0000"/>
                </a:solidFill>
                <a:effectLst/>
                <a:latin typeface="Nunito" pitchFamily="2" charset="77"/>
              </a:rPr>
              <a:t>Conclusion</a:t>
            </a:r>
          </a:p>
          <a:p>
            <a:pPr algn="l" rtl="0" fontAlgn="base"/>
            <a:r>
              <a:rPr lang="en-IN" b="1" i="0" dirty="0">
                <a:effectLst/>
                <a:latin typeface="Nunito" pitchFamily="2" charset="77"/>
              </a:rPr>
              <a:t>TCP (Transmission Control Protocol) </a:t>
            </a:r>
            <a:r>
              <a:rPr lang="en-IN" b="0" i="0" dirty="0">
                <a:effectLst/>
                <a:latin typeface="Nunito" pitchFamily="2" charset="77"/>
              </a:rPr>
              <a:t>is a vital component of internet communication, ensuring that data is transmitted reliably and accurately between devices. Its ability to manage data packet transmission, error correction, and proper sequencing underpins the smooth and efficient exchange of information that we rely on every day.</a:t>
            </a:r>
          </a:p>
        </p:txBody>
      </p:sp>
    </p:spTree>
    <p:extLst>
      <p:ext uri="{BB962C8B-B14F-4D97-AF65-F5344CB8AC3E}">
        <p14:creationId xmlns:p14="http://schemas.microsoft.com/office/powerpoint/2010/main" val="1078698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5243" y="0"/>
            <a:ext cx="9404723" cy="1400530"/>
          </a:xfrm>
        </p:spPr>
        <p:txBody>
          <a:bodyPr/>
          <a:lstStyle/>
          <a:p>
            <a:r>
              <a:rPr lang="en-US" dirty="0"/>
              <a:t>TCP(Transmission control protocol</a:t>
            </a:r>
          </a:p>
        </p:txBody>
      </p:sp>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pic>
        <p:nvPicPr>
          <p:cNvPr id="1026" name="Picture 2" descr="TCP Header | TCP Header Format | TCP Flags | Gate Vidyalay">
            <a:extLst>
              <a:ext uri="{FF2B5EF4-FFF2-40B4-BE49-F238E27FC236}">
                <a16:creationId xmlns:a16="http://schemas.microsoft.com/office/drawing/2014/main" id="{470ADB5E-7EC8-D887-9E1B-2EDE87FEA1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71" y="859114"/>
            <a:ext cx="10477500" cy="57358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F4FE204-E663-0725-DE07-1D5FEA19BD88}"/>
              </a:ext>
            </a:extLst>
          </p:cNvPr>
          <p:cNvSpPr txBox="1"/>
          <p:nvPr/>
        </p:nvSpPr>
        <p:spPr>
          <a:xfrm>
            <a:off x="9813303" y="461913"/>
            <a:ext cx="902811" cy="369332"/>
          </a:xfrm>
          <a:prstGeom prst="rect">
            <a:avLst/>
          </a:prstGeom>
          <a:noFill/>
        </p:spPr>
        <p:txBody>
          <a:bodyPr wrap="none" rtlCol="0">
            <a:spAutoFit/>
          </a:bodyPr>
          <a:lstStyle/>
          <a:p>
            <a:r>
              <a:rPr lang="en-US" dirty="0"/>
              <a:t>5 </a:t>
            </a:r>
            <a:r>
              <a:rPr lang="en-US" dirty="0" err="1"/>
              <a:t>mnts</a:t>
            </a:r>
            <a:endParaRPr lang="en-US" dirty="0"/>
          </a:p>
        </p:txBody>
      </p:sp>
    </p:spTree>
    <p:extLst>
      <p:ext uri="{BB962C8B-B14F-4D97-AF65-F5344CB8AC3E}">
        <p14:creationId xmlns:p14="http://schemas.microsoft.com/office/powerpoint/2010/main" val="330957733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4589626"/>
            <a:ext cx="1403260" cy="1264763"/>
          </a:xfrm>
          <a:prstGeom prst="rect">
            <a:avLst/>
          </a:prstGeom>
        </p:spPr>
      </p:pic>
      <p:sp>
        <p:nvSpPr>
          <p:cNvPr id="3" name="TextBox 2">
            <a:extLst>
              <a:ext uri="{FF2B5EF4-FFF2-40B4-BE49-F238E27FC236}">
                <a16:creationId xmlns:a16="http://schemas.microsoft.com/office/drawing/2014/main" id="{A4139457-3049-1349-0FED-1B8CB2E6AD32}"/>
              </a:ext>
            </a:extLst>
          </p:cNvPr>
          <p:cNvSpPr txBox="1"/>
          <p:nvPr/>
        </p:nvSpPr>
        <p:spPr>
          <a:xfrm>
            <a:off x="389614" y="602905"/>
            <a:ext cx="9780104" cy="4524315"/>
          </a:xfrm>
          <a:prstGeom prst="rect">
            <a:avLst/>
          </a:prstGeom>
          <a:noFill/>
        </p:spPr>
        <p:txBody>
          <a:bodyPr wrap="square">
            <a:spAutoFit/>
          </a:bodyPr>
          <a:lstStyle/>
          <a:p>
            <a:pPr algn="l" fontAlgn="base"/>
            <a:r>
              <a:rPr lang="en-IN" b="1" i="0" dirty="0">
                <a:solidFill>
                  <a:schemeClr val="accent1"/>
                </a:solidFill>
                <a:effectLst/>
                <a:latin typeface="Nunito" panose="020F0502020204030204" pitchFamily="34" charset="0"/>
              </a:rPr>
              <a:t>3. Transport Layer</a:t>
            </a:r>
          </a:p>
          <a:p>
            <a:pPr algn="just" rtl="0" fontAlgn="base"/>
            <a:r>
              <a:rPr lang="en-IN" b="0" i="0" dirty="0">
                <a:effectLst/>
                <a:latin typeface="Nunito" panose="020F0502020204030204" pitchFamily="34" charset="0"/>
              </a:rPr>
              <a:t>The TCP/IP transport layer protocols exchange data receipt acknowledgments and retransmit missing packets to ensure that packets arrive in order and without error. End-to-end communication is referred to as such. Transmission Control Protocol (TCP) and User Datagram Protocol are transport layer protocols at this level (UDP).</a:t>
            </a:r>
          </a:p>
          <a:p>
            <a:pPr algn="just" rtl="0" fontAlgn="base"/>
            <a:endParaRPr lang="en-IN" b="0" i="0" dirty="0">
              <a:effectLst/>
              <a:latin typeface="Nunito" panose="020F0502020204030204" pitchFamily="34" charset="0"/>
            </a:endParaRPr>
          </a:p>
          <a:p>
            <a:pPr algn="l" fontAlgn="base"/>
            <a:r>
              <a:rPr lang="en-IN" b="1" i="0" dirty="0">
                <a:solidFill>
                  <a:schemeClr val="accent1">
                    <a:lumMod val="60000"/>
                    <a:lumOff val="40000"/>
                  </a:schemeClr>
                </a:solidFill>
                <a:effectLst/>
                <a:latin typeface="Nunito" panose="020F0502020204030204" pitchFamily="34" charset="0"/>
              </a:rPr>
              <a:t>TCP:</a:t>
            </a:r>
            <a:r>
              <a:rPr lang="en-IN" b="0" i="0" dirty="0">
                <a:solidFill>
                  <a:schemeClr val="accent1">
                    <a:lumMod val="60000"/>
                    <a:lumOff val="40000"/>
                  </a:schemeClr>
                </a:solidFill>
                <a:effectLst/>
                <a:latin typeface="Nunito" panose="020F0502020204030204" pitchFamily="34" charset="0"/>
              </a:rPr>
              <a:t> </a:t>
            </a:r>
            <a:r>
              <a:rPr lang="en-IN" b="0" i="0" dirty="0">
                <a:effectLst/>
                <a:latin typeface="Nunito" panose="020F0502020204030204" pitchFamily="34" charset="0"/>
              </a:rPr>
              <a:t>Applications can interact with one another using </a:t>
            </a:r>
            <a:r>
              <a:rPr lang="en-IN" b="0" i="0" u="sng" dirty="0">
                <a:effectLst/>
                <a:latin typeface="Nunito" panose="020F0502020204030204" pitchFamily="34" charset="0"/>
                <a:hlinkClick r:id="rId3">
                  <a:extLst>
                    <a:ext uri="{A12FA001-AC4F-418D-AE19-62706E023703}">
                      <ahyp:hlinkClr xmlns:ahyp="http://schemas.microsoft.com/office/drawing/2018/hyperlinkcolor" val="tx"/>
                    </a:ext>
                  </a:extLst>
                </a:hlinkClick>
              </a:rPr>
              <a:t>TCP</a:t>
            </a:r>
            <a:r>
              <a:rPr lang="en-IN" b="0" i="0" dirty="0">
                <a:effectLst/>
                <a:latin typeface="Nunito" panose="020F0502020204030204" pitchFamily="34" charset="0"/>
              </a:rPr>
              <a:t> as though they were physically connected by a circuit. TCP transmits data in a way that resembles character-by-character transmission rather than separate packets. A starting point that establishes the connection, the whole transmission in byte order, and an ending point that closes the connection make up this transmission.</a:t>
            </a:r>
          </a:p>
          <a:p>
            <a:pPr algn="l" fontAlgn="base">
              <a:buFont typeface="Arial" panose="020B0604020202020204" pitchFamily="34" charset="0"/>
              <a:buChar char="•"/>
            </a:pPr>
            <a:endParaRPr lang="en-IN" b="0" i="0" dirty="0">
              <a:effectLst/>
              <a:latin typeface="Nunito" panose="020F0502020204030204" pitchFamily="34" charset="0"/>
            </a:endParaRPr>
          </a:p>
          <a:p>
            <a:pPr algn="l" fontAlgn="base"/>
            <a:r>
              <a:rPr lang="en-IN" b="1" i="0" dirty="0">
                <a:solidFill>
                  <a:schemeClr val="accent1">
                    <a:lumMod val="60000"/>
                    <a:lumOff val="40000"/>
                  </a:schemeClr>
                </a:solidFill>
                <a:effectLst/>
                <a:latin typeface="Nunito" panose="020F0502020204030204" pitchFamily="34" charset="0"/>
              </a:rPr>
              <a:t>UDP: </a:t>
            </a:r>
            <a:r>
              <a:rPr lang="en-IN" b="0" i="0" dirty="0">
                <a:effectLst/>
                <a:latin typeface="Nunito" panose="020F0502020204030204" pitchFamily="34" charset="0"/>
              </a:rPr>
              <a:t>The datagram delivery service is provided by </a:t>
            </a:r>
            <a:r>
              <a:rPr lang="en-IN" b="0" i="0" u="sng" dirty="0">
                <a:effectLst/>
                <a:latin typeface="Nunito" panose="020F0502020204030204" pitchFamily="34" charset="0"/>
                <a:hlinkClick r:id="rId4">
                  <a:extLst>
                    <a:ext uri="{A12FA001-AC4F-418D-AE19-62706E023703}">
                      <ahyp:hlinkClr xmlns:ahyp="http://schemas.microsoft.com/office/drawing/2018/hyperlinkcolor" val="tx"/>
                    </a:ext>
                  </a:extLst>
                </a:hlinkClick>
              </a:rPr>
              <a:t>UDP</a:t>
            </a:r>
            <a:r>
              <a:rPr lang="en-IN" b="0" i="0" dirty="0">
                <a:effectLst/>
                <a:latin typeface="Nunito" panose="020F0502020204030204" pitchFamily="34" charset="0"/>
              </a:rPr>
              <a:t>, the other transport layer protocol. Connections between receiving and sending hosts are not verified by UDP. Applications that transport little amounts of data use UDP rather than TCP because it eliminates the processes of establishing and validating connections.</a:t>
            </a:r>
          </a:p>
        </p:txBody>
      </p:sp>
    </p:spTree>
    <p:extLst>
      <p:ext uri="{BB962C8B-B14F-4D97-AF65-F5344CB8AC3E}">
        <p14:creationId xmlns:p14="http://schemas.microsoft.com/office/powerpoint/2010/main" val="4018051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4589626"/>
            <a:ext cx="1403260" cy="1264763"/>
          </a:xfrm>
          <a:prstGeom prst="rect">
            <a:avLst/>
          </a:prstGeom>
        </p:spPr>
      </p:pic>
      <p:sp>
        <p:nvSpPr>
          <p:cNvPr id="5" name="TextBox 4">
            <a:extLst>
              <a:ext uri="{FF2B5EF4-FFF2-40B4-BE49-F238E27FC236}">
                <a16:creationId xmlns:a16="http://schemas.microsoft.com/office/drawing/2014/main" id="{2A97A465-773F-9D79-6F60-5EAA2D86A40C}"/>
              </a:ext>
            </a:extLst>
          </p:cNvPr>
          <p:cNvSpPr txBox="1"/>
          <p:nvPr/>
        </p:nvSpPr>
        <p:spPr>
          <a:xfrm>
            <a:off x="-55659" y="76651"/>
            <a:ext cx="11696369" cy="5632311"/>
          </a:xfrm>
          <a:prstGeom prst="rect">
            <a:avLst/>
          </a:prstGeom>
          <a:noFill/>
        </p:spPr>
        <p:txBody>
          <a:bodyPr wrap="square">
            <a:spAutoFit/>
          </a:bodyPr>
          <a:lstStyle/>
          <a:p>
            <a:pPr algn="l" fontAlgn="base"/>
            <a:r>
              <a:rPr lang="en-IN" b="1" i="0" dirty="0">
                <a:solidFill>
                  <a:srgbClr val="FF0000"/>
                </a:solidFill>
                <a:effectLst/>
                <a:latin typeface="Nunito" pitchFamily="2" charset="77"/>
              </a:rPr>
              <a:t>Types of Port</a:t>
            </a:r>
          </a:p>
          <a:p>
            <a:pPr algn="just" rtl="0" fontAlgn="base"/>
            <a:r>
              <a:rPr lang="en-IN" b="0" i="0" dirty="0">
                <a:effectLst/>
                <a:latin typeface="Nunito" pitchFamily="2" charset="77"/>
              </a:rPr>
              <a:t>By using ports, the computer is able to distinguish between all incoming traffic, including web pages and emails that flow to separate ports. Let’s now examine several port number ranges after determining the port number.</a:t>
            </a:r>
          </a:p>
          <a:p>
            <a:pPr algn="l" fontAlgn="base"/>
            <a:r>
              <a:rPr lang="en-IN" b="1" i="0" dirty="0">
                <a:solidFill>
                  <a:srgbClr val="FF0000"/>
                </a:solidFill>
                <a:effectLst/>
                <a:latin typeface="Nunito" pitchFamily="2" charset="77"/>
              </a:rPr>
              <a:t>1. Well Known Port</a:t>
            </a:r>
          </a:p>
          <a:p>
            <a:pPr algn="l" fontAlgn="base">
              <a:buFont typeface="Arial" panose="020B0604020202020204" pitchFamily="34" charset="0"/>
              <a:buChar char="•"/>
            </a:pPr>
            <a:r>
              <a:rPr lang="en-IN" b="0" i="0" dirty="0">
                <a:effectLst/>
                <a:latin typeface="Nunito" pitchFamily="2" charset="77"/>
              </a:rPr>
              <a:t>Known as system ports or well-known ports, ports 0 through 1023 are specifically linked to specific services.</a:t>
            </a:r>
          </a:p>
          <a:p>
            <a:pPr algn="l" fontAlgn="base">
              <a:buFont typeface="Arial" panose="020B0604020202020204" pitchFamily="34" charset="0"/>
              <a:buChar char="•"/>
            </a:pPr>
            <a:r>
              <a:rPr lang="en-IN" b="0" i="0" dirty="0">
                <a:effectLst/>
                <a:latin typeface="Nunito" pitchFamily="2" charset="77"/>
              </a:rPr>
              <a:t>It is set aside for frequently utilised and specific services.</a:t>
            </a:r>
          </a:p>
          <a:p>
            <a:pPr algn="l" fontAlgn="base">
              <a:buFont typeface="Arial" panose="020B0604020202020204" pitchFamily="34" charset="0"/>
              <a:buChar char="•"/>
            </a:pPr>
            <a:r>
              <a:rPr lang="en-IN" b="0" i="0" dirty="0">
                <a:effectLst/>
                <a:latin typeface="Nunito" pitchFamily="2" charset="77"/>
              </a:rPr>
              <a:t>Certain commonly used protocols and services, such as HTTP (port 80), HTTPS(port 443), DNS (port 53), and SSH (port 22), use it.</a:t>
            </a:r>
          </a:p>
          <a:p>
            <a:pPr algn="l" fontAlgn="base"/>
            <a:r>
              <a:rPr lang="en-IN" b="1" i="0" dirty="0">
                <a:solidFill>
                  <a:srgbClr val="FF0000"/>
                </a:solidFill>
                <a:effectLst/>
                <a:latin typeface="Nunito" pitchFamily="2" charset="77"/>
              </a:rPr>
              <a:t>2. Registered Port</a:t>
            </a:r>
          </a:p>
          <a:p>
            <a:pPr algn="l" fontAlgn="base">
              <a:buFont typeface="Arial" panose="020B0604020202020204" pitchFamily="34" charset="0"/>
              <a:buChar char="•"/>
            </a:pPr>
            <a:r>
              <a:rPr lang="en-IN" b="0" i="0" dirty="0">
                <a:effectLst/>
                <a:latin typeface="Nunito" pitchFamily="2" charset="77"/>
              </a:rPr>
              <a:t>The Internet Assigned Numbers Authority allows ports in the range of 1024 to 49151 to be registered for a particular purpose.</a:t>
            </a:r>
          </a:p>
          <a:p>
            <a:pPr algn="l" fontAlgn="base">
              <a:buFont typeface="Arial" panose="020B0604020202020204" pitchFamily="34" charset="0"/>
              <a:buChar char="•"/>
            </a:pPr>
            <a:r>
              <a:rPr lang="en-IN" b="0" i="0" dirty="0">
                <a:effectLst/>
                <a:latin typeface="Nunito" pitchFamily="2" charset="77"/>
              </a:rPr>
              <a:t>These ports are referred to as registered </a:t>
            </a:r>
            <a:r>
              <a:rPr lang="en-IN" b="0" i="0" dirty="0" err="1">
                <a:effectLst/>
                <a:latin typeface="Nunito" pitchFamily="2" charset="77"/>
              </a:rPr>
              <a:t>ports.These</a:t>
            </a:r>
            <a:r>
              <a:rPr lang="en-IN" b="0" i="0" dirty="0">
                <a:effectLst/>
                <a:latin typeface="Nunito" pitchFamily="2" charset="77"/>
              </a:rPr>
              <a:t> are utilised by fewer apps or services, but they are utilised by those that need the particular port.</a:t>
            </a:r>
          </a:p>
          <a:p>
            <a:pPr algn="l" fontAlgn="base">
              <a:buFont typeface="Arial" panose="020B0604020202020204" pitchFamily="34" charset="0"/>
              <a:buChar char="•"/>
            </a:pPr>
            <a:r>
              <a:rPr lang="en-IN" b="0" i="0" dirty="0">
                <a:effectLst/>
                <a:latin typeface="Nunito" pitchFamily="2" charset="77"/>
              </a:rPr>
              <a:t>Organisations can request any specific port number in this range from IANA (Internet Assigned Number Authority).</a:t>
            </a:r>
          </a:p>
          <a:p>
            <a:pPr algn="l" fontAlgn="base"/>
            <a:r>
              <a:rPr lang="en-IN" b="1" i="0" dirty="0">
                <a:solidFill>
                  <a:srgbClr val="FF0000"/>
                </a:solidFill>
                <a:effectLst/>
                <a:latin typeface="Nunito" pitchFamily="2" charset="77"/>
              </a:rPr>
              <a:t>3. Dynamic Port</a:t>
            </a:r>
          </a:p>
          <a:p>
            <a:pPr algn="l" fontAlgn="base">
              <a:buFont typeface="Arial" panose="020B0604020202020204" pitchFamily="34" charset="0"/>
              <a:buChar char="•"/>
            </a:pPr>
            <a:r>
              <a:rPr lang="en-IN" b="0" i="0" dirty="0">
                <a:effectLst/>
                <a:latin typeface="Nunito" pitchFamily="2" charset="77"/>
              </a:rPr>
              <a:t>Unassigned ports, often known as dynamic or ephemeral ports, are those that range from 49152 to 65535 and can be used for any kind of service.</a:t>
            </a:r>
          </a:p>
          <a:p>
            <a:pPr algn="l" fontAlgn="base">
              <a:buFont typeface="Arial" panose="020B0604020202020204" pitchFamily="34" charset="0"/>
              <a:buChar char="•"/>
            </a:pPr>
            <a:r>
              <a:rPr lang="en-IN" b="0" i="0" dirty="0">
                <a:effectLst/>
                <a:latin typeface="Nunito" pitchFamily="2" charset="77"/>
              </a:rPr>
              <a:t>It is employed for transient or fleeting connections.</a:t>
            </a:r>
          </a:p>
          <a:p>
            <a:pPr algn="l" fontAlgn="base">
              <a:buFont typeface="Arial" panose="020B0604020202020204" pitchFamily="34" charset="0"/>
              <a:buChar char="•"/>
            </a:pPr>
            <a:r>
              <a:rPr lang="en-IN" b="0" i="0" dirty="0">
                <a:effectLst/>
                <a:latin typeface="Nunito" pitchFamily="2" charset="77"/>
              </a:rPr>
              <a:t>It can be utilised by any process and is not registered nor assigned.</a:t>
            </a:r>
          </a:p>
        </p:txBody>
      </p:sp>
    </p:spTree>
    <p:extLst>
      <p:ext uri="{BB962C8B-B14F-4D97-AF65-F5344CB8AC3E}">
        <p14:creationId xmlns:p14="http://schemas.microsoft.com/office/powerpoint/2010/main" val="2283360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4589626"/>
            <a:ext cx="1403260" cy="1264763"/>
          </a:xfrm>
          <a:prstGeom prst="rect">
            <a:avLst/>
          </a:prstGeom>
        </p:spPr>
      </p:pic>
      <p:pic>
        <p:nvPicPr>
          <p:cNvPr id="4098" name="Picture 2" descr="Transmission Control Protocol">
            <a:extLst>
              <a:ext uri="{FF2B5EF4-FFF2-40B4-BE49-F238E27FC236}">
                <a16:creationId xmlns:a16="http://schemas.microsoft.com/office/drawing/2014/main" id="{CA17C124-95B0-13AA-1335-F28292786B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302" y="3686157"/>
            <a:ext cx="9612540" cy="30717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5054C96-6C9E-1EEB-3B59-546C2AC64B47}"/>
              </a:ext>
            </a:extLst>
          </p:cNvPr>
          <p:cNvSpPr txBox="1"/>
          <p:nvPr/>
        </p:nvSpPr>
        <p:spPr>
          <a:xfrm>
            <a:off x="118973" y="791046"/>
            <a:ext cx="11131825" cy="1477328"/>
          </a:xfrm>
          <a:prstGeom prst="rect">
            <a:avLst/>
          </a:prstGeom>
          <a:noFill/>
        </p:spPr>
        <p:txBody>
          <a:bodyPr wrap="square">
            <a:spAutoFit/>
          </a:bodyPr>
          <a:lstStyle/>
          <a:p>
            <a:pPr algn="l" fontAlgn="base"/>
            <a:r>
              <a:rPr lang="en-IN" b="1" i="0" dirty="0">
                <a:solidFill>
                  <a:srgbClr val="FF0000"/>
                </a:solidFill>
                <a:effectLst/>
                <a:latin typeface="Source Sans 3"/>
              </a:rPr>
              <a:t>What is TCP (Transmission Control Protocol)?</a:t>
            </a:r>
          </a:p>
          <a:p>
            <a:pPr algn="just" rtl="0" fontAlgn="base"/>
            <a:r>
              <a:rPr lang="en-IN" b="1" i="0" dirty="0">
                <a:effectLst/>
                <a:latin typeface="var(--font-secondary)"/>
              </a:rPr>
              <a:t>TCP (Transmission Control Protocol) is one of the main protocols of the TCP/IP suite.</a:t>
            </a:r>
            <a:r>
              <a:rPr lang="en-IN" b="0" i="0" dirty="0">
                <a:effectLst/>
                <a:latin typeface="var(--font-secondary)"/>
              </a:rPr>
              <a:t> It</a:t>
            </a:r>
            <a:r>
              <a:rPr lang="en-IN" b="1" i="0" dirty="0">
                <a:effectLst/>
                <a:latin typeface="var(--font-secondary)"/>
              </a:rPr>
              <a:t> lies between the Application and Network Layers</a:t>
            </a:r>
            <a:r>
              <a:rPr lang="en-IN" b="0" i="0" dirty="0">
                <a:effectLst/>
                <a:latin typeface="var(--font-secondary)"/>
              </a:rPr>
              <a:t> which are used in providing reliable delivery services. </a:t>
            </a:r>
            <a:r>
              <a:rPr lang="en-IN" b="1" i="0" dirty="0">
                <a:effectLst/>
                <a:latin typeface="var(--font-secondary)"/>
              </a:rPr>
              <a:t>Transmission Control Protocol (TCP)</a:t>
            </a:r>
            <a:r>
              <a:rPr lang="en-IN" b="0" i="0" dirty="0">
                <a:effectLst/>
                <a:latin typeface="var(--font-secondary)"/>
              </a:rPr>
              <a:t> </a:t>
            </a:r>
            <a:r>
              <a:rPr lang="en-IN" b="1" i="0" dirty="0">
                <a:effectLst/>
                <a:latin typeface="var(--font-secondary)"/>
              </a:rPr>
              <a:t>ensures reliable and efficient data transmission over the internet.</a:t>
            </a:r>
            <a:r>
              <a:rPr lang="en-IN" b="0" i="0" dirty="0">
                <a:effectLst/>
                <a:latin typeface="var(--font-secondary)"/>
              </a:rPr>
              <a:t> TCP plays a crucial role in managing the flow of data between computers, guaranteeing that information is delivered accurately and in the correct sequence.</a:t>
            </a:r>
          </a:p>
        </p:txBody>
      </p:sp>
      <p:sp>
        <p:nvSpPr>
          <p:cNvPr id="5" name="TextBox 4">
            <a:extLst>
              <a:ext uri="{FF2B5EF4-FFF2-40B4-BE49-F238E27FC236}">
                <a16:creationId xmlns:a16="http://schemas.microsoft.com/office/drawing/2014/main" id="{B8AAC61D-FE8A-257A-353C-0CCDD3FBA163}"/>
              </a:ext>
            </a:extLst>
          </p:cNvPr>
          <p:cNvSpPr txBox="1"/>
          <p:nvPr/>
        </p:nvSpPr>
        <p:spPr>
          <a:xfrm>
            <a:off x="389613" y="2387022"/>
            <a:ext cx="8744447" cy="923330"/>
          </a:xfrm>
          <a:prstGeom prst="rect">
            <a:avLst/>
          </a:prstGeom>
          <a:noFill/>
        </p:spPr>
        <p:txBody>
          <a:bodyPr wrap="square">
            <a:spAutoFit/>
          </a:bodyPr>
          <a:lstStyle/>
          <a:p>
            <a:pPr algn="l" fontAlgn="base"/>
            <a:r>
              <a:rPr lang="en-IN" b="1" i="0" dirty="0">
                <a:solidFill>
                  <a:srgbClr val="273239"/>
                </a:solidFill>
                <a:effectLst/>
                <a:highlight>
                  <a:srgbClr val="FFFF00"/>
                </a:highlight>
                <a:latin typeface="Nunito" pitchFamily="2" charset="77"/>
              </a:rPr>
              <a:t>What is three-way handshake in Transmission Control Protocol (TCP)?</a:t>
            </a:r>
          </a:p>
          <a:p>
            <a:pPr algn="just" rtl="0" fontAlgn="base"/>
            <a:r>
              <a:rPr lang="en-IN" dirty="0">
                <a:effectLst/>
              </a:rPr>
              <a:t>Three Way Handshake is a process that is used to establish a connection between Client and Server. It has three steps of process.</a:t>
            </a:r>
          </a:p>
        </p:txBody>
      </p:sp>
      <p:sp>
        <p:nvSpPr>
          <p:cNvPr id="2" name="TextBox 1">
            <a:extLst>
              <a:ext uri="{FF2B5EF4-FFF2-40B4-BE49-F238E27FC236}">
                <a16:creationId xmlns:a16="http://schemas.microsoft.com/office/drawing/2014/main" id="{A0BF21E3-5236-4D26-A844-14C11BD98DF1}"/>
              </a:ext>
            </a:extLst>
          </p:cNvPr>
          <p:cNvSpPr txBox="1"/>
          <p:nvPr/>
        </p:nvSpPr>
        <p:spPr>
          <a:xfrm>
            <a:off x="1463040" y="4404960"/>
            <a:ext cx="1467068" cy="369332"/>
          </a:xfrm>
          <a:prstGeom prst="rect">
            <a:avLst/>
          </a:prstGeom>
          <a:noFill/>
        </p:spPr>
        <p:txBody>
          <a:bodyPr wrap="none" rtlCol="0">
            <a:spAutoFit/>
          </a:bodyPr>
          <a:lstStyle/>
          <a:p>
            <a:r>
              <a:rPr lang="en-US" dirty="0">
                <a:solidFill>
                  <a:srgbClr val="FF0000"/>
                </a:solidFill>
                <a:highlight>
                  <a:srgbClr val="FFFF00"/>
                </a:highlight>
              </a:rPr>
              <a:t>Ramesh PC</a:t>
            </a:r>
          </a:p>
        </p:txBody>
      </p:sp>
      <p:sp>
        <p:nvSpPr>
          <p:cNvPr id="4" name="TextBox 3">
            <a:extLst>
              <a:ext uri="{FF2B5EF4-FFF2-40B4-BE49-F238E27FC236}">
                <a16:creationId xmlns:a16="http://schemas.microsoft.com/office/drawing/2014/main" id="{A6B221CB-6818-BB81-4D6E-28D088FE2D54}"/>
              </a:ext>
            </a:extLst>
          </p:cNvPr>
          <p:cNvSpPr txBox="1"/>
          <p:nvPr/>
        </p:nvSpPr>
        <p:spPr>
          <a:xfrm>
            <a:off x="7490910" y="4358803"/>
            <a:ext cx="2988319" cy="369332"/>
          </a:xfrm>
          <a:prstGeom prst="rect">
            <a:avLst/>
          </a:prstGeom>
          <a:noFill/>
        </p:spPr>
        <p:txBody>
          <a:bodyPr wrap="none" rtlCol="0">
            <a:spAutoFit/>
          </a:bodyPr>
          <a:lstStyle/>
          <a:p>
            <a:r>
              <a:rPr lang="en-US" dirty="0" err="1">
                <a:solidFill>
                  <a:schemeClr val="bg2"/>
                </a:solidFill>
                <a:highlight>
                  <a:srgbClr val="FFFF00"/>
                </a:highlight>
              </a:rPr>
              <a:t>Rameshtechlibrary</a:t>
            </a:r>
            <a:r>
              <a:rPr lang="en-US" dirty="0">
                <a:solidFill>
                  <a:schemeClr val="bg2"/>
                </a:solidFill>
                <a:highlight>
                  <a:srgbClr val="FFFF00"/>
                </a:highlight>
              </a:rPr>
              <a:t> server</a:t>
            </a:r>
          </a:p>
        </p:txBody>
      </p:sp>
    </p:spTree>
    <p:extLst>
      <p:ext uri="{BB962C8B-B14F-4D97-AF65-F5344CB8AC3E}">
        <p14:creationId xmlns:p14="http://schemas.microsoft.com/office/powerpoint/2010/main" val="4013761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4589626"/>
            <a:ext cx="1403260" cy="1264763"/>
          </a:xfrm>
          <a:prstGeom prst="rect">
            <a:avLst/>
          </a:prstGeom>
        </p:spPr>
      </p:pic>
      <p:pic>
        <p:nvPicPr>
          <p:cNvPr id="5122" name="Picture 2">
            <a:extLst>
              <a:ext uri="{FF2B5EF4-FFF2-40B4-BE49-F238E27FC236}">
                <a16:creationId xmlns:a16="http://schemas.microsoft.com/office/drawing/2014/main" id="{9099DD83-0CB3-8F2B-1176-B8A1E03FD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3337" y="3899937"/>
            <a:ext cx="4273770" cy="26441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AD569A7-6D1A-BCFB-D2CC-9B8878C5C2CB}"/>
              </a:ext>
            </a:extLst>
          </p:cNvPr>
          <p:cNvSpPr txBox="1"/>
          <p:nvPr/>
        </p:nvSpPr>
        <p:spPr>
          <a:xfrm>
            <a:off x="159027" y="1096619"/>
            <a:ext cx="9070450" cy="2862322"/>
          </a:xfrm>
          <a:prstGeom prst="rect">
            <a:avLst/>
          </a:prstGeom>
          <a:noFill/>
        </p:spPr>
        <p:txBody>
          <a:bodyPr wrap="square">
            <a:spAutoFit/>
          </a:bodyPr>
          <a:lstStyle/>
          <a:p>
            <a:pPr algn="l" fontAlgn="base">
              <a:buFont typeface="Arial" panose="020B0604020202020204" pitchFamily="34" charset="0"/>
              <a:buChar char="•"/>
            </a:pPr>
            <a:r>
              <a:rPr lang="en-IN" b="1" i="0" dirty="0">
                <a:solidFill>
                  <a:srgbClr val="FF0000"/>
                </a:solidFill>
                <a:effectLst/>
                <a:latin typeface="Nunito" pitchFamily="2" charset="77"/>
              </a:rPr>
              <a:t>Step 1 (SYN): </a:t>
            </a:r>
            <a:r>
              <a:rPr lang="en-IN" b="0" i="0" dirty="0">
                <a:effectLst/>
                <a:latin typeface="Nunito" pitchFamily="2" charset="77"/>
              </a:rPr>
              <a:t>In the first step, the client wants to establish a connection with a server, so it sends a segment with SYN(Synchronize Sequence Number) which informs the server that the client is likely to start communication and with what sequence number it starts segments with</a:t>
            </a:r>
          </a:p>
          <a:p>
            <a:pPr algn="l" fontAlgn="base">
              <a:buFont typeface="Arial" panose="020B0604020202020204" pitchFamily="34" charset="0"/>
              <a:buChar char="•"/>
            </a:pPr>
            <a:r>
              <a:rPr lang="en-IN" b="1" i="0" dirty="0">
                <a:solidFill>
                  <a:srgbClr val="FF0000"/>
                </a:solidFill>
                <a:effectLst/>
                <a:latin typeface="Nunito" pitchFamily="2" charset="77"/>
              </a:rPr>
              <a:t>Step 2 (SYN + ACK): </a:t>
            </a:r>
            <a:r>
              <a:rPr lang="en-IN" b="0" i="0" dirty="0">
                <a:effectLst/>
                <a:latin typeface="Nunito" pitchFamily="2" charset="77"/>
              </a:rPr>
              <a:t>Server responds to the client request with SYN-ACK signal bits set. Acknowledgement(ACK) signifies the response of the segment it received and SYN signifies with what sequence number it is likely to start the segments with</a:t>
            </a:r>
          </a:p>
          <a:p>
            <a:pPr algn="l" fontAlgn="base">
              <a:buFont typeface="Arial" panose="020B0604020202020204" pitchFamily="34" charset="0"/>
              <a:buChar char="•"/>
            </a:pPr>
            <a:r>
              <a:rPr lang="en-IN" b="1" i="0" dirty="0">
                <a:solidFill>
                  <a:srgbClr val="FF0000"/>
                </a:solidFill>
                <a:effectLst/>
                <a:latin typeface="Nunito" pitchFamily="2" charset="77"/>
              </a:rPr>
              <a:t>Step 3 (ACK): </a:t>
            </a:r>
            <a:r>
              <a:rPr lang="en-IN" b="0" i="0" dirty="0">
                <a:effectLst/>
                <a:latin typeface="Nunito" pitchFamily="2" charset="77"/>
              </a:rPr>
              <a:t>In the final part client acknowledges the response of the server and they both establish a reliable connection with which they will start the actual data transfer</a:t>
            </a:r>
          </a:p>
        </p:txBody>
      </p:sp>
    </p:spTree>
    <p:extLst>
      <p:ext uri="{BB962C8B-B14F-4D97-AF65-F5344CB8AC3E}">
        <p14:creationId xmlns:p14="http://schemas.microsoft.com/office/powerpoint/2010/main" val="1691795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4589626"/>
            <a:ext cx="1403260" cy="1264763"/>
          </a:xfrm>
          <a:prstGeom prst="rect">
            <a:avLst/>
          </a:prstGeom>
        </p:spPr>
      </p:pic>
      <p:sp>
        <p:nvSpPr>
          <p:cNvPr id="3" name="TextBox 2">
            <a:extLst>
              <a:ext uri="{FF2B5EF4-FFF2-40B4-BE49-F238E27FC236}">
                <a16:creationId xmlns:a16="http://schemas.microsoft.com/office/drawing/2014/main" id="{79016277-B549-AC95-5283-B642854B37E5}"/>
              </a:ext>
            </a:extLst>
          </p:cNvPr>
          <p:cNvSpPr txBox="1"/>
          <p:nvPr/>
        </p:nvSpPr>
        <p:spPr>
          <a:xfrm>
            <a:off x="-79511" y="0"/>
            <a:ext cx="10868252" cy="7094250"/>
          </a:xfrm>
          <a:prstGeom prst="rect">
            <a:avLst/>
          </a:prstGeom>
          <a:noFill/>
        </p:spPr>
        <p:txBody>
          <a:bodyPr wrap="square">
            <a:spAutoFit/>
          </a:bodyPr>
          <a:lstStyle/>
          <a:p>
            <a:pPr algn="l" fontAlgn="base"/>
            <a:r>
              <a:rPr lang="en-IN" sz="1300" b="1" i="0" dirty="0">
                <a:effectLst/>
                <a:latin typeface="Source Sans 3"/>
              </a:rPr>
              <a:t>Services and Segment structure in TCP</a:t>
            </a:r>
          </a:p>
          <a:p>
            <a:pPr algn="l" fontAlgn="base"/>
            <a:r>
              <a:rPr lang="en-IN" sz="1300" b="0" i="0">
                <a:effectLst/>
                <a:latin typeface="var(--font-secondary)"/>
              </a:rPr>
              <a:t>The </a:t>
            </a:r>
            <a:r>
              <a:rPr lang="en-IN" sz="1300" b="0" i="0" dirty="0">
                <a:effectLst/>
                <a:latin typeface="var(--font-secondary)"/>
              </a:rPr>
              <a:t>Transmission Control Protocol is the most common transport layer protocol. It works together with IP and provides a reliable transport service between processes using the network layer service provided by the IP protocol. </a:t>
            </a:r>
            <a:br>
              <a:rPr lang="en-IN" sz="1300" b="0" i="0" dirty="0">
                <a:effectLst/>
                <a:latin typeface="var(--font-secondary)"/>
              </a:rPr>
            </a:br>
            <a:r>
              <a:rPr lang="en-IN" sz="1300" b="0" i="0" dirty="0">
                <a:effectLst/>
                <a:latin typeface="var(--font-secondary)"/>
              </a:rPr>
              <a:t>The various </a:t>
            </a:r>
            <a:r>
              <a:rPr lang="en-IN" sz="1300" b="1" i="0" dirty="0">
                <a:effectLst/>
                <a:latin typeface="var(--font-secondary)"/>
              </a:rPr>
              <a:t>services</a:t>
            </a:r>
            <a:r>
              <a:rPr lang="en-IN" sz="1300" b="0" i="0" dirty="0">
                <a:effectLst/>
                <a:latin typeface="var(--font-secondary)"/>
              </a:rPr>
              <a:t> provided by the TCP to the application layer are as follows: </a:t>
            </a:r>
            <a:br>
              <a:rPr lang="en-IN" sz="1300" b="0" i="0" dirty="0">
                <a:effectLst/>
                <a:latin typeface="var(--font-secondary)"/>
              </a:rPr>
            </a:br>
            <a:r>
              <a:rPr lang="en-IN" sz="1300" b="0" i="0" dirty="0">
                <a:effectLst/>
                <a:latin typeface="var(--font-secondary)"/>
              </a:rPr>
              <a:t> </a:t>
            </a:r>
          </a:p>
          <a:p>
            <a:pPr algn="l" fontAlgn="base">
              <a:buFont typeface="+mj-lt"/>
              <a:buAutoNum type="arabicPeriod"/>
            </a:pPr>
            <a:r>
              <a:rPr lang="en-IN" sz="1300" b="1" i="0" dirty="0">
                <a:effectLst/>
                <a:latin typeface="var(--font-secondary)"/>
              </a:rPr>
              <a:t>Process-to-Process Communication –</a:t>
            </a:r>
            <a:r>
              <a:rPr lang="en-IN" sz="1300" b="0" i="0" dirty="0">
                <a:effectLst/>
                <a:latin typeface="var(--font-secondary)"/>
              </a:rPr>
              <a:t> </a:t>
            </a:r>
            <a:br>
              <a:rPr lang="en-IN" sz="1300" b="0" i="0" dirty="0">
                <a:effectLst/>
                <a:latin typeface="var(--font-secondary)"/>
              </a:rPr>
            </a:br>
            <a:r>
              <a:rPr lang="en-IN" sz="1300" b="0" i="0" dirty="0">
                <a:effectLst/>
                <a:latin typeface="var(--font-secondary)"/>
              </a:rPr>
              <a:t>TCP provides a process to process communication, </a:t>
            </a:r>
            <a:r>
              <a:rPr lang="en-IN" sz="1300" b="0" i="0" dirty="0" err="1">
                <a:effectLst/>
                <a:latin typeface="var(--font-secondary)"/>
              </a:rPr>
              <a:t>i.e</a:t>
            </a:r>
            <a:r>
              <a:rPr lang="en-IN" sz="1300" b="0" i="0" dirty="0">
                <a:effectLst/>
                <a:latin typeface="var(--font-secondary)"/>
              </a:rPr>
              <a:t>, the transfer of data that takes place between individual processes executing on end systems. This is done using port numbers or port addresses. Port numbers are 16 bits long that help identify which process is sending or receiving data on a host. </a:t>
            </a:r>
            <a:br>
              <a:rPr lang="en-IN" sz="1300" b="0" i="0" dirty="0">
                <a:effectLst/>
                <a:latin typeface="var(--font-secondary)"/>
              </a:rPr>
            </a:br>
            <a:r>
              <a:rPr lang="en-IN" sz="1300" b="0" i="0" dirty="0">
                <a:effectLst/>
                <a:latin typeface="var(--font-secondary)"/>
              </a:rPr>
              <a:t> </a:t>
            </a:r>
          </a:p>
          <a:p>
            <a:pPr algn="l" fontAlgn="base">
              <a:buFont typeface="+mj-lt"/>
              <a:buAutoNum type="arabicPeriod"/>
            </a:pPr>
            <a:r>
              <a:rPr lang="en-IN" sz="1300" b="1" i="0" dirty="0">
                <a:effectLst/>
                <a:latin typeface="var(--font-secondary)"/>
              </a:rPr>
              <a:t>Stream oriented –</a:t>
            </a:r>
            <a:r>
              <a:rPr lang="en-IN" sz="1300" b="0" i="0" dirty="0">
                <a:effectLst/>
                <a:latin typeface="var(--font-secondary)"/>
              </a:rPr>
              <a:t> </a:t>
            </a:r>
            <a:br>
              <a:rPr lang="en-IN" sz="1300" b="0" i="0" dirty="0">
                <a:effectLst/>
                <a:latin typeface="var(--font-secondary)"/>
              </a:rPr>
            </a:br>
            <a:r>
              <a:rPr lang="en-IN" sz="1300" b="0" i="0" dirty="0">
                <a:effectLst/>
                <a:latin typeface="var(--font-secondary)"/>
              </a:rPr>
              <a:t>This means that the data is sent and received as a stream of bytes(unlike UDP or IP that divides the bits into datagrams or packets). However, the network layer, that provides service for the TCP, sends packets of information not streams of bytes. Hence, TCP groups a number of bytes together into a </a:t>
            </a:r>
            <a:r>
              <a:rPr lang="en-IN" sz="1300" b="0" i="1" dirty="0">
                <a:effectLst/>
                <a:latin typeface="var(--font-secondary)"/>
              </a:rPr>
              <a:t>segment</a:t>
            </a:r>
            <a:r>
              <a:rPr lang="en-IN" sz="1300" b="0" i="0" dirty="0">
                <a:effectLst/>
                <a:latin typeface="var(--font-secondary)"/>
              </a:rPr>
              <a:t> and adds a header to each of these segments and then delivers these segments to the network layer. At the network layer, each of these segments is encapsulated in an IP packet for transmission. The TCP header has information that is required for control purposes which will be discussed along with the segment structure. </a:t>
            </a:r>
            <a:br>
              <a:rPr lang="en-IN" sz="1300" b="0" i="0" dirty="0">
                <a:effectLst/>
                <a:latin typeface="var(--font-secondary)"/>
              </a:rPr>
            </a:br>
            <a:r>
              <a:rPr lang="en-IN" sz="1300" b="0" i="0" dirty="0">
                <a:effectLst/>
                <a:latin typeface="var(--font-secondary)"/>
              </a:rPr>
              <a:t> </a:t>
            </a:r>
          </a:p>
          <a:p>
            <a:pPr algn="l" fontAlgn="base">
              <a:buFont typeface="+mj-lt"/>
              <a:buAutoNum type="arabicPeriod"/>
            </a:pPr>
            <a:r>
              <a:rPr lang="en-IN" sz="1300" b="1" i="0" dirty="0">
                <a:effectLst/>
                <a:latin typeface="var(--font-secondary)"/>
              </a:rPr>
              <a:t>Full-duplex service –</a:t>
            </a:r>
            <a:r>
              <a:rPr lang="en-IN" sz="1300" b="0" i="0" dirty="0">
                <a:effectLst/>
                <a:latin typeface="var(--font-secondary)"/>
              </a:rPr>
              <a:t> </a:t>
            </a:r>
            <a:br>
              <a:rPr lang="en-IN" sz="1300" b="0" i="0" dirty="0">
                <a:effectLst/>
                <a:latin typeface="var(--font-secondary)"/>
              </a:rPr>
            </a:br>
            <a:r>
              <a:rPr lang="en-IN" sz="1300" b="0" i="0" dirty="0">
                <a:effectLst/>
                <a:latin typeface="var(--font-secondary)"/>
              </a:rPr>
              <a:t>This means that the communication can take place in both directions at the same time. </a:t>
            </a:r>
            <a:br>
              <a:rPr lang="en-IN" sz="1300" b="0" i="0" dirty="0">
                <a:effectLst/>
                <a:latin typeface="var(--font-secondary)"/>
              </a:rPr>
            </a:br>
            <a:r>
              <a:rPr lang="en-IN" sz="1300" b="0" i="0" dirty="0">
                <a:effectLst/>
                <a:latin typeface="var(--font-secondary)"/>
              </a:rPr>
              <a:t> </a:t>
            </a:r>
          </a:p>
          <a:p>
            <a:pPr algn="l" fontAlgn="base">
              <a:buFont typeface="+mj-lt"/>
              <a:buAutoNum type="arabicPeriod"/>
            </a:pPr>
            <a:r>
              <a:rPr lang="en-IN" sz="1300" b="1" i="0" dirty="0">
                <a:effectLst/>
                <a:latin typeface="var(--font-secondary)"/>
              </a:rPr>
              <a:t>Connection-oriented service –</a:t>
            </a:r>
            <a:r>
              <a:rPr lang="en-IN" sz="1300" b="0" i="0" dirty="0">
                <a:effectLst/>
                <a:latin typeface="var(--font-secondary)"/>
              </a:rPr>
              <a:t> </a:t>
            </a:r>
            <a:br>
              <a:rPr lang="en-IN" sz="1300" b="0" i="0" dirty="0">
                <a:effectLst/>
                <a:latin typeface="var(--font-secondary)"/>
              </a:rPr>
            </a:br>
            <a:r>
              <a:rPr lang="en-IN" sz="1300" b="0" i="0" dirty="0">
                <a:effectLst/>
                <a:latin typeface="var(--font-secondary)"/>
              </a:rPr>
              <a:t>Unlike UDP, TCP provides a connection-oriented service. It defines 3 different phases: </a:t>
            </a:r>
          </a:p>
          <a:p>
            <a:pPr marL="742950" lvl="1" indent="-285750" algn="l" fontAlgn="base">
              <a:buFont typeface="+mj-lt"/>
              <a:buAutoNum type="arabicPeriod"/>
            </a:pPr>
            <a:r>
              <a:rPr lang="en-IN" sz="1300" b="0" i="0" dirty="0">
                <a:effectLst/>
                <a:latin typeface="var(--font-secondary)"/>
              </a:rPr>
              <a:t>Connection establishment</a:t>
            </a:r>
          </a:p>
          <a:p>
            <a:pPr marL="742950" lvl="1" indent="-285750" algn="l" fontAlgn="base">
              <a:buFont typeface="+mj-lt"/>
              <a:buAutoNum type="arabicPeriod"/>
            </a:pPr>
            <a:r>
              <a:rPr lang="en-IN" sz="1300" b="0" i="0" dirty="0">
                <a:effectLst/>
                <a:latin typeface="var(--font-secondary)"/>
              </a:rPr>
              <a:t>Data transfer</a:t>
            </a:r>
          </a:p>
          <a:p>
            <a:pPr marL="742950" lvl="1" indent="-285750" algn="l" fontAlgn="base">
              <a:buFont typeface="+mj-lt"/>
              <a:buAutoNum type="arabicPeriod"/>
            </a:pPr>
            <a:r>
              <a:rPr lang="en-IN" sz="1300" b="0" i="0" dirty="0">
                <a:effectLst/>
                <a:latin typeface="var(--font-secondary)"/>
              </a:rPr>
              <a:t>Connection termination</a:t>
            </a:r>
          </a:p>
          <a:p>
            <a:pPr algn="l" fontAlgn="base">
              <a:buFont typeface="+mj-lt"/>
              <a:buAutoNum type="arabicPeriod"/>
            </a:pPr>
            <a:r>
              <a:rPr lang="en-IN" sz="1300" b="1" i="0" dirty="0">
                <a:effectLst/>
                <a:latin typeface="var(--font-secondary)"/>
              </a:rPr>
              <a:t>Reliability –</a:t>
            </a:r>
            <a:r>
              <a:rPr lang="en-IN" sz="1300" b="0" i="0" dirty="0">
                <a:effectLst/>
                <a:latin typeface="var(--font-secondary)"/>
              </a:rPr>
              <a:t> </a:t>
            </a:r>
            <a:br>
              <a:rPr lang="en-IN" sz="1300" b="0" i="0" dirty="0">
                <a:effectLst/>
                <a:latin typeface="var(--font-secondary)"/>
              </a:rPr>
            </a:br>
            <a:r>
              <a:rPr lang="en-IN" sz="1300" b="0" i="0" dirty="0">
                <a:effectLst/>
                <a:latin typeface="var(--font-secondary)"/>
              </a:rPr>
              <a:t>TCP is reliable as it uses checksum for error detection, attempts to recover lost or corrupted packets by re-transmission, acknowledgement policy and timers. It uses features like byte number and sequence number and acknowledgement number so as to ensure reliability. Also, it uses congestion control mechanisms. </a:t>
            </a:r>
            <a:br>
              <a:rPr lang="en-IN" sz="1300" b="0" i="0" dirty="0">
                <a:effectLst/>
                <a:latin typeface="var(--font-secondary)"/>
              </a:rPr>
            </a:br>
            <a:r>
              <a:rPr lang="en-IN" sz="1300" b="0" i="0" dirty="0">
                <a:effectLst/>
                <a:latin typeface="var(--font-secondary)"/>
              </a:rPr>
              <a:t> </a:t>
            </a:r>
          </a:p>
          <a:p>
            <a:pPr algn="l" fontAlgn="base">
              <a:buFont typeface="+mj-lt"/>
              <a:buAutoNum type="arabicPeriod"/>
            </a:pPr>
            <a:r>
              <a:rPr lang="en-IN" sz="1300" b="1" i="0" dirty="0">
                <a:effectLst/>
                <a:latin typeface="var(--font-secondary)"/>
              </a:rPr>
              <a:t>Multiplexing –</a:t>
            </a:r>
            <a:r>
              <a:rPr lang="en-IN" sz="1300" b="0" i="0" dirty="0">
                <a:effectLst/>
                <a:latin typeface="var(--font-secondary)"/>
              </a:rPr>
              <a:t> </a:t>
            </a:r>
            <a:br>
              <a:rPr lang="en-IN" sz="1300" b="0" i="0" dirty="0">
                <a:effectLst/>
                <a:latin typeface="var(--font-secondary)"/>
              </a:rPr>
            </a:br>
            <a:r>
              <a:rPr lang="en-IN" sz="1300" b="0" i="0" dirty="0">
                <a:effectLst/>
                <a:latin typeface="var(--font-secondary)"/>
              </a:rPr>
              <a:t>TCP does multiplexing and de-multiplexing at the sender and receiver ends respectively as a number of logical connections can be established between port numbers over a physical connection. </a:t>
            </a:r>
            <a:br>
              <a:rPr lang="en-IN" sz="1300" b="0" i="0" dirty="0">
                <a:effectLst/>
                <a:latin typeface="var(--font-secondary)"/>
              </a:rPr>
            </a:br>
            <a:r>
              <a:rPr lang="en-IN" sz="1300" b="0" i="0" dirty="0">
                <a:effectLst/>
                <a:latin typeface="var(--font-secondary)"/>
              </a:rPr>
              <a:t> </a:t>
            </a:r>
          </a:p>
          <a:p>
            <a:pPr algn="l" fontAlgn="base"/>
            <a:br>
              <a:rPr lang="en-IN" sz="1300" b="0" i="0" dirty="0">
                <a:effectLst/>
                <a:latin typeface="var(--font-secondary)"/>
              </a:rPr>
            </a:br>
            <a:endParaRPr lang="en-IN" sz="1300" b="0" i="0" dirty="0">
              <a:effectLst/>
              <a:latin typeface="var(--font-secondary)"/>
            </a:endParaRPr>
          </a:p>
        </p:txBody>
      </p:sp>
    </p:spTree>
    <p:extLst>
      <p:ext uri="{BB962C8B-B14F-4D97-AF65-F5344CB8AC3E}">
        <p14:creationId xmlns:p14="http://schemas.microsoft.com/office/powerpoint/2010/main" val="2991995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4589626"/>
            <a:ext cx="1403260" cy="1264763"/>
          </a:xfrm>
          <a:prstGeom prst="rect">
            <a:avLst/>
          </a:prstGeom>
        </p:spPr>
      </p:pic>
      <p:pic>
        <p:nvPicPr>
          <p:cNvPr id="6146" name="Picture 2">
            <a:extLst>
              <a:ext uri="{FF2B5EF4-FFF2-40B4-BE49-F238E27FC236}">
                <a16:creationId xmlns:a16="http://schemas.microsoft.com/office/drawing/2014/main" id="{3B551568-9DE2-D177-204D-446E32C165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691" y="3113354"/>
            <a:ext cx="5486400" cy="34696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C711ADD-F649-5784-7B12-579AF375B9C1}"/>
              </a:ext>
            </a:extLst>
          </p:cNvPr>
          <p:cNvSpPr txBox="1"/>
          <p:nvPr/>
        </p:nvSpPr>
        <p:spPr>
          <a:xfrm>
            <a:off x="0" y="805030"/>
            <a:ext cx="11330609" cy="2308324"/>
          </a:xfrm>
          <a:prstGeom prst="rect">
            <a:avLst/>
          </a:prstGeom>
          <a:noFill/>
        </p:spPr>
        <p:txBody>
          <a:bodyPr wrap="square">
            <a:spAutoFit/>
          </a:bodyPr>
          <a:lstStyle/>
          <a:p>
            <a:r>
              <a:rPr lang="en-IN" b="1" i="0" dirty="0">
                <a:solidFill>
                  <a:srgbClr val="FF0000"/>
                </a:solidFill>
                <a:effectLst/>
                <a:latin typeface="Nunito" pitchFamily="2" charset="77"/>
              </a:rPr>
              <a:t>Byte number, Sequence number and Acknowledgement number:</a:t>
            </a:r>
            <a:r>
              <a:rPr lang="en-IN" b="0" i="0" dirty="0">
                <a:solidFill>
                  <a:srgbClr val="FF0000"/>
                </a:solidFill>
                <a:effectLst/>
                <a:latin typeface="Nunito" pitchFamily="2" charset="77"/>
              </a:rPr>
              <a:t> </a:t>
            </a:r>
            <a:br>
              <a:rPr lang="en-IN" dirty="0"/>
            </a:br>
            <a:r>
              <a:rPr lang="en-IN" b="0" i="0" dirty="0">
                <a:effectLst/>
                <a:latin typeface="Nunito" pitchFamily="2" charset="77"/>
              </a:rPr>
              <a:t>All the data bytes that are to be transmitted are numbered and the beginning of this numbering is arbitrary. Sequence numbers are given to the segments so as to reassemble the bytes at the receiver end even if they arrive in a different order. The sequence number of a segment is the byte number of the first byte that is being sent. The acknowledgement number is required since TCP provides full-duplex service. The acknowledgement number is the next byte number that the receiver expects to receive which also provides acknowledgement for receiving the previous bytes. </a:t>
            </a:r>
            <a:br>
              <a:rPr lang="en-IN" dirty="0"/>
            </a:br>
            <a:r>
              <a:rPr lang="en-IN" b="0" i="0" dirty="0">
                <a:effectLst/>
                <a:latin typeface="Nunito" pitchFamily="2" charset="77"/>
              </a:rPr>
              <a:t>Example: </a:t>
            </a:r>
            <a:endParaRPr lang="en-US" dirty="0"/>
          </a:p>
        </p:txBody>
      </p:sp>
      <p:sp>
        <p:nvSpPr>
          <p:cNvPr id="2" name="TextBox 1">
            <a:extLst>
              <a:ext uri="{FF2B5EF4-FFF2-40B4-BE49-F238E27FC236}">
                <a16:creationId xmlns:a16="http://schemas.microsoft.com/office/drawing/2014/main" id="{9A6AC472-C95B-AE5F-FA53-D589D97830EB}"/>
              </a:ext>
            </a:extLst>
          </p:cNvPr>
          <p:cNvSpPr txBox="1"/>
          <p:nvPr/>
        </p:nvSpPr>
        <p:spPr>
          <a:xfrm>
            <a:off x="1304014" y="3729162"/>
            <a:ext cx="657552" cy="369332"/>
          </a:xfrm>
          <a:prstGeom prst="rect">
            <a:avLst/>
          </a:prstGeom>
          <a:noFill/>
        </p:spPr>
        <p:txBody>
          <a:bodyPr wrap="none" rtlCol="0">
            <a:spAutoFit/>
          </a:bodyPr>
          <a:lstStyle/>
          <a:p>
            <a:r>
              <a:rPr lang="en-US" dirty="0"/>
              <a:t>4MB</a:t>
            </a:r>
          </a:p>
        </p:txBody>
      </p:sp>
    </p:spTree>
    <p:extLst>
      <p:ext uri="{BB962C8B-B14F-4D97-AF65-F5344CB8AC3E}">
        <p14:creationId xmlns:p14="http://schemas.microsoft.com/office/powerpoint/2010/main" val="1888160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4589626"/>
            <a:ext cx="1403260" cy="1264763"/>
          </a:xfrm>
          <a:prstGeom prst="rect">
            <a:avLst/>
          </a:prstGeom>
        </p:spPr>
      </p:pic>
      <p:sp>
        <p:nvSpPr>
          <p:cNvPr id="5" name="TextBox 4">
            <a:extLst>
              <a:ext uri="{FF2B5EF4-FFF2-40B4-BE49-F238E27FC236}">
                <a16:creationId xmlns:a16="http://schemas.microsoft.com/office/drawing/2014/main" id="{6FEEE6D4-B4F6-9706-734E-BCC735543D50}"/>
              </a:ext>
            </a:extLst>
          </p:cNvPr>
          <p:cNvSpPr txBox="1"/>
          <p:nvPr/>
        </p:nvSpPr>
        <p:spPr>
          <a:xfrm>
            <a:off x="-63610" y="143694"/>
            <a:ext cx="12192000" cy="6093976"/>
          </a:xfrm>
          <a:prstGeom prst="rect">
            <a:avLst/>
          </a:prstGeom>
          <a:noFill/>
        </p:spPr>
        <p:txBody>
          <a:bodyPr wrap="square">
            <a:spAutoFit/>
          </a:bodyPr>
          <a:lstStyle/>
          <a:p>
            <a:pPr algn="l" fontAlgn="base"/>
            <a:r>
              <a:rPr lang="en-IN" sz="1300" b="1" i="0" dirty="0">
                <a:solidFill>
                  <a:srgbClr val="FF0000"/>
                </a:solidFill>
                <a:effectLst/>
                <a:latin typeface="Source Sans 3"/>
              </a:rPr>
              <a:t>TCP Connection Establishment</a:t>
            </a:r>
          </a:p>
          <a:p>
            <a:pPr algn="l" fontAlgn="base"/>
            <a:br>
              <a:rPr lang="en-IN" sz="1300" b="0" i="0" dirty="0">
                <a:effectLst/>
                <a:latin typeface="var(--font-secondary)"/>
              </a:rPr>
            </a:br>
            <a:r>
              <a:rPr lang="en-IN" sz="1300" b="0" i="0" dirty="0">
                <a:effectLst/>
                <a:latin typeface="var(--font-secondary)"/>
              </a:rPr>
              <a:t>TCP is a connection-oriented protocol and every connection-oriented protocol needs to establish a connection in order to reserve resources at both the communicating ends. </a:t>
            </a:r>
          </a:p>
          <a:p>
            <a:pPr algn="l" fontAlgn="base"/>
            <a:r>
              <a:rPr lang="en-IN" sz="1300" b="1" i="0" dirty="0">
                <a:effectLst/>
                <a:latin typeface="var(--font-secondary)"/>
              </a:rPr>
              <a:t>Connection Establishment –</a:t>
            </a:r>
            <a:r>
              <a:rPr lang="en-IN" sz="1300" b="0" i="0" dirty="0">
                <a:effectLst/>
                <a:latin typeface="var(--font-secondary)"/>
              </a:rPr>
              <a:t> </a:t>
            </a:r>
          </a:p>
          <a:p>
            <a:pPr algn="l" fontAlgn="base"/>
            <a:endParaRPr lang="en-IN" sz="1300" b="0" i="0" dirty="0">
              <a:effectLst/>
              <a:latin typeface="var(--font-secondary)"/>
            </a:endParaRPr>
          </a:p>
          <a:p>
            <a:pPr algn="l" fontAlgn="base"/>
            <a:r>
              <a:rPr lang="en-IN" sz="1300" b="0" i="0" dirty="0">
                <a:effectLst/>
                <a:latin typeface="var(--font-secondary)"/>
              </a:rPr>
              <a:t>1. Sender starts the process with the following: </a:t>
            </a:r>
          </a:p>
          <a:p>
            <a:pPr algn="l" fontAlgn="base">
              <a:buFont typeface="Arial" panose="020B0604020202020204" pitchFamily="34" charset="0"/>
              <a:buChar char="•"/>
            </a:pPr>
            <a:r>
              <a:rPr lang="en-IN" sz="1300" b="1" i="0" dirty="0">
                <a:effectLst/>
                <a:latin typeface="var(--font-secondary)"/>
              </a:rPr>
              <a:t>Sequence number (</a:t>
            </a:r>
            <a:r>
              <a:rPr lang="en-IN" sz="1300" b="1" i="0" dirty="0" err="1">
                <a:effectLst/>
                <a:latin typeface="var(--font-secondary)"/>
              </a:rPr>
              <a:t>Seq</a:t>
            </a:r>
            <a:r>
              <a:rPr lang="en-IN" sz="1300" b="1" i="0" dirty="0">
                <a:effectLst/>
                <a:latin typeface="var(--font-secondary)"/>
              </a:rPr>
              <a:t>=521):</a:t>
            </a:r>
            <a:r>
              <a:rPr lang="en-IN" sz="1300" b="0" i="0" dirty="0">
                <a:effectLst/>
                <a:latin typeface="var(--font-secondary)"/>
              </a:rPr>
              <a:t> contains the random initial sequence number generated at the sender side.</a:t>
            </a:r>
          </a:p>
          <a:p>
            <a:pPr algn="l" fontAlgn="base">
              <a:buFont typeface="Arial" panose="020B0604020202020204" pitchFamily="34" charset="0"/>
              <a:buChar char="•"/>
            </a:pPr>
            <a:r>
              <a:rPr lang="en-IN" sz="1300" b="1" i="0" dirty="0">
                <a:effectLst/>
                <a:latin typeface="var(--font-secondary)"/>
              </a:rPr>
              <a:t>Syn flag (Syn=1):</a:t>
            </a:r>
            <a:r>
              <a:rPr lang="en-IN" sz="1300" b="0" i="0" dirty="0">
                <a:effectLst/>
                <a:latin typeface="var(--font-secondary)"/>
              </a:rPr>
              <a:t> request the receiver to synchronize its sequence number with the above-provided sequence number.</a:t>
            </a:r>
          </a:p>
          <a:p>
            <a:pPr algn="l" fontAlgn="base">
              <a:buFont typeface="Arial" panose="020B0604020202020204" pitchFamily="34" charset="0"/>
              <a:buChar char="•"/>
            </a:pPr>
            <a:r>
              <a:rPr lang="en-IN" sz="1300" b="1" i="0" dirty="0">
                <a:effectLst/>
                <a:latin typeface="var(--font-secondary)"/>
              </a:rPr>
              <a:t>Maximum segment size (MSS=1460 B):</a:t>
            </a:r>
            <a:r>
              <a:rPr lang="en-IN" sz="1300" b="0" i="0" dirty="0">
                <a:effectLst/>
                <a:latin typeface="var(--font-secondary)"/>
              </a:rPr>
              <a:t> sender tells its maximum segment size, so that receiver sends datagram which won’t require any fragmentation. MSS field is present inside </a:t>
            </a:r>
            <a:r>
              <a:rPr lang="en-IN" sz="1300" b="1" i="0" dirty="0">
                <a:effectLst/>
                <a:latin typeface="var(--font-secondary)"/>
              </a:rPr>
              <a:t>Option</a:t>
            </a:r>
            <a:r>
              <a:rPr lang="en-IN" sz="1300" b="0" i="0" dirty="0">
                <a:effectLst/>
                <a:latin typeface="var(--font-secondary)"/>
              </a:rPr>
              <a:t> field in TCP header.</a:t>
            </a:r>
          </a:p>
          <a:p>
            <a:pPr algn="l" fontAlgn="base">
              <a:buFont typeface="Arial" panose="020B0604020202020204" pitchFamily="34" charset="0"/>
              <a:buChar char="•"/>
            </a:pPr>
            <a:r>
              <a:rPr lang="en-IN" sz="1300" b="1" i="0" dirty="0">
                <a:effectLst/>
                <a:latin typeface="var(--font-secondary)"/>
              </a:rPr>
              <a:t>Window size (window=14600 B):</a:t>
            </a:r>
            <a:r>
              <a:rPr lang="en-IN" sz="1300" b="0" i="0" dirty="0">
                <a:effectLst/>
                <a:latin typeface="var(--font-secondary)"/>
              </a:rPr>
              <a:t> sender tells about his buffer capacity in which he has to store messages from the receiver. </a:t>
            </a:r>
            <a:br>
              <a:rPr lang="en-IN" sz="1300" b="0" i="0" dirty="0">
                <a:effectLst/>
                <a:latin typeface="var(--font-secondary)"/>
              </a:rPr>
            </a:br>
            <a:r>
              <a:rPr lang="en-IN" sz="1300" b="0" i="0" dirty="0">
                <a:effectLst/>
                <a:latin typeface="var(--font-secondary)"/>
              </a:rPr>
              <a:t> </a:t>
            </a:r>
          </a:p>
          <a:p>
            <a:pPr algn="l" fontAlgn="base"/>
            <a:r>
              <a:rPr lang="en-IN" sz="1300" b="0" i="0" dirty="0">
                <a:effectLst/>
                <a:latin typeface="var(--font-secondary)"/>
              </a:rPr>
              <a:t>2. TCP is a full-duplex protocol so both sender and receiver require a window for receiving messages from one another. </a:t>
            </a:r>
          </a:p>
          <a:p>
            <a:pPr algn="l" fontAlgn="base">
              <a:buFont typeface="Arial" panose="020B0604020202020204" pitchFamily="34" charset="0"/>
              <a:buChar char="•"/>
            </a:pPr>
            <a:r>
              <a:rPr lang="en-IN" sz="1300" b="1" i="0" dirty="0">
                <a:effectLst/>
                <a:latin typeface="var(--font-secondary)"/>
              </a:rPr>
              <a:t>Sequence number (</a:t>
            </a:r>
            <a:r>
              <a:rPr lang="en-IN" sz="1300" b="1" i="0" dirty="0" err="1">
                <a:effectLst/>
                <a:latin typeface="var(--font-secondary)"/>
              </a:rPr>
              <a:t>Seq</a:t>
            </a:r>
            <a:r>
              <a:rPr lang="en-IN" sz="1300" b="1" i="0" dirty="0">
                <a:effectLst/>
                <a:latin typeface="var(--font-secondary)"/>
              </a:rPr>
              <a:t>=2000):</a:t>
            </a:r>
            <a:r>
              <a:rPr lang="en-IN" sz="1300" b="0" i="0" dirty="0">
                <a:effectLst/>
                <a:latin typeface="var(--font-secondary)"/>
              </a:rPr>
              <a:t> contains the random initial sequence number generated at the receiver side.</a:t>
            </a:r>
          </a:p>
          <a:p>
            <a:pPr algn="l" fontAlgn="base">
              <a:buFont typeface="Arial" panose="020B0604020202020204" pitchFamily="34" charset="0"/>
              <a:buChar char="•"/>
            </a:pPr>
            <a:r>
              <a:rPr lang="en-IN" sz="1300" b="1" i="0" dirty="0">
                <a:effectLst/>
                <a:latin typeface="var(--font-secondary)"/>
              </a:rPr>
              <a:t>Syn flag (Syn=1):</a:t>
            </a:r>
            <a:r>
              <a:rPr lang="en-IN" sz="1300" b="0" i="0" dirty="0">
                <a:effectLst/>
                <a:latin typeface="var(--font-secondary)"/>
              </a:rPr>
              <a:t> request the sender to synchronize its sequence number with the above-provided sequence number.</a:t>
            </a:r>
          </a:p>
          <a:p>
            <a:pPr algn="l" fontAlgn="base">
              <a:buFont typeface="Arial" panose="020B0604020202020204" pitchFamily="34" charset="0"/>
              <a:buChar char="•"/>
            </a:pPr>
            <a:r>
              <a:rPr lang="en-IN" sz="1300" b="1" i="0" dirty="0">
                <a:effectLst/>
                <a:latin typeface="var(--font-secondary)"/>
              </a:rPr>
              <a:t>Maximum segment size (MSS=500 B):</a:t>
            </a:r>
            <a:r>
              <a:rPr lang="en-IN" sz="1300" b="0" i="0" dirty="0">
                <a:effectLst/>
                <a:latin typeface="var(--font-secondary)"/>
              </a:rPr>
              <a:t> receiver tells its maximum segment size, so that sender sends datagram which won’t require any fragmentation. MSS field is present inside </a:t>
            </a:r>
            <a:r>
              <a:rPr lang="en-IN" sz="1300" b="1" i="0" dirty="0">
                <a:effectLst/>
                <a:latin typeface="var(--font-secondary)"/>
              </a:rPr>
              <a:t>Option</a:t>
            </a:r>
            <a:r>
              <a:rPr lang="en-IN" sz="1300" b="0" i="0" dirty="0">
                <a:effectLst/>
                <a:latin typeface="var(--font-secondary)"/>
              </a:rPr>
              <a:t> field in TCP header. </a:t>
            </a:r>
            <a:br>
              <a:rPr lang="en-IN" sz="1300" b="0" i="0" dirty="0">
                <a:effectLst/>
                <a:latin typeface="var(--font-secondary)"/>
              </a:rPr>
            </a:br>
            <a:r>
              <a:rPr lang="en-IN" sz="1300" b="0" i="0" dirty="0">
                <a:effectLst/>
                <a:latin typeface="var(--font-secondary)"/>
              </a:rPr>
              <a:t>Since </a:t>
            </a:r>
            <a:r>
              <a:rPr lang="en-IN" sz="1300" b="0" i="0" dirty="0" err="1">
                <a:effectLst/>
                <a:latin typeface="var(--font-secondary)"/>
              </a:rPr>
              <a:t>MSS</a:t>
            </a:r>
            <a:r>
              <a:rPr lang="en-IN" sz="1300" b="0" i="0" baseline="-25000" dirty="0" err="1">
                <a:effectLst/>
                <a:latin typeface="var(--font-secondary)"/>
              </a:rPr>
              <a:t>receiver</a:t>
            </a:r>
            <a:r>
              <a:rPr lang="en-IN" sz="1300" b="0" i="0" dirty="0">
                <a:effectLst/>
                <a:latin typeface="var(--font-secondary)"/>
              </a:rPr>
              <a:t> &lt; </a:t>
            </a:r>
            <a:r>
              <a:rPr lang="en-IN" sz="1300" b="0" i="0" dirty="0" err="1">
                <a:effectLst/>
                <a:latin typeface="var(--font-secondary)"/>
              </a:rPr>
              <a:t>MSS</a:t>
            </a:r>
            <a:r>
              <a:rPr lang="en-IN" sz="1300" b="0" i="0" baseline="-25000" dirty="0" err="1">
                <a:effectLst/>
                <a:latin typeface="var(--font-secondary)"/>
              </a:rPr>
              <a:t>sender</a:t>
            </a:r>
            <a:r>
              <a:rPr lang="en-IN" sz="1300" b="0" i="0" dirty="0">
                <a:effectLst/>
                <a:latin typeface="var(--font-secondary)"/>
              </a:rPr>
              <a:t>, both parties agree for minimum MSS i.e., 500 B to avoid fragmentation of packets at both ends.</a:t>
            </a:r>
          </a:p>
          <a:p>
            <a:pPr algn="l" fontAlgn="base">
              <a:buFont typeface="Arial" panose="020B0604020202020204" pitchFamily="34" charset="0"/>
              <a:buChar char="•"/>
            </a:pPr>
            <a:r>
              <a:rPr lang="en-IN" sz="1300" b="0" i="0" dirty="0">
                <a:effectLst/>
                <a:latin typeface="var(--font-secondary)"/>
              </a:rPr>
              <a:t>Therefore, receiver can send maximum of 14600/500 = 29 packets. This is the receiver's sending window </a:t>
            </a:r>
            <a:r>
              <a:rPr lang="en-IN" sz="1300" b="0" i="0" dirty="0" err="1">
                <a:effectLst/>
                <a:latin typeface="var(--font-secondary)"/>
              </a:rPr>
              <a:t>size.</a:t>
            </a:r>
            <a:r>
              <a:rPr lang="en-IN" sz="1300" b="1" i="0" dirty="0" err="1">
                <a:effectLst/>
                <a:latin typeface="var(--font-secondary)"/>
              </a:rPr>
              <a:t>Window</a:t>
            </a:r>
            <a:r>
              <a:rPr lang="en-IN" sz="1300" b="1" i="0" dirty="0">
                <a:effectLst/>
                <a:latin typeface="var(--font-secondary)"/>
              </a:rPr>
              <a:t> size (window=10000 B):</a:t>
            </a:r>
            <a:r>
              <a:rPr lang="en-IN" sz="1300" b="0" i="0" dirty="0">
                <a:effectLst/>
                <a:latin typeface="var(--font-secondary)"/>
              </a:rPr>
              <a:t> receiver tells about his buffer capacity in which he has to store messages from the sender.</a:t>
            </a:r>
          </a:p>
          <a:p>
            <a:pPr algn="l" fontAlgn="base">
              <a:buFont typeface="Arial" panose="020B0604020202020204" pitchFamily="34" charset="0"/>
              <a:buChar char="•"/>
            </a:pPr>
            <a:r>
              <a:rPr lang="en-IN" sz="1300" b="0" i="0" dirty="0">
                <a:effectLst/>
                <a:latin typeface="var(--font-secondary)"/>
              </a:rPr>
              <a:t>Therefore, sender can send a maximum of 10000/500 = 20 packets. This is the sender's sending window </a:t>
            </a:r>
            <a:r>
              <a:rPr lang="en-IN" sz="1300" b="0" i="0" dirty="0" err="1">
                <a:effectLst/>
                <a:latin typeface="var(--font-secondary)"/>
              </a:rPr>
              <a:t>size.</a:t>
            </a:r>
            <a:r>
              <a:rPr lang="en-IN" sz="1300" b="1" i="0" dirty="0" err="1">
                <a:effectLst/>
                <a:latin typeface="var(--font-secondary)"/>
              </a:rPr>
              <a:t>Acknowledgement</a:t>
            </a:r>
            <a:r>
              <a:rPr lang="en-IN" sz="1300" b="1" i="0" dirty="0">
                <a:effectLst/>
                <a:latin typeface="var(--font-secondary)"/>
              </a:rPr>
              <a:t> Number (Ack no.=522):</a:t>
            </a:r>
            <a:r>
              <a:rPr lang="en-IN" sz="1300" b="0" i="0" dirty="0">
                <a:effectLst/>
                <a:latin typeface="var(--font-secondary)"/>
              </a:rPr>
              <a:t> Since sequence number 521 is received by the receiver so, it makes a request for the next sequence number with Ack no.=522 which is the next packet expected by the receiver since Syn flag consumes 1 sequence no.</a:t>
            </a:r>
          </a:p>
          <a:p>
            <a:pPr algn="l" fontAlgn="base">
              <a:buFont typeface="Arial" panose="020B0604020202020204" pitchFamily="34" charset="0"/>
              <a:buChar char="•"/>
            </a:pPr>
            <a:r>
              <a:rPr lang="en-IN" sz="1300" b="1" i="0" dirty="0">
                <a:effectLst/>
                <a:latin typeface="var(--font-secondary)"/>
              </a:rPr>
              <a:t>ACK flag (</a:t>
            </a:r>
            <a:r>
              <a:rPr lang="en-IN" sz="1300" b="1" i="0" dirty="0" err="1">
                <a:effectLst/>
                <a:latin typeface="var(--font-secondary)"/>
              </a:rPr>
              <a:t>ACk</a:t>
            </a:r>
            <a:r>
              <a:rPr lang="en-IN" sz="1300" b="1" i="0" dirty="0">
                <a:effectLst/>
                <a:latin typeface="var(--font-secondary)"/>
              </a:rPr>
              <a:t>=1):</a:t>
            </a:r>
            <a:r>
              <a:rPr lang="en-IN" sz="1300" b="0" i="0" dirty="0">
                <a:effectLst/>
                <a:latin typeface="var(--font-secondary)"/>
              </a:rPr>
              <a:t> tells that the acknowledgement number field contains the next sequence expected by the receiver.</a:t>
            </a:r>
          </a:p>
          <a:p>
            <a:pPr algn="l" fontAlgn="base"/>
            <a:endParaRPr lang="en-IN" sz="1300" b="0" i="0" dirty="0">
              <a:effectLst/>
              <a:latin typeface="var(--font-secondary)"/>
            </a:endParaRPr>
          </a:p>
          <a:p>
            <a:pPr algn="l" fontAlgn="base"/>
            <a:r>
              <a:rPr lang="en-IN" sz="1300" b="0" i="0" dirty="0">
                <a:effectLst/>
                <a:latin typeface="var(--font-secondary)"/>
              </a:rPr>
              <a:t>3. Sender makes the final reply for connection establishment in the following way: </a:t>
            </a:r>
          </a:p>
          <a:p>
            <a:pPr algn="l" fontAlgn="base">
              <a:buFont typeface="Arial" panose="020B0604020202020204" pitchFamily="34" charset="0"/>
              <a:buChar char="•"/>
            </a:pPr>
            <a:r>
              <a:rPr lang="en-IN" sz="1300" b="1" i="0" dirty="0">
                <a:effectLst/>
                <a:latin typeface="var(--font-secondary)"/>
              </a:rPr>
              <a:t>Sequence number (</a:t>
            </a:r>
            <a:r>
              <a:rPr lang="en-IN" sz="1300" b="1" i="0" dirty="0" err="1">
                <a:effectLst/>
                <a:latin typeface="var(--font-secondary)"/>
              </a:rPr>
              <a:t>Seq</a:t>
            </a:r>
            <a:r>
              <a:rPr lang="en-IN" sz="1300" b="1" i="0" dirty="0">
                <a:effectLst/>
                <a:latin typeface="var(--font-secondary)"/>
              </a:rPr>
              <a:t>=522):</a:t>
            </a:r>
            <a:r>
              <a:rPr lang="en-IN" sz="1300" b="0" i="0" dirty="0">
                <a:effectLst/>
                <a:latin typeface="var(--font-secondary)"/>
              </a:rPr>
              <a:t> since sequence number = 521 in 1</a:t>
            </a:r>
            <a:r>
              <a:rPr lang="en-IN" sz="1300" b="0" i="0" baseline="30000" dirty="0">
                <a:effectLst/>
                <a:latin typeface="var(--font-secondary)"/>
              </a:rPr>
              <a:t>st</a:t>
            </a:r>
            <a:r>
              <a:rPr lang="en-IN" sz="1300" b="0" i="0" dirty="0">
                <a:effectLst/>
                <a:latin typeface="var(--font-secondary)"/>
              </a:rPr>
              <a:t> step and SYN flag consumes one sequence number hence, the next sequence number will be 522.</a:t>
            </a:r>
          </a:p>
          <a:p>
            <a:pPr algn="l" fontAlgn="base">
              <a:buFont typeface="Arial" panose="020B0604020202020204" pitchFamily="34" charset="0"/>
              <a:buChar char="•"/>
            </a:pPr>
            <a:r>
              <a:rPr lang="en-IN" sz="1300" b="1" i="0" dirty="0">
                <a:effectLst/>
                <a:latin typeface="var(--font-secondary)"/>
              </a:rPr>
              <a:t>Acknowledgement Number (Ack no.=2001):</a:t>
            </a:r>
            <a:r>
              <a:rPr lang="en-IN" sz="1300" b="0" i="0" dirty="0">
                <a:effectLst/>
                <a:latin typeface="var(--font-secondary)"/>
              </a:rPr>
              <a:t> since the sender is acknowledging SYN=1 packet from the receiver with sequence number 2000 so, the next sequence number expected is 2001.</a:t>
            </a:r>
          </a:p>
          <a:p>
            <a:pPr algn="l" fontAlgn="base">
              <a:buFont typeface="Arial" panose="020B0604020202020204" pitchFamily="34" charset="0"/>
              <a:buChar char="•"/>
            </a:pPr>
            <a:r>
              <a:rPr lang="en-IN" sz="1300" b="1" i="0" dirty="0">
                <a:effectLst/>
                <a:latin typeface="var(--font-secondary)"/>
              </a:rPr>
              <a:t>ACK flag (ACK=1):</a:t>
            </a:r>
            <a:r>
              <a:rPr lang="en-IN" sz="1300" b="0" i="0" dirty="0">
                <a:effectLst/>
                <a:latin typeface="var(--font-secondary)"/>
              </a:rPr>
              <a:t> tells that the acknowledgement number field contains the next sequence expected by the sender.</a:t>
            </a:r>
          </a:p>
        </p:txBody>
      </p:sp>
    </p:spTree>
    <p:extLst>
      <p:ext uri="{BB962C8B-B14F-4D97-AF65-F5344CB8AC3E}">
        <p14:creationId xmlns:p14="http://schemas.microsoft.com/office/powerpoint/2010/main" val="38887042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9574</TotalTime>
  <Words>3324</Words>
  <Application>Microsoft Macintosh PowerPoint</Application>
  <PresentationFormat>Widescreen</PresentationFormat>
  <Paragraphs>121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Century Gothic</vt:lpstr>
      <vt:lpstr>Nunito</vt:lpstr>
      <vt:lpstr>Source Sans 3</vt:lpstr>
      <vt:lpstr>var(--font-secondary)</vt:lpstr>
      <vt:lpstr>Varela Round</vt:lpstr>
      <vt:lpstr>Wingdings 3</vt:lpstr>
      <vt:lpstr>Ion</vt:lpstr>
      <vt:lpstr>PowerPoint Presentation</vt:lpstr>
      <vt:lpstr>TCP(Transmission control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successfully completing this session you will able to understand below topics:</dc:title>
  <dc:creator>E RAMESH GOUD</dc:creator>
  <cp:lastModifiedBy>E. Ramesh Goud</cp:lastModifiedBy>
  <cp:revision>93</cp:revision>
  <dcterms:created xsi:type="dcterms:W3CDTF">2021-02-24T10:44:30Z</dcterms:created>
  <dcterms:modified xsi:type="dcterms:W3CDTF">2024-08-20T14:14:05Z</dcterms:modified>
</cp:coreProperties>
</file>