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8" r:id="rId2"/>
    <p:sldId id="322" r:id="rId3"/>
    <p:sldId id="319" r:id="rId4"/>
    <p:sldId id="323" r:id="rId5"/>
    <p:sldId id="32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8T06:51:26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5588 15843 24575,'12'-7'0,"8"-7"0,3-2 0,3-4 0,2-5 0,2-2 0,-4 5 0,1-2 0,0 0-289,-1-3 1,-1 0 0,-1 1 288,7-10 0,-3 3 142,-6 6 0,-3 1-142,-5-1 0,-2 2 144,-1-1-144,0-5 0,-2 15 0,-7 12 0,0 2 0</inkml:trace>
  <inkml:trace contextRef="#ctx0" brushRef="#br0" timeOffset="2628">11953 15907 24575,'5'-7'0,"15"-12"0,18-8 0,-13 8 0,5-4 0,3-2 0,-1 1-820,2 1 1,1 0 0,0 0 0,2-3 340,0-2 1,2-4 0,0-1-1,-1 1 1,0 1 478,-4 6 0,-1 0 0,0 1 0,-2 0 0,0-1 252,3-4 1,0-2-1,-3 2 1,-3 3-253,6-5 0,-4 4 527,-3 0 1,-8 6-528,-12 12 0,0-4 0,-5 11 0</inkml:trace>
  <inkml:trace contextRef="#ctx0" brushRef="#br0" timeOffset="4335">11528 15632 8191,'-44'0'0,"10"0"3276,-5 0-1489,13 6 1031,-6 0-2818,17 3 1719,7-2-1719,4-1 3276,0 1 0,-1 9-3044,-4 8-232,4-3 0,-1 4 0,0 0 0,5 5 0,-3 18 0,4-23 0,0 2 0,2-14 0,3 9 0,5-1 0,1-4 0,1 4 0,-4-6 0,19 20 0,2 0 0,5 1 0,-6-9 0,-14-17 0,-5-4 0,2 1 0,-3-3 0,0 2 0,0-3 0,-1 2 0,0-3 0,-2 0 0,2 2 0,-2-4 0,6 5 0,-4-3 0,7 3 0,10 1 0,-9-1 0,12 1 0,-20-3 0,4-1 0,-5-2 0,11 0 0,9-8 0,4 0 0,10-12 0,-19 7 0,2-3 0,-11 7 0,-5 1 0,2-5 0,-4 1 0,0-3 0,-2-12 0,-1 8 0,-3-7 0,-3-5 0,0 5 0,-2 0 0,-2-9 0,-3 0 0,-5-6 0,-4 1 0,1 9 0,-2 2 0,-5-6 0,1 4 0,-4-3 0,3 8 0,22 24 0,0-2 0,2 4 0</inkml:trace>
  <inkml:trace contextRef="#ctx0" brushRef="#br0" timeOffset="6561">8682 12569 24575,'4'-4'0,"6"-17"0,5-9 0,4-8 0,-3-2 0,-1-5 0,1-1-1093,0 1 1,0-1 0,1-3 842,-5 10 1,2-3 0,-1-1 0,-1 1-1,-2 2 250,-1-10 0,-3 3 0,1-1 0,1 10 0,1-1 0,-1 1 0,-1 4 277,0-11 0,-3 7 0,2 0 0,-2 31 0</inkml:trace>
  <inkml:trace contextRef="#ctx0" brushRef="#br0" timeOffset="26851">9507 17302 24575,'11'-7'0,"7"-10"0,2-2 0,10-5 0,-6 1 0,3-4 0,-1 1 0,0 2 0,0 0 0,-1-1 0,1-1 0,-3 3 0,-4 3 0,-2 2 0,12-10 0,-27 24 0,0 4 0</inkml:trace>
  <inkml:trace contextRef="#ctx0" brushRef="#br0" timeOffset="27812">7954 11325 24575,'2'5'0,"0"2"0,-2 1 0,4 21 0,1 11 0,2-9 0,0 1 0,-2-3 0,0-2 0,5 15 0,-3-3 0,-6-20 0,5 3 0,-6-15 0,2-5 0</inkml:trace>
  <inkml:trace contextRef="#ctx0" brushRef="#br0" timeOffset="28249">8119 11575 24575,'12'-4'0,"19"-16"0,-5 7 0,4-3 0,0-1 0,3 1 0,3 0 0,-23 9 0,-11 5 0</inkml:trace>
  <inkml:trace contextRef="#ctx0" brushRef="#br0" timeOffset="28691">8344 11264 24575,'5'9'0,"1"1"0,4 11 0,5 14 0,-5-8 0,2 1 0,5 5 0,0 0 0,-3-1 0,-1-1 0,1-8 0,-1-3 0,-5 3 0,-4-16 0,-4-4 0,2 0 0,-2-1 0,0 0 0</inkml:trace>
  <inkml:trace contextRef="#ctx0" brushRef="#br0" timeOffset="29583">8653 11330 24575,'-2'8'0,"-1"0"0,1 15 0,0-2 0,2 20 0,9 0 0,-7-12 0,9 0 0,-10-23 0,5 0 0,-4-2 0,4 0 0,-2 0 0,4 0 0,-2 0 0,5 0 0,7 2 0,11-3 0,13 0 0,-10-5 0,7-5 0,-28-1 0,17-10 0,-16-1 0,8-9 0,-9-12 0,-3 8 0,-4 5 0,0 14 0</inkml:trace>
  <inkml:trace contextRef="#ctx0" brushRef="#br0" timeOffset="29811">8954 11274 8191,'-8'-6'0,"-3"-1"3276,-1 5-1489,-16 0 1031,-14-3-2818,15 4 0,-3 1 859,-1 0 1,0 0-860,-13 3 819,16 2 0,21-3 0,5-2 0</inkml:trace>
  <inkml:trace contextRef="#ctx0" brushRef="#br0" timeOffset="30411">8604 12003 24575,'6'0'0,"0"0"0,-2-4 0,-2 3 0,0-3 0</inkml:trace>
  <inkml:trace contextRef="#ctx0" brushRef="#br0" timeOffset="30918">8564 12142 24575,'4'2'0,"2"0"0,3-2 0,4-3 0,14-1 0,-9-1 0,4 0 0,-15 3 0,-5 2 0</inkml:trace>
  <inkml:trace contextRef="#ctx0" brushRef="#br0" timeOffset="36386">25726 17375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F945-EA72-44BC-B293-48052D4D5798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BE547-85E3-457E-982D-3B21E49C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04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759081-76E8-4EB7-8283-B26708E8F772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93C144-1739-E1BA-484C-1FB736C51533}"/>
              </a:ext>
            </a:extLst>
          </p:cNvPr>
          <p:cNvSpPr txBox="1"/>
          <p:nvPr/>
        </p:nvSpPr>
        <p:spPr>
          <a:xfrm>
            <a:off x="262087" y="2895381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Traceroute works? Packet Level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A7BF4-F332-EBBB-3F0E-1475ED01B212}"/>
              </a:ext>
            </a:extLst>
          </p:cNvPr>
          <p:cNvSpPr txBox="1"/>
          <p:nvPr/>
        </p:nvSpPr>
        <p:spPr>
          <a:xfrm>
            <a:off x="262087" y="144065"/>
            <a:ext cx="94780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TRACEROUTE: </a:t>
            </a:r>
          </a:p>
          <a:p>
            <a:pPr algn="l"/>
            <a:endParaRPr lang="en-IN" b="0" i="0" dirty="0">
              <a:solidFill>
                <a:srgbClr val="FF0000"/>
              </a:solidFill>
              <a:effectLst/>
              <a:highlight>
                <a:srgbClr val="FFFF00"/>
              </a:highlight>
              <a:latin typeface="Helvetica" pitchFamily="2" charset="0"/>
            </a:endParaRP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PURPOSE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itchFamily="2" charset="0"/>
              </a:rPr>
              <a:t>trace the path to reach the destination </a:t>
            </a:r>
            <a:r>
              <a:rPr lang="en-IN" b="0" i="0" dirty="0" err="1">
                <a:effectLst/>
                <a:latin typeface="Helvetica" pitchFamily="2" charset="0"/>
              </a:rPr>
              <a:t>ip</a:t>
            </a:r>
            <a:r>
              <a:rPr lang="en-IN" b="0" i="0" dirty="0">
                <a:effectLst/>
                <a:latin typeface="Helvetica" pitchFamily="2" charset="0"/>
              </a:rPr>
              <a:t> address.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itchFamily="2" charset="0"/>
              </a:rPr>
              <a:t>find the round trip time to reach the destination </a:t>
            </a:r>
            <a:r>
              <a:rPr lang="en-IN" b="0" i="0" dirty="0" err="1">
                <a:effectLst/>
                <a:latin typeface="Helvetica" pitchFamily="2" charset="0"/>
              </a:rPr>
              <a:t>ip</a:t>
            </a:r>
            <a:r>
              <a:rPr lang="en-IN" b="0" i="0" dirty="0">
                <a:effectLst/>
                <a:latin typeface="Helvetica" pitchFamily="2" charset="0"/>
              </a:rPr>
              <a:t> address.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Helvetica" pitchFamily="2" charset="0"/>
            </a:endParaRP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TRACEROUTE (application) utility uses UDP protocol &amp; has reserved port 33434 to 33523.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TRACEROUTE can trace path up to 30 hops.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TRACEROUTE utility is available on Unix, Linux systems.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970AC-D7DF-4483-E90B-471D65BA6159}"/>
              </a:ext>
            </a:extLst>
          </p:cNvPr>
          <p:cNvSpPr txBox="1"/>
          <p:nvPr/>
        </p:nvSpPr>
        <p:spPr>
          <a:xfrm>
            <a:off x="262087" y="3408622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simple topology as below: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0D88F4-3E7E-61A9-D45A-EB17FD82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47" y="3921863"/>
            <a:ext cx="78867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3C24EC-9B5B-98AB-5EFA-23EF9F06B3A1}"/>
              </a:ext>
            </a:extLst>
          </p:cNvPr>
          <p:cNvSpPr txBox="1"/>
          <p:nvPr/>
        </p:nvSpPr>
        <p:spPr>
          <a:xfrm>
            <a:off x="320507" y="5108088"/>
            <a:ext cx="11807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600" b="0" i="0" dirty="0">
                <a:effectLst/>
                <a:latin typeface="Helvetica" pitchFamily="2" charset="0"/>
              </a:rPr>
              <a:t>R1&gt; traceroute 4.4.4.4 source 1.1.1.1</a:t>
            </a:r>
          </a:p>
          <a:p>
            <a:pPr algn="l"/>
            <a:r>
              <a:rPr lang="en-IN" sz="1600" b="0" i="0" dirty="0">
                <a:effectLst/>
                <a:latin typeface="Helvetica" pitchFamily="2" charset="0"/>
              </a:rPr>
              <a:t>Step 1:</a:t>
            </a:r>
          </a:p>
          <a:p>
            <a:pPr algn="l"/>
            <a:r>
              <a:rPr lang="en-IN" sz="1600" b="0" i="0" dirty="0">
                <a:effectLst/>
                <a:latin typeface="Helvetica" pitchFamily="2" charset="0"/>
              </a:rPr>
              <a:t>R1 sends 3 UDP packets with TTL value 1.</a:t>
            </a:r>
          </a:p>
          <a:p>
            <a:pPr algn="l"/>
            <a:r>
              <a:rPr lang="en-IN" sz="1600" b="0" i="0" dirty="0">
                <a:effectLst/>
                <a:latin typeface="Helvetica" pitchFamily="2" charset="0"/>
              </a:rPr>
              <a:t>R2 receives the UDP packet with TTL value of 1, does a route lookup try to forward the packet towards by reducing the TTL value by 1 but TTL value becomes Zero. Hence, generates ICMP error message “TTL exceeded” or “TTL expired in transit” to inform originator (R1) with TYPE = 11 and Code = 0 for each UDP packet.</a:t>
            </a:r>
          </a:p>
          <a:p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CF6892-4DDE-42DB-13E0-12CAF2630478}"/>
                  </a:ext>
                </a:extLst>
              </p14:cNvPr>
              <p14:cNvContentPartPr/>
              <p14:nvPr/>
            </p14:nvContentPartPr>
            <p14:xfrm>
              <a:off x="2011680" y="4050360"/>
              <a:ext cx="7250040" cy="220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CF6892-4DDE-42DB-13E0-12CAF26304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2320" y="4041000"/>
                <a:ext cx="7268760" cy="22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42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03D25B-9D4A-5335-EF44-05D6437E8221}"/>
              </a:ext>
            </a:extLst>
          </p:cNvPr>
          <p:cNvSpPr txBox="1"/>
          <p:nvPr/>
        </p:nvSpPr>
        <p:spPr>
          <a:xfrm>
            <a:off x="181792" y="2275840"/>
            <a:ext cx="11828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Helvetica" pitchFamily="2" charset="0"/>
              </a:rPr>
              <a:t>R1 receives the ICMP error message and comes to know about the 1st Hop address (R2).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Step 2: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R1 sends 3 UDP packets with TTL value 2.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R2 receives the UDP packet with TTL value of 2, does a route lookup forward the packet towards R3 with TTL value of 1 by reducing the TTL value by 1.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R3 receives the UDP packet with TTL value of 1, does a route lookup and find the destination IP address in the routing table but the UDP destination port . Hence, generates ICMP error message “TTL exceeded” or “TTL expired in transit” to inform originator (R1) with TYPE = 11 and Code = 0 for each UDP packet.</a:t>
            </a:r>
          </a:p>
          <a:p>
            <a:endParaRPr lang="en-US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75A10D6-E983-A319-1288-277DB6BC0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" y="380762"/>
            <a:ext cx="410972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452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6">
            <a:extLst>
              <a:ext uri="{FF2B5EF4-FFF2-40B4-BE49-F238E27FC236}">
                <a16:creationId xmlns:a16="http://schemas.microsoft.com/office/drawing/2014/main" id="{5EE20FE8-A908-9574-E442-9CDB3653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" y="193040"/>
            <a:ext cx="78613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F677BE-870D-5387-B8E0-D42F8E73BBCA}"/>
              </a:ext>
            </a:extLst>
          </p:cNvPr>
          <p:cNvSpPr txBox="1"/>
          <p:nvPr/>
        </p:nvSpPr>
        <p:spPr>
          <a:xfrm>
            <a:off x="417830" y="3246904"/>
            <a:ext cx="11724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Helvetica" pitchFamily="2" charset="0"/>
              </a:rPr>
              <a:t>R1 receives the ICMP error message and comes to know about the 2nd Hop address (R3).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Step 3: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R1 sends 3 UDP packets with TTL value 3.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R2 receives the UDP packet with TTL value of 3, does a route lookup forward the packet towards R3 with TTL value of 2 by reducing the TTL value by 1.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R3 receives the UDP packet with TTL value of 2, does a route lookup forward the packet towards R4 with TTL value of 1 by reducing the TTL value by 1.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R4 receives the UDP packet with TTL value of 1, does a route lookup and find the destination </a:t>
            </a:r>
            <a:r>
              <a:rPr lang="en-IN" b="0" i="0" dirty="0" err="1">
                <a:effectLst/>
                <a:latin typeface="Helvetica" pitchFamily="2" charset="0"/>
              </a:rPr>
              <a:t>ip</a:t>
            </a:r>
            <a:r>
              <a:rPr lang="en-IN" b="0" i="0" dirty="0">
                <a:effectLst/>
                <a:latin typeface="Helvetica" pitchFamily="2" charset="0"/>
              </a:rPr>
              <a:t> address in the routing table but the UDP port in not open. Hence, generates ICMP error message to inform originator (R1) with TYPE = 3 (Destination Unreachable) and Code = 3 (Port Unreachable) for each UDP packet.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1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3CF12C6-3DDE-75D3-BA13-BCC264F0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" y="148590"/>
            <a:ext cx="847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B7246-4C84-F5E7-9F39-EDF6AD186891}"/>
              </a:ext>
            </a:extLst>
          </p:cNvPr>
          <p:cNvSpPr txBox="1"/>
          <p:nvPr/>
        </p:nvSpPr>
        <p:spPr>
          <a:xfrm>
            <a:off x="538480" y="3810000"/>
            <a:ext cx="11448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Helvetica" pitchFamily="2" charset="0"/>
              </a:rPr>
              <a:t>R1 receives the ICMP error message and comes to know about the 3rd Hop address (R4) but ICMP error message with Destination Unreachable &amp; Port Unreachable, R1 understands it has reached the destination and further no need send any UDP packet with higher TTL value.</a:t>
            </a:r>
          </a:p>
          <a:p>
            <a:pPr algn="l"/>
            <a:endParaRPr lang="en-IN" b="0" i="0" dirty="0">
              <a:effectLst/>
              <a:latin typeface="Helvetica" pitchFamily="2" charset="0"/>
            </a:endParaRPr>
          </a:p>
          <a:p>
            <a:pPr algn="l"/>
            <a:r>
              <a:rPr lang="en-IN" b="1" i="0" u="sng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TRACERT : It is also works same like traceroute however, it uses I</a:t>
            </a:r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CMP echo request packet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itchFamily="2" charset="0"/>
              </a:rPr>
              <a:t>trace the path to reach the destination </a:t>
            </a:r>
            <a:r>
              <a:rPr lang="en-IN" b="0" i="0" dirty="0" err="1">
                <a:effectLst/>
                <a:latin typeface="Helvetica" pitchFamily="2" charset="0"/>
              </a:rPr>
              <a:t>ip</a:t>
            </a:r>
            <a:r>
              <a:rPr lang="en-IN" b="0" i="0" dirty="0">
                <a:effectLst/>
                <a:latin typeface="Helvetica" pitchFamily="2" charset="0"/>
              </a:rPr>
              <a:t> address.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Helvetica" pitchFamily="2" charset="0"/>
              </a:rPr>
              <a:t>find the round trip time to reach the destination </a:t>
            </a:r>
            <a:r>
              <a:rPr lang="en-IN" b="0" i="0" dirty="0" err="1">
                <a:effectLst/>
                <a:latin typeface="Helvetica" pitchFamily="2" charset="0"/>
              </a:rPr>
              <a:t>ip</a:t>
            </a:r>
            <a:r>
              <a:rPr lang="en-IN" b="0" i="0" dirty="0">
                <a:effectLst/>
                <a:latin typeface="Helvetica" pitchFamily="2" charset="0"/>
              </a:rPr>
              <a:t> address.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TRACERT (application) utility uses ICMP protocol.</a:t>
            </a:r>
          </a:p>
          <a:p>
            <a:pPr algn="l"/>
            <a:r>
              <a:rPr lang="en-IN" b="0" i="0" dirty="0">
                <a:effectLst/>
                <a:latin typeface="Helvetica" pitchFamily="2" charset="0"/>
              </a:rPr>
              <a:t>TRACERT can trace path up to 30 hops.</a:t>
            </a:r>
          </a:p>
          <a:p>
            <a:pPr algn="l"/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TRACERT utility is available on Windows systems only.</a:t>
            </a:r>
          </a:p>
          <a:p>
            <a:pPr algn="l"/>
            <a:endParaRPr lang="en-IN" b="0" i="0" dirty="0">
              <a:effectLst/>
              <a:latin typeface="Helvetica" pitchFamily="2" charset="0"/>
            </a:endParaRP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467BF8-5238-7FCD-5F0C-C8B1692D2292}"/>
              </a:ext>
            </a:extLst>
          </p:cNvPr>
          <p:cNvSpPr txBox="1"/>
          <p:nvPr/>
        </p:nvSpPr>
        <p:spPr>
          <a:xfrm>
            <a:off x="3856383" y="2512612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WAIT FOR 10 MINUTES. LET OTHERS ALSO JOIN </a:t>
            </a:r>
          </a:p>
        </p:txBody>
      </p:sp>
    </p:spTree>
    <p:extLst>
      <p:ext uri="{BB962C8B-B14F-4D97-AF65-F5344CB8AC3E}">
        <p14:creationId xmlns:p14="http://schemas.microsoft.com/office/powerpoint/2010/main" val="1788708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ppt/theme/themeOverride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19882</TotalTime>
  <Words>584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Helvetica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successfully completing this session you will able to understand below topics:</dc:title>
  <dc:creator>E RAMESH GOUD</dc:creator>
  <cp:lastModifiedBy>E. Ramesh Goud</cp:lastModifiedBy>
  <cp:revision>140</cp:revision>
  <dcterms:created xsi:type="dcterms:W3CDTF">2021-02-24T10:44:30Z</dcterms:created>
  <dcterms:modified xsi:type="dcterms:W3CDTF">2024-07-28T07:05:55Z</dcterms:modified>
</cp:coreProperties>
</file>