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08" r:id="rId2"/>
    <p:sldId id="321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07:05:34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16359 6044 24575,'-2'6'0,"0"-2"0,0 7 0,2-4 0,-3 8 0,-1 9 0,4 6 0,-4 6 0,4-7 0,0-2 0,-4 1 0,3 3 0,-3-8 0,4 3 0,0-14 0,0 9 0,0-11 0,0-1 0,0-3 0,0-1 0,0 2 0,0-2 0,0 1 0,0-2 0,2-2 0,-1 1 0,0 0 0,1 1 0,0 0 0,2-2 0,-1 1 0,0-2 0,-1 2 0,19 5 0,16 0 0,-1-1 0,3 0 0,3-4 0,1-1 0,5 1 0,0-1 0,-9-4 0,-2 0 0,-8 2 0,-3-1 0,4-3 0,-10 1 0,-4 0 0,8-3 0,4-1 0,-1 2 0,0 0 0,11-1 0,-1 2 0,-8 1 0,-3 1 0,7 2 0,-1 0 0,-18 2 0,19-1 0,9 10 0,-14-8 0,1 1 0,0 2 0,-1 1 0,14-2 0,-14 0 0,1-1 0,5-3 0,-1 3 0,0 0 0,4 1 0,-2-1 0,-19 0 0,-7-4 0,-5 0 0,2 0 0,3 0 0,39 0 0,-19 2 0,2 0 0,14-1 0,0-1 0,-13 2 0,0 1 0,10 2 0,-2 0 0,-12-2 0,-2 0 0,6 3 0,-1-1 0,10-1 0,-20-4 0,6 0 0,-9 0 0,27 0 0,-7 0 0,11 0 0,-1 4 0,-6-3 0,0 3 0,-12-4 0,3 0 0,8 0 0,3 0 0,-16 1 0,0 1 0,20-1 0,-18 3 0,-8-4 0,-2 3 0,-8-2 0,15 2 0,7-3 0,4 0 0,10 0 0,0 0 0,-17 0 0,-5 0 0,-1 0 0,7 0 0,4 0 0,3 0 0,9 0 0,-17 0 0,2 0 0,-4 0 0,0 0 0,10 0 0,-2 0 0,10 0 0,-6 0 0,3 0 0,-11-2 0,0 0 0,10 1 0,0 1 0,-7-2 0,-2-1 0,-5 1 0,-1 1 0,8 1 0,-1-1 0,-9 0 0,0-1 0,8 2 0,1 0 0,-4 0 0,-1 0 0,13 3 0,4-2 0,-17 5 0,-2-3 0,2 0 0,-2-1 0,2 0 0,16 3 0,2-1 0,-5-1 0,0 0 0,-10 0 0,1 1 0,-1 0 0,3 1 0,-1 0 0,8-2 0,-1-1 0,-12 0 0,-1 0 0,7 1 0,1-1 0,-3 0 0,0 1 0,7 2 0,1 1-256,5-1 0,1 0 256,-14 0 0,1 1 0,-1-1 0,16-1 0,-3-1 0,-11 2 0,-1 0 0,3-5 0,0 0 0,-9 0 0,0 0 0,15 0 0,0 0 0,-13 0 0,-2 0 0,19-2 0,-33 2 0,-13-4 512,1 3-512,0-2 0,3-4 0,-3-1 0,2-3 0,-5 5 0,2-5 0,-1-11 0,1-9 0,-2-5 0,0-4 0,0-2 0,0-8 0,0 13 0,0 11 0,0 1 0,0-1 0,0-3 0,0 0 0,3-4 0,-2-5 0,2 18 0,-3 11 0,0-1 0,2 4 0,-2 2 0,0 2 0,-2-3 0,-4 0 0,0-1 0,-5-3 0,-2 4 0,-5-10 0,-4 4 0,-3-3 0,7 5 0,1 5 0,11 2 0,-2 0 0,-22 2 0,8-2 0,-4 0 0,0 0 0,-6 1 0,-14-3 0,21 4 0,-8 0 0,16 0 0,-16-4 0,9 0 0,-2-1 0,11 2 0,9 3 0,-3 0 0,2 0 0,-8 0 0,3 0 0,-15 0 0,1 2 0,-3 1 0,3-2 0,-1-1 0,-2 3 0,2-1 0,-3-2 0,21 0 0,1 0 0,-2 0 0,-14 0 0,9 0 0,-8 0 0,-4 0 0,-15-5 0,8 3 0,0-1 0,-12-2 0,17 0 0,2 1 0,1 3 0,-15-3 0,22 4 0,3 0 0,10 0 0,2 0 0,-5 0 0,-1 0 0,-12 0 0,-6 0 0,-8 0 0,10 0 0,6 0 0,14 0 0,-4 0 0,-8 0 0,-5 0 0,-3 2 0,0 0 0,0 0 0,-13 2 0,31-4 0,-13 0 0,6 0 0,-7 0 0,1 0 0,10 0 0,-23 0 0,4 0 0,-12 0 0,12-2 0,3 1 0,15-1 0,2 2 0,-7 0 0,-18-4 0,-5 3 0,14-4 0,-1 1 0,-15 3 0,11-3 0,2 0 0,-6 3 0,-10-4 0,24 5 0,-26 0 0,0 0 0,20-1 0,-1-1 0,-18 1 0,25-2 0,-18 3 0,24 0 0,-18 0 0,4 0 0,-13 0 0,-1 0 0,7 0 0,13 0 0,9 0 0,-2 0 0,-7 0 0,-17 0 0,19 0 0,-11 0 0,22 0 0,-23 0 0,3-2 0,-2-1 0,1 1 0,1-1 0,-2 0 0,2 0 0,-3-1 0,0 4 0,-17 0 0,17-2 0,-4-1 0,-6 3 0,-2-1 0,3-1 0,0 0 0,1 1 0,0 2 0,4-1 0,-1 0 0,-11-3 0,0 1 0,13 1 0,2 0 0,-10-1 0,2-1 0,-6 3 0,21 0 0,-5 0 0,1 0 0,-13 0 0,10 0 0,2 0 0,8 0 0,-1 0 0,0 0 0,4 3 0,3-3 0,1 2 0,-1 0 0,3-1 0,3 0 0,-33-1 0,5 0 0,-10 3 0,22-3 0,17 2 0,2 1 0,-4-3 0,-11 2 0,-3-1 0,3-1 0,-10 0 0,-1 0 0,9 0 0,-8 0 0,12 0 0,-5 0 0,-21 0 0,19-3 0,0 1 0,3 2 0,1-1 0,-2-1 0,3 0 0,-7 2 0,-11 0 0,12 0 0,8 0 0,13 0 0,3 0 0,0 1 0,-2 0 0,-10 4 0,8-3 0,-17 2 0,19 0 0,-9-4 0,11 2 0,-2-2 0,-4 0 0,-6 3 0,-5-2 0,0 2 0,-4 0 0,14-2 0,-5 4 0,10-5 0,2 4 0,0-4 0,2 2 0,0-2 0,-2 2 0,-4 1 0,-2 4 0,0-4 0,1 3 0,4-5 0,1 1 0,2-1 0,-2 2 0,0-1 0,0 0 0,0-2 0,2 1 0,-2 0 0,0 2 0,-1-2 0,1 2 0,1-2 0,0 1 0,-1-1 0,2 0 0,-2 2 0,-3 0 0,-3-1 0,-4 3 0,1-5 0,-1 5 0,1-2 0,4 0 0,2-1 0,7-2 0,0 0 0</inkml:trace>
  <inkml:trace contextRef="#ctx0" brushRef="#br0" timeOffset="1627">21828 6426 24575,'17'0'0,"2"0"0,16 0 0,13 0 0,-13 0 0,5 0-489,-8 0 0,3 0 0,1 0 489,4 0 0,2 0 0,0 0 0,2 1 0,2-1 0,0-1 0,2-2 0,0-1 0,-2 1 0,2 2 0,-1-1 0,-2-1 0,3-1 0,-3 1 0,3 3 0,0 0 0,-2-1 0,3-1 0,-2 0 0,-12 1 0,-2-1 0,-1 0 178,6-1 0,-6 0-178,-7-3 0,-21 5 0,-4 0 0</inkml:trace>
  <inkml:trace contextRef="#ctx0" brushRef="#br0" timeOffset="3455">22054 6353 24575,'-13'2'0,"-1"1"0,-2 2 0,-5 4 0,4 0 0,-16 6 0,12 1 0,-2-7 0,13 3 0,6-12 0,2 2 0,0 0 0,-2-2 0,3 4 0,0-2 0,2 2 0,3 2 0,14 11 0,4 5 0,4 2 0,-5-1 0,-10-15 0,-3 1 0,-4-5 0,-1-2 0,-2 1 0,2 0 0,-2 1 0,1 0 0,-1-2 0,0 1 0,2 0 0,-2 1 0,2-2 0,-2 0 0,1-2 0</inkml:trace>
  <inkml:trace contextRef="#ctx0" brushRef="#br1" timeOffset="29743">16635 13322 24575,'6'2'0,"0"0"0,-2-2 0,0 0 0,0 0 0,0 0 0,0 0 0,2 0 0,15 0 0,6 0 0,9 0 0,-7-3 0,-11 3 0,-7-2 0,-5 2 0,0 0 0,0 0 0,0 0 0,17 0 0,-2 0 0,5 0 0,-9 0 0,-11 0 0,0 0 0,-2 1 0,2 0 0,15 1 0,-6 0 0,18-2 0,-19 3 0,12 0 0,-12 0 0,7 1 0,-5-2 0,-1-2 0,-3 2 0,-2-2 0,-5 2 0,1-2 0,4 2 0,14-1 0,24 6 0,-8-3 0,-9 0 0,-4 1 0,-7-1 0,1 0 0,-17-4 0,0 2 0,0-2 0,5 2 0,7-2 0,18 4 0,10-3 0,-14 1 0,1 0 0,-5-2 0,-1 0 0,23 3 0,-23-2 0,-8 2 0,-5-3 0,0 0 0,0 0 0,2 0 0,-5 0 0,3 0 0,11 0 0,15 0 0,1 0 0,8 0 0,-28 0 0,-1 0 0,-12 0 0,17 0 0,2 0 0,17 0 0,-6 0 0,-2 3 0,-11 0 0,-5 1 0,-3-2 0,-7-2 0,2 0 0,-4 0 0,3 0 0,13 0 0,20 0 0,-12 0 0,-4 0 0,-2 0 0,-9 0 0,12 3 0,-11-3 0,11 2 0,-9-2 0,9 0 0,-11 0 0,-1 3 0,0-3 0,-3 3 0,3-1 0,-6-2 0,29 3 0,2-1 0,4 1 0,-5-3 0,1 1 0,11 1 0,-3 1 0,0 0 0,-25-2 0,-3 2 0,-4-3 0,7 0 0,0 0 0,-5 0 0,-9 0 0,-3 0 0,15 0 0,10 0 0,7 0 0,2 0 0,-17 0 0,10 4 0,-20-3 0,19 3 0,-14-4 0,10 0 0,-5 0 0,-2 0 0,1 0 0,-9 0 0,20 0 0,-18 0 0,9 0 0,-13 0 0,-3 0 0,-2 0 0,0-2 0,0 1 0,-2 0 0,7 1 0,5 0 0,13 0 0,2 2 0,4 0 0,-1-1 0,-1 0 0,0 1 0,-1 1 0,-3-3 0,-2 0 0,4 0 0,5 0 0,10 0 0,-8 0 0,9 0 0,-16 2 0,13-2 0,-18 3 0,9-3 0,-14 0 0,0 3 0,8-2 0,-8 2 0,23-3 0,-19 2 0,2 1 0,8-1 0,2 1 0,-2 0 0,0 0 0,1 2 0,0-1 0,4-3 0,0-1 0,-6 4 0,1 1-338,3-5 0,4 0 1,-1 1 337,-7 1 0,-2 2 0,2-1 0,8-1 0,3 0 0,-2 0 0,-2 0 0,0 0 0,0 0 0,3 1 0,1 1 0,-1-1 0,-7-1 0,-2 0 0,0 0 0,14 1 0,-2 0 0,-10 0 0,-2-1 0,-4 1 0,-1-1 0,2-2 0,0 1 0,8 1 0,1 0 0,-3 1 0,0-1 0,6-1 0,0-1 0,1 2 0,0 1 0,-6-3 0,-1 0 0,5 2 0,-1 0 0,-3-2 0,-1 1 0,-5 3 0,-1 1 506,0-5 1,-4 1-507,-4 2 0,-9-3 0,-9-2 0,0 0 0,2-2 0,3 0 0,-6-1 0,4 1 0,-9 0 0,2-5 0,1-8 0,0 4 0,4-20 0,0 6 0,-3-9 0,2 11 0,-3 4 0,-1 9 0,2 2 0,-4 0 0,2 1 0,0 2 0,-2-4 0,2 5 0,-2-5 0,0 0 0,0 1 0,0-1 0,0 1 0,0 1 0,0-2 0,0 0 0,0 2 0,0-3 0,0 4 0,0-9 0,-3-3 0,-1-8 0,0 8 0,-1 3 0,4 10 0,0 2 0,1 1 0,-2-1 0,1 0 0,0 0 0,1-1 0,-2 2 0,0-2 0,-1 0 0,-6-17 0,4 2 0,-10-14 0,2-5 0,2 8 0,0 2 0,7 15 0,2 11 0,0 2 0,-2 0 0,-29 2 0,3-4 0,-2 4 0,-2-1 0,-11-2 0,7 0 0,-1 1 0,8 1 0,2 1 0,-1-3 0,3 1 0,-9 2 0,26 0 0,-1 0 0,-5 0 0,4 0 0,-14 3 0,-3 2 0,5-1 0,-2 1 0,-5-1 0,-1 1 0,3 0 0,2-1 0,-12 3 0,17-3 0,15-2 0,-9-2 0,-3 0 0,-22 4 0,-8-3 0,20 1 0,1 0 0,-16-2 0,-1 0 0,21 0 0,-5 0 0,2 0 0,4 0 0,-6 0 0,7 0 0,-12 0 0,-2-4 0,-7 3 0,-5-3 0,6 0 0,-6 4 0,10-7 0,7 6 0,11-2 0,12 3 0,-1 0 0,5 0 0,0 0 0,-11 0 0,3 0 0,-27 0 0,-10 0 0,17 0 0,-1 0 0,2-2 0,0 0 0,2 2 0,4-1 0,-6-5 0,9 5 0,-10-1 0,6-2 0,-2 4 0,-4-1 0,-7-3 0,-3 0 0,-2 1 0,-4-1-312,0-1 1,-2-1 0,2 1 311,3 1 0,-2 0-456,5 0 0,-5-2 0,-1 0 0,4 1 456,5 2 0,2 1 0,-2-1 0,-8 1 0,-4-2 0,0 1 0,2 0 0,0 0 0,3-1 0,-1 1 0,-1 1 0,0 1 0,4-2-72,-2-1 1,2-2 71,-1 1 0,5 0 0,3-1 0,-3 2 840,33 4-840,2 0 1895,-1 0-1895,2 0 166,-11 0-166,3 0 0,-33 0 0,18 0 0,-3 0 0,-5 2 0,-1 0 0,-2-1 0,1-1 0,2 2 0,3 1 0,-4-2 0,3 2 0,27-1 0,-3 2 0,-8 0 0,-11 2 0,-9 2 0,-10 1 0,9-4 0,13-1 0,-2 0 0,-6-4 0,-2 1 0,0 3 0,-3 0 0,6-3 0,-2-1 0,0 1 0,-15 1 0,2 0 0,7 0 0,1 0 0,-8-1 0,3-1 0,3 4 0,8-4 0,-3 0 0,5 3 0,-1-1 0,-9-1 0,-3-1 0,11 2 0,-2-1 0,2 1 0,-13 1 0,2-1 0,1-2 0,4 1 0,-9 3 0,22-3 0,2-2 0,-3 1 0,1 0 0,-2 0 0,3 0 0,-1 0 0,-2 0 0,1 0 0,-1 0 0,2 0 0,-6 0 0,-13 0 0,21 0 0,-2 0 0,9 0 0,9 0 0,-15 4 0,8-3 0,-12 1 0,-3 0 0,-5-2 0,3 0 0,-2 0 0,6 0 0,1 0 0,-1 0 0,-1 0 0,0 0 0,3 0 0,-5 0 0,5 0 0,20 0 0,-1 2 0,5 2 0,2 0 0,0 4 0,0-4 0,0 4 0,2-4 0,-1 4 0,5 1 0,-5 3 0,5-1 0,-5 0 0,2-7 0,-2 2 0,2 0 0,0 0 0,1 5 0,2-2 0,-1 2 0,1-3 0,-2-1 0,3 4 0,-3-6 0,3 4 0,-5-5 0,2 0 0,-2 0 0,2 2 0,0-2 0,-2 2 0,2 0 0,-4 0 0,4 2 0,-2 0 0,2 0 0,0-2 0,0 2 0,5 7 0,-4-4 0,3 6 0,-4-11 0,-1 0 0,-2-2 0,1 0 0,-2 0 0,4 0 0,-4 0 0,4-2 0,-4 2 0,4 0 0,-2 2 0,2 2 0,0 0 0,1 4 0,-1-4 0,2 4 0,-1-6 0,-1 0 0,-3-2 0,1-2 0,-1 2 0,2-2 0,-2 2 0,0 0 0,1 0 0,2 2 0,1 0 0,-1 0 0,-1 0 0,-1-2 0,1 0 0,0-2 0,-1 2 0,2-4 0,-1 4 0,0-4 0,-1 5 0,1-2 0,0 3 0,1 0 0,1-2 0,0 4 0,-1-4 0,-1 2 0,-2-4 0,-1 0 0</inkml:trace>
  <inkml:trace contextRef="#ctx0" brushRef="#br1" timeOffset="31944">22643 13311 24575,'21'0'0,"13"3"0,9-1 0,-6-1 0,6-1 0,3 0 0,4 1-469,-9-1 1,3 1 0,2 0 0,1-1 0,3 1 0,1 0 0,2 0 170,-10 0 0,3-1 0,0 1 0,3 0 0,0 0 0,0 0 0,1-1 0,0 1 1,0 0-1,-1 0 0,-1-1 0,-1 1 0,0-1 0,1 0 0,-1 0 0,0 0 0,0 0 0,0 0 0,-1 0 1,0 0-1,-1 1 0,0-1-67,5 1 1,-1 0 0,0 0 0,0 0 0,-1 1 0,-1-1 0,0 0 0,-1-1 0,0 1 413,6-1 0,-1-1 0,1 1 0,-2-1 1,-2 0-1,-2 0 0,-4-1-49,6 0 0,-6-1 0,0 0 0,3-1 0,0 0 0,3-1 0,0 1 0,1-2 0,0 1 0,-1-1 0,0 0 0,-1 0 0,1-1 0,0 1 0,-1 0 0,0-1 0,0 1 0,0 0 0,1 0 0,-2 0 0,1 0 0,0-1 0,0 1 0,-1 0 0,-4 1 0,5 0 0,-4 0 0,-1 1 0,1-1-50,5-1 1,3 0-1,-5 0 1,-8 1 49,9 0 0,-15 2 0,-8 1 0,-21 2 0</inkml:trace>
  <inkml:trace contextRef="#ctx0" brushRef="#br1" timeOffset="33371">22728 13143 24575,'-6'4'0,"0"0"0,-13 14 0,-4-2 0,-5 11 0,9-9 0,7-4 0,6-6 0,-6 6 0,4-1 0,-4 0 0,7-3 0,3-5 0,0 1 0,4-2 0,0-2 0,2 1 0,0-2 0,0 2 0,0-2 0,17 12 0,10 2 0,-10-3 0,1 1 0,1 0 0,-2 1 0,17 11 0,-18-10 0,2 2 0,-11-10 0,2 6 0,-4-5 0,-2 1 0,-3-7 0,0 1 0,2 0 0,15 6 0,6 6 0,6 5 0,-10-6 0,-13-5 0,-8-9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1F945-EA72-44BC-B293-48052D4D5798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BBE547-85E3-457E-982D-3B21E49C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06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2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8046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0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48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84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37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7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7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31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21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F759081-76E8-4EB7-8283-B26708E8F772}" type="datetimeFigureOut">
              <a:rPr lang="en-US" smtClean="0"/>
              <a:t>7/31/24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FEC0F-6B7D-498B-A60B-9C6D9401C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08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acticalnetworking.net/stand-alone/configuring-vlans/#show_int_tru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acticalnetworking.net/stand-alone/configuring-vlans/#show_int_trunk" TargetMode="External"/><Relationship Id="rId2" Type="http://schemas.openxmlformats.org/officeDocument/2006/relationships/hyperlink" Target="https://www.practicalnetworking.net/stand-alone/configuring-vlans/#show_vlan_brie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racticalnetworking.net/stand-alone/configuring-vlans/#show_spanning-tree" TargetMode="External"/><Relationship Id="rId5" Type="http://schemas.openxmlformats.org/officeDocument/2006/relationships/hyperlink" Target="https://www.practicalnetworking.net/stand-alone/configuring-vlans/#show_int_status" TargetMode="External"/><Relationship Id="rId4" Type="http://schemas.openxmlformats.org/officeDocument/2006/relationships/hyperlink" Target="https://www.practicalnetworking.net/stand-alone/configuring-vlans/#show_int_switch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12ADD2-6CD2-9F22-06FE-8AD728759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90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DAEEF1-5235-6650-C609-1BCFB322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942" y="405516"/>
            <a:ext cx="5002032" cy="29137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B4A5C5-D394-4EE7-3491-6E9DD4C89BC3}"/>
              </a:ext>
            </a:extLst>
          </p:cNvPr>
          <p:cNvSpPr txBox="1"/>
          <p:nvPr/>
        </p:nvSpPr>
        <p:spPr>
          <a:xfrm>
            <a:off x="8563555" y="3618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A6DCD-8EE7-826B-DACE-AC78461FC6A2}"/>
              </a:ext>
            </a:extLst>
          </p:cNvPr>
          <p:cNvSpPr txBox="1"/>
          <p:nvPr/>
        </p:nvSpPr>
        <p:spPr>
          <a:xfrm>
            <a:off x="1383527" y="99795"/>
            <a:ext cx="477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VLAN scenario based Interview 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41DF3-176A-FFA6-31AF-5A14A70A4F8B}"/>
              </a:ext>
            </a:extLst>
          </p:cNvPr>
          <p:cNvSpPr txBox="1"/>
          <p:nvPr/>
        </p:nvSpPr>
        <p:spPr>
          <a:xfrm>
            <a:off x="357810" y="4854859"/>
            <a:ext cx="6543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assign the e0/0 under </a:t>
            </a:r>
            <a:r>
              <a:rPr lang="en-US" sz="1400" b="1" dirty="0" err="1"/>
              <a:t>vlan</a:t>
            </a:r>
            <a:r>
              <a:rPr lang="en-US" sz="1400" b="1" dirty="0"/>
              <a:t> 20 and e0/2 under vlan10 on swtich5</a:t>
            </a:r>
          </a:p>
          <a:p>
            <a:endParaRPr lang="en-US" sz="1400" b="1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switch5(config)#int e0/2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switch5(config-if)#switchport mode access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switch5(config-if)#switchport access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switch5(config-if)#exit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switch5(config)#int e0/0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switch5(config-if)#switchport mode access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switch5(config-if)#switchport access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A0E92D-839D-E20F-BD4C-B5F9082A0C2D}"/>
              </a:ext>
            </a:extLst>
          </p:cNvPr>
          <p:cNvSpPr txBox="1"/>
          <p:nvPr/>
        </p:nvSpPr>
        <p:spPr>
          <a:xfrm>
            <a:off x="357810" y="667910"/>
            <a:ext cx="28504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LAB setup:</a:t>
            </a:r>
          </a:p>
          <a:p>
            <a:endParaRPr lang="en-US" dirty="0"/>
          </a:p>
          <a:p>
            <a:r>
              <a:rPr lang="en-US" dirty="0">
                <a:highlight>
                  <a:srgbClr val="FF0000"/>
                </a:highlight>
              </a:rPr>
              <a:t>Create </a:t>
            </a:r>
            <a:r>
              <a:rPr lang="en-US" dirty="0" err="1">
                <a:highlight>
                  <a:srgbClr val="FF0000"/>
                </a:highlight>
              </a:rPr>
              <a:t>vlans</a:t>
            </a:r>
            <a:r>
              <a:rPr lang="en-US" dirty="0">
                <a:highlight>
                  <a:srgbClr val="FF0000"/>
                </a:highlight>
              </a:rPr>
              <a:t> on switch3</a:t>
            </a:r>
          </a:p>
          <a:p>
            <a:endParaRPr lang="en-US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)#name blue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)#exit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)#exit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48CB73-64B4-9B95-4DF9-41237E47331A}"/>
              </a:ext>
            </a:extLst>
          </p:cNvPr>
          <p:cNvSpPr txBox="1"/>
          <p:nvPr/>
        </p:nvSpPr>
        <p:spPr>
          <a:xfrm>
            <a:off x="3539657" y="950414"/>
            <a:ext cx="285046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>
                <a:highlight>
                  <a:srgbClr val="0000FF"/>
                </a:highlight>
              </a:rPr>
              <a:t>Create </a:t>
            </a:r>
            <a:r>
              <a:rPr lang="en-US" dirty="0" err="1">
                <a:highlight>
                  <a:srgbClr val="0000FF"/>
                </a:highlight>
              </a:rPr>
              <a:t>vlans</a:t>
            </a:r>
            <a:r>
              <a:rPr lang="en-US" dirty="0">
                <a:highlight>
                  <a:srgbClr val="0000FF"/>
                </a:highlight>
              </a:rPr>
              <a:t> on switch5</a:t>
            </a:r>
          </a:p>
          <a:p>
            <a:endParaRPr lang="en-US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)#name blue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)#exit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)#exit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876CF-0E0C-11F1-5872-1D340EBA8BA9}"/>
              </a:ext>
            </a:extLst>
          </p:cNvPr>
          <p:cNvSpPr txBox="1"/>
          <p:nvPr/>
        </p:nvSpPr>
        <p:spPr>
          <a:xfrm>
            <a:off x="357810" y="2976234"/>
            <a:ext cx="65439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assign the e0/2 under </a:t>
            </a:r>
            <a:r>
              <a:rPr lang="en-US" sz="1400" b="1" dirty="0" err="1"/>
              <a:t>vlan</a:t>
            </a:r>
            <a:r>
              <a:rPr lang="en-US" sz="1400" b="1" dirty="0"/>
              <a:t> 20 and e0/0 under vlan10 on swtich3</a:t>
            </a:r>
          </a:p>
          <a:p>
            <a:endParaRPr lang="en-US" sz="1400" b="1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switch3(config)#int e0/2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mode access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access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20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switch3(config-if)#exit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switch3(config)#int e0/0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mode access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access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ED165-BDF1-C107-4784-CBA26A493D68}"/>
              </a:ext>
            </a:extLst>
          </p:cNvPr>
          <p:cNvSpPr txBox="1"/>
          <p:nvPr/>
        </p:nvSpPr>
        <p:spPr>
          <a:xfrm>
            <a:off x="6888353" y="3687805"/>
            <a:ext cx="52872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Verification commands: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switch3#sh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brief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VLAN Name                             Status    Ports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---- -------------------------------- --------- -------------------------------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    default                          active    Et0/3, Et1/0, Et1/1, Et1/2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Et1/3, Et2/0, Et2/1, Et2/2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Et2/3, Et3/0, Et3/1, Et3/2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  Et3/3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10   blue                             active    Et0/0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20   red                              active    Et0/2</a:t>
            </a:r>
          </a:p>
        </p:txBody>
      </p:sp>
    </p:spTree>
    <p:extLst>
      <p:ext uri="{BB962C8B-B14F-4D97-AF65-F5344CB8AC3E}">
        <p14:creationId xmlns:p14="http://schemas.microsoft.com/office/powerpoint/2010/main" val="59184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2D950-A1CB-688C-348B-432E3825E39D}"/>
              </a:ext>
            </a:extLst>
          </p:cNvPr>
          <p:cNvSpPr txBox="1"/>
          <p:nvPr/>
        </p:nvSpPr>
        <p:spPr>
          <a:xfrm>
            <a:off x="190832" y="79513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Case study 1: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F21513-FE84-6E05-E1E6-F18557DF5E88}"/>
              </a:ext>
            </a:extLst>
          </p:cNvPr>
          <p:cNvSpPr txBox="1"/>
          <p:nvPr/>
        </p:nvSpPr>
        <p:spPr>
          <a:xfrm>
            <a:off x="326003" y="659958"/>
            <a:ext cx="5947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Initiate ping from VPC1 to destination IP 192.168.1.2</a:t>
            </a:r>
          </a:p>
          <a:p>
            <a:endParaRPr lang="en-US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VPCS&gt; ping 192.168.1.2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host (192.168.1.2) not reachable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9FBCC-30EF-2608-AFDC-6248737CF789}"/>
              </a:ext>
            </a:extLst>
          </p:cNvPr>
          <p:cNvSpPr txBox="1"/>
          <p:nvPr/>
        </p:nvSpPr>
        <p:spPr>
          <a:xfrm>
            <a:off x="310101" y="1948070"/>
            <a:ext cx="118818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Ping is  not successful. The reason is, When you initiate a ping from VPC1, the  ICMP packet will go to switch3 e0/2 and this port is</a:t>
            </a:r>
          </a:p>
          <a:p>
            <a:r>
              <a:rPr lang="en-US" sz="1400" dirty="0"/>
              <a:t>Under </a:t>
            </a:r>
            <a:r>
              <a:rPr lang="en-US" sz="1400" dirty="0" err="1"/>
              <a:t>vlan</a:t>
            </a:r>
            <a:r>
              <a:rPr lang="en-US" sz="1400" dirty="0"/>
              <a:t> 20. There is no other ports under </a:t>
            </a:r>
            <a:r>
              <a:rPr lang="en-US" sz="1400" dirty="0" err="1"/>
              <a:t>vlan</a:t>
            </a:r>
            <a:r>
              <a:rPr lang="en-US" sz="1400" dirty="0"/>
              <a:t> 20 to send the packet out.  So assign the port e0/1 under </a:t>
            </a:r>
            <a:r>
              <a:rPr lang="en-US" sz="1400" dirty="0" err="1"/>
              <a:t>vlan</a:t>
            </a:r>
            <a:r>
              <a:rPr lang="en-US" sz="1400" dirty="0"/>
              <a:t> 20 and other hand on switch5, assign the e0/1 under </a:t>
            </a:r>
            <a:r>
              <a:rPr lang="en-US" sz="1400" dirty="0" err="1"/>
              <a:t>vlan</a:t>
            </a:r>
            <a:r>
              <a:rPr lang="en-US" sz="1400" dirty="0"/>
              <a:t> 20 then your able to reach 192.168.1.2</a:t>
            </a:r>
          </a:p>
          <a:p>
            <a:endParaRPr lang="en-US" sz="1400" dirty="0"/>
          </a:p>
          <a:p>
            <a:r>
              <a:rPr lang="en-US" sz="1400" dirty="0">
                <a:highlight>
                  <a:srgbClr val="FF00FF"/>
                </a:highlight>
              </a:rPr>
              <a:t>NOTE: when the packet is sending out it will </a:t>
            </a:r>
            <a:r>
              <a:rPr lang="en-US" sz="1400" dirty="0" err="1">
                <a:highlight>
                  <a:srgbClr val="FF00FF"/>
                </a:highlight>
              </a:rPr>
              <a:t>untag</a:t>
            </a:r>
            <a:r>
              <a:rPr lang="en-US" sz="1400" dirty="0">
                <a:highlight>
                  <a:srgbClr val="FF00FF"/>
                </a:highlight>
              </a:rPr>
              <a:t> the </a:t>
            </a:r>
            <a:r>
              <a:rPr lang="en-US" sz="1400" dirty="0" err="1">
                <a:highlight>
                  <a:srgbClr val="FF00FF"/>
                </a:highlight>
              </a:rPr>
              <a:t>vlan</a:t>
            </a:r>
            <a:r>
              <a:rPr lang="en-US" sz="1400" dirty="0">
                <a:highlight>
                  <a:srgbClr val="FF00FF"/>
                </a:highlight>
              </a:rPr>
              <a:t> 20 and send just a normal frame.</a:t>
            </a:r>
          </a:p>
          <a:p>
            <a:endParaRPr lang="en-US" sz="1400" dirty="0"/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VPCS&gt; ping 192.168.1.2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time=5.346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time=10.419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time=24.153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time=14.082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=5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time=20.717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4927D-FD8A-5FFB-F0C7-86D3D909DC62}"/>
              </a:ext>
            </a:extLst>
          </p:cNvPr>
          <p:cNvSpPr txBox="1"/>
          <p:nvPr/>
        </p:nvSpPr>
        <p:spPr>
          <a:xfrm>
            <a:off x="251791" y="5041959"/>
            <a:ext cx="11688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00FF"/>
                </a:highlight>
              </a:rPr>
              <a:t>NOTE: you can’t ping from VPC4 to VPC6. because we configured e0/1 on both the switches under VLAN20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3E12-258C-1CF9-D5C9-AAE29DC1E7F9}"/>
              </a:ext>
            </a:extLst>
          </p:cNvPr>
          <p:cNvSpPr txBox="1"/>
          <p:nvPr/>
        </p:nvSpPr>
        <p:spPr>
          <a:xfrm>
            <a:off x="254441" y="5380513"/>
            <a:ext cx="11224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to carry multiple </a:t>
            </a:r>
            <a:r>
              <a:rPr lang="en-US" dirty="0" err="1"/>
              <a:t>vlan</a:t>
            </a:r>
            <a:r>
              <a:rPr lang="en-US" dirty="0"/>
              <a:t> traffic(</a:t>
            </a:r>
            <a:r>
              <a:rPr lang="en-US" dirty="0" err="1"/>
              <a:t>vlan</a:t>
            </a:r>
            <a:r>
              <a:rPr lang="en-US" dirty="0"/>
              <a:t> 10 and </a:t>
            </a:r>
            <a:r>
              <a:rPr lang="en-US" dirty="0" err="1"/>
              <a:t>vlan</a:t>
            </a:r>
            <a:r>
              <a:rPr lang="en-US" dirty="0"/>
              <a:t> 20), we need to configure trunk port on both ends.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7ACDEE-D2AF-B410-43E8-66D1537E0D58}"/>
              </a:ext>
            </a:extLst>
          </p:cNvPr>
          <p:cNvSpPr txBox="1"/>
          <p:nvPr/>
        </p:nvSpPr>
        <p:spPr>
          <a:xfrm>
            <a:off x="326003" y="5825883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 interface e0/1 </a:t>
            </a:r>
          </a:p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 </a:t>
            </a:r>
            <a:r>
              <a:rPr lang="en-IN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switchport mode trunk</a:t>
            </a:r>
          </a:p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 </a:t>
            </a:r>
            <a:r>
              <a:rPr lang="en-I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IN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200" b="0" i="0" u="none" strike="noStrike" dirty="0">
                <a:effectLst/>
                <a:latin typeface="Nunito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interfaces trunk</a:t>
            </a:r>
            <a:endParaRPr lang="en-IN" sz="1200" b="0" i="0" dirty="0">
              <a:effectLst/>
              <a:latin typeface="Nunito" pitchFamily="2" charset="77"/>
            </a:endParaRPr>
          </a:p>
          <a:p>
            <a:endParaRPr lang="en-IN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40F89-6E38-4E98-5C7A-AB2BA80C97D2}"/>
              </a:ext>
            </a:extLst>
          </p:cNvPr>
          <p:cNvSpPr txBox="1"/>
          <p:nvPr/>
        </p:nvSpPr>
        <p:spPr>
          <a:xfrm>
            <a:off x="4788010" y="5918217"/>
            <a:ext cx="36679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Switch5(config)# interface e0/1 </a:t>
            </a:r>
          </a:p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 </a:t>
            </a:r>
            <a:r>
              <a:rPr lang="en-IN" sz="12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switchport mode trunk</a:t>
            </a:r>
          </a:p>
          <a:p>
            <a:r>
              <a:rPr lang="en-IN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Switch5(config-if)# </a:t>
            </a:r>
            <a:r>
              <a:rPr lang="en-I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endParaRPr lang="en-IN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200" b="0" i="0" u="none" strike="noStrike" dirty="0">
                <a:effectLst/>
                <a:latin typeface="Nunito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interfaces trunk</a:t>
            </a:r>
            <a:endParaRPr lang="en-IN" sz="1200" b="0" i="0" dirty="0">
              <a:effectLst/>
              <a:latin typeface="Nunito" pitchFamily="2" charset="77"/>
            </a:endParaRPr>
          </a:p>
          <a:p>
            <a:endParaRPr lang="en-IN" sz="12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1EEDA7-F786-4065-6D50-FD4DB4A452E8}"/>
              </a:ext>
            </a:extLst>
          </p:cNvPr>
          <p:cNvSpPr txBox="1"/>
          <p:nvPr/>
        </p:nvSpPr>
        <p:spPr>
          <a:xfrm>
            <a:off x="326003" y="4672627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Case study 2:</a:t>
            </a:r>
          </a:p>
        </p:txBody>
      </p:sp>
    </p:spTree>
    <p:extLst>
      <p:ext uri="{BB962C8B-B14F-4D97-AF65-F5344CB8AC3E}">
        <p14:creationId xmlns:p14="http://schemas.microsoft.com/office/powerpoint/2010/main" val="2775366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704C08-28D7-7D80-E920-734420A7B12A}"/>
              </a:ext>
            </a:extLst>
          </p:cNvPr>
          <p:cNvSpPr txBox="1"/>
          <p:nvPr/>
        </p:nvSpPr>
        <p:spPr>
          <a:xfrm>
            <a:off x="373711" y="373711"/>
            <a:ext cx="894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you are able to ping vpc2 from VPC1 and vp6 from vpc4 at a same time.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79C5A7-15C5-F0C1-4783-D5EA08CBA707}"/>
              </a:ext>
            </a:extLst>
          </p:cNvPr>
          <p:cNvSpPr txBox="1"/>
          <p:nvPr/>
        </p:nvSpPr>
        <p:spPr>
          <a:xfrm>
            <a:off x="87465" y="965909"/>
            <a:ext cx="5197257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VPCS&gt; ping 192.168.10.2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192.168.10.2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time=16.687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192.168.10.2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time=36.231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192.168.10.2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time=21.786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192.168.10.2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time=10.125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192.168.10.2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=5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time=41.536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VPCS&gt; ping 192.168.1.1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time=20.813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time=25.732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time=17.134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=4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time=11.433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84 bytes from 192.168.1.1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icmp_seq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=5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ttl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=64 time=37.409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ms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BCE4E-97CD-D7DD-FE11-ECD367517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722" y="3750735"/>
            <a:ext cx="6907278" cy="189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7F5D09-B83F-050E-6274-E1E29E1B1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22" y="836675"/>
            <a:ext cx="6907278" cy="21212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23B931-BFC1-DBA3-5F3B-F84C65858420}"/>
              </a:ext>
            </a:extLst>
          </p:cNvPr>
          <p:cNvSpPr txBox="1"/>
          <p:nvPr/>
        </p:nvSpPr>
        <p:spPr>
          <a:xfrm>
            <a:off x="326003" y="5868063"/>
            <a:ext cx="114024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see packet capture, when you initiate a ping, the trunk port carries the tagged frames such as</a:t>
            </a:r>
          </a:p>
          <a:p>
            <a:r>
              <a:rPr lang="en-US" dirty="0"/>
              <a:t>VLAN10 and VLAN20.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D56F976-A869-C0EF-DE3E-EF4EC2B60555}"/>
                  </a:ext>
                </a:extLst>
              </p14:cNvPr>
              <p14:cNvContentPartPr/>
              <p14:nvPr/>
            </p14:nvContentPartPr>
            <p14:xfrm>
              <a:off x="5871960" y="2128320"/>
              <a:ext cx="3737520" cy="276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D56F976-A869-C0EF-DE3E-EF4EC2B605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2600" y="2118960"/>
                <a:ext cx="3756240" cy="2784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4BFD75D-C950-5B50-854B-5242E408AE60}"/>
              </a:ext>
            </a:extLst>
          </p:cNvPr>
          <p:cNvSpPr txBox="1"/>
          <p:nvPr/>
        </p:nvSpPr>
        <p:spPr>
          <a:xfrm>
            <a:off x="8364773" y="2128320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</a:rPr>
              <a:t>VLAN TAG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32E4B4-99F9-D227-CE4C-DAEE7D5106A8}"/>
              </a:ext>
            </a:extLst>
          </p:cNvPr>
          <p:cNvSpPr txBox="1"/>
          <p:nvPr/>
        </p:nvSpPr>
        <p:spPr>
          <a:xfrm>
            <a:off x="8738361" y="4609231"/>
            <a:ext cx="133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00FF"/>
                </a:highlight>
              </a:rPr>
              <a:t>VLAN TAG</a:t>
            </a:r>
          </a:p>
        </p:txBody>
      </p:sp>
    </p:spTree>
    <p:extLst>
      <p:ext uri="{BB962C8B-B14F-4D97-AF65-F5344CB8AC3E}">
        <p14:creationId xmlns:p14="http://schemas.microsoft.com/office/powerpoint/2010/main" val="387634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C30E1-CF98-431E-303D-9397BBB4B205}"/>
              </a:ext>
            </a:extLst>
          </p:cNvPr>
          <p:cNvSpPr txBox="1"/>
          <p:nvPr/>
        </p:nvSpPr>
        <p:spPr>
          <a:xfrm>
            <a:off x="397565" y="1192865"/>
            <a:ext cx="939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make sure both the ends trunk is configured. if you want to allow only either </a:t>
            </a:r>
          </a:p>
          <a:p>
            <a:r>
              <a:rPr lang="en-US" dirty="0" err="1"/>
              <a:t>Vlan</a:t>
            </a:r>
            <a:r>
              <a:rPr lang="en-US" dirty="0"/>
              <a:t> 20 or </a:t>
            </a:r>
            <a:r>
              <a:rPr lang="en-US" dirty="0" err="1"/>
              <a:t>vlan</a:t>
            </a:r>
            <a:r>
              <a:rPr lang="en-US" dirty="0"/>
              <a:t> 10, you can use below command.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308320-C53E-4E47-BD55-41BA013BC695}"/>
              </a:ext>
            </a:extLst>
          </p:cNvPr>
          <p:cNvSpPr txBox="1"/>
          <p:nvPr/>
        </p:nvSpPr>
        <p:spPr>
          <a:xfrm>
            <a:off x="532737" y="1916264"/>
            <a:ext cx="64716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swi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switch3(config)#int e0/1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trunk allowed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?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WORD    VLAN IDs of the allowed VLANs when this port is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trunking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mode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add     add VLANs to the current list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all     all VLANs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except  all VLANs except the following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none    no VLANs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remove  remove VLANs from the current list</a:t>
            </a:r>
          </a:p>
          <a:p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switch3(config-if)#switchport trunk allowed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vlan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4F7E0-85F1-2B0A-B196-9A62EA06FC2B}"/>
              </a:ext>
            </a:extLst>
          </p:cNvPr>
          <p:cNvSpPr txBox="1"/>
          <p:nvPr/>
        </p:nvSpPr>
        <p:spPr>
          <a:xfrm>
            <a:off x="453224" y="4301656"/>
            <a:ext cx="683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use above options according to your requirement.</a:t>
            </a:r>
          </a:p>
          <a:p>
            <a:r>
              <a:rPr lang="en-US" dirty="0"/>
              <a:t>Useful commands: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0E913A-2637-DCA0-C11B-11C832E696EB}"/>
              </a:ext>
            </a:extLst>
          </p:cNvPr>
          <p:cNvSpPr txBox="1"/>
          <p:nvPr/>
        </p:nvSpPr>
        <p:spPr>
          <a:xfrm>
            <a:off x="453224" y="4828887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Nunito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vlan brief</a:t>
            </a:r>
            <a:endParaRPr lang="en-IN" b="0" i="0" dirty="0">
              <a:effectLst/>
              <a:latin typeface="Nunito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Nunito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interfaces trunk</a:t>
            </a:r>
            <a:endParaRPr lang="en-IN" b="0" i="0" dirty="0">
              <a:effectLst/>
              <a:latin typeface="Nunito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Nunito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interfaces switchport</a:t>
            </a:r>
            <a:endParaRPr lang="en-IN" b="0" i="0" dirty="0">
              <a:effectLst/>
              <a:latin typeface="Nunito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Nunito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interfaces status</a:t>
            </a:r>
            <a:endParaRPr lang="en-IN" b="0" i="0" dirty="0">
              <a:effectLst/>
              <a:latin typeface="Nunito" pitchFamily="2" charset="77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effectLst/>
                <a:latin typeface="Nunito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show spanning-tree</a:t>
            </a:r>
            <a:endParaRPr lang="en-IN" b="0" i="0" dirty="0">
              <a:effectLst/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394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15353</TotalTime>
  <Words>887</Words>
  <Application>Microsoft Macintosh PowerPoint</Application>
  <PresentationFormat>Widescreen</PresentationFormat>
  <Paragraphs>126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Century Gothic</vt:lpstr>
      <vt:lpstr>Consolas</vt:lpstr>
      <vt:lpstr>Nunito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After successfully completing this session you will able to understand below topics:</dc:title>
  <dc:creator>E RAMESH GOUD</dc:creator>
  <cp:lastModifiedBy>E. Ramesh Goud</cp:lastModifiedBy>
  <cp:revision>122</cp:revision>
  <dcterms:created xsi:type="dcterms:W3CDTF">2021-02-24T10:44:30Z</dcterms:created>
  <dcterms:modified xsi:type="dcterms:W3CDTF">2024-08-02T07:11:24Z</dcterms:modified>
</cp:coreProperties>
</file>