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308" r:id="rId2"/>
    <p:sldId id="323" r:id="rId3"/>
    <p:sldId id="324" r:id="rId4"/>
    <p:sldId id="325" r:id="rId5"/>
    <p:sldId id="329" r:id="rId6"/>
    <p:sldId id="326" r:id="rId7"/>
    <p:sldId id="328" r:id="rId8"/>
    <p:sldId id="327" r:id="rId9"/>
    <p:sldId id="33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63" autoAdjust="0"/>
    <p:restoredTop sz="94660"/>
  </p:normalViewPr>
  <p:slideViewPr>
    <p:cSldViewPr snapToGrid="0">
      <p:cViewPr varScale="1">
        <p:scale>
          <a:sx n="160" d="100"/>
          <a:sy n="160" d="100"/>
        </p:scale>
        <p:origin x="11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8/3/24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8/3/24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8/3/24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8/3/24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8/3/24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8/3/24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8/3/24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8/3/24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8/3/24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cisco.com/en/US/tech/tk389/tk213/technologies_tech_note09186a0080094714.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cisco.com/en/US/tech/tk389/tk213/technologies_tech_note09186a0080094714.shtml#topic1"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12ADD2-6CD2-9F22-06FE-8AD728759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94939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1C2C209-FDAC-680E-14EF-AF64D58B56AB}"/>
              </a:ext>
            </a:extLst>
          </p:cNvPr>
          <p:cNvSpPr txBox="1"/>
          <p:nvPr/>
        </p:nvSpPr>
        <p:spPr>
          <a:xfrm>
            <a:off x="0" y="0"/>
            <a:ext cx="2965427" cy="646331"/>
          </a:xfrm>
          <a:prstGeom prst="rect">
            <a:avLst/>
          </a:prstGeom>
          <a:noFill/>
        </p:spPr>
        <p:txBody>
          <a:bodyPr wrap="none" rtlCol="0">
            <a:spAutoFit/>
          </a:bodyPr>
          <a:lstStyle/>
          <a:p>
            <a:r>
              <a:rPr lang="en-IN" b="1" i="0" dirty="0">
                <a:solidFill>
                  <a:srgbClr val="FF0000"/>
                </a:solidFill>
                <a:effectLst/>
                <a:highlight>
                  <a:srgbClr val="FFFF00"/>
                </a:highlight>
                <a:latin typeface="var(--headingsfontfamily)"/>
              </a:rPr>
              <a:t>VLAN Trunking protocol(VTP)</a:t>
            </a:r>
          </a:p>
          <a:p>
            <a:endParaRPr lang="en-US" dirty="0">
              <a:solidFill>
                <a:srgbClr val="FF0000"/>
              </a:solidFill>
              <a:highlight>
                <a:srgbClr val="FFFF00"/>
              </a:highlight>
            </a:endParaRPr>
          </a:p>
        </p:txBody>
      </p:sp>
      <p:sp>
        <p:nvSpPr>
          <p:cNvPr id="8" name="TextBox 7">
            <a:extLst>
              <a:ext uri="{FF2B5EF4-FFF2-40B4-BE49-F238E27FC236}">
                <a16:creationId xmlns:a16="http://schemas.microsoft.com/office/drawing/2014/main" id="{C32A4B2D-31E4-4C9A-3C3B-473CD9C01572}"/>
              </a:ext>
            </a:extLst>
          </p:cNvPr>
          <p:cNvSpPr txBox="1"/>
          <p:nvPr/>
        </p:nvSpPr>
        <p:spPr>
          <a:xfrm>
            <a:off x="365760" y="2211185"/>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BF439112-7538-49D8-0703-C1D6F1C07D52}"/>
              </a:ext>
            </a:extLst>
          </p:cNvPr>
          <p:cNvSpPr txBox="1"/>
          <p:nvPr/>
        </p:nvSpPr>
        <p:spPr>
          <a:xfrm>
            <a:off x="293033" y="782426"/>
            <a:ext cx="10057236" cy="2954655"/>
          </a:xfrm>
          <a:prstGeom prst="rect">
            <a:avLst/>
          </a:prstGeom>
          <a:noFill/>
        </p:spPr>
        <p:txBody>
          <a:bodyPr wrap="square" rtlCol="0">
            <a:spAutoFit/>
          </a:bodyPr>
          <a:lstStyle/>
          <a:p>
            <a:r>
              <a:rPr lang="en-IN" sz="1200" dirty="0"/>
              <a:t>VTP (VLAN Trunking Protocol) is a protocol used in network management to simplify the configuration of VLANs across a network of switches. It allows changes made to VLAN settings on one switch to be automatically propagated to all other switches in the same VTP domain, ensuring consistency and reducing the need for manual updates.</a:t>
            </a:r>
          </a:p>
          <a:p>
            <a:pPr algn="l"/>
            <a:r>
              <a:rPr lang="en-IN" sz="1200" b="0" i="0" dirty="0">
                <a:effectLst/>
              </a:rPr>
              <a:t>VTP minimizes misconfigurations and configuration inconsistencies that can cause problems, such as duplicate VLAN names or incorrect VLAN-type specifications. VTP helps you simplify management of the VLAN database across multiple switches.</a:t>
            </a:r>
          </a:p>
          <a:p>
            <a:pPr algn="l"/>
            <a:r>
              <a:rPr lang="en-IN" sz="1200" b="0" i="0" dirty="0">
                <a:effectLst/>
              </a:rPr>
              <a:t>VTP is a Cisco-proprietary protocol and is available on most of the Cisco switches.</a:t>
            </a:r>
          </a:p>
          <a:p>
            <a:pPr algn="l"/>
            <a:endParaRPr lang="en-IN" sz="1200" b="0" i="0" dirty="0">
              <a:effectLst/>
            </a:endParaRPr>
          </a:p>
          <a:p>
            <a:pPr algn="l"/>
            <a:r>
              <a:rPr lang="en-IN" sz="1200" b="1" i="0" dirty="0">
                <a:solidFill>
                  <a:srgbClr val="3333CC"/>
                </a:solidFill>
                <a:effectLst/>
                <a:highlight>
                  <a:srgbClr val="FFFF00"/>
                </a:highlight>
              </a:rPr>
              <a:t>Why we need VTP?</a:t>
            </a:r>
          </a:p>
          <a:p>
            <a:pPr algn="l"/>
            <a:endParaRPr lang="en-IN" sz="1200" b="0" i="0" dirty="0">
              <a:solidFill>
                <a:srgbClr val="333333"/>
              </a:solidFill>
              <a:effectLst/>
              <a:highlight>
                <a:srgbClr val="FFFF00"/>
              </a:highlight>
            </a:endParaRPr>
          </a:p>
          <a:p>
            <a:pPr algn="l"/>
            <a:r>
              <a:rPr lang="en-IN" sz="1200" b="0" i="0" dirty="0">
                <a:effectLst/>
              </a:rPr>
              <a:t>To answer this question, let’s discuss a real and popular network topology.</a:t>
            </a:r>
          </a:p>
          <a:p>
            <a:pPr algn="l"/>
            <a:r>
              <a:rPr lang="en-IN" sz="1200" b="0" i="0" dirty="0">
                <a:effectLst/>
              </a:rPr>
              <a:t>Suppose you are working in a medium company in a 5-floor office. You assigned each floor to a switch for easy management and of course they can be assigned to different VLANs. For example, your bosses can sit in any floor and still access Manage VLAN (VLAN 7). Your technical colleagues can sit anywhere on the floors to access Technical VLAN (VLAN 4). This is the best design because each person’s permission is not limited by the physical location.</a:t>
            </a:r>
          </a:p>
          <a:p>
            <a:endParaRPr lang="en-US" dirty="0"/>
          </a:p>
        </p:txBody>
      </p:sp>
      <p:pic>
        <p:nvPicPr>
          <p:cNvPr id="1026" name="Picture 2">
            <a:extLst>
              <a:ext uri="{FF2B5EF4-FFF2-40B4-BE49-F238E27FC236}">
                <a16:creationId xmlns:a16="http://schemas.microsoft.com/office/drawing/2014/main" id="{08241BDA-2C90-E956-8A21-C76B78C2C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6946" y="3275938"/>
            <a:ext cx="4848076" cy="31844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276ACF1-3C13-2E5C-947A-DB030B4B1D5C}"/>
              </a:ext>
            </a:extLst>
          </p:cNvPr>
          <p:cNvSpPr txBox="1"/>
          <p:nvPr/>
        </p:nvSpPr>
        <p:spPr>
          <a:xfrm>
            <a:off x="166978" y="3572123"/>
            <a:ext cx="6861975" cy="2308324"/>
          </a:xfrm>
          <a:prstGeom prst="rect">
            <a:avLst/>
          </a:prstGeom>
          <a:noFill/>
        </p:spPr>
        <p:txBody>
          <a:bodyPr wrap="square" rtlCol="0">
            <a:spAutoFit/>
          </a:bodyPr>
          <a:lstStyle/>
          <a:p>
            <a:pPr algn="l"/>
            <a:r>
              <a:rPr lang="en-IN" sz="1200" b="1" i="0" dirty="0">
                <a:effectLst/>
                <a:latin typeface="Verdana" panose="020B0604030504040204" pitchFamily="34" charset="0"/>
              </a:rPr>
              <a:t>How VTP Works</a:t>
            </a:r>
            <a:endParaRPr lang="en-IN" sz="1200" b="0" i="0" dirty="0">
              <a:effectLst/>
              <a:latin typeface="Verdana" panose="020B0604030504040204" pitchFamily="34" charset="0"/>
            </a:endParaRPr>
          </a:p>
          <a:p>
            <a:pPr algn="l"/>
            <a:r>
              <a:rPr lang="en-IN" sz="1200" b="0" i="0" dirty="0">
                <a:effectLst/>
                <a:latin typeface="Verdana" panose="020B0604030504040204" pitchFamily="34" charset="0"/>
              </a:rPr>
              <a:t>To make switches exchange their VLAN information with each other, they need to be configured in the same </a:t>
            </a:r>
            <a:r>
              <a:rPr lang="en-IN" sz="1200" b="1" i="0" dirty="0">
                <a:effectLst/>
                <a:latin typeface="Verdana" panose="020B0604030504040204" pitchFamily="34" charset="0"/>
              </a:rPr>
              <a:t>VTP domain</a:t>
            </a:r>
            <a:r>
              <a:rPr lang="en-IN" sz="1200" b="0" i="0" dirty="0">
                <a:effectLst/>
                <a:latin typeface="Verdana" panose="020B0604030504040204" pitchFamily="34" charset="0"/>
              </a:rPr>
              <a:t>. Only switches belonging to the same domain share their VLAN information. When a change is made to the VLAN database, it is propagated to all switches via </a:t>
            </a:r>
            <a:r>
              <a:rPr lang="en-IN" sz="1200" b="1" i="0" dirty="0">
                <a:effectLst/>
                <a:latin typeface="Verdana" panose="020B0604030504040204" pitchFamily="34" charset="0"/>
              </a:rPr>
              <a:t>VTP advertisements</a:t>
            </a:r>
            <a:r>
              <a:rPr lang="en-IN" sz="1200" b="0" i="0" dirty="0">
                <a:effectLst/>
                <a:latin typeface="Verdana" panose="020B0604030504040204" pitchFamily="34" charset="0"/>
              </a:rPr>
              <a:t>.</a:t>
            </a:r>
          </a:p>
          <a:p>
            <a:pPr algn="l"/>
            <a:r>
              <a:rPr lang="en-IN" sz="1200" b="0" i="0" dirty="0">
                <a:effectLst/>
                <a:latin typeface="Verdana" panose="020B0604030504040204" pitchFamily="34" charset="0"/>
              </a:rPr>
              <a:t>To maintain domain consistency, only one switch should be allowed to create (or delete, modify) new VLANs. This switch is like the “master” of the whole VTP domain and it is operated in </a:t>
            </a:r>
            <a:r>
              <a:rPr lang="en-IN" sz="1200" b="1" i="0" dirty="0">
                <a:effectLst/>
                <a:latin typeface="Verdana" panose="020B0604030504040204" pitchFamily="34" charset="0"/>
              </a:rPr>
              <a:t>Server mode</a:t>
            </a:r>
            <a:r>
              <a:rPr lang="en-IN" sz="1200" b="0" i="0" dirty="0">
                <a:effectLst/>
                <a:latin typeface="Verdana" panose="020B0604030504040204" pitchFamily="34" charset="0"/>
              </a:rPr>
              <a:t>. This is also the default mode.</a:t>
            </a:r>
          </a:p>
          <a:p>
            <a:pPr algn="l"/>
            <a:r>
              <a:rPr lang="en-IN" sz="1200" b="0" i="0" dirty="0">
                <a:effectLst/>
                <a:latin typeface="Verdana" panose="020B0604030504040204" pitchFamily="34" charset="0"/>
              </a:rPr>
              <a:t>Other switches are only allowed to receive and forward updates from the “server” switch. They are operated in </a:t>
            </a:r>
            <a:r>
              <a:rPr lang="en-IN" sz="1200" b="1" i="0" dirty="0">
                <a:effectLst/>
                <a:latin typeface="Verdana" panose="020B0604030504040204" pitchFamily="34" charset="0"/>
              </a:rPr>
              <a:t>Client mode</a:t>
            </a:r>
            <a:r>
              <a:rPr lang="en-IN" sz="1200" b="0" i="0" dirty="0">
                <a:effectLst/>
                <a:latin typeface="Verdana" panose="020B0604030504040204" pitchFamily="34" charset="0"/>
              </a:rPr>
              <a:t>. Switches in this mode cannot create, delete or modify VLANs.</a:t>
            </a:r>
          </a:p>
          <a:p>
            <a:endParaRPr lang="en-US" sz="1200" dirty="0"/>
          </a:p>
        </p:txBody>
      </p:sp>
    </p:spTree>
    <p:extLst>
      <p:ext uri="{BB962C8B-B14F-4D97-AF65-F5344CB8AC3E}">
        <p14:creationId xmlns:p14="http://schemas.microsoft.com/office/powerpoint/2010/main" val="92779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1B64603-0FB6-784A-119F-F089B00EA2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0" y="93759"/>
            <a:ext cx="584200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97DAB98-2997-83AE-64CD-C27C71445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3023" y="2927737"/>
            <a:ext cx="5842000" cy="2070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D750E73-7071-0C29-6AD7-712C83C1EA22}"/>
              </a:ext>
            </a:extLst>
          </p:cNvPr>
          <p:cNvSpPr txBox="1"/>
          <p:nvPr/>
        </p:nvSpPr>
        <p:spPr>
          <a:xfrm>
            <a:off x="95416" y="214685"/>
            <a:ext cx="5526155" cy="6186309"/>
          </a:xfrm>
          <a:prstGeom prst="rect">
            <a:avLst/>
          </a:prstGeom>
          <a:noFill/>
        </p:spPr>
        <p:txBody>
          <a:bodyPr wrap="square" rtlCol="0">
            <a:spAutoFit/>
          </a:bodyPr>
          <a:lstStyle/>
          <a:p>
            <a:r>
              <a:rPr lang="en-IN" sz="1200" b="0" i="0" dirty="0">
                <a:effectLst/>
                <a:latin typeface="Verdana" panose="020B0604030504040204" pitchFamily="34" charset="0"/>
              </a:rPr>
              <a:t>In some cases, the network manager doesn’t want a switch to learn VTP information from other switches. He can set it to </a:t>
            </a:r>
            <a:r>
              <a:rPr lang="en-IN" sz="1200" b="1" i="0" dirty="0">
                <a:effectLst/>
                <a:latin typeface="Verdana" panose="020B0604030504040204" pitchFamily="34" charset="0"/>
              </a:rPr>
              <a:t>Transparent mode</a:t>
            </a:r>
            <a:r>
              <a:rPr lang="en-IN" sz="1200" b="0" i="0" dirty="0">
                <a:effectLst/>
                <a:latin typeface="Verdana" panose="020B0604030504040204" pitchFamily="34" charset="0"/>
              </a:rPr>
              <a:t>. In this mode, a switch maintains its own VLAN database and never learn any VTP information from other switches (even from the switch in VTP server mode). However, it still forwards VTP advertisements from the server to other switches (but doesn’t read that advertisement). A transparent switch can add, delete and modify VLAN database locally.</a:t>
            </a:r>
          </a:p>
          <a:p>
            <a:endParaRPr lang="en-IN" sz="1200" b="0" i="0" dirty="0">
              <a:effectLst/>
              <a:latin typeface="Verdana" panose="020B0604030504040204" pitchFamily="34" charset="0"/>
            </a:endParaRPr>
          </a:p>
          <a:p>
            <a:r>
              <a:rPr lang="en-IN" sz="1200" b="0" i="0" dirty="0">
                <a:effectLst/>
                <a:latin typeface="Times"/>
              </a:rPr>
              <a:t>1.Configure the VTP-SERVER switch as a VTP server</a:t>
            </a:r>
            <a:br>
              <a:rPr lang="en-IN" sz="1200" dirty="0"/>
            </a:br>
            <a:br>
              <a:rPr lang="en-IN" sz="1200" dirty="0"/>
            </a:br>
            <a:r>
              <a:rPr lang="en-IN" sz="1200" b="0" i="0" dirty="0">
                <a:effectLst/>
                <a:latin typeface="Times"/>
              </a:rPr>
              <a:t>2.Connect to the 3 other switches and configure them as VTP clients.</a:t>
            </a:r>
            <a:br>
              <a:rPr lang="en-IN" sz="1200" dirty="0"/>
            </a:br>
            <a:r>
              <a:rPr lang="en-IN" sz="1200" b="0" i="0" dirty="0">
                <a:effectLst/>
                <a:latin typeface="Times"/>
              </a:rPr>
              <a:t>All links between </a:t>
            </a:r>
            <a:r>
              <a:rPr lang="en-IN" sz="1200" b="0" i="0" dirty="0" err="1">
                <a:effectLst/>
                <a:latin typeface="Times"/>
              </a:rPr>
              <a:t>swiches</a:t>
            </a:r>
            <a:r>
              <a:rPr lang="en-IN" sz="1200" b="0" i="0" dirty="0">
                <a:effectLst/>
                <a:latin typeface="Times"/>
              </a:rPr>
              <a:t> must be configured as trunk lines.</a:t>
            </a:r>
            <a:br>
              <a:rPr lang="en-IN" sz="1200" dirty="0"/>
            </a:br>
            <a:br>
              <a:rPr lang="en-IN" sz="1200" dirty="0"/>
            </a:br>
            <a:r>
              <a:rPr lang="en-IN" sz="1200" b="0" i="0" dirty="0">
                <a:effectLst/>
                <a:latin typeface="Times"/>
              </a:rPr>
              <a:t>3.Configure VTP domain name as "TESTDOMAIN" and VTP password as "cisco"</a:t>
            </a:r>
            <a:br>
              <a:rPr lang="en-IN" sz="1200" dirty="0"/>
            </a:br>
            <a:br>
              <a:rPr lang="en-IN" sz="1200" dirty="0"/>
            </a:br>
            <a:r>
              <a:rPr lang="en-IN" sz="1200" b="0" i="0" dirty="0">
                <a:effectLst/>
                <a:latin typeface="Times"/>
              </a:rPr>
              <a:t>4.Configure VLAN 10 with name "STUDENTS" and VLAN 50 with name "SERVERS"</a:t>
            </a:r>
            <a:br>
              <a:rPr lang="en-IN" sz="1200" dirty="0"/>
            </a:br>
            <a:br>
              <a:rPr lang="en-IN" sz="1200" dirty="0"/>
            </a:br>
            <a:r>
              <a:rPr lang="en-IN" sz="1200" b="0" i="0" dirty="0">
                <a:effectLst/>
                <a:latin typeface="Times"/>
              </a:rPr>
              <a:t>5. Check propagation on all switches of the VTP domain.</a:t>
            </a:r>
          </a:p>
          <a:p>
            <a:endParaRPr lang="en-IN" sz="1200" dirty="0">
              <a:latin typeface="Times"/>
            </a:endParaRPr>
          </a:p>
          <a:p>
            <a:pPr algn="l"/>
            <a:r>
              <a:rPr lang="en-IN" sz="1200" b="1" i="0" dirty="0">
                <a:effectLst/>
                <a:latin typeface="Verdana" panose="020B0604030504040204" pitchFamily="34" charset="0"/>
              </a:rPr>
              <a:t>VTP Configuration</a:t>
            </a:r>
            <a:endParaRPr lang="en-IN" sz="1200" b="0" i="0" dirty="0">
              <a:effectLst/>
              <a:latin typeface="Verdana" panose="020B0604030504040204" pitchFamily="34" charset="0"/>
            </a:endParaRPr>
          </a:p>
          <a:p>
            <a:pPr algn="l"/>
            <a:r>
              <a:rPr lang="en-IN" sz="1200" b="1" i="0" dirty="0">
                <a:effectLst/>
                <a:latin typeface="Verdana" panose="020B0604030504040204" pitchFamily="34" charset="0"/>
              </a:rPr>
              <a:t>Main </a:t>
            </a:r>
            <a:r>
              <a:rPr lang="en-IN" sz="1200" b="1" i="0" dirty="0" err="1">
                <a:effectLst/>
                <a:latin typeface="Verdana" panose="020B0604030504040204" pitchFamily="34" charset="0"/>
              </a:rPr>
              <a:t>Sw</a:t>
            </a:r>
            <a:r>
              <a:rPr lang="en-IN" sz="1200" b="1" i="0" dirty="0">
                <a:effectLst/>
                <a:latin typeface="Verdana" panose="020B0604030504040204" pitchFamily="34" charset="0"/>
              </a:rPr>
              <a:t>(config)#</a:t>
            </a:r>
            <a:r>
              <a:rPr lang="en-IN" sz="1200" b="1" i="0" dirty="0" err="1">
                <a:effectLst/>
                <a:latin typeface="Verdana" panose="020B0604030504040204" pitchFamily="34" charset="0"/>
              </a:rPr>
              <a:t>vtp</a:t>
            </a:r>
            <a:r>
              <a:rPr lang="en-IN" sz="1200" b="1" i="0" dirty="0">
                <a:effectLst/>
                <a:latin typeface="Verdana" panose="020B0604030504040204" pitchFamily="34" charset="0"/>
              </a:rPr>
              <a:t> version 2</a:t>
            </a:r>
            <a:br>
              <a:rPr lang="en-IN" sz="1200" b="1" i="0" dirty="0">
                <a:effectLst/>
                <a:latin typeface="Verdana" panose="020B0604030504040204" pitchFamily="34" charset="0"/>
              </a:rPr>
            </a:br>
            <a:r>
              <a:rPr lang="en-IN" sz="1200" b="1" i="0" dirty="0">
                <a:effectLst/>
                <a:latin typeface="Verdana" panose="020B0604030504040204" pitchFamily="34" charset="0"/>
              </a:rPr>
              <a:t>Main </a:t>
            </a:r>
            <a:r>
              <a:rPr lang="en-IN" sz="1200" b="1" i="0" dirty="0" err="1">
                <a:effectLst/>
                <a:latin typeface="Verdana" panose="020B0604030504040204" pitchFamily="34" charset="0"/>
              </a:rPr>
              <a:t>Sw</a:t>
            </a:r>
            <a:r>
              <a:rPr lang="en-IN" sz="1200" b="1" i="0" dirty="0">
                <a:effectLst/>
                <a:latin typeface="Verdana" panose="020B0604030504040204" pitchFamily="34" charset="0"/>
              </a:rPr>
              <a:t>(config)#</a:t>
            </a:r>
            <a:r>
              <a:rPr lang="en-IN" sz="1200" b="1" i="0" dirty="0" err="1">
                <a:effectLst/>
                <a:latin typeface="Verdana" panose="020B0604030504040204" pitchFamily="34" charset="0"/>
              </a:rPr>
              <a:t>vtp</a:t>
            </a:r>
            <a:r>
              <a:rPr lang="en-IN" sz="1200" b="1" i="0" dirty="0">
                <a:effectLst/>
                <a:latin typeface="Verdana" panose="020B0604030504040204" pitchFamily="34" charset="0"/>
              </a:rPr>
              <a:t> domain </a:t>
            </a:r>
            <a:r>
              <a:rPr lang="en-IN" sz="1200" b="1" i="0" dirty="0" err="1">
                <a:effectLst/>
                <a:latin typeface="Verdana" panose="020B0604030504040204" pitchFamily="34" charset="0"/>
              </a:rPr>
              <a:t>rameshtech</a:t>
            </a:r>
            <a:br>
              <a:rPr lang="en-IN" sz="1200" b="1" i="0" dirty="0">
                <a:effectLst/>
                <a:latin typeface="Verdana" panose="020B0604030504040204" pitchFamily="34" charset="0"/>
              </a:rPr>
            </a:br>
            <a:r>
              <a:rPr lang="en-IN" sz="1200" b="1" i="0" dirty="0">
                <a:effectLst/>
                <a:latin typeface="Verdana" panose="020B0604030504040204" pitchFamily="34" charset="0"/>
              </a:rPr>
              <a:t>Main </a:t>
            </a:r>
            <a:r>
              <a:rPr lang="en-IN" sz="1200" b="1" i="0" dirty="0" err="1">
                <a:effectLst/>
                <a:latin typeface="Verdana" panose="020B0604030504040204" pitchFamily="34" charset="0"/>
              </a:rPr>
              <a:t>Sw</a:t>
            </a:r>
            <a:r>
              <a:rPr lang="en-IN" sz="1200" b="1" i="0" dirty="0">
                <a:effectLst/>
                <a:latin typeface="Verdana" panose="020B0604030504040204" pitchFamily="34" charset="0"/>
              </a:rPr>
              <a:t>(config)#</a:t>
            </a:r>
            <a:r>
              <a:rPr lang="en-IN" sz="1200" b="1" i="0" dirty="0" err="1">
                <a:effectLst/>
                <a:latin typeface="Verdana" panose="020B0604030504040204" pitchFamily="34" charset="0"/>
              </a:rPr>
              <a:t>vtp</a:t>
            </a:r>
            <a:r>
              <a:rPr lang="en-IN" sz="1200" b="1" i="0" dirty="0">
                <a:effectLst/>
                <a:latin typeface="Verdana" panose="020B0604030504040204" pitchFamily="34" charset="0"/>
              </a:rPr>
              <a:t> mode server</a:t>
            </a:r>
            <a:br>
              <a:rPr lang="en-IN" sz="1200" b="1" i="0" dirty="0">
                <a:effectLst/>
                <a:latin typeface="Verdana" panose="020B0604030504040204" pitchFamily="34" charset="0"/>
              </a:rPr>
            </a:br>
            <a:r>
              <a:rPr lang="en-IN" sz="1200" b="1" i="0" dirty="0">
                <a:effectLst/>
                <a:latin typeface="Verdana" panose="020B0604030504040204" pitchFamily="34" charset="0"/>
              </a:rPr>
              <a:t>Main </a:t>
            </a:r>
            <a:r>
              <a:rPr lang="en-IN" sz="1200" b="1" i="0" dirty="0" err="1">
                <a:effectLst/>
                <a:latin typeface="Verdana" panose="020B0604030504040204" pitchFamily="34" charset="0"/>
              </a:rPr>
              <a:t>Sw</a:t>
            </a:r>
            <a:r>
              <a:rPr lang="en-IN" sz="1200" b="1" i="0" dirty="0">
                <a:effectLst/>
                <a:latin typeface="Verdana" panose="020B0604030504040204" pitchFamily="34" charset="0"/>
              </a:rPr>
              <a:t>(config)#</a:t>
            </a:r>
            <a:r>
              <a:rPr lang="en-IN" sz="1200" b="1" i="0" dirty="0" err="1">
                <a:effectLst/>
                <a:latin typeface="Verdana" panose="020B0604030504040204" pitchFamily="34" charset="0"/>
              </a:rPr>
              <a:t>vtp</a:t>
            </a:r>
            <a:r>
              <a:rPr lang="en-IN" sz="1200" b="1" i="0" dirty="0">
                <a:effectLst/>
                <a:latin typeface="Verdana" panose="020B0604030504040204" pitchFamily="34" charset="0"/>
              </a:rPr>
              <a:t> password </a:t>
            </a:r>
            <a:r>
              <a:rPr lang="en-IN" sz="1200" b="1" i="0" dirty="0" err="1">
                <a:effectLst/>
                <a:latin typeface="Verdana" panose="020B0604030504040204" pitchFamily="34" charset="0"/>
              </a:rPr>
              <a:t>keepitsecret</a:t>
            </a:r>
            <a:endParaRPr lang="en-IN" sz="1200" b="0" i="0" dirty="0">
              <a:effectLst/>
              <a:latin typeface="Verdana" panose="020B0604030504040204" pitchFamily="34" charset="0"/>
            </a:endParaRPr>
          </a:p>
          <a:p>
            <a:pPr algn="l"/>
            <a:r>
              <a:rPr lang="en-IN" sz="1200" b="0" i="0" dirty="0">
                <a:effectLst/>
                <a:latin typeface="Verdana" panose="020B0604030504040204" pitchFamily="34" charset="0"/>
              </a:rPr>
              <a:t>On client switches</a:t>
            </a:r>
          </a:p>
          <a:p>
            <a:pPr algn="l"/>
            <a:r>
              <a:rPr lang="en-IN" sz="1200" b="1" i="0" dirty="0">
                <a:effectLst/>
                <a:latin typeface="Verdana" panose="020B0604030504040204" pitchFamily="34" charset="0"/>
              </a:rPr>
              <a:t>Client(config)#</a:t>
            </a:r>
            <a:r>
              <a:rPr lang="en-IN" sz="1200" b="1" i="0" dirty="0" err="1">
                <a:effectLst/>
                <a:latin typeface="Verdana" panose="020B0604030504040204" pitchFamily="34" charset="0"/>
              </a:rPr>
              <a:t>vtp</a:t>
            </a:r>
            <a:r>
              <a:rPr lang="en-IN" sz="1200" b="1" i="0" dirty="0">
                <a:effectLst/>
                <a:latin typeface="Verdana" panose="020B0604030504040204" pitchFamily="34" charset="0"/>
              </a:rPr>
              <a:t> version 2</a:t>
            </a:r>
            <a:br>
              <a:rPr lang="en-IN" sz="1200" b="1" i="0" dirty="0">
                <a:effectLst/>
                <a:latin typeface="Verdana" panose="020B0604030504040204" pitchFamily="34" charset="0"/>
              </a:rPr>
            </a:br>
            <a:r>
              <a:rPr lang="en-IN" sz="1200" b="1" i="0" dirty="0">
                <a:effectLst/>
                <a:latin typeface="Verdana" panose="020B0604030504040204" pitchFamily="34" charset="0"/>
              </a:rPr>
              <a:t>Client(config)#</a:t>
            </a:r>
            <a:r>
              <a:rPr lang="en-IN" sz="1200" b="1" i="0" dirty="0" err="1">
                <a:effectLst/>
                <a:latin typeface="Verdana" panose="020B0604030504040204" pitchFamily="34" charset="0"/>
              </a:rPr>
              <a:t>vtp</a:t>
            </a:r>
            <a:r>
              <a:rPr lang="en-IN" sz="1200" b="1" i="0" dirty="0">
                <a:effectLst/>
                <a:latin typeface="Verdana" panose="020B0604030504040204" pitchFamily="34" charset="0"/>
              </a:rPr>
              <a:t> domain </a:t>
            </a:r>
            <a:r>
              <a:rPr lang="en-IN" sz="1200" b="1" i="0" dirty="0" err="1">
                <a:effectLst/>
                <a:latin typeface="Verdana" panose="020B0604030504040204" pitchFamily="34" charset="0"/>
              </a:rPr>
              <a:t>rameshtech</a:t>
            </a:r>
            <a:br>
              <a:rPr lang="en-IN" sz="1200" b="1" i="0" dirty="0">
                <a:effectLst/>
                <a:latin typeface="Verdana" panose="020B0604030504040204" pitchFamily="34" charset="0"/>
              </a:rPr>
            </a:br>
            <a:r>
              <a:rPr lang="en-IN" sz="1200" b="1" i="0" dirty="0">
                <a:effectLst/>
                <a:latin typeface="Verdana" panose="020B0604030504040204" pitchFamily="34" charset="0"/>
              </a:rPr>
              <a:t>Client(config)#</a:t>
            </a:r>
            <a:r>
              <a:rPr lang="en-IN" sz="1200" b="1" i="0" dirty="0" err="1">
                <a:effectLst/>
                <a:latin typeface="Verdana" panose="020B0604030504040204" pitchFamily="34" charset="0"/>
              </a:rPr>
              <a:t>vtp</a:t>
            </a:r>
            <a:r>
              <a:rPr lang="en-IN" sz="1200" b="1" i="0" dirty="0">
                <a:effectLst/>
                <a:latin typeface="Verdana" panose="020B0604030504040204" pitchFamily="34" charset="0"/>
              </a:rPr>
              <a:t> password </a:t>
            </a:r>
            <a:r>
              <a:rPr lang="en-IN" sz="1200" b="1" i="0" dirty="0" err="1">
                <a:effectLst/>
                <a:latin typeface="Verdana" panose="020B0604030504040204" pitchFamily="34" charset="0"/>
              </a:rPr>
              <a:t>keepitsecret</a:t>
            </a:r>
            <a:br>
              <a:rPr lang="en-IN" sz="1200" b="1" i="0" dirty="0">
                <a:effectLst/>
                <a:latin typeface="Verdana" panose="020B0604030504040204" pitchFamily="34" charset="0"/>
              </a:rPr>
            </a:br>
            <a:r>
              <a:rPr lang="en-IN" sz="1200" b="1" i="0" dirty="0">
                <a:effectLst/>
                <a:latin typeface="Verdana" panose="020B0604030504040204" pitchFamily="34" charset="0"/>
              </a:rPr>
              <a:t>Client(config)#</a:t>
            </a:r>
            <a:r>
              <a:rPr lang="en-IN" sz="1200" b="1" i="0" dirty="0" err="1">
                <a:effectLst/>
                <a:latin typeface="Verdana" panose="020B0604030504040204" pitchFamily="34" charset="0"/>
              </a:rPr>
              <a:t>vtp</a:t>
            </a:r>
            <a:r>
              <a:rPr lang="en-IN" sz="1200" b="1" i="0" dirty="0">
                <a:effectLst/>
                <a:latin typeface="Verdana" panose="020B0604030504040204" pitchFamily="34" charset="0"/>
              </a:rPr>
              <a:t> mode client</a:t>
            </a:r>
            <a:endParaRPr lang="en-IN" sz="1200" b="0" i="0" dirty="0">
              <a:effectLst/>
              <a:latin typeface="Verdana" panose="020B0604030504040204" pitchFamily="34" charset="0"/>
            </a:endParaRPr>
          </a:p>
          <a:p>
            <a:endParaRPr lang="en-US" sz="1200" dirty="0"/>
          </a:p>
        </p:txBody>
      </p:sp>
      <p:sp>
        <p:nvSpPr>
          <p:cNvPr id="7" name="TextBox 6">
            <a:extLst>
              <a:ext uri="{FF2B5EF4-FFF2-40B4-BE49-F238E27FC236}">
                <a16:creationId xmlns:a16="http://schemas.microsoft.com/office/drawing/2014/main" id="{FD07CECC-F100-2892-92D6-4F1D15C1C41E}"/>
              </a:ext>
            </a:extLst>
          </p:cNvPr>
          <p:cNvSpPr txBox="1"/>
          <p:nvPr/>
        </p:nvSpPr>
        <p:spPr>
          <a:xfrm>
            <a:off x="142126" y="6162260"/>
            <a:ext cx="1755609" cy="369332"/>
          </a:xfrm>
          <a:prstGeom prst="rect">
            <a:avLst/>
          </a:prstGeom>
          <a:noFill/>
        </p:spPr>
        <p:txBody>
          <a:bodyPr wrap="none" rtlCol="0">
            <a:spAutoFit/>
          </a:bodyPr>
          <a:lstStyle/>
          <a:p>
            <a:r>
              <a:rPr lang="en-IN" b="1" i="0" dirty="0">
                <a:solidFill>
                  <a:srgbClr val="495057"/>
                </a:solidFill>
                <a:effectLst/>
                <a:highlight>
                  <a:srgbClr val="FFFFFF"/>
                </a:highlight>
                <a:latin typeface="Times"/>
              </a:rPr>
              <a:t>show </a:t>
            </a:r>
            <a:r>
              <a:rPr lang="en-IN" b="1" i="0" dirty="0" err="1">
                <a:solidFill>
                  <a:srgbClr val="495057"/>
                </a:solidFill>
                <a:effectLst/>
                <a:highlight>
                  <a:srgbClr val="FFFFFF"/>
                </a:highlight>
                <a:latin typeface="Times"/>
              </a:rPr>
              <a:t>vtp</a:t>
            </a:r>
            <a:r>
              <a:rPr lang="en-IN" b="1" i="0" dirty="0">
                <a:solidFill>
                  <a:srgbClr val="495057"/>
                </a:solidFill>
                <a:effectLst/>
                <a:highlight>
                  <a:srgbClr val="FFFFFF"/>
                </a:highlight>
                <a:latin typeface="Times"/>
              </a:rPr>
              <a:t> status</a:t>
            </a:r>
            <a:r>
              <a:rPr lang="en-IN" b="0" i="0" dirty="0">
                <a:solidFill>
                  <a:srgbClr val="495057"/>
                </a:solidFill>
                <a:effectLst/>
                <a:highlight>
                  <a:srgbClr val="FFFFFF"/>
                </a:highlight>
                <a:latin typeface="Times"/>
              </a:rPr>
              <a:t> </a:t>
            </a:r>
            <a:endParaRPr lang="en-US" dirty="0"/>
          </a:p>
        </p:txBody>
      </p:sp>
    </p:spTree>
    <p:extLst>
      <p:ext uri="{BB962C8B-B14F-4D97-AF65-F5344CB8AC3E}">
        <p14:creationId xmlns:p14="http://schemas.microsoft.com/office/powerpoint/2010/main" val="935390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B42B17-F44F-D719-E065-B36EF057E4F3}"/>
              </a:ext>
            </a:extLst>
          </p:cNvPr>
          <p:cNvSpPr txBox="1"/>
          <p:nvPr/>
        </p:nvSpPr>
        <p:spPr>
          <a:xfrm>
            <a:off x="127220" y="381663"/>
            <a:ext cx="10320794" cy="4616648"/>
          </a:xfrm>
          <a:prstGeom prst="rect">
            <a:avLst/>
          </a:prstGeom>
          <a:noFill/>
        </p:spPr>
        <p:txBody>
          <a:bodyPr wrap="square" rtlCol="0">
            <a:spAutoFit/>
          </a:bodyPr>
          <a:lstStyle/>
          <a:p>
            <a:r>
              <a:rPr lang="en-IN" sz="1400" dirty="0">
                <a:solidFill>
                  <a:srgbClr val="FF0000"/>
                </a:solidFill>
                <a:highlight>
                  <a:srgbClr val="FFFF00"/>
                </a:highlight>
              </a:rPr>
              <a:t>VTP (VLAN Trunking Protocol) can be very useful, but it also introduces several potential issues in real-world network environments:</a:t>
            </a:r>
          </a:p>
          <a:p>
            <a:endParaRPr lang="en-IN" sz="1400" dirty="0">
              <a:solidFill>
                <a:srgbClr val="FF0000"/>
              </a:solidFill>
              <a:highlight>
                <a:srgbClr val="FFFF00"/>
              </a:highlight>
            </a:endParaRPr>
          </a:p>
          <a:p>
            <a:pPr>
              <a:buFont typeface="+mj-lt"/>
              <a:buAutoNum type="arabicPeriod"/>
            </a:pPr>
            <a:r>
              <a:rPr lang="en-IN" sz="1400" b="1" dirty="0"/>
              <a:t>VLAN Deletion</a:t>
            </a:r>
            <a:r>
              <a:rPr lang="en-IN" sz="1400" dirty="0"/>
              <a:t>: If a switch with a higher VTP revision number (e.g., one that has been reset and reconfigured) is introduced into the network, it can overwrite the VLAN configuration of all switches in the domain, potentially deleting important VLANs.</a:t>
            </a:r>
          </a:p>
          <a:p>
            <a:pPr>
              <a:buFont typeface="+mj-lt"/>
              <a:buAutoNum type="arabicPeriod"/>
            </a:pPr>
            <a:r>
              <a:rPr lang="en-IN" sz="1400" b="1" dirty="0"/>
              <a:t>Inconsistent VLANs</a:t>
            </a:r>
            <a:r>
              <a:rPr lang="en-IN" sz="1400" dirty="0"/>
              <a:t>: Changes in VTP domain names, passwords, or modes can lead to inconsistent VLAN configurations across the network, causing communication problems and outages.</a:t>
            </a:r>
          </a:p>
          <a:p>
            <a:pPr>
              <a:buFont typeface="+mj-lt"/>
              <a:buAutoNum type="arabicPeriod"/>
            </a:pPr>
            <a:r>
              <a:rPr lang="en-IN" sz="1400" b="1" dirty="0"/>
              <a:t>VTP Pruning Issues</a:t>
            </a:r>
            <a:r>
              <a:rPr lang="en-IN" sz="1400" dirty="0"/>
              <a:t>: VTP pruning, designed to reduce unnecessary VLAN traffic, can sometimes cause issues if it inadvertently prunes necessary VLANs, leading to connectivity problems.</a:t>
            </a:r>
          </a:p>
          <a:p>
            <a:pPr>
              <a:buFont typeface="+mj-lt"/>
              <a:buAutoNum type="arabicPeriod"/>
            </a:pPr>
            <a:r>
              <a:rPr lang="en-IN" sz="1400" b="1" dirty="0"/>
              <a:t>Unintended Changes</a:t>
            </a:r>
            <a:r>
              <a:rPr lang="en-IN" sz="1400" dirty="0"/>
              <a:t>: Mistakes in VTP configuration can propagate unintended changes quickly across the entire network, making troubleshooting more challenging.</a:t>
            </a:r>
          </a:p>
          <a:p>
            <a:pPr>
              <a:buFont typeface="+mj-lt"/>
              <a:buAutoNum type="arabicPeriod"/>
            </a:pPr>
            <a:r>
              <a:rPr lang="en-IN" sz="1400" b="1" dirty="0"/>
              <a:t>Security Risks</a:t>
            </a:r>
            <a:r>
              <a:rPr lang="en-IN" sz="1400" dirty="0"/>
              <a:t>: VTP can pose a security risk if unauthorized devices are connected to the network, as they can potentially alter VLAN configurations if they join the VTP domain.</a:t>
            </a:r>
          </a:p>
          <a:p>
            <a:pPr>
              <a:buFont typeface="+mj-lt"/>
              <a:buAutoNum type="arabicPeriod"/>
            </a:pPr>
            <a:r>
              <a:rPr lang="en-IN" sz="1400" b="1" dirty="0"/>
              <a:t>VTP Version Compatibility</a:t>
            </a:r>
            <a:r>
              <a:rPr lang="en-IN" sz="1400" dirty="0"/>
              <a:t>: Different versions of VTP (version 1, 2, and 3) have varying features and compatibility issues. Mixing different versions in the same network can cause unpredictable </a:t>
            </a:r>
            <a:r>
              <a:rPr lang="en-IN" sz="1400" dirty="0" err="1"/>
              <a:t>behavior</a:t>
            </a:r>
            <a:r>
              <a:rPr lang="en-IN" sz="1400" dirty="0"/>
              <a:t>.</a:t>
            </a:r>
          </a:p>
          <a:p>
            <a:pPr>
              <a:buFont typeface="+mj-lt"/>
              <a:buAutoNum type="arabicPeriod"/>
            </a:pPr>
            <a:r>
              <a:rPr lang="en-IN" sz="1400" b="1" dirty="0"/>
              <a:t>Resource Consumption</a:t>
            </a:r>
            <a:r>
              <a:rPr lang="en-IN" sz="1400" dirty="0"/>
              <a:t>: In large networks, VTP advertisements can consume significant bandwidth and CPU resources, potentially impacting network performance.</a:t>
            </a:r>
          </a:p>
          <a:p>
            <a:pPr>
              <a:buFont typeface="+mj-lt"/>
              <a:buAutoNum type="arabicPeriod"/>
            </a:pPr>
            <a:r>
              <a:rPr lang="en-IN" sz="1400" b="1" dirty="0"/>
              <a:t>Loss of Control</a:t>
            </a:r>
            <a:r>
              <a:rPr lang="en-IN" sz="1400" dirty="0"/>
              <a:t>: Centralized control through VTP means that local changes to VLAN configurations on individual switches are not possible without changing the VTP configuration on the central switch.</a:t>
            </a:r>
          </a:p>
          <a:p>
            <a:endParaRPr lang="en-US" sz="1400" dirty="0"/>
          </a:p>
        </p:txBody>
      </p:sp>
    </p:spTree>
    <p:extLst>
      <p:ext uri="{BB962C8B-B14F-4D97-AF65-F5344CB8AC3E}">
        <p14:creationId xmlns:p14="http://schemas.microsoft.com/office/powerpoint/2010/main" val="684742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5D9D4A2-005B-EFC3-919F-C558FB661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0999" y="748859"/>
            <a:ext cx="4191001" cy="53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7BBB67C-4A53-7EFA-7200-C1299F114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0999" y="2000250"/>
            <a:ext cx="4191000" cy="6731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1EC0C5DD-E6E0-246F-AE90-DB2FC235A2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4438816"/>
            <a:ext cx="41910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3D1C048B-D885-3284-2E55-6656DE6226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0" y="5892800"/>
            <a:ext cx="4191000" cy="965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45D84C-0666-7337-9E1C-333A2909C30F}"/>
              </a:ext>
            </a:extLst>
          </p:cNvPr>
          <p:cNvSpPr txBox="1"/>
          <p:nvPr/>
        </p:nvSpPr>
        <p:spPr>
          <a:xfrm>
            <a:off x="55660" y="231955"/>
            <a:ext cx="7945339" cy="7478970"/>
          </a:xfrm>
          <a:prstGeom prst="rect">
            <a:avLst/>
          </a:prstGeom>
          <a:noFill/>
        </p:spPr>
        <p:txBody>
          <a:bodyPr wrap="square" rtlCol="0">
            <a:spAutoFit/>
          </a:bodyPr>
          <a:lstStyle/>
          <a:p>
            <a:endParaRPr lang="en-IN" sz="1200" b="0" i="0" dirty="0">
              <a:effectLst/>
              <a:latin typeface="Verdana" panose="020B0604030504040204" pitchFamily="34" charset="0"/>
            </a:endParaRPr>
          </a:p>
          <a:p>
            <a:r>
              <a:rPr lang="en-IN" sz="1200" b="0" i="0" dirty="0">
                <a:effectLst/>
                <a:latin typeface="Verdana" panose="020B0604030504040204" pitchFamily="34" charset="0"/>
              </a:rPr>
              <a:t>EtherChannel is the technology which is used to combine several physical links between switches or routers into one logical connection and treat them as a single link. Let’s take an example to see the benefits of this technology: Suppose your company has two switches connecting with each other via a </a:t>
            </a:r>
            <a:r>
              <a:rPr lang="en-IN" sz="1200" b="0" i="0" dirty="0" err="1">
                <a:effectLst/>
                <a:latin typeface="Verdana" panose="020B0604030504040204" pitchFamily="34" charset="0"/>
              </a:rPr>
              <a:t>FastEthernet</a:t>
            </a:r>
            <a:r>
              <a:rPr lang="en-IN" sz="1200" b="0" i="0" dirty="0">
                <a:effectLst/>
                <a:latin typeface="Verdana" panose="020B0604030504040204" pitchFamily="34" charset="0"/>
              </a:rPr>
              <a:t> link (100Mbps):</a:t>
            </a:r>
          </a:p>
          <a:p>
            <a:endParaRPr lang="en-IN" sz="1200" dirty="0">
              <a:latin typeface="Verdana" panose="020B0604030504040204" pitchFamily="34" charset="0"/>
            </a:endParaRPr>
          </a:p>
          <a:p>
            <a:endParaRPr lang="en-IN" sz="1200" dirty="0">
              <a:latin typeface="Verdana" panose="020B0604030504040204" pitchFamily="34" charset="0"/>
            </a:endParaRPr>
          </a:p>
          <a:p>
            <a:r>
              <a:rPr lang="en-IN" sz="1200" b="0" i="0" dirty="0">
                <a:effectLst/>
                <a:latin typeface="Verdana" panose="020B0604030504040204" pitchFamily="34" charset="0"/>
              </a:rPr>
              <a:t>Your company is growing and you need to transfer more than 100 Mbps between these switches. If you only connect other links between the two switches it will not work because Spanning-tree protocol (STP) will block redundant links to prevent a loop:</a:t>
            </a:r>
          </a:p>
          <a:p>
            <a:endParaRPr lang="en-IN" sz="1200" dirty="0">
              <a:latin typeface="Verdana" panose="020B0604030504040204" pitchFamily="34" charset="0"/>
            </a:endParaRPr>
          </a:p>
          <a:p>
            <a:endParaRPr lang="en-IN" sz="1200" dirty="0">
              <a:latin typeface="Verdana" panose="020B0604030504040204" pitchFamily="34" charset="0"/>
            </a:endParaRPr>
          </a:p>
          <a:p>
            <a:r>
              <a:rPr lang="en-IN" sz="1200" b="0" i="0" dirty="0">
                <a:effectLst/>
                <a:latin typeface="Verdana" panose="020B0604030504040204" pitchFamily="34" charset="0"/>
              </a:rPr>
              <a:t>To extend the capacity of the link you have two ways:</a:t>
            </a:r>
            <a:br>
              <a:rPr lang="en-IN" sz="1200" dirty="0"/>
            </a:br>
            <a:r>
              <a:rPr lang="en-IN" sz="1200" b="0" i="0" dirty="0">
                <a:effectLst/>
                <a:latin typeface="Verdana" panose="020B0604030504040204" pitchFamily="34" charset="0"/>
              </a:rPr>
              <a:t>+ Buy two 1000Mbps (1Gbps) interfaces</a:t>
            </a:r>
            <a:br>
              <a:rPr lang="en-IN" sz="1200" dirty="0"/>
            </a:br>
            <a:r>
              <a:rPr lang="en-IN" sz="1200" b="0" i="0" dirty="0">
                <a:effectLst/>
                <a:latin typeface="Verdana" panose="020B0604030504040204" pitchFamily="34" charset="0"/>
              </a:rPr>
              <a:t>+ Use EtherChannel technology to bundle them into a bigger link The first solution is expensive with the new hardware installed on the two switches. By using EtherChannel you only need some more unused ports on your switches:</a:t>
            </a:r>
          </a:p>
          <a:p>
            <a:endParaRPr lang="en-IN" sz="1200" dirty="0">
              <a:latin typeface="Verdana" panose="020B0604030504040204" pitchFamily="34" charset="0"/>
            </a:endParaRPr>
          </a:p>
          <a:p>
            <a:r>
              <a:rPr lang="en-IN" sz="1200" b="0" i="0" dirty="0">
                <a:effectLst/>
                <a:latin typeface="Verdana" panose="020B0604030504040204" pitchFamily="34" charset="0"/>
              </a:rPr>
              <a:t>EtherChannel bundles the physical links into one logical link with the combined bandwidth and it is awesome! STP sees this link as a single link so STP will not block any links! EtherChannel also does load balancing among the links in the channel automatically. If a link within the EtherChannel bundle fails, traffic previously carried over the failed link is carried over the remaining links within the EtherChannel. If one of the links in the channel fails but at least one of the links is up, the logical link (EtherChannel link) remains up. EtherChannel also works well for router connections:</a:t>
            </a:r>
          </a:p>
          <a:p>
            <a:endParaRPr lang="en-IN" sz="1200" dirty="0">
              <a:latin typeface="Verdana" panose="020B0604030504040204" pitchFamily="34" charset="0"/>
            </a:endParaRPr>
          </a:p>
          <a:p>
            <a:endParaRPr lang="en-IN" sz="1200" dirty="0">
              <a:latin typeface="Verdana" panose="020B0604030504040204" pitchFamily="34" charset="0"/>
            </a:endParaRPr>
          </a:p>
          <a:p>
            <a:pPr algn="l"/>
            <a:r>
              <a:rPr lang="en-IN" sz="1200" b="0" i="0" dirty="0">
                <a:effectLst/>
                <a:latin typeface="Verdana" panose="020B0604030504040204" pitchFamily="34" charset="0"/>
              </a:rPr>
              <a:t>When an EtherChannel is created, a logical interface will be created on the switches or routers representing for that EtherChannel. You can configure this logical interface in the way you want. For example, assign access/trunk mode on switches or assign IP address for the logical interface on routers…</a:t>
            </a:r>
          </a:p>
          <a:p>
            <a:pPr algn="l"/>
            <a:r>
              <a:rPr lang="en-IN" sz="1200" b="0" i="0" dirty="0">
                <a:effectLst/>
                <a:latin typeface="Verdana" panose="020B0604030504040204" pitchFamily="34" charset="0"/>
              </a:rPr>
              <a:t>Note: A maximum of 8 Fast Ethernet or 8 Gigabit Ethernet ports can be grouped together when forming an EtherChannel. There are three mechanisms you can choose to configure EtherChannel:</a:t>
            </a:r>
            <a:br>
              <a:rPr lang="en-IN" sz="1200" b="0" i="0" dirty="0">
                <a:effectLst/>
                <a:latin typeface="Verdana" panose="020B0604030504040204" pitchFamily="34" charset="0"/>
              </a:rPr>
            </a:br>
            <a:r>
              <a:rPr lang="en-IN" sz="1200" b="0" i="0" dirty="0">
                <a:effectLst/>
                <a:latin typeface="Verdana" panose="020B0604030504040204" pitchFamily="34" charset="0"/>
              </a:rPr>
              <a:t>+ Port Aggregation Protocol (</a:t>
            </a:r>
            <a:r>
              <a:rPr lang="en-IN" sz="1200" b="0" i="0" dirty="0" err="1">
                <a:effectLst/>
                <a:latin typeface="Verdana" panose="020B0604030504040204" pitchFamily="34" charset="0"/>
              </a:rPr>
              <a:t>PAgP</a:t>
            </a:r>
            <a:r>
              <a:rPr lang="en-IN" sz="1200" b="0" i="0" dirty="0">
                <a:effectLst/>
                <a:latin typeface="Verdana" panose="020B0604030504040204" pitchFamily="34" charset="0"/>
              </a:rPr>
              <a:t>)</a:t>
            </a:r>
            <a:br>
              <a:rPr lang="en-IN" sz="1200" b="0" i="0" dirty="0">
                <a:effectLst/>
                <a:latin typeface="Verdana" panose="020B0604030504040204" pitchFamily="34" charset="0"/>
              </a:rPr>
            </a:br>
            <a:r>
              <a:rPr lang="en-IN" sz="1200" b="0" i="0" dirty="0">
                <a:effectLst/>
                <a:latin typeface="Verdana" panose="020B0604030504040204" pitchFamily="34" charset="0"/>
              </a:rPr>
              <a:t>+ Link Aggregation Control Protocol (LACP)</a:t>
            </a:r>
            <a:br>
              <a:rPr lang="en-IN" sz="1200" b="0" i="0" dirty="0">
                <a:effectLst/>
                <a:latin typeface="Verdana" panose="020B0604030504040204" pitchFamily="34" charset="0"/>
              </a:rPr>
            </a:br>
            <a:r>
              <a:rPr lang="en-IN" sz="1200" b="0" i="0" dirty="0">
                <a:effectLst/>
                <a:latin typeface="Verdana" panose="020B0604030504040204" pitchFamily="34" charset="0"/>
              </a:rPr>
              <a:t>+ Static (“On”)</a:t>
            </a:r>
          </a:p>
          <a:p>
            <a:endParaRPr lang="en-IN" sz="1200" dirty="0">
              <a:latin typeface="Verdana" panose="020B0604030504040204" pitchFamily="34" charset="0"/>
            </a:endParaRPr>
          </a:p>
          <a:p>
            <a:endParaRPr lang="en-IN" sz="1200" dirty="0">
              <a:latin typeface="Verdana" panose="020B0604030504040204" pitchFamily="34" charset="0"/>
            </a:endParaRPr>
          </a:p>
          <a:p>
            <a:endParaRPr lang="en-IN" sz="1200" dirty="0">
              <a:latin typeface="Verdana" panose="020B0604030504040204" pitchFamily="34" charset="0"/>
            </a:endParaRPr>
          </a:p>
          <a:p>
            <a:endParaRPr lang="en-US" sz="1200" dirty="0"/>
          </a:p>
        </p:txBody>
      </p:sp>
      <p:sp>
        <p:nvSpPr>
          <p:cNvPr id="3" name="TextBox 2">
            <a:extLst>
              <a:ext uri="{FF2B5EF4-FFF2-40B4-BE49-F238E27FC236}">
                <a16:creationId xmlns:a16="http://schemas.microsoft.com/office/drawing/2014/main" id="{F4CD3648-D0FF-3E36-9706-3C7BD4908618}"/>
              </a:ext>
            </a:extLst>
          </p:cNvPr>
          <p:cNvSpPr txBox="1"/>
          <p:nvPr/>
        </p:nvSpPr>
        <p:spPr>
          <a:xfrm>
            <a:off x="55659" y="102528"/>
            <a:ext cx="2886324" cy="646331"/>
          </a:xfrm>
          <a:prstGeom prst="rect">
            <a:avLst/>
          </a:prstGeom>
          <a:noFill/>
        </p:spPr>
        <p:txBody>
          <a:bodyPr wrap="square" rtlCol="0">
            <a:spAutoFit/>
          </a:bodyPr>
          <a:lstStyle/>
          <a:p>
            <a:r>
              <a:rPr lang="en-IN" b="1" i="0" dirty="0">
                <a:solidFill>
                  <a:srgbClr val="FF0000"/>
                </a:solidFill>
                <a:effectLst/>
                <a:highlight>
                  <a:srgbClr val="FFFF00"/>
                </a:highlight>
                <a:latin typeface="Segoe UI" panose="020B0502040204020203" pitchFamily="34" charset="0"/>
              </a:rPr>
              <a:t>EtherChannel</a:t>
            </a:r>
          </a:p>
          <a:p>
            <a:endParaRPr lang="en-US" dirty="0">
              <a:solidFill>
                <a:srgbClr val="FF0000"/>
              </a:solidFill>
              <a:highlight>
                <a:srgbClr val="FFFF00"/>
              </a:highlight>
            </a:endParaRPr>
          </a:p>
        </p:txBody>
      </p:sp>
    </p:spTree>
    <p:extLst>
      <p:ext uri="{BB962C8B-B14F-4D97-AF65-F5344CB8AC3E}">
        <p14:creationId xmlns:p14="http://schemas.microsoft.com/office/powerpoint/2010/main" val="316320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F3A24-51EE-4A04-0751-2B047C287D8E}"/>
              </a:ext>
            </a:extLst>
          </p:cNvPr>
          <p:cNvSpPr txBox="1"/>
          <p:nvPr/>
        </p:nvSpPr>
        <p:spPr>
          <a:xfrm>
            <a:off x="0" y="103367"/>
            <a:ext cx="10400306" cy="2492990"/>
          </a:xfrm>
          <a:prstGeom prst="rect">
            <a:avLst/>
          </a:prstGeom>
          <a:noFill/>
        </p:spPr>
        <p:txBody>
          <a:bodyPr wrap="square" rtlCol="0">
            <a:spAutoFit/>
          </a:bodyPr>
          <a:lstStyle/>
          <a:p>
            <a:pPr algn="l"/>
            <a:r>
              <a:rPr lang="en-IN" sz="1200" b="1" i="0" dirty="0">
                <a:effectLst/>
                <a:latin typeface="Verdana" panose="020B0604030504040204" pitchFamily="34" charset="0"/>
              </a:rPr>
              <a:t>LACP is the IEEE Standard</a:t>
            </a:r>
            <a:r>
              <a:rPr lang="en-IN" sz="1200" b="0" i="0" dirty="0">
                <a:effectLst/>
                <a:latin typeface="Verdana" panose="020B0604030504040204" pitchFamily="34" charset="0"/>
              </a:rPr>
              <a:t> (IEEE 802.3ad) and is the most common dynamic ether-channel protocol, whereas </a:t>
            </a:r>
            <a:r>
              <a:rPr lang="en-IN" sz="1200" b="1" i="0" dirty="0" err="1">
                <a:effectLst/>
                <a:latin typeface="Verdana" panose="020B0604030504040204" pitchFamily="34" charset="0"/>
              </a:rPr>
              <a:t>PAgP</a:t>
            </a:r>
            <a:r>
              <a:rPr lang="en-IN" sz="1200" b="1" i="0" dirty="0">
                <a:effectLst/>
                <a:latin typeface="Verdana" panose="020B0604030504040204" pitchFamily="34" charset="0"/>
              </a:rPr>
              <a:t> is a Cisco proprietary</a:t>
            </a:r>
            <a:r>
              <a:rPr lang="en-IN" sz="1200" b="0" i="0" dirty="0">
                <a:effectLst/>
                <a:latin typeface="Verdana" panose="020B0604030504040204" pitchFamily="34" charset="0"/>
              </a:rPr>
              <a:t> protocol and works only between supported vendors and Cisco devices. All ports in an EtherChannel must use the same protocol; you cannot run two protocols on two ends. In other words, </a:t>
            </a:r>
            <a:r>
              <a:rPr lang="en-IN" sz="1200" b="0" i="0" dirty="0" err="1">
                <a:effectLst/>
                <a:latin typeface="Verdana" panose="020B0604030504040204" pitchFamily="34" charset="0"/>
              </a:rPr>
              <a:t>PAgP</a:t>
            </a:r>
            <a:r>
              <a:rPr lang="en-IN" sz="1200" b="0" i="0" dirty="0">
                <a:effectLst/>
                <a:latin typeface="Verdana" panose="020B0604030504040204" pitchFamily="34" charset="0"/>
              </a:rPr>
              <a:t> and LACP are not compatible so both ends of a channel must use the same protocol.</a:t>
            </a:r>
          </a:p>
          <a:p>
            <a:pPr algn="l"/>
            <a:r>
              <a:rPr lang="en-IN" sz="1200" b="0" i="0" dirty="0">
                <a:effectLst/>
                <a:latin typeface="Verdana" panose="020B0604030504040204" pitchFamily="34" charset="0"/>
              </a:rPr>
              <a:t>The Static Persistence (or “on” mode) bundles the links unconditionally and no negotiation protocol is used. In this mode, neither </a:t>
            </a:r>
            <a:r>
              <a:rPr lang="en-IN" sz="1200" b="0" i="0" dirty="0" err="1">
                <a:effectLst/>
                <a:latin typeface="Verdana" panose="020B0604030504040204" pitchFamily="34" charset="0"/>
              </a:rPr>
              <a:t>PAgP</a:t>
            </a:r>
            <a:r>
              <a:rPr lang="en-IN" sz="1200" b="0" i="0" dirty="0">
                <a:effectLst/>
                <a:latin typeface="Verdana" panose="020B0604030504040204" pitchFamily="34" charset="0"/>
              </a:rPr>
              <a:t> nor LACP packets are sent or received. (Reference: </a:t>
            </a:r>
            <a:r>
              <a:rPr lang="en-IN" sz="1200" b="0" i="0" dirty="0">
                <a:effectLst/>
                <a:latin typeface="Verdana" panose="020B0604030504040204" pitchFamily="34" charset="0"/>
                <a:hlinkClick r:id="rId2"/>
              </a:rPr>
              <a:t>http://www.cisco.com/en/US/tech/tk389/tk213/technologies_tech_note09186a0080094714.shtml</a:t>
            </a:r>
            <a:r>
              <a:rPr lang="en-IN" sz="1200" b="0" i="0" dirty="0">
                <a:effectLst/>
                <a:latin typeface="Verdana" panose="020B0604030504040204" pitchFamily="34" charset="0"/>
              </a:rPr>
              <a:t>)</a:t>
            </a:r>
          </a:p>
          <a:p>
            <a:pPr algn="l"/>
            <a:endParaRPr lang="en-IN" sz="1200" dirty="0">
              <a:latin typeface="Verdana" panose="020B0604030504040204" pitchFamily="34" charset="0"/>
            </a:endParaRPr>
          </a:p>
          <a:p>
            <a:endParaRPr lang="en-US" sz="1200" dirty="0"/>
          </a:p>
          <a:p>
            <a:endParaRPr lang="en-US" sz="1200" dirty="0"/>
          </a:p>
          <a:p>
            <a:endParaRPr lang="en-US" sz="1200" dirty="0"/>
          </a:p>
          <a:p>
            <a:endParaRPr lang="en-US" sz="1200" dirty="0"/>
          </a:p>
          <a:p>
            <a:endParaRPr lang="en-US" sz="1200" dirty="0"/>
          </a:p>
        </p:txBody>
      </p:sp>
      <p:pic>
        <p:nvPicPr>
          <p:cNvPr id="14" name="Picture 13">
            <a:extLst>
              <a:ext uri="{FF2B5EF4-FFF2-40B4-BE49-F238E27FC236}">
                <a16:creationId xmlns:a16="http://schemas.microsoft.com/office/drawing/2014/main" id="{AEAC9409-44DE-A323-24F5-EBA2016E3511}"/>
              </a:ext>
            </a:extLst>
          </p:cNvPr>
          <p:cNvPicPr>
            <a:picLocks noChangeAspect="1"/>
          </p:cNvPicPr>
          <p:nvPr/>
        </p:nvPicPr>
        <p:blipFill>
          <a:blip r:embed="rId3"/>
          <a:stretch>
            <a:fillRect/>
          </a:stretch>
        </p:blipFill>
        <p:spPr>
          <a:xfrm>
            <a:off x="109210" y="1569734"/>
            <a:ext cx="10291096" cy="2578317"/>
          </a:xfrm>
          <a:prstGeom prst="rect">
            <a:avLst/>
          </a:prstGeom>
        </p:spPr>
      </p:pic>
      <p:sp>
        <p:nvSpPr>
          <p:cNvPr id="15" name="TextBox 14">
            <a:extLst>
              <a:ext uri="{FF2B5EF4-FFF2-40B4-BE49-F238E27FC236}">
                <a16:creationId xmlns:a16="http://schemas.microsoft.com/office/drawing/2014/main" id="{1590E785-97ED-668D-3EFE-F7BCDB4E35FD}"/>
              </a:ext>
            </a:extLst>
          </p:cNvPr>
          <p:cNvSpPr txBox="1"/>
          <p:nvPr/>
        </p:nvSpPr>
        <p:spPr>
          <a:xfrm>
            <a:off x="109209" y="4272603"/>
            <a:ext cx="12000627" cy="2677656"/>
          </a:xfrm>
          <a:prstGeom prst="rect">
            <a:avLst/>
          </a:prstGeom>
          <a:noFill/>
        </p:spPr>
        <p:txBody>
          <a:bodyPr wrap="square" rtlCol="0">
            <a:spAutoFit/>
          </a:bodyPr>
          <a:lstStyle/>
          <a:p>
            <a:pPr algn="l"/>
            <a:r>
              <a:rPr lang="en-IN" sz="1200" b="1" i="0" dirty="0">
                <a:effectLst/>
                <a:latin typeface="Verdana" panose="020B0604030504040204" pitchFamily="34" charset="0"/>
              </a:rPr>
              <a:t>EtherChannel Configuration</a:t>
            </a:r>
          </a:p>
          <a:p>
            <a:pPr algn="l"/>
            <a:r>
              <a:rPr lang="en-IN" sz="1200" b="0" i="0" dirty="0">
                <a:effectLst/>
                <a:latin typeface="Verdana" panose="020B0604030504040204" pitchFamily="34" charset="0"/>
              </a:rPr>
              <a:t>To assign and configure an EtherChannel interface to an EtherChannel group, use the </a:t>
            </a:r>
            <a:r>
              <a:rPr lang="en-IN" sz="1200" b="1" i="0" dirty="0">
                <a:effectLst/>
                <a:latin typeface="Verdana" panose="020B0604030504040204" pitchFamily="34" charset="0"/>
              </a:rPr>
              <a:t>channel-group</a:t>
            </a:r>
            <a:r>
              <a:rPr lang="en-IN" sz="1200" b="0" i="0" dirty="0">
                <a:effectLst/>
                <a:latin typeface="Verdana" panose="020B0604030504040204" pitchFamily="34" charset="0"/>
              </a:rPr>
              <a:t> command in interface mode: </a:t>
            </a:r>
            <a:r>
              <a:rPr lang="en-IN" sz="1200" b="1" i="0" dirty="0">
                <a:effectLst/>
                <a:latin typeface="Verdana" panose="020B0604030504040204" pitchFamily="34" charset="0"/>
              </a:rPr>
              <a:t>channel-group</a:t>
            </a:r>
            <a:r>
              <a:rPr lang="en-IN" sz="1200" b="0" i="0" dirty="0">
                <a:effectLst/>
                <a:latin typeface="Verdana" panose="020B0604030504040204" pitchFamily="34" charset="0"/>
              </a:rPr>
              <a:t> </a:t>
            </a:r>
            <a:r>
              <a:rPr lang="en-IN" sz="1200" b="0" i="1" dirty="0">
                <a:effectLst/>
                <a:latin typeface="Verdana" panose="020B0604030504040204" pitchFamily="34" charset="0"/>
              </a:rPr>
              <a:t>number</a:t>
            </a:r>
            <a:r>
              <a:rPr lang="en-IN" sz="1200" b="0" i="0" dirty="0">
                <a:effectLst/>
                <a:latin typeface="Verdana" panose="020B0604030504040204" pitchFamily="34" charset="0"/>
              </a:rPr>
              <a:t> </a:t>
            </a:r>
            <a:r>
              <a:rPr lang="en-IN" sz="1200" b="1" i="0" dirty="0">
                <a:effectLst/>
                <a:latin typeface="Verdana" panose="020B0604030504040204" pitchFamily="34" charset="0"/>
              </a:rPr>
              <a:t>mode</a:t>
            </a:r>
            <a:r>
              <a:rPr lang="en-IN" sz="1200" b="0" i="0" dirty="0">
                <a:effectLst/>
                <a:latin typeface="Verdana" panose="020B0604030504040204" pitchFamily="34" charset="0"/>
              </a:rPr>
              <a:t> { active | on | {auto [non-silent]} | {desirable [non-silent]} | passive}</a:t>
            </a:r>
            <a:br>
              <a:rPr lang="en-IN" sz="1200" b="0" i="0" dirty="0">
                <a:effectLst/>
                <a:latin typeface="Verdana" panose="020B0604030504040204" pitchFamily="34" charset="0"/>
              </a:rPr>
            </a:br>
            <a:r>
              <a:rPr lang="en-IN" sz="1200" b="0" i="0" dirty="0">
                <a:effectLst/>
                <a:latin typeface="Verdana" panose="020B0604030504040204" pitchFamily="34" charset="0"/>
              </a:rPr>
              <a:t>For example we will create channel-group number 1:</a:t>
            </a:r>
          </a:p>
          <a:p>
            <a:pPr algn="l"/>
            <a:r>
              <a:rPr lang="en-IN" sz="1200" dirty="0">
                <a:latin typeface="Verdana" panose="020B0604030504040204" pitchFamily="34" charset="0"/>
              </a:rPr>
              <a:t>Switch(config-if)#channel-group 1 mode ?</a:t>
            </a:r>
          </a:p>
          <a:p>
            <a:pPr algn="l"/>
            <a:r>
              <a:rPr lang="en-IN" sz="1200" dirty="0">
                <a:latin typeface="Verdana" panose="020B0604030504040204" pitchFamily="34" charset="0"/>
              </a:rPr>
              <a:t>active Enable LACP unconditionally</a:t>
            </a:r>
          </a:p>
          <a:p>
            <a:pPr algn="l"/>
            <a:r>
              <a:rPr lang="en-IN" sz="1200" dirty="0">
                <a:latin typeface="Verdana" panose="020B0604030504040204" pitchFamily="34" charset="0"/>
              </a:rPr>
              <a:t>auto Enable </a:t>
            </a:r>
            <a:r>
              <a:rPr lang="en-IN" sz="1200" dirty="0" err="1">
                <a:latin typeface="Verdana" panose="020B0604030504040204" pitchFamily="34" charset="0"/>
              </a:rPr>
              <a:t>PAgP</a:t>
            </a:r>
            <a:r>
              <a:rPr lang="en-IN" sz="1200" dirty="0">
                <a:latin typeface="Verdana" panose="020B0604030504040204" pitchFamily="34" charset="0"/>
              </a:rPr>
              <a:t> only if a </a:t>
            </a:r>
            <a:r>
              <a:rPr lang="en-IN" sz="1200" dirty="0" err="1">
                <a:latin typeface="Verdana" panose="020B0604030504040204" pitchFamily="34" charset="0"/>
              </a:rPr>
              <a:t>PAgP</a:t>
            </a:r>
            <a:r>
              <a:rPr lang="en-IN" sz="1200" dirty="0">
                <a:latin typeface="Verdana" panose="020B0604030504040204" pitchFamily="34" charset="0"/>
              </a:rPr>
              <a:t> device is detected</a:t>
            </a:r>
          </a:p>
          <a:p>
            <a:pPr algn="l"/>
            <a:r>
              <a:rPr lang="en-IN" sz="1200" dirty="0">
                <a:latin typeface="Verdana" panose="020B0604030504040204" pitchFamily="34" charset="0"/>
              </a:rPr>
              <a:t>desirable Enable </a:t>
            </a:r>
            <a:r>
              <a:rPr lang="en-IN" sz="1200" dirty="0" err="1">
                <a:latin typeface="Verdana" panose="020B0604030504040204" pitchFamily="34" charset="0"/>
              </a:rPr>
              <a:t>PAgP</a:t>
            </a:r>
            <a:r>
              <a:rPr lang="en-IN" sz="1200" dirty="0">
                <a:latin typeface="Verdana" panose="020B0604030504040204" pitchFamily="34" charset="0"/>
              </a:rPr>
              <a:t> unconditionally</a:t>
            </a:r>
          </a:p>
          <a:p>
            <a:pPr algn="l"/>
            <a:r>
              <a:rPr lang="en-IN" sz="1200" dirty="0">
                <a:latin typeface="Verdana" panose="020B0604030504040204" pitchFamily="34" charset="0"/>
              </a:rPr>
              <a:t>on Enable </a:t>
            </a:r>
            <a:r>
              <a:rPr lang="en-IN" sz="1200" dirty="0" err="1">
                <a:latin typeface="Verdana" panose="020B0604030504040204" pitchFamily="34" charset="0"/>
              </a:rPr>
              <a:t>Etherchannel</a:t>
            </a:r>
            <a:r>
              <a:rPr lang="en-IN" sz="1200" dirty="0">
                <a:latin typeface="Verdana" panose="020B0604030504040204" pitchFamily="34" charset="0"/>
              </a:rPr>
              <a:t> only</a:t>
            </a:r>
          </a:p>
          <a:p>
            <a:pPr algn="l"/>
            <a:r>
              <a:rPr lang="en-IN" sz="1200" dirty="0">
                <a:latin typeface="Verdana" panose="020B0604030504040204" pitchFamily="34" charset="0"/>
              </a:rPr>
              <a:t>passive Enable LACP only if a LACP device is detected</a:t>
            </a:r>
          </a:p>
          <a:p>
            <a:pPr algn="l"/>
            <a:r>
              <a:rPr lang="en-IN" sz="1200" b="0" i="0" dirty="0">
                <a:effectLst/>
                <a:latin typeface="Verdana" panose="020B0604030504040204" pitchFamily="34" charset="0"/>
              </a:rPr>
              <a:t>If a port-channel interface has not been created before using this command, it will be created automatically and you will see this line: “Creating a port-channel interface Port-channel 1”. In this example, we will create an EtherChannel via LACP between SwA &amp; </a:t>
            </a:r>
            <a:r>
              <a:rPr lang="en-IN" sz="1200" b="0" i="0" dirty="0" err="1">
                <a:effectLst/>
                <a:latin typeface="Verdana" panose="020B0604030504040204" pitchFamily="34" charset="0"/>
              </a:rPr>
              <a:t>SwB</a:t>
            </a:r>
            <a:r>
              <a:rPr lang="en-IN" sz="1200" b="0" i="0" dirty="0">
                <a:effectLst/>
                <a:latin typeface="Verdana" panose="020B0604030504040204" pitchFamily="34" charset="0"/>
              </a:rPr>
              <a:t> with the topology shown below:</a:t>
            </a:r>
            <a:endParaRPr lang="en-IN" sz="1200" dirty="0">
              <a:latin typeface="Verdana" panose="020B0604030504040204" pitchFamily="34" charset="0"/>
            </a:endParaRPr>
          </a:p>
          <a:p>
            <a:pPr algn="l"/>
            <a:endParaRPr lang="en-IN" sz="1200" b="0" i="0" dirty="0">
              <a:effectLst/>
              <a:latin typeface="Verdana" panose="020B0604030504040204" pitchFamily="34" charset="0"/>
            </a:endParaRPr>
          </a:p>
          <a:p>
            <a:endParaRPr lang="en-US" sz="1200" dirty="0"/>
          </a:p>
        </p:txBody>
      </p:sp>
    </p:spTree>
    <p:extLst>
      <p:ext uri="{BB962C8B-B14F-4D97-AF65-F5344CB8AC3E}">
        <p14:creationId xmlns:p14="http://schemas.microsoft.com/office/powerpoint/2010/main" val="182731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B9C766-7C4D-AE75-03BE-924FB2BE041E}"/>
              </a:ext>
            </a:extLst>
          </p:cNvPr>
          <p:cNvSpPr txBox="1"/>
          <p:nvPr/>
        </p:nvSpPr>
        <p:spPr>
          <a:xfrm>
            <a:off x="0" y="325906"/>
            <a:ext cx="12192000" cy="3046988"/>
          </a:xfrm>
          <a:prstGeom prst="rect">
            <a:avLst/>
          </a:prstGeom>
          <a:noFill/>
        </p:spPr>
        <p:txBody>
          <a:bodyPr wrap="square">
            <a:spAutoFit/>
          </a:bodyPr>
          <a:lstStyle/>
          <a:p>
            <a:r>
              <a:rPr lang="en-IN" sz="1200" b="0" i="0" dirty="0">
                <a:effectLst/>
                <a:latin typeface="lato" panose="020F0502020204030203" pitchFamily="34" charset="0"/>
              </a:rPr>
              <a:t>SwA Configuration </a:t>
            </a:r>
            <a:r>
              <a:rPr lang="en-IN" sz="1200" b="0" i="0" dirty="0" err="1">
                <a:effectLst/>
                <a:latin typeface="lato" panose="020F0502020204030203" pitchFamily="34" charset="0"/>
              </a:rPr>
              <a:t>SwB</a:t>
            </a:r>
            <a:r>
              <a:rPr lang="en-IN" sz="1200" b="0" i="0" dirty="0">
                <a:effectLst/>
                <a:latin typeface="lato" panose="020F0502020204030203" pitchFamily="34" charset="0"/>
              </a:rPr>
              <a:t> Configuration</a:t>
            </a:r>
            <a:br>
              <a:rPr lang="en-IN" sz="1200" dirty="0"/>
            </a:br>
            <a:r>
              <a:rPr lang="en-IN" sz="1200" b="0" i="0" dirty="0">
                <a:effectLst/>
                <a:latin typeface="lato" panose="020F0502020204030203" pitchFamily="34" charset="0"/>
              </a:rPr>
              <a:t>//Assign EtherChannel group 1 to fa0/0 and fa0/1 and set Active mode on them</a:t>
            </a:r>
            <a:br>
              <a:rPr lang="en-IN" sz="1200" dirty="0"/>
            </a:br>
            <a:r>
              <a:rPr lang="en-IN" sz="1200" b="0" i="0" dirty="0">
                <a:effectLst/>
                <a:latin typeface="lato" panose="020F0502020204030203" pitchFamily="34" charset="0"/>
              </a:rPr>
              <a:t>SwA(config)#interface range fa0/0 – 1</a:t>
            </a:r>
            <a:br>
              <a:rPr lang="en-IN" sz="1200" dirty="0"/>
            </a:br>
            <a:r>
              <a:rPr lang="en-IN" sz="1200" b="0" i="0" dirty="0">
                <a:effectLst/>
                <a:latin typeface="lato" panose="020F0502020204030203" pitchFamily="34" charset="0"/>
              </a:rPr>
              <a:t>SwA(config-if-range)#channel-group 1 mode active</a:t>
            </a:r>
            <a:br>
              <a:rPr lang="en-IN" sz="1200" dirty="0"/>
            </a:br>
            <a:r>
              <a:rPr lang="en-IN" sz="1200" b="0" i="0" dirty="0">
                <a:effectLst/>
                <a:latin typeface="lato" panose="020F0502020204030203" pitchFamily="34" charset="0"/>
              </a:rPr>
              <a:t>Creating a port-channel interface Port-channel 1</a:t>
            </a:r>
            <a:br>
              <a:rPr lang="en-IN" sz="1200" dirty="0"/>
            </a:br>
            <a:r>
              <a:rPr lang="en-IN" sz="1200" b="0" i="0" dirty="0">
                <a:effectLst/>
                <a:latin typeface="lato" panose="020F0502020204030203" pitchFamily="34" charset="0"/>
              </a:rPr>
              <a:t>//Next configure the representing port-channel interface as trunk</a:t>
            </a:r>
            <a:br>
              <a:rPr lang="en-IN" sz="1200" dirty="0"/>
            </a:br>
            <a:r>
              <a:rPr lang="en-IN" sz="1200" b="0" i="0" dirty="0">
                <a:effectLst/>
                <a:latin typeface="lato" panose="020F0502020204030203" pitchFamily="34" charset="0"/>
              </a:rPr>
              <a:t>SwA(config)#interface port-channel 1</a:t>
            </a:r>
            <a:br>
              <a:rPr lang="en-IN" sz="1200" dirty="0"/>
            </a:br>
            <a:r>
              <a:rPr lang="en-IN" sz="1200" b="0" i="0" dirty="0">
                <a:effectLst/>
                <a:latin typeface="lato" panose="020F0502020204030203" pitchFamily="34" charset="0"/>
              </a:rPr>
              <a:t>SwA(config-if)#switchport trunk encapsulation dot1q</a:t>
            </a:r>
            <a:br>
              <a:rPr lang="en-IN" sz="1200" dirty="0"/>
            </a:br>
            <a:r>
              <a:rPr lang="en-IN" sz="1200" b="0" i="0" dirty="0">
                <a:effectLst/>
                <a:latin typeface="lato" panose="020F0502020204030203" pitchFamily="34" charset="0"/>
              </a:rPr>
              <a:t>SwA(config-if)#switchport mode trunk //Assign EtherChannel group 2 to fa0/5 and fa0/6 and set Passive mode on them</a:t>
            </a:r>
            <a:br>
              <a:rPr lang="en-IN" sz="1200" dirty="0"/>
            </a:br>
            <a:r>
              <a:rPr lang="en-IN" sz="1200" b="0" i="0" dirty="0" err="1">
                <a:effectLst/>
                <a:latin typeface="lato" panose="020F0502020204030203" pitchFamily="34" charset="0"/>
              </a:rPr>
              <a:t>SwB</a:t>
            </a:r>
            <a:r>
              <a:rPr lang="en-IN" sz="1200" b="0" i="0" dirty="0">
                <a:effectLst/>
                <a:latin typeface="lato" panose="020F0502020204030203" pitchFamily="34" charset="0"/>
              </a:rPr>
              <a:t>(config)#interface range fa0/5 – 6</a:t>
            </a:r>
            <a:br>
              <a:rPr lang="en-IN" sz="1200" dirty="0"/>
            </a:br>
            <a:r>
              <a:rPr lang="en-IN" sz="1200" b="0" i="0" dirty="0" err="1">
                <a:effectLst/>
                <a:latin typeface="lato" panose="020F0502020204030203" pitchFamily="34" charset="0"/>
              </a:rPr>
              <a:t>SwB</a:t>
            </a:r>
            <a:r>
              <a:rPr lang="en-IN" sz="1200" b="0" i="0" dirty="0">
                <a:effectLst/>
                <a:latin typeface="lato" panose="020F0502020204030203" pitchFamily="34" charset="0"/>
              </a:rPr>
              <a:t>(config-if-range)#channel-group 2 mode passive</a:t>
            </a:r>
            <a:br>
              <a:rPr lang="en-IN" sz="1200" dirty="0"/>
            </a:br>
            <a:r>
              <a:rPr lang="en-IN" sz="1200" b="0" i="0" dirty="0">
                <a:effectLst/>
                <a:latin typeface="lato" panose="020F0502020204030203" pitchFamily="34" charset="0"/>
              </a:rPr>
              <a:t>Creating a port-channel interface Port-channel 2</a:t>
            </a:r>
            <a:br>
              <a:rPr lang="en-IN" sz="1200" dirty="0"/>
            </a:br>
            <a:r>
              <a:rPr lang="en-IN" sz="1200" b="0" i="0" dirty="0">
                <a:effectLst/>
                <a:latin typeface="lato" panose="020F0502020204030203" pitchFamily="34" charset="0"/>
              </a:rPr>
              <a:t>//Next configure the representing port-channel interface as trunk</a:t>
            </a:r>
            <a:br>
              <a:rPr lang="en-IN" sz="1200" dirty="0"/>
            </a:br>
            <a:r>
              <a:rPr lang="en-IN" sz="1200" b="0" i="0" dirty="0" err="1">
                <a:effectLst/>
                <a:latin typeface="lato" panose="020F0502020204030203" pitchFamily="34" charset="0"/>
              </a:rPr>
              <a:t>SwB</a:t>
            </a:r>
            <a:r>
              <a:rPr lang="en-IN" sz="1200" b="0" i="0" dirty="0">
                <a:effectLst/>
                <a:latin typeface="lato" panose="020F0502020204030203" pitchFamily="34" charset="0"/>
              </a:rPr>
              <a:t>(config)#interface port-channel 2</a:t>
            </a:r>
            <a:br>
              <a:rPr lang="en-IN" sz="1200" dirty="0"/>
            </a:br>
            <a:r>
              <a:rPr lang="en-IN" sz="1200" b="0" i="0" dirty="0" err="1">
                <a:effectLst/>
                <a:latin typeface="lato" panose="020F0502020204030203" pitchFamily="34" charset="0"/>
              </a:rPr>
              <a:t>SwB</a:t>
            </a:r>
            <a:r>
              <a:rPr lang="en-IN" sz="1200" b="0" i="0" dirty="0">
                <a:effectLst/>
                <a:latin typeface="lato" panose="020F0502020204030203" pitchFamily="34" charset="0"/>
              </a:rPr>
              <a:t>(config-if)#switchport trunk encapsulation dot1q</a:t>
            </a:r>
            <a:br>
              <a:rPr lang="en-IN" sz="1200" dirty="0"/>
            </a:br>
            <a:r>
              <a:rPr lang="en-IN" sz="1200" b="0" i="0" dirty="0" err="1">
                <a:effectLst/>
                <a:latin typeface="lato" panose="020F0502020204030203" pitchFamily="34" charset="0"/>
              </a:rPr>
              <a:t>SwB</a:t>
            </a:r>
            <a:r>
              <a:rPr lang="en-IN" sz="1200" b="0" i="0" dirty="0">
                <a:effectLst/>
                <a:latin typeface="lato" panose="020F0502020204030203" pitchFamily="34" charset="0"/>
              </a:rPr>
              <a:t>(config-if)#switchport mode trunk</a:t>
            </a:r>
            <a:endParaRPr lang="en-US" sz="1200" dirty="0"/>
          </a:p>
        </p:txBody>
      </p:sp>
      <p:pic>
        <p:nvPicPr>
          <p:cNvPr id="7170" name="Picture 2">
            <a:extLst>
              <a:ext uri="{FF2B5EF4-FFF2-40B4-BE49-F238E27FC236}">
                <a16:creationId xmlns:a16="http://schemas.microsoft.com/office/drawing/2014/main" id="{7ACD94C7-FFBC-1243-B0D6-DD48E300F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9252" y="600490"/>
            <a:ext cx="4076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7F973B0-233A-2225-8D9E-9C12D7F218CE}"/>
              </a:ext>
            </a:extLst>
          </p:cNvPr>
          <p:cNvPicPr>
            <a:picLocks noChangeAspect="1"/>
          </p:cNvPicPr>
          <p:nvPr/>
        </p:nvPicPr>
        <p:blipFill>
          <a:blip r:embed="rId3"/>
          <a:stretch>
            <a:fillRect/>
          </a:stretch>
        </p:blipFill>
        <p:spPr>
          <a:xfrm>
            <a:off x="0" y="3429000"/>
            <a:ext cx="7772400" cy="3299520"/>
          </a:xfrm>
          <a:prstGeom prst="rect">
            <a:avLst/>
          </a:prstGeom>
        </p:spPr>
      </p:pic>
    </p:spTree>
    <p:extLst>
      <p:ext uri="{BB962C8B-B14F-4D97-AF65-F5344CB8AC3E}">
        <p14:creationId xmlns:p14="http://schemas.microsoft.com/office/powerpoint/2010/main" val="314293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2E44F5-4D9D-988B-0F38-8ABFA8AA6A48}"/>
              </a:ext>
            </a:extLst>
          </p:cNvPr>
          <p:cNvSpPr txBox="1"/>
          <p:nvPr/>
        </p:nvSpPr>
        <p:spPr>
          <a:xfrm>
            <a:off x="0" y="222637"/>
            <a:ext cx="10912466" cy="830997"/>
          </a:xfrm>
          <a:prstGeom prst="rect">
            <a:avLst/>
          </a:prstGeom>
          <a:noFill/>
        </p:spPr>
        <p:txBody>
          <a:bodyPr wrap="square" rtlCol="0">
            <a:spAutoFit/>
          </a:bodyPr>
          <a:lstStyle/>
          <a:p>
            <a:pPr algn="l"/>
            <a:r>
              <a:rPr lang="en-IN" sz="1200" b="0" i="0" dirty="0">
                <a:effectLst/>
              </a:rPr>
              <a:t>The “</a:t>
            </a:r>
            <a:r>
              <a:rPr lang="en-IN" sz="1200" b="1" i="0" dirty="0">
                <a:effectLst/>
              </a:rPr>
              <a:t>show </a:t>
            </a:r>
            <a:r>
              <a:rPr lang="en-IN" sz="1200" b="1" i="0" dirty="0" err="1">
                <a:effectLst/>
              </a:rPr>
              <a:t>etherchannel</a:t>
            </a:r>
            <a:r>
              <a:rPr lang="en-IN" sz="1200" b="0" i="0" dirty="0">
                <a:effectLst/>
              </a:rPr>
              <a:t> </a:t>
            </a:r>
            <a:r>
              <a:rPr lang="en-IN" sz="1200" b="0" i="1" dirty="0">
                <a:effectLst/>
              </a:rPr>
              <a:t>number</a:t>
            </a:r>
            <a:r>
              <a:rPr lang="en-IN" sz="1200" b="0" i="0" dirty="0">
                <a:effectLst/>
              </a:rPr>
              <a:t> </a:t>
            </a:r>
            <a:r>
              <a:rPr lang="en-IN" sz="1200" b="1" i="0" dirty="0">
                <a:effectLst/>
              </a:rPr>
              <a:t>port-channel</a:t>
            </a:r>
            <a:r>
              <a:rPr lang="en-IN" sz="1200" b="0" i="0" dirty="0">
                <a:effectLst/>
              </a:rPr>
              <a:t>” command can be used to display information about a specific port channel (in this case port-channel 1). From the command above we can see Port-channel 1 consists of Fa0/0 &amp; Fa0/1 and they are in Active state.</a:t>
            </a:r>
          </a:p>
          <a:p>
            <a:br>
              <a:rPr lang="en-IN" sz="1200" dirty="0"/>
            </a:br>
            <a:endParaRPr lang="en-US" sz="1200" dirty="0"/>
          </a:p>
        </p:txBody>
      </p:sp>
      <p:pic>
        <p:nvPicPr>
          <p:cNvPr id="5" name="Picture 4">
            <a:extLst>
              <a:ext uri="{FF2B5EF4-FFF2-40B4-BE49-F238E27FC236}">
                <a16:creationId xmlns:a16="http://schemas.microsoft.com/office/drawing/2014/main" id="{4565160F-D62B-91C3-CA27-373A0BD70604}"/>
              </a:ext>
            </a:extLst>
          </p:cNvPr>
          <p:cNvPicPr>
            <a:picLocks noChangeAspect="1"/>
          </p:cNvPicPr>
          <p:nvPr/>
        </p:nvPicPr>
        <p:blipFill>
          <a:blip r:embed="rId2"/>
          <a:stretch>
            <a:fillRect/>
          </a:stretch>
        </p:blipFill>
        <p:spPr>
          <a:xfrm>
            <a:off x="71561" y="767175"/>
            <a:ext cx="6608197" cy="2862322"/>
          </a:xfrm>
          <a:prstGeom prst="rect">
            <a:avLst/>
          </a:prstGeom>
        </p:spPr>
      </p:pic>
      <p:sp>
        <p:nvSpPr>
          <p:cNvPr id="12" name="TextBox 11">
            <a:extLst>
              <a:ext uri="{FF2B5EF4-FFF2-40B4-BE49-F238E27FC236}">
                <a16:creationId xmlns:a16="http://schemas.microsoft.com/office/drawing/2014/main" id="{4E962757-09CD-3E4F-6074-168518E35E3D}"/>
              </a:ext>
            </a:extLst>
          </p:cNvPr>
          <p:cNvSpPr txBox="1"/>
          <p:nvPr/>
        </p:nvSpPr>
        <p:spPr>
          <a:xfrm>
            <a:off x="0" y="3936020"/>
            <a:ext cx="11974664" cy="2862322"/>
          </a:xfrm>
          <a:prstGeom prst="rect">
            <a:avLst/>
          </a:prstGeom>
          <a:noFill/>
        </p:spPr>
        <p:txBody>
          <a:bodyPr wrap="square" rtlCol="0">
            <a:spAutoFit/>
          </a:bodyPr>
          <a:lstStyle/>
          <a:p>
            <a:pPr algn="l"/>
            <a:r>
              <a:rPr lang="en-IN" sz="1200" b="1" i="0" dirty="0">
                <a:effectLst/>
                <a:latin typeface="Verdana" panose="020B0604030504040204" pitchFamily="34" charset="0"/>
              </a:rPr>
              <a:t>EtherChannel Load-Balancing</a:t>
            </a:r>
          </a:p>
          <a:p>
            <a:pPr algn="l"/>
            <a:r>
              <a:rPr lang="en-IN" sz="1200" b="0" i="0" dirty="0">
                <a:effectLst/>
                <a:latin typeface="Verdana" panose="020B0604030504040204" pitchFamily="34" charset="0"/>
              </a:rPr>
              <a:t>EtherChannel load-balances traffic among port members of the same channel. Load balancing between member interface is based on:</a:t>
            </a:r>
            <a:br>
              <a:rPr lang="en-IN" sz="1200" b="0" i="0" dirty="0">
                <a:effectLst/>
                <a:latin typeface="Verdana" panose="020B0604030504040204" pitchFamily="34" charset="0"/>
              </a:rPr>
            </a:br>
            <a:r>
              <a:rPr lang="en-IN" sz="1200" b="0" i="0" dirty="0">
                <a:effectLst/>
                <a:latin typeface="Verdana" panose="020B0604030504040204" pitchFamily="34" charset="0"/>
              </a:rPr>
              <a:t>+ Source MAC address</a:t>
            </a:r>
            <a:br>
              <a:rPr lang="en-IN" sz="1200" b="0" i="0" dirty="0">
                <a:effectLst/>
                <a:latin typeface="Verdana" panose="020B0604030504040204" pitchFamily="34" charset="0"/>
              </a:rPr>
            </a:br>
            <a:r>
              <a:rPr lang="en-IN" sz="1200" b="0" i="0" dirty="0">
                <a:effectLst/>
                <a:latin typeface="Verdana" panose="020B0604030504040204" pitchFamily="34" charset="0"/>
              </a:rPr>
              <a:t>+ Destination MAC address</a:t>
            </a:r>
            <a:br>
              <a:rPr lang="en-IN" sz="1200" b="0" i="0" dirty="0">
                <a:effectLst/>
                <a:latin typeface="Verdana" panose="020B0604030504040204" pitchFamily="34" charset="0"/>
              </a:rPr>
            </a:br>
            <a:r>
              <a:rPr lang="en-IN" sz="1200" b="0" i="0" dirty="0">
                <a:effectLst/>
                <a:latin typeface="Verdana" panose="020B0604030504040204" pitchFamily="34" charset="0"/>
              </a:rPr>
              <a:t>+ Source IP address</a:t>
            </a:r>
            <a:br>
              <a:rPr lang="en-IN" sz="1200" b="0" i="0" dirty="0">
                <a:effectLst/>
                <a:latin typeface="Verdana" panose="020B0604030504040204" pitchFamily="34" charset="0"/>
              </a:rPr>
            </a:br>
            <a:r>
              <a:rPr lang="en-IN" sz="1200" b="0" i="0" dirty="0">
                <a:effectLst/>
                <a:latin typeface="Verdana" panose="020B0604030504040204" pitchFamily="34" charset="0"/>
              </a:rPr>
              <a:t>+ Destination IP address</a:t>
            </a:r>
            <a:br>
              <a:rPr lang="en-IN" sz="1200" b="0" i="0" dirty="0">
                <a:effectLst/>
                <a:latin typeface="Verdana" panose="020B0604030504040204" pitchFamily="34" charset="0"/>
              </a:rPr>
            </a:br>
            <a:r>
              <a:rPr lang="en-IN" sz="1200" b="0" i="0" dirty="0">
                <a:effectLst/>
                <a:latin typeface="Verdana" panose="020B0604030504040204" pitchFamily="34" charset="0"/>
              </a:rPr>
              <a:t>+ Combination of Source and Destination MAC address</a:t>
            </a:r>
            <a:br>
              <a:rPr lang="en-IN" sz="1200" b="0" i="0" dirty="0">
                <a:effectLst/>
                <a:latin typeface="Verdana" panose="020B0604030504040204" pitchFamily="34" charset="0"/>
              </a:rPr>
            </a:br>
            <a:r>
              <a:rPr lang="en-IN" sz="1200" b="0" i="0" dirty="0">
                <a:effectLst/>
                <a:latin typeface="Verdana" panose="020B0604030504040204" pitchFamily="34" charset="0"/>
              </a:rPr>
              <a:t>+ Combination of Source and Destination IP address</a:t>
            </a:r>
          </a:p>
          <a:p>
            <a:pPr algn="l"/>
            <a:r>
              <a:rPr lang="en-IN" sz="1200" b="0" i="0" dirty="0">
                <a:effectLst/>
                <a:latin typeface="Verdana" panose="020B0604030504040204" pitchFamily="34" charset="0"/>
              </a:rPr>
              <a:t>Note: Some old switch/router flatforms do not support all the load-balancing methods above. To configure load-distribution method, use the command </a:t>
            </a:r>
            <a:r>
              <a:rPr lang="en-IN" sz="1200" b="1" i="0" dirty="0">
                <a:effectLst/>
                <a:latin typeface="Verdana" panose="020B0604030504040204" pitchFamily="34" charset="0"/>
              </a:rPr>
              <a:t>port-channel load-balance </a:t>
            </a:r>
            <a:r>
              <a:rPr lang="en-IN" sz="1200" b="0" i="0" dirty="0">
                <a:effectLst/>
                <a:latin typeface="Verdana" panose="020B0604030504040204" pitchFamily="34" charset="0"/>
              </a:rPr>
              <a:t>under global configuration mode. For example to load-balance based on destination MAC use the command:</a:t>
            </a:r>
          </a:p>
          <a:p>
            <a:endParaRPr lang="en-US" sz="1200" dirty="0"/>
          </a:p>
          <a:p>
            <a:endParaRPr lang="en-US" sz="1200" dirty="0"/>
          </a:p>
          <a:p>
            <a:r>
              <a:rPr lang="en-US" sz="1200" dirty="0"/>
              <a:t>Router(config)#port-channel load-balance </a:t>
            </a:r>
            <a:r>
              <a:rPr lang="en-US" sz="1200" dirty="0" err="1"/>
              <a:t>dst</a:t>
            </a:r>
            <a:r>
              <a:rPr lang="en-US" sz="1200" dirty="0"/>
              <a:t>-mac</a:t>
            </a:r>
          </a:p>
          <a:p>
            <a:r>
              <a:rPr lang="en-IN" sz="1200" b="0" i="0" dirty="0">
                <a:effectLst/>
                <a:latin typeface="Verdana" panose="020B0604030504040204" pitchFamily="34" charset="0"/>
              </a:rPr>
              <a:t>How the router/switch load-balances traffic among member interface is out of the scope of this article. For more information about EtherChannel load-balancing please visit </a:t>
            </a:r>
            <a:r>
              <a:rPr lang="en-IN" sz="1200" b="0" i="0" u="none" strike="noStrike" dirty="0">
                <a:effectLst/>
                <a:latin typeface="Verdana" panose="020B0604030504040204" pitchFamily="34" charset="0"/>
                <a:hlinkClick r:id="rId3">
                  <a:extLst>
                    <a:ext uri="{A12FA001-AC4F-418D-AE19-62706E023703}">
                      <ahyp:hlinkClr xmlns:ahyp="http://schemas.microsoft.com/office/drawing/2018/hyperlinkcolor" val="tx"/>
                    </a:ext>
                  </a:extLst>
                </a:hlinkClick>
              </a:rPr>
              <a:t>http://www.cisco.com/en/US/tech/tk389/tk213/technologies_tech_note09186a0080094714.shtml#topic1</a:t>
            </a:r>
            <a:r>
              <a:rPr lang="en-IN" sz="1200" b="0" i="0" dirty="0">
                <a:effectLst/>
                <a:latin typeface="Verdana" panose="020B0604030504040204" pitchFamily="34" charset="0"/>
              </a:rPr>
              <a:t>.</a:t>
            </a:r>
            <a:endParaRPr lang="en-US" sz="1200" dirty="0"/>
          </a:p>
        </p:txBody>
      </p:sp>
    </p:spTree>
    <p:extLst>
      <p:ext uri="{BB962C8B-B14F-4D97-AF65-F5344CB8AC3E}">
        <p14:creationId xmlns:p14="http://schemas.microsoft.com/office/powerpoint/2010/main" val="2786723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F8372C-F01A-63BC-83EA-9786FE2B5EFD}"/>
              </a:ext>
            </a:extLst>
          </p:cNvPr>
          <p:cNvSpPr txBox="1"/>
          <p:nvPr/>
        </p:nvSpPr>
        <p:spPr>
          <a:xfrm>
            <a:off x="262393" y="429370"/>
            <a:ext cx="11929608" cy="4031873"/>
          </a:xfrm>
          <a:prstGeom prst="rect">
            <a:avLst/>
          </a:prstGeom>
          <a:noFill/>
        </p:spPr>
        <p:txBody>
          <a:bodyPr wrap="square" rtlCol="0">
            <a:spAutoFit/>
          </a:bodyPr>
          <a:lstStyle/>
          <a:p>
            <a:r>
              <a:rPr lang="en-IN" sz="1600" b="1" i="0" dirty="0">
                <a:solidFill>
                  <a:srgbClr val="FF0000"/>
                </a:solidFill>
                <a:effectLst/>
                <a:highlight>
                  <a:srgbClr val="00FF00"/>
                </a:highlight>
                <a:latin typeface="Roboto" panose="02000000000000000000" pitchFamily="2" charset="0"/>
              </a:rPr>
              <a:t>LLDP configuration example (Cisco)</a:t>
            </a:r>
          </a:p>
          <a:p>
            <a:endParaRPr lang="en-US" sz="1200" dirty="0"/>
          </a:p>
          <a:p>
            <a:r>
              <a:rPr lang="en-IN" sz="1200" b="0" i="0" dirty="0">
                <a:effectLst/>
                <a:latin typeface="Roboto" panose="02000000000000000000" pitchFamily="2" charset="0"/>
              </a:rPr>
              <a:t>LLDP (Link Layer Discovery Protocol ) is a </a:t>
            </a:r>
            <a:r>
              <a:rPr lang="en-IN" sz="1200" b="0" i="0" dirty="0" err="1">
                <a:effectLst/>
                <a:latin typeface="Roboto" panose="02000000000000000000" pitchFamily="2" charset="0"/>
              </a:rPr>
              <a:t>neighbor</a:t>
            </a:r>
            <a:r>
              <a:rPr lang="en-IN" sz="1200" b="0" i="0" dirty="0">
                <a:effectLst/>
                <a:latin typeface="Roboto" panose="02000000000000000000" pitchFamily="2" charset="0"/>
              </a:rPr>
              <a:t> discovery protocol that is used for network devices to advertise information about themselves to other devices on the network. This protocol runs over the data-link layer.</a:t>
            </a:r>
          </a:p>
          <a:p>
            <a:r>
              <a:rPr lang="en-IN" sz="1200" b="0" i="0" dirty="0">
                <a:effectLst/>
                <a:latin typeface="Roboto" panose="02000000000000000000" pitchFamily="2" charset="0"/>
              </a:rPr>
              <a:t>Details, such as device capabilities or device identity can be advertised using this protocol. You can configure the frequency of LLDP updates, the amount of time to hold the information before discarding it or the initialization delay time. You can also select the LLDP TLVs for sending and receiving. Let’s take a look at LLDP configuration example for Cisco.</a:t>
            </a:r>
          </a:p>
          <a:p>
            <a:r>
              <a:rPr lang="en-IN" sz="1200" b="0" i="0" dirty="0">
                <a:effectLst/>
                <a:latin typeface="Roboto" panose="02000000000000000000" pitchFamily="2" charset="0"/>
              </a:rPr>
              <a:t>By default LLDP is disabled globally on Cisco devices. To enable it issue:</a:t>
            </a:r>
            <a:endParaRPr lang="en-IN" sz="1200" dirty="0">
              <a:latin typeface="Roboto" panose="02000000000000000000" pitchFamily="2" charset="0"/>
            </a:endParaRPr>
          </a:p>
          <a:p>
            <a:r>
              <a:rPr lang="en-IN" sz="1200" b="0" i="0" dirty="0">
                <a:effectLst/>
                <a:latin typeface="Courier" panose="02070309020205020404" pitchFamily="49" charset="0"/>
              </a:rPr>
              <a:t>Switch# </a:t>
            </a:r>
            <a:r>
              <a:rPr lang="en-IN" sz="1200" b="1" i="0" dirty="0">
                <a:effectLst/>
                <a:latin typeface="Courier" panose="02070309020205020404" pitchFamily="49" charset="0"/>
              </a:rPr>
              <a:t>configure terminal</a:t>
            </a:r>
            <a:br>
              <a:rPr lang="en-IN" sz="1200" dirty="0"/>
            </a:br>
            <a:r>
              <a:rPr lang="en-IN" sz="1200" b="0" i="0" dirty="0">
                <a:effectLst/>
                <a:latin typeface="Courier" panose="02070309020205020404" pitchFamily="49" charset="0"/>
              </a:rPr>
              <a:t>Switch(config)# </a:t>
            </a:r>
            <a:r>
              <a:rPr lang="en-IN" sz="1200" b="1" i="0" dirty="0" err="1">
                <a:effectLst/>
                <a:latin typeface="Courier" panose="02070309020205020404" pitchFamily="49" charset="0"/>
              </a:rPr>
              <a:t>lldp</a:t>
            </a:r>
            <a:r>
              <a:rPr lang="en-IN" sz="1200" b="1" i="0" dirty="0">
                <a:effectLst/>
                <a:latin typeface="Courier" panose="02070309020205020404" pitchFamily="49" charset="0"/>
              </a:rPr>
              <a:t> run</a:t>
            </a:r>
          </a:p>
          <a:p>
            <a:endParaRPr lang="en-IN" sz="1200" b="1" dirty="0">
              <a:latin typeface="Courier" panose="02070309020205020404" pitchFamily="49" charset="0"/>
            </a:endParaRPr>
          </a:p>
          <a:p>
            <a:pPr algn="l"/>
            <a:r>
              <a:rPr lang="en-IN" sz="1200" b="0" i="0" dirty="0">
                <a:effectLst/>
                <a:latin typeface="Tahoma" panose="020B0604030504040204" pitchFamily="34" charset="0"/>
              </a:rPr>
              <a:t>LLDP uses </a:t>
            </a:r>
            <a:r>
              <a:rPr lang="en-IN" sz="1200" b="1" i="0" dirty="0">
                <a:effectLst/>
                <a:latin typeface="Tahoma" panose="020B0604030504040204" pitchFamily="34" charset="0"/>
              </a:rPr>
              <a:t>TLVs (Type, Length, Value)</a:t>
            </a:r>
            <a:r>
              <a:rPr lang="en-IN" sz="1200" b="0" i="0" dirty="0">
                <a:effectLst/>
                <a:latin typeface="Tahoma" panose="020B0604030504040204" pitchFamily="34" charset="0"/>
              </a:rPr>
              <a:t> to advertise and receive specific information to/from </a:t>
            </a:r>
            <a:r>
              <a:rPr lang="en-IN" sz="1200" b="0" i="0" dirty="0" err="1">
                <a:effectLst/>
                <a:latin typeface="Tahoma" panose="020B0604030504040204" pitchFamily="34" charset="0"/>
              </a:rPr>
              <a:t>neighbors</a:t>
            </a:r>
            <a:r>
              <a:rPr lang="en-IN" sz="1200" b="0" i="0" dirty="0">
                <a:effectLst/>
                <a:latin typeface="Tahoma" panose="020B0604030504040204" pitchFamily="34" charset="0"/>
              </a:rPr>
              <a:t>. Some of these TLVs are </a:t>
            </a:r>
            <a:r>
              <a:rPr lang="en-IN" sz="1200" b="1" i="0" dirty="0">
                <a:effectLst/>
                <a:latin typeface="Tahoma" panose="020B0604030504040204" pitchFamily="34" charset="0"/>
              </a:rPr>
              <a:t>mandatory LLDP TLVs</a:t>
            </a:r>
            <a:r>
              <a:rPr lang="en-IN" sz="1200" b="0" i="0" dirty="0">
                <a:effectLst/>
                <a:latin typeface="Tahoma" panose="020B0604030504040204" pitchFamily="34" charset="0"/>
              </a:rPr>
              <a:t> and all the </a:t>
            </a:r>
            <a:r>
              <a:rPr lang="en-IN" sz="1200" b="0" i="0" dirty="0" err="1">
                <a:effectLst/>
                <a:latin typeface="Tahoma" panose="020B0604030504040204" pitchFamily="34" charset="0"/>
              </a:rPr>
              <a:t>swithces</a:t>
            </a:r>
            <a:r>
              <a:rPr lang="en-IN" sz="1200" b="0" i="0" dirty="0">
                <a:effectLst/>
                <a:latin typeface="Tahoma" panose="020B0604030504040204" pitchFamily="34" charset="0"/>
              </a:rPr>
              <a:t> support these TLVs given below:</a:t>
            </a:r>
          </a:p>
          <a:p>
            <a:pPr algn="l">
              <a:buFont typeface="Arial" panose="020B0604020202020204" pitchFamily="34" charset="0"/>
              <a:buChar char="•"/>
            </a:pPr>
            <a:r>
              <a:rPr lang="en-IN" sz="1200" b="1" i="0" dirty="0">
                <a:effectLst/>
                <a:latin typeface="Tahoma" panose="020B0604030504040204" pitchFamily="34" charset="0"/>
              </a:rPr>
              <a:t>Port description TLV</a:t>
            </a:r>
            <a:endParaRPr lang="en-IN" sz="1200" b="0" i="0" dirty="0">
              <a:effectLst/>
              <a:latin typeface="Tahoma" panose="020B0604030504040204" pitchFamily="34" charset="0"/>
            </a:endParaRPr>
          </a:p>
          <a:p>
            <a:pPr algn="l">
              <a:buFont typeface="Arial" panose="020B0604020202020204" pitchFamily="34" charset="0"/>
              <a:buChar char="•"/>
            </a:pPr>
            <a:r>
              <a:rPr lang="en-IN" sz="1200" b="1" i="0" dirty="0">
                <a:effectLst/>
                <a:latin typeface="Tahoma" panose="020B0604030504040204" pitchFamily="34" charset="0"/>
              </a:rPr>
              <a:t>System name TLV</a:t>
            </a:r>
            <a:endParaRPr lang="en-IN" sz="1200" b="0" i="0" dirty="0">
              <a:effectLst/>
              <a:latin typeface="Tahoma" panose="020B0604030504040204" pitchFamily="34" charset="0"/>
            </a:endParaRPr>
          </a:p>
          <a:p>
            <a:pPr algn="l">
              <a:buFont typeface="Arial" panose="020B0604020202020204" pitchFamily="34" charset="0"/>
              <a:buChar char="•"/>
            </a:pPr>
            <a:r>
              <a:rPr lang="en-IN" sz="1200" b="1" i="0" dirty="0">
                <a:effectLst/>
                <a:latin typeface="Tahoma" panose="020B0604030504040204" pitchFamily="34" charset="0"/>
              </a:rPr>
              <a:t>System description</a:t>
            </a:r>
            <a:endParaRPr lang="en-IN" sz="1200" b="0" i="0" dirty="0">
              <a:effectLst/>
              <a:latin typeface="Tahoma" panose="020B0604030504040204" pitchFamily="34" charset="0"/>
            </a:endParaRPr>
          </a:p>
          <a:p>
            <a:pPr algn="l">
              <a:buFont typeface="Arial" panose="020B0604020202020204" pitchFamily="34" charset="0"/>
              <a:buChar char="•"/>
            </a:pPr>
            <a:r>
              <a:rPr lang="en-IN" sz="1200" b="1" i="0" dirty="0">
                <a:effectLst/>
                <a:latin typeface="Tahoma" panose="020B0604030504040204" pitchFamily="34" charset="0"/>
              </a:rPr>
              <a:t>System capabilities TLV</a:t>
            </a:r>
            <a:endParaRPr lang="en-IN" sz="1200" b="0" i="0" dirty="0">
              <a:effectLst/>
              <a:latin typeface="Tahoma" panose="020B0604030504040204" pitchFamily="34" charset="0"/>
            </a:endParaRPr>
          </a:p>
          <a:p>
            <a:pPr algn="l">
              <a:buFont typeface="Arial" panose="020B0604020202020204" pitchFamily="34" charset="0"/>
              <a:buChar char="•"/>
            </a:pPr>
            <a:r>
              <a:rPr lang="en-IN" sz="1200" b="1" i="0" dirty="0">
                <a:effectLst/>
                <a:latin typeface="Tahoma" panose="020B0604030504040204" pitchFamily="34" charset="0"/>
              </a:rPr>
              <a:t>Management address TLV</a:t>
            </a:r>
            <a:endParaRPr lang="en-IN" sz="1200" b="0" i="0" dirty="0">
              <a:effectLst/>
              <a:latin typeface="Tahoma" panose="020B0604030504040204" pitchFamily="34" charset="0"/>
            </a:endParaRPr>
          </a:p>
          <a:p>
            <a:pPr algn="l">
              <a:buFont typeface="Arial" panose="020B0604020202020204" pitchFamily="34" charset="0"/>
              <a:buChar char="•"/>
            </a:pPr>
            <a:r>
              <a:rPr lang="en-IN" sz="1200" b="1" i="0" dirty="0">
                <a:effectLst/>
                <a:latin typeface="Tahoma" panose="020B0604030504040204" pitchFamily="34" charset="0"/>
              </a:rPr>
              <a:t>Port VLAN ID TLV</a:t>
            </a:r>
            <a:endParaRPr lang="en-IN" sz="1200" b="0" i="0" dirty="0">
              <a:effectLst/>
              <a:latin typeface="Tahoma" panose="020B0604030504040204" pitchFamily="34" charset="0"/>
            </a:endParaRPr>
          </a:p>
          <a:p>
            <a:pPr algn="l">
              <a:buFont typeface="Arial" panose="020B0604020202020204" pitchFamily="34" charset="0"/>
              <a:buChar char="•"/>
            </a:pPr>
            <a:r>
              <a:rPr lang="en-IN" sz="1200" b="1" i="0" dirty="0">
                <a:effectLst/>
                <a:latin typeface="Tahoma" panose="020B0604030504040204" pitchFamily="34" charset="0"/>
              </a:rPr>
              <a:t>MAC/PHY configuration/status TLV</a:t>
            </a:r>
            <a:endParaRPr lang="en-IN" sz="1200" b="0" i="0" dirty="0">
              <a:effectLst/>
              <a:latin typeface="Tahoma" panose="020B0604030504040204" pitchFamily="34" charset="0"/>
            </a:endParaRPr>
          </a:p>
          <a:p>
            <a:endParaRPr lang="en-IN" sz="1200" b="1" i="0" dirty="0">
              <a:effectLst/>
              <a:latin typeface="Courier" panose="02070309020205020404" pitchFamily="49" charset="0"/>
            </a:endParaRPr>
          </a:p>
        </p:txBody>
      </p:sp>
    </p:spTree>
    <p:extLst>
      <p:ext uri="{BB962C8B-B14F-4D97-AF65-F5344CB8AC3E}">
        <p14:creationId xmlns:p14="http://schemas.microsoft.com/office/powerpoint/2010/main" val="155089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13440</TotalTime>
  <Words>2139</Words>
  <Application>Microsoft Macintosh PowerPoint</Application>
  <PresentationFormat>Widescreen</PresentationFormat>
  <Paragraphs>89</Paragraphs>
  <Slides>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vt:i4>
      </vt:variant>
    </vt:vector>
  </HeadingPairs>
  <TitlesOfParts>
    <vt:vector size="22" baseType="lpstr">
      <vt:lpstr>Arial</vt:lpstr>
      <vt:lpstr>Calibri</vt:lpstr>
      <vt:lpstr>Century Gothic</vt:lpstr>
      <vt:lpstr>Courier</vt:lpstr>
      <vt:lpstr>lato</vt:lpstr>
      <vt:lpstr>Roboto</vt:lpstr>
      <vt:lpstr>Segoe UI</vt:lpstr>
      <vt:lpstr>Tahoma</vt:lpstr>
      <vt:lpstr>Times</vt:lpstr>
      <vt:lpstr>var(--headingsfontfamily)</vt:lpstr>
      <vt:lpstr>Verdana</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E. Ramesh Goud</cp:lastModifiedBy>
  <cp:revision>118</cp:revision>
  <dcterms:created xsi:type="dcterms:W3CDTF">2021-02-24T10:44:30Z</dcterms:created>
  <dcterms:modified xsi:type="dcterms:W3CDTF">2024-08-03T14:52:49Z</dcterms:modified>
</cp:coreProperties>
</file>