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18" r:id="rId2"/>
    <p:sldId id="335" r:id="rId3"/>
    <p:sldId id="337" r:id="rId4"/>
    <p:sldId id="338" r:id="rId5"/>
    <p:sldId id="333" r:id="rId6"/>
    <p:sldId id="339" r:id="rId7"/>
    <p:sldId id="340" r:id="rId8"/>
    <p:sldId id="334" r:id="rId9"/>
    <p:sldId id="336" r:id="rId10"/>
    <p:sldId id="341" r:id="rId11"/>
    <p:sldId id="342" r:id="rId12"/>
    <p:sldId id="343" r:id="rId13"/>
    <p:sldId id="3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11" autoAdjust="0"/>
    <p:restoredTop sz="94660"/>
  </p:normalViewPr>
  <p:slideViewPr>
    <p:cSldViewPr snapToGrid="0">
      <p:cViewPr varScale="1">
        <p:scale>
          <a:sx n="125" d="100"/>
          <a:sy n="125" d="100"/>
        </p:scale>
        <p:origin x="39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8/23/24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8/23/24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9A88-4417-4177-3A57-0630A527F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88E687-AEBB-E9F3-5778-FD245F902ED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056D6B-BE4A-9689-737A-0E2059793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232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942B1E-A90D-2D5C-39D2-23BF998B9974}"/>
              </a:ext>
            </a:extLst>
          </p:cNvPr>
          <p:cNvSpPr txBox="1"/>
          <p:nvPr/>
        </p:nvSpPr>
        <p:spPr>
          <a:xfrm>
            <a:off x="0" y="132080"/>
            <a:ext cx="10373360" cy="6617196"/>
          </a:xfrm>
          <a:prstGeom prst="rect">
            <a:avLst/>
          </a:prstGeom>
          <a:noFill/>
        </p:spPr>
        <p:txBody>
          <a:bodyPr wrap="square" rtlCol="0">
            <a:spAutoFit/>
          </a:bodyPr>
          <a:lstStyle/>
          <a:p>
            <a:r>
              <a:rPr lang="en-US" sz="1400" dirty="0"/>
              <a:t>Now you want to create route-map with local-preference value. Before going to do that Where exactly you need to configure? By default Local preference value is 100. so if you Want increase LP value to 200 create route-map or R2, I you want decrease LP value below 100 you can  Create route-map on R1. Its up to you where you want to configure.</a:t>
            </a:r>
          </a:p>
          <a:p>
            <a:endParaRPr lang="en-US" sz="1400" dirty="0"/>
          </a:p>
          <a:p>
            <a:r>
              <a:rPr lang="en-US" sz="1400" dirty="0"/>
              <a:t>Checking IP BGP table for 6.6.6.6 on R3 router</a:t>
            </a:r>
          </a:p>
          <a:p>
            <a:endParaRPr lang="en-US" sz="1400" dirty="0"/>
          </a:p>
          <a:p>
            <a:r>
              <a:rPr lang="en-US" sz="1200" dirty="0">
                <a:latin typeface="Consolas" panose="020B0609020204030204" pitchFamily="49" charset="0"/>
                <a:cs typeface="Consolas" panose="020B0609020204030204" pitchFamily="49" charset="0"/>
              </a:rPr>
              <a:t>R3# </a:t>
            </a:r>
            <a:r>
              <a:rPr lang="en-US" sz="1200" dirty="0" err="1">
                <a:latin typeface="Consolas" panose="020B0609020204030204" pitchFamily="49" charset="0"/>
                <a:cs typeface="Consolas" panose="020B0609020204030204" pitchFamily="49" charset="0"/>
              </a:rPr>
              <a:t>sh</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bgp</a:t>
            </a:r>
            <a:r>
              <a:rPr lang="en-US" sz="1200" dirty="0">
                <a:latin typeface="Consolas" panose="020B0609020204030204" pitchFamily="49" charset="0"/>
                <a:cs typeface="Consolas" panose="020B0609020204030204" pitchFamily="49" charset="0"/>
              </a:rPr>
              <a:t> 6.6.6.6</a:t>
            </a:r>
          </a:p>
          <a:p>
            <a:r>
              <a:rPr lang="en-US" sz="1200" dirty="0">
                <a:latin typeface="Consolas" panose="020B0609020204030204" pitchFamily="49" charset="0"/>
                <a:cs typeface="Consolas" panose="020B0609020204030204" pitchFamily="49" charset="0"/>
              </a:rPr>
              <a:t>BGP routing table entry for 6.6.6.6/32, version 95</a:t>
            </a:r>
          </a:p>
          <a:p>
            <a:r>
              <a:rPr lang="en-US" sz="1200" dirty="0">
                <a:latin typeface="Consolas" panose="020B0609020204030204" pitchFamily="49" charset="0"/>
                <a:cs typeface="Consolas" panose="020B0609020204030204" pitchFamily="49" charset="0"/>
              </a:rPr>
              <a:t>Paths: (2 available, best #2, table default)</a:t>
            </a:r>
          </a:p>
          <a:p>
            <a:r>
              <a:rPr lang="en-US" sz="1200" dirty="0">
                <a:latin typeface="Consolas" panose="020B0609020204030204" pitchFamily="49" charset="0"/>
                <a:cs typeface="Consolas" panose="020B0609020204030204" pitchFamily="49" charset="0"/>
              </a:rPr>
              <a:t>  Not advertised to any peer</a:t>
            </a:r>
          </a:p>
          <a:p>
            <a:r>
              <a:rPr lang="en-US" sz="1200" dirty="0">
                <a:latin typeface="Consolas" panose="020B0609020204030204" pitchFamily="49" charset="0"/>
                <a:cs typeface="Consolas" panose="020B0609020204030204" pitchFamily="49" charset="0"/>
              </a:rPr>
              <a:t>  Refresh Epoch 6</a:t>
            </a:r>
          </a:p>
          <a:p>
            <a:r>
              <a:rPr lang="en-US" sz="1200" dirty="0">
                <a:latin typeface="Consolas" panose="020B0609020204030204" pitchFamily="49" charset="0"/>
                <a:cs typeface="Consolas" panose="020B0609020204030204" pitchFamily="49" charset="0"/>
              </a:rPr>
              <a:t>  400 500</a:t>
            </a:r>
          </a:p>
          <a:p>
            <a:r>
              <a:rPr lang="en-US" sz="1200" dirty="0">
                <a:latin typeface="Consolas" panose="020B0609020204030204" pitchFamily="49" charset="0"/>
                <a:cs typeface="Consolas" panose="020B0609020204030204" pitchFamily="49" charset="0"/>
              </a:rPr>
              <a:t>    2.2.2.2 (metric 2) from 2.2.2.2 (2.2.2.2)</a:t>
            </a:r>
          </a:p>
          <a:p>
            <a:r>
              <a:rPr lang="en-US" sz="1200" dirty="0">
                <a:latin typeface="Consolas" panose="020B0609020204030204" pitchFamily="49" charset="0"/>
                <a:cs typeface="Consolas" panose="020B0609020204030204" pitchFamily="49" charset="0"/>
              </a:rPr>
              <a:t>      Origin incomplete, metric 0, </a:t>
            </a:r>
            <a:r>
              <a:rPr lang="en-US" sz="1200" dirty="0" err="1">
                <a:solidFill>
                  <a:srgbClr val="FF0000"/>
                </a:solidFill>
                <a:highlight>
                  <a:srgbClr val="FFFF00"/>
                </a:highlight>
                <a:latin typeface="Consolas" panose="020B0609020204030204" pitchFamily="49" charset="0"/>
                <a:cs typeface="Consolas" panose="020B0609020204030204" pitchFamily="49" charset="0"/>
              </a:rPr>
              <a:t>localpref</a:t>
            </a:r>
            <a:r>
              <a:rPr lang="en-US" sz="1200" dirty="0">
                <a:solidFill>
                  <a:srgbClr val="FF0000"/>
                </a:solidFill>
                <a:highlight>
                  <a:srgbClr val="FFFF00"/>
                </a:highlight>
                <a:latin typeface="Consolas" panose="020B0609020204030204" pitchFamily="49" charset="0"/>
                <a:cs typeface="Consolas" panose="020B0609020204030204" pitchFamily="49" charset="0"/>
              </a:rPr>
              <a:t> 100</a:t>
            </a:r>
            <a:r>
              <a:rPr lang="en-US" sz="1200" dirty="0">
                <a:latin typeface="Consolas" panose="020B0609020204030204" pitchFamily="49" charset="0"/>
                <a:cs typeface="Consolas" panose="020B0609020204030204" pitchFamily="49" charset="0"/>
              </a:rPr>
              <a:t>, valid, internal</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 </a:t>
            </a:r>
            <a:r>
              <a:rPr lang="en-US" sz="1200" dirty="0" err="1">
                <a:latin typeface="Consolas" panose="020B0609020204030204" pitchFamily="49" charset="0"/>
                <a:cs typeface="Consolas" panose="020B0609020204030204" pitchFamily="49" charset="0"/>
              </a:rPr>
              <a:t>tx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a:t>
            </a:r>
          </a:p>
          <a:p>
            <a:r>
              <a:rPr lang="en-US" sz="1200" dirty="0">
                <a:latin typeface="Consolas" panose="020B0609020204030204" pitchFamily="49" charset="0"/>
                <a:cs typeface="Consolas" panose="020B0609020204030204" pitchFamily="49" charset="0"/>
              </a:rPr>
              <a:t>  Refresh Epoch 1</a:t>
            </a:r>
          </a:p>
          <a:p>
            <a:r>
              <a:rPr lang="en-US" sz="1200" dirty="0">
                <a:latin typeface="Consolas" panose="020B0609020204030204" pitchFamily="49" charset="0"/>
                <a:cs typeface="Consolas" panose="020B0609020204030204" pitchFamily="49" charset="0"/>
              </a:rPr>
              <a:t>  200 500</a:t>
            </a:r>
          </a:p>
          <a:p>
            <a:r>
              <a:rPr lang="en-US" sz="1200" dirty="0">
                <a:latin typeface="Consolas" panose="020B0609020204030204" pitchFamily="49" charset="0"/>
                <a:cs typeface="Consolas" panose="020B0609020204030204" pitchFamily="49" charset="0"/>
              </a:rPr>
              <a:t>    1.1.1.1 (metric 2) from 1.1.1.1 (1.1.1.1)</a:t>
            </a:r>
          </a:p>
          <a:p>
            <a:r>
              <a:rPr lang="en-US" sz="1200" dirty="0">
                <a:latin typeface="Consolas" panose="020B0609020204030204" pitchFamily="49" charset="0"/>
                <a:cs typeface="Consolas" panose="020B0609020204030204" pitchFamily="49" charset="0"/>
              </a:rPr>
              <a:t>      Origin incomplete, metric 0, </a:t>
            </a:r>
            <a:r>
              <a:rPr lang="en-US" sz="1200" dirty="0" err="1">
                <a:solidFill>
                  <a:srgbClr val="FF0000"/>
                </a:solidFill>
                <a:highlight>
                  <a:srgbClr val="FFFF00"/>
                </a:highlight>
                <a:latin typeface="Consolas" panose="020B0609020204030204" pitchFamily="49" charset="0"/>
                <a:cs typeface="Consolas" panose="020B0609020204030204" pitchFamily="49" charset="0"/>
              </a:rPr>
              <a:t>localpref</a:t>
            </a:r>
            <a:r>
              <a:rPr lang="en-US" sz="1200" dirty="0">
                <a:solidFill>
                  <a:srgbClr val="FF0000"/>
                </a:solidFill>
                <a:highlight>
                  <a:srgbClr val="FFFF00"/>
                </a:highlight>
                <a:latin typeface="Consolas" panose="020B0609020204030204" pitchFamily="49" charset="0"/>
                <a:cs typeface="Consolas" panose="020B0609020204030204" pitchFamily="49" charset="0"/>
              </a:rPr>
              <a:t> 100</a:t>
            </a:r>
            <a:r>
              <a:rPr lang="en-US" sz="1200" dirty="0">
                <a:latin typeface="Consolas" panose="020B0609020204030204" pitchFamily="49" charset="0"/>
                <a:cs typeface="Consolas" panose="020B0609020204030204" pitchFamily="49" charset="0"/>
              </a:rPr>
              <a:t>, valid, internal, </a:t>
            </a:r>
            <a:r>
              <a:rPr lang="en-US" sz="1200" dirty="0">
                <a:solidFill>
                  <a:srgbClr val="FF0000"/>
                </a:solidFill>
                <a:highlight>
                  <a:srgbClr val="00FF00"/>
                </a:highlight>
                <a:latin typeface="Consolas" panose="020B0609020204030204" pitchFamily="49" charset="0"/>
                <a:cs typeface="Consolas" panose="020B0609020204030204" pitchFamily="49" charset="0"/>
              </a:rPr>
              <a:t>best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 </a:t>
            </a:r>
            <a:r>
              <a:rPr lang="en-US" sz="1200" dirty="0" err="1">
                <a:latin typeface="Consolas" panose="020B0609020204030204" pitchFamily="49" charset="0"/>
                <a:cs typeface="Consolas" panose="020B0609020204030204" pitchFamily="49" charset="0"/>
              </a:rPr>
              <a:t>tx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0x0</a:t>
            </a:r>
          </a:p>
          <a:p>
            <a:r>
              <a:rPr lang="en-US" sz="1200" dirty="0">
                <a:latin typeface="Consolas" panose="020B0609020204030204" pitchFamily="49" charset="0"/>
                <a:cs typeface="Consolas" panose="020B0609020204030204" pitchFamily="49" charset="0"/>
              </a:rPr>
              <a:t>R3# </a:t>
            </a:r>
          </a:p>
          <a:p>
            <a:endParaRPr lang="en-US" sz="1400" dirty="0"/>
          </a:p>
          <a:p>
            <a:r>
              <a:rPr lang="en-US" sz="1400" dirty="0"/>
              <a:t>Here the route 6.6.6.6 is learning from 1.1.1.1 path and 2.2.2.2 path also, LP is 100 for both the paths. However, it chooses the best path as 1.1.1.1 (airtel). We can change to TATA now.</a:t>
            </a:r>
          </a:p>
          <a:p>
            <a:endParaRPr lang="en-US" sz="1400" dirty="0"/>
          </a:p>
          <a:p>
            <a:r>
              <a:rPr lang="en-US" sz="1400" dirty="0"/>
              <a:t>Configuring route-map with highest LP on R2 router:</a:t>
            </a:r>
          </a:p>
          <a:p>
            <a:r>
              <a:rPr lang="en-US" sz="1200" dirty="0">
                <a:latin typeface="Consolas" panose="020B0609020204030204" pitchFamily="49" charset="0"/>
                <a:cs typeface="Consolas" panose="020B0609020204030204" pitchFamily="49" charset="0"/>
              </a:rPr>
              <a:t>Configure terminal</a:t>
            </a:r>
          </a:p>
          <a:p>
            <a:r>
              <a:rPr lang="en-US" sz="1200" dirty="0">
                <a:latin typeface="Consolas" panose="020B0609020204030204" pitchFamily="49" charset="0"/>
                <a:cs typeface="Consolas" panose="020B0609020204030204" pitchFamily="49" charset="0"/>
              </a:rPr>
              <a:t>route-map LP permit 10</a:t>
            </a:r>
          </a:p>
          <a:p>
            <a:r>
              <a:rPr lang="en-US" sz="1200" dirty="0">
                <a:latin typeface="Consolas" panose="020B0609020204030204" pitchFamily="49" charset="0"/>
                <a:cs typeface="Consolas" panose="020B0609020204030204" pitchFamily="49" charset="0"/>
              </a:rPr>
              <a:t> set local-preference 300</a:t>
            </a:r>
          </a:p>
          <a:p>
            <a:r>
              <a:rPr lang="en-US" sz="1200" dirty="0">
                <a:latin typeface="Consolas" panose="020B0609020204030204" pitchFamily="49" charset="0"/>
                <a:cs typeface="Consolas" panose="020B0609020204030204" pitchFamily="49" charset="0"/>
              </a:rPr>
              <a:t>exit</a:t>
            </a:r>
          </a:p>
          <a:p>
            <a:r>
              <a:rPr lang="en-US" sz="1200" dirty="0">
                <a:latin typeface="Consolas" panose="020B0609020204030204" pitchFamily="49" charset="0"/>
                <a:cs typeface="Consolas" panose="020B0609020204030204" pitchFamily="49" charset="0"/>
              </a:rPr>
              <a:t>route-map LP permit 20</a:t>
            </a:r>
            <a:endParaRPr lang="en-US" sz="1400" dirty="0"/>
          </a:p>
          <a:p>
            <a:r>
              <a:rPr lang="en-US" sz="1400" dirty="0"/>
              <a:t>Apply route-map</a:t>
            </a:r>
          </a:p>
          <a:p>
            <a:r>
              <a:rPr lang="en-US" sz="1400" dirty="0">
                <a:latin typeface="Consolas" panose="020B0609020204030204" pitchFamily="49" charset="0"/>
                <a:cs typeface="Consolas" panose="020B0609020204030204" pitchFamily="49" charset="0"/>
              </a:rPr>
              <a:t>neighbor IBGP route-map LP out.  ---------</a:t>
            </a:r>
            <a:r>
              <a:rPr lang="en-US" sz="1400" dirty="0">
                <a:latin typeface="Consolas" panose="020B0609020204030204" pitchFamily="49" charset="0"/>
                <a:cs typeface="Consolas" panose="020B0609020204030204" pitchFamily="49" charset="0"/>
                <a:sym typeface="Wingdings" pitchFamily="2" charset="2"/>
              </a:rPr>
              <a:t> the LP should advertise in AS 100 (IBGP domain)</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2821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1CAE06-D8F2-07C3-6615-16BEF869920B}"/>
              </a:ext>
            </a:extLst>
          </p:cNvPr>
          <p:cNvSpPr txBox="1"/>
          <p:nvPr/>
        </p:nvSpPr>
        <p:spPr>
          <a:xfrm>
            <a:off x="283335" y="373487"/>
            <a:ext cx="6216766" cy="3416320"/>
          </a:xfrm>
          <a:prstGeom prst="rect">
            <a:avLst/>
          </a:prstGeom>
          <a:noFill/>
        </p:spPr>
        <p:txBody>
          <a:bodyPr wrap="none" rtlCol="0">
            <a:spAutoFit/>
          </a:bodyPr>
          <a:lstStyle/>
          <a:p>
            <a:r>
              <a:rPr lang="en-US" dirty="0"/>
              <a:t>Verification: Check the </a:t>
            </a:r>
            <a:r>
              <a:rPr lang="en-US" dirty="0" err="1"/>
              <a:t>bgp</a:t>
            </a:r>
            <a:r>
              <a:rPr lang="en-US" dirty="0"/>
              <a:t> table on R3 </a:t>
            </a:r>
          </a:p>
          <a:p>
            <a:endParaRPr lang="en-US" dirty="0"/>
          </a:p>
          <a:p>
            <a:r>
              <a:rPr lang="en-US" sz="1200" dirty="0">
                <a:latin typeface="Consolas" panose="020B0609020204030204" pitchFamily="49" charset="0"/>
                <a:cs typeface="Consolas" panose="020B0609020204030204" pitchFamily="49" charset="0"/>
              </a:rPr>
              <a:t>R3# </a:t>
            </a:r>
            <a:r>
              <a:rPr lang="en-US" sz="1200" dirty="0" err="1">
                <a:latin typeface="Consolas" panose="020B0609020204030204" pitchFamily="49" charset="0"/>
                <a:cs typeface="Consolas" panose="020B0609020204030204" pitchFamily="49" charset="0"/>
              </a:rPr>
              <a:t>sh</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bgp</a:t>
            </a:r>
            <a:r>
              <a:rPr lang="en-US" sz="1200" dirty="0">
                <a:latin typeface="Consolas" panose="020B0609020204030204" pitchFamily="49" charset="0"/>
                <a:cs typeface="Consolas" panose="020B0609020204030204" pitchFamily="49" charset="0"/>
              </a:rPr>
              <a:t> 6.6.6.6</a:t>
            </a:r>
          </a:p>
          <a:p>
            <a:r>
              <a:rPr lang="en-US" sz="1200" dirty="0">
                <a:latin typeface="Consolas" panose="020B0609020204030204" pitchFamily="49" charset="0"/>
                <a:cs typeface="Consolas" panose="020B0609020204030204" pitchFamily="49" charset="0"/>
              </a:rPr>
              <a:t>BGP routing table entry for 6.6.6.6/32, version 101</a:t>
            </a:r>
          </a:p>
          <a:p>
            <a:r>
              <a:rPr lang="en-US" sz="1200" dirty="0">
                <a:latin typeface="Consolas" panose="020B0609020204030204" pitchFamily="49" charset="0"/>
                <a:cs typeface="Consolas" panose="020B0609020204030204" pitchFamily="49" charset="0"/>
              </a:rPr>
              <a:t>Paths: (2 available, best #1, table default)</a:t>
            </a:r>
          </a:p>
          <a:p>
            <a:r>
              <a:rPr lang="en-US" sz="1200" dirty="0">
                <a:latin typeface="Consolas" panose="020B0609020204030204" pitchFamily="49" charset="0"/>
                <a:cs typeface="Consolas" panose="020B0609020204030204" pitchFamily="49" charset="0"/>
              </a:rPr>
              <a:t>  Not advertised to any peer</a:t>
            </a:r>
          </a:p>
          <a:p>
            <a:r>
              <a:rPr lang="en-US" sz="1200" dirty="0">
                <a:latin typeface="Consolas" panose="020B0609020204030204" pitchFamily="49" charset="0"/>
                <a:cs typeface="Consolas" panose="020B0609020204030204" pitchFamily="49" charset="0"/>
              </a:rPr>
              <a:t>  Refresh Epoch 7</a:t>
            </a:r>
          </a:p>
          <a:p>
            <a:r>
              <a:rPr lang="en-US" sz="1200" dirty="0">
                <a:latin typeface="Consolas" panose="020B0609020204030204" pitchFamily="49" charset="0"/>
                <a:cs typeface="Consolas" panose="020B0609020204030204" pitchFamily="49" charset="0"/>
              </a:rPr>
              <a:t>  400 500</a:t>
            </a:r>
          </a:p>
          <a:p>
            <a:r>
              <a:rPr lang="en-US" sz="1200" dirty="0">
                <a:latin typeface="Consolas" panose="020B0609020204030204" pitchFamily="49" charset="0"/>
                <a:cs typeface="Consolas" panose="020B0609020204030204" pitchFamily="49" charset="0"/>
              </a:rPr>
              <a:t>    2.2.2.2 (metric 2) from 2.2.2.2 (2.2.2.2)</a:t>
            </a:r>
          </a:p>
          <a:p>
            <a:r>
              <a:rPr lang="en-US" sz="1200" dirty="0">
                <a:latin typeface="Consolas" panose="020B0609020204030204" pitchFamily="49" charset="0"/>
                <a:cs typeface="Consolas" panose="020B0609020204030204" pitchFamily="49" charset="0"/>
              </a:rPr>
              <a:t>      Origin incomplete, metric 0, </a:t>
            </a:r>
            <a:r>
              <a:rPr lang="en-US" sz="1200" dirty="0" err="1">
                <a:solidFill>
                  <a:srgbClr val="FF0000"/>
                </a:solidFill>
                <a:highlight>
                  <a:srgbClr val="FFFF00"/>
                </a:highlight>
                <a:latin typeface="Consolas" panose="020B0609020204030204" pitchFamily="49" charset="0"/>
                <a:cs typeface="Consolas" panose="020B0609020204030204" pitchFamily="49" charset="0"/>
              </a:rPr>
              <a:t>localpref</a:t>
            </a:r>
            <a:r>
              <a:rPr lang="en-US" sz="1200" dirty="0">
                <a:solidFill>
                  <a:srgbClr val="FF0000"/>
                </a:solidFill>
                <a:highlight>
                  <a:srgbClr val="FFFF00"/>
                </a:highlight>
                <a:latin typeface="Consolas" panose="020B0609020204030204" pitchFamily="49" charset="0"/>
                <a:cs typeface="Consolas" panose="020B0609020204030204" pitchFamily="49" charset="0"/>
              </a:rPr>
              <a:t> 300</a:t>
            </a:r>
            <a:r>
              <a:rPr lang="en-US" sz="1200" dirty="0">
                <a:latin typeface="Consolas" panose="020B0609020204030204" pitchFamily="49" charset="0"/>
                <a:cs typeface="Consolas" panose="020B0609020204030204" pitchFamily="49" charset="0"/>
              </a:rPr>
              <a:t>, valid, internal, </a:t>
            </a:r>
            <a:r>
              <a:rPr lang="en-US" sz="1200" dirty="0">
                <a:solidFill>
                  <a:srgbClr val="FF0000"/>
                </a:solidFill>
                <a:highlight>
                  <a:srgbClr val="00FF00"/>
                </a:highlight>
                <a:latin typeface="Consolas" panose="020B0609020204030204" pitchFamily="49" charset="0"/>
                <a:cs typeface="Consolas" panose="020B0609020204030204" pitchFamily="49" charset="0"/>
              </a:rPr>
              <a:t>best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 </a:t>
            </a:r>
            <a:r>
              <a:rPr lang="en-US" sz="1200" dirty="0" err="1">
                <a:latin typeface="Consolas" panose="020B0609020204030204" pitchFamily="49" charset="0"/>
                <a:cs typeface="Consolas" panose="020B0609020204030204" pitchFamily="49" charset="0"/>
              </a:rPr>
              <a:t>tx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0x0</a:t>
            </a:r>
          </a:p>
          <a:p>
            <a:r>
              <a:rPr lang="en-US" sz="1200" dirty="0">
                <a:latin typeface="Consolas" panose="020B0609020204030204" pitchFamily="49" charset="0"/>
                <a:cs typeface="Consolas" panose="020B0609020204030204" pitchFamily="49" charset="0"/>
              </a:rPr>
              <a:t>  Refresh Epoch 1</a:t>
            </a:r>
          </a:p>
          <a:p>
            <a:r>
              <a:rPr lang="en-US" sz="1200" dirty="0">
                <a:latin typeface="Consolas" panose="020B0609020204030204" pitchFamily="49" charset="0"/>
                <a:cs typeface="Consolas" panose="020B0609020204030204" pitchFamily="49" charset="0"/>
              </a:rPr>
              <a:t>  200 500</a:t>
            </a:r>
          </a:p>
          <a:p>
            <a:r>
              <a:rPr lang="en-US" sz="1200" dirty="0">
                <a:latin typeface="Consolas" panose="020B0609020204030204" pitchFamily="49" charset="0"/>
                <a:cs typeface="Consolas" panose="020B0609020204030204" pitchFamily="49" charset="0"/>
              </a:rPr>
              <a:t>    1.1.1.1 (metric 2) from 1.1.1.1 (1.1.1.1)</a:t>
            </a:r>
          </a:p>
          <a:p>
            <a:r>
              <a:rPr lang="en-US" sz="1200" dirty="0">
                <a:latin typeface="Consolas" panose="020B0609020204030204" pitchFamily="49" charset="0"/>
                <a:cs typeface="Consolas" panose="020B0609020204030204" pitchFamily="49" charset="0"/>
              </a:rPr>
              <a:t>      Origin incomplete, metric 0, </a:t>
            </a:r>
            <a:r>
              <a:rPr lang="en-US" sz="1200" dirty="0" err="1">
                <a:latin typeface="Consolas" panose="020B0609020204030204" pitchFamily="49" charset="0"/>
                <a:cs typeface="Consolas" panose="020B0609020204030204" pitchFamily="49" charset="0"/>
              </a:rPr>
              <a:t>localpref</a:t>
            </a:r>
            <a:r>
              <a:rPr lang="en-US" sz="1200" dirty="0">
                <a:latin typeface="Consolas" panose="020B0609020204030204" pitchFamily="49" charset="0"/>
                <a:cs typeface="Consolas" panose="020B0609020204030204" pitchFamily="49" charset="0"/>
              </a:rPr>
              <a:t> 100, valid, internal</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 </a:t>
            </a:r>
            <a:r>
              <a:rPr lang="en-US" sz="1200" dirty="0" err="1">
                <a:latin typeface="Consolas" panose="020B0609020204030204" pitchFamily="49" charset="0"/>
                <a:cs typeface="Consolas" panose="020B0609020204030204" pitchFamily="49" charset="0"/>
              </a:rPr>
              <a:t>tx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a:t>
            </a:r>
          </a:p>
          <a:p>
            <a:r>
              <a:rPr lang="en-US" sz="1200" dirty="0">
                <a:latin typeface="Consolas" panose="020B0609020204030204" pitchFamily="49" charset="0"/>
                <a:cs typeface="Consolas" panose="020B0609020204030204" pitchFamily="49" charset="0"/>
              </a:rPr>
              <a:t>R3#</a:t>
            </a:r>
          </a:p>
        </p:txBody>
      </p:sp>
      <p:sp>
        <p:nvSpPr>
          <p:cNvPr id="5" name="TextBox 4">
            <a:extLst>
              <a:ext uri="{FF2B5EF4-FFF2-40B4-BE49-F238E27FC236}">
                <a16:creationId xmlns:a16="http://schemas.microsoft.com/office/drawing/2014/main" id="{864203D9-069D-E40E-E955-65C65FC9301B}"/>
              </a:ext>
            </a:extLst>
          </p:cNvPr>
          <p:cNvSpPr txBox="1"/>
          <p:nvPr/>
        </p:nvSpPr>
        <p:spPr>
          <a:xfrm>
            <a:off x="283335" y="3931920"/>
            <a:ext cx="11275844" cy="646331"/>
          </a:xfrm>
          <a:prstGeom prst="rect">
            <a:avLst/>
          </a:prstGeom>
          <a:noFill/>
        </p:spPr>
        <p:txBody>
          <a:bodyPr wrap="none" rtlCol="0">
            <a:spAutoFit/>
          </a:bodyPr>
          <a:lstStyle/>
          <a:p>
            <a:r>
              <a:rPr lang="en-US" dirty="0"/>
              <a:t>Now you can see LP value is 300 for 6.6.6.6 which is learning from 2.2.2.2 (TATA). This is the best path </a:t>
            </a:r>
          </a:p>
          <a:p>
            <a:r>
              <a:rPr lang="en-US" dirty="0"/>
              <a:t>to reach the 6.6.6.6</a:t>
            </a:r>
          </a:p>
        </p:txBody>
      </p:sp>
      <p:sp>
        <p:nvSpPr>
          <p:cNvPr id="6" name="TextBox 5">
            <a:extLst>
              <a:ext uri="{FF2B5EF4-FFF2-40B4-BE49-F238E27FC236}">
                <a16:creationId xmlns:a16="http://schemas.microsoft.com/office/drawing/2014/main" id="{8F2DC4E5-8F15-897D-8858-0561376C36F9}"/>
              </a:ext>
            </a:extLst>
          </p:cNvPr>
          <p:cNvSpPr txBox="1"/>
          <p:nvPr/>
        </p:nvSpPr>
        <p:spPr>
          <a:xfrm>
            <a:off x="283335" y="4720364"/>
            <a:ext cx="4517583" cy="1569660"/>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R3#traceroute 6.6.6.6</a:t>
            </a:r>
          </a:p>
          <a:p>
            <a:r>
              <a:rPr lang="en-US" sz="1200" dirty="0">
                <a:latin typeface="Consolas" panose="020B0609020204030204" pitchFamily="49" charset="0"/>
                <a:cs typeface="Consolas" panose="020B0609020204030204" pitchFamily="49" charset="0"/>
              </a:rPr>
              <a:t>Type escape sequence to abort.</a:t>
            </a:r>
          </a:p>
          <a:p>
            <a:r>
              <a:rPr lang="en-US" sz="1200" dirty="0">
                <a:latin typeface="Consolas" panose="020B0609020204030204" pitchFamily="49" charset="0"/>
                <a:cs typeface="Consolas" panose="020B0609020204030204" pitchFamily="49" charset="0"/>
              </a:rPr>
              <a:t>Tracing the route to 6.6.6.6</a:t>
            </a:r>
          </a:p>
          <a:p>
            <a:r>
              <a:rPr lang="en-US" sz="1200" dirty="0">
                <a:latin typeface="Consolas" panose="020B0609020204030204" pitchFamily="49" charset="0"/>
                <a:cs typeface="Consolas" panose="020B0609020204030204" pitchFamily="49" charset="0"/>
              </a:rPr>
              <a:t>VRF info: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in name/id,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out name/id)</a:t>
            </a:r>
          </a:p>
          <a:p>
            <a:r>
              <a:rPr lang="en-US" sz="1200" dirty="0">
                <a:latin typeface="Consolas" panose="020B0609020204030204" pitchFamily="49" charset="0"/>
                <a:cs typeface="Consolas" panose="020B0609020204030204" pitchFamily="49" charset="0"/>
              </a:rPr>
              <a:t>  1 192.168.23.2 56 msec 44 msec 20 msec</a:t>
            </a:r>
          </a:p>
          <a:p>
            <a:r>
              <a:rPr lang="en-US" sz="1200" dirty="0">
                <a:latin typeface="Consolas" panose="020B0609020204030204" pitchFamily="49" charset="0"/>
                <a:cs typeface="Consolas" panose="020B0609020204030204" pitchFamily="49" charset="0"/>
              </a:rPr>
              <a:t>  2 192.168.25.5 60 msec 96 msec 24 msec</a:t>
            </a:r>
          </a:p>
          <a:p>
            <a:r>
              <a:rPr lang="en-US" sz="1200" dirty="0">
                <a:latin typeface="Consolas" panose="020B0609020204030204" pitchFamily="49" charset="0"/>
                <a:cs typeface="Consolas" panose="020B0609020204030204" pitchFamily="49" charset="0"/>
              </a:rPr>
              <a:t>  3 192.168.65.6 [AS 400] 124 msec 108 msec 12 msec</a:t>
            </a:r>
          </a:p>
          <a:p>
            <a:r>
              <a:rPr lang="en-US" sz="1200" dirty="0">
                <a:latin typeface="Consolas" panose="020B0609020204030204" pitchFamily="49" charset="0"/>
                <a:cs typeface="Consolas" panose="020B0609020204030204" pitchFamily="49" charset="0"/>
              </a:rPr>
              <a:t>R3#</a:t>
            </a:r>
          </a:p>
        </p:txBody>
      </p:sp>
    </p:spTree>
    <p:extLst>
      <p:ext uri="{BB962C8B-B14F-4D97-AF65-F5344CB8AC3E}">
        <p14:creationId xmlns:p14="http://schemas.microsoft.com/office/powerpoint/2010/main" val="279799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747424-19F8-E143-5363-3473EFA984A8}"/>
              </a:ext>
            </a:extLst>
          </p:cNvPr>
          <p:cNvSpPr txBox="1"/>
          <p:nvPr/>
        </p:nvSpPr>
        <p:spPr>
          <a:xfrm>
            <a:off x="82174" y="345440"/>
            <a:ext cx="12027652" cy="1754326"/>
          </a:xfrm>
          <a:prstGeom prst="rect">
            <a:avLst/>
          </a:prstGeom>
          <a:noFill/>
        </p:spPr>
        <p:txBody>
          <a:bodyPr wrap="none" rtlCol="0">
            <a:spAutoFit/>
          </a:bodyPr>
          <a:lstStyle/>
          <a:p>
            <a:r>
              <a:rPr lang="en-US" dirty="0"/>
              <a:t>NOTE: By using Local preference we can only do outbound traffic manipulation. If you</a:t>
            </a:r>
          </a:p>
          <a:p>
            <a:r>
              <a:rPr lang="en-US" dirty="0"/>
              <a:t>Want to do both inbound and outbound traffic you use AS path attribute.</a:t>
            </a:r>
          </a:p>
          <a:p>
            <a:endParaRPr lang="en-US" dirty="0"/>
          </a:p>
          <a:p>
            <a:r>
              <a:rPr lang="en-US" dirty="0"/>
              <a:t>Shortest as path will choose the best path in BGP path selection process. So when you advertise AS 100 </a:t>
            </a:r>
          </a:p>
          <a:p>
            <a:r>
              <a:rPr lang="en-US" dirty="0"/>
              <a:t>Routes to AS 200, it will prepend the AS. So you can prepend your own AS with [100 100 100] and increase </a:t>
            </a:r>
          </a:p>
          <a:p>
            <a:r>
              <a:rPr lang="en-US" dirty="0"/>
              <a:t>The AS path by using route-maps. So he revers traffic (incoming traffic) from R6 route will choose TATA path</a:t>
            </a:r>
          </a:p>
        </p:txBody>
      </p:sp>
      <p:sp>
        <p:nvSpPr>
          <p:cNvPr id="6" name="TextBox 5">
            <a:extLst>
              <a:ext uri="{FF2B5EF4-FFF2-40B4-BE49-F238E27FC236}">
                <a16:creationId xmlns:a16="http://schemas.microsoft.com/office/drawing/2014/main" id="{1CEC593F-4997-9D1C-782D-80343E0B96B0}"/>
              </a:ext>
            </a:extLst>
          </p:cNvPr>
          <p:cNvSpPr txBox="1"/>
          <p:nvPr/>
        </p:nvSpPr>
        <p:spPr>
          <a:xfrm>
            <a:off x="416560" y="2255520"/>
            <a:ext cx="5452134" cy="1477328"/>
          </a:xfrm>
          <a:prstGeom prst="rect">
            <a:avLst/>
          </a:prstGeom>
          <a:noFill/>
        </p:spPr>
        <p:txBody>
          <a:bodyPr wrap="none" rtlCol="0">
            <a:spAutoFit/>
          </a:bodyPr>
          <a:lstStyle/>
          <a:p>
            <a:r>
              <a:rPr lang="en-US" dirty="0"/>
              <a:t>Create route-map on R1</a:t>
            </a:r>
          </a:p>
          <a:p>
            <a:r>
              <a:rPr lang="en-US" sz="1200" dirty="0">
                <a:latin typeface="Consolas" panose="020B0609020204030204" pitchFamily="49" charset="0"/>
                <a:cs typeface="Consolas" panose="020B0609020204030204" pitchFamily="49" charset="0"/>
              </a:rPr>
              <a:t>Conf t</a:t>
            </a:r>
          </a:p>
          <a:p>
            <a:r>
              <a:rPr lang="en-US" sz="1200" dirty="0">
                <a:latin typeface="Consolas" panose="020B0609020204030204" pitchFamily="49" charset="0"/>
                <a:cs typeface="Consolas" panose="020B0609020204030204" pitchFamily="49" charset="0"/>
              </a:rPr>
              <a:t>route-map AS_PREP permit 10</a:t>
            </a:r>
          </a:p>
          <a:p>
            <a:r>
              <a:rPr lang="en-US" sz="1200" dirty="0">
                <a:latin typeface="Consolas" panose="020B0609020204030204" pitchFamily="49" charset="0"/>
                <a:cs typeface="Consolas" panose="020B0609020204030204" pitchFamily="49" charset="0"/>
              </a:rPr>
              <a:t>set as-path prepend 100 100 100 100 100</a:t>
            </a:r>
          </a:p>
          <a:p>
            <a:r>
              <a:rPr lang="en-US" sz="1200" dirty="0">
                <a:latin typeface="Consolas" panose="020B0609020204030204" pitchFamily="49" charset="0"/>
                <a:cs typeface="Consolas" panose="020B0609020204030204" pitchFamily="49" charset="0"/>
              </a:rPr>
              <a:t>route-map AS_PREP permit 20</a:t>
            </a:r>
          </a:p>
          <a:p>
            <a:r>
              <a:rPr lang="en-US" sz="1200" dirty="0">
                <a:latin typeface="Consolas" panose="020B0609020204030204" pitchFamily="49" charset="0"/>
                <a:cs typeface="Consolas" panose="020B0609020204030204" pitchFamily="49" charset="0"/>
              </a:rPr>
              <a:t>R1(config)#router </a:t>
            </a:r>
            <a:r>
              <a:rPr lang="en-US" sz="1200" dirty="0" err="1">
                <a:latin typeface="Consolas" panose="020B0609020204030204" pitchFamily="49" charset="0"/>
                <a:cs typeface="Consolas" panose="020B0609020204030204" pitchFamily="49" charset="0"/>
              </a:rPr>
              <a:t>bgp</a:t>
            </a:r>
            <a:r>
              <a:rPr lang="en-US" sz="1200" dirty="0">
                <a:latin typeface="Consolas" panose="020B0609020204030204" pitchFamily="49" charset="0"/>
                <a:cs typeface="Consolas" panose="020B0609020204030204" pitchFamily="49" charset="0"/>
              </a:rPr>
              <a:t> 100</a:t>
            </a:r>
          </a:p>
          <a:p>
            <a:r>
              <a:rPr lang="en-US" sz="1200" dirty="0">
                <a:latin typeface="Consolas" panose="020B0609020204030204" pitchFamily="49" charset="0"/>
                <a:cs typeface="Consolas" panose="020B0609020204030204" pitchFamily="49" charset="0"/>
              </a:rPr>
              <a:t>R1(config-router)#neighbor 192.168.14.4 route-map AS_PREP out</a:t>
            </a:r>
          </a:p>
        </p:txBody>
      </p:sp>
      <p:sp>
        <p:nvSpPr>
          <p:cNvPr id="7" name="TextBox 6">
            <a:extLst>
              <a:ext uri="{FF2B5EF4-FFF2-40B4-BE49-F238E27FC236}">
                <a16:creationId xmlns:a16="http://schemas.microsoft.com/office/drawing/2014/main" id="{9ABFDBA0-7056-CAFB-A18D-4D4AA2C24C03}"/>
              </a:ext>
            </a:extLst>
          </p:cNvPr>
          <p:cNvSpPr txBox="1"/>
          <p:nvPr/>
        </p:nvSpPr>
        <p:spPr>
          <a:xfrm>
            <a:off x="82174" y="4114800"/>
            <a:ext cx="12104596" cy="923330"/>
          </a:xfrm>
          <a:prstGeom prst="rect">
            <a:avLst/>
          </a:prstGeom>
          <a:noFill/>
        </p:spPr>
        <p:txBody>
          <a:bodyPr wrap="none" rtlCol="0">
            <a:spAutoFit/>
          </a:bodyPr>
          <a:lstStyle/>
          <a:p>
            <a:r>
              <a:rPr lang="en-US" dirty="0"/>
              <a:t>Here if you want to apply as path prepend for specific route example 3.3.3.3, you can create a prefix-list</a:t>
            </a:r>
          </a:p>
          <a:p>
            <a:r>
              <a:rPr lang="en-US" dirty="0"/>
              <a:t>And call that prefix-list in route-map. So the as path prepend will only apply to 3.3.3.3. if you don’t configure</a:t>
            </a:r>
          </a:p>
          <a:p>
            <a:r>
              <a:rPr lang="en-US" dirty="0"/>
              <a:t>Prefix list it will apply to all the routes. Below is the config with prefix list</a:t>
            </a:r>
          </a:p>
        </p:txBody>
      </p:sp>
      <p:sp>
        <p:nvSpPr>
          <p:cNvPr id="9" name="TextBox 8">
            <a:extLst>
              <a:ext uri="{FF2B5EF4-FFF2-40B4-BE49-F238E27FC236}">
                <a16:creationId xmlns:a16="http://schemas.microsoft.com/office/drawing/2014/main" id="{AC43BF36-EB10-19A1-63A1-589A1D6A3458}"/>
              </a:ext>
            </a:extLst>
          </p:cNvPr>
          <p:cNvSpPr txBox="1"/>
          <p:nvPr/>
        </p:nvSpPr>
        <p:spPr>
          <a:xfrm>
            <a:off x="193040" y="5047060"/>
            <a:ext cx="5367175" cy="1846659"/>
          </a:xfrm>
          <a:prstGeom prst="rect">
            <a:avLst/>
          </a:prstGeom>
          <a:noFill/>
        </p:spPr>
        <p:txBody>
          <a:bodyPr wrap="none" rtlCol="0">
            <a:spAutoFit/>
          </a:bodyPr>
          <a:lstStyle/>
          <a:p>
            <a:r>
              <a:rPr lang="en-US" dirty="0"/>
              <a:t>Create route-map on R1</a:t>
            </a:r>
          </a:p>
          <a:p>
            <a:r>
              <a:rPr lang="en-US" sz="1200" dirty="0">
                <a:latin typeface="Consolas" panose="020B0609020204030204" pitchFamily="49" charset="0"/>
                <a:cs typeface="Consolas" panose="020B0609020204030204" pitchFamily="49" charset="0"/>
              </a:rPr>
              <a:t>Conf t</a:t>
            </a:r>
          </a:p>
          <a:p>
            <a:r>
              <a:rPr lang="en-US" sz="1200" dirty="0" err="1"/>
              <a:t>ip</a:t>
            </a:r>
            <a:r>
              <a:rPr lang="en-US" sz="1200" dirty="0"/>
              <a:t> prefix-list R3 seq 5 permit 3.3.3.3/32</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route-map AS_PREP permit 10</a:t>
            </a:r>
          </a:p>
          <a:p>
            <a:r>
              <a:rPr lang="en-US" sz="1200" dirty="0">
                <a:latin typeface="Consolas" panose="020B0609020204030204" pitchFamily="49" charset="0"/>
                <a:cs typeface="Consolas" panose="020B0609020204030204" pitchFamily="49" charset="0"/>
              </a:rPr>
              <a:t>match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address prefix-list R3</a:t>
            </a:r>
          </a:p>
          <a:p>
            <a:r>
              <a:rPr lang="en-US" sz="1200" dirty="0">
                <a:latin typeface="Consolas" panose="020B0609020204030204" pitchFamily="49" charset="0"/>
                <a:cs typeface="Consolas" panose="020B0609020204030204" pitchFamily="49" charset="0"/>
              </a:rPr>
              <a:t>set as-path prepend 100 100 100 100 100</a:t>
            </a:r>
          </a:p>
          <a:p>
            <a:r>
              <a:rPr lang="en-US" sz="1200" dirty="0">
                <a:latin typeface="Consolas" panose="020B0609020204030204" pitchFamily="49" charset="0"/>
                <a:cs typeface="Consolas" panose="020B0609020204030204" pitchFamily="49" charset="0"/>
              </a:rPr>
              <a:t>route-map AS_PREP permit 20</a:t>
            </a:r>
          </a:p>
          <a:p>
            <a:r>
              <a:rPr lang="en-US" sz="1200" dirty="0">
                <a:latin typeface="Consolas" panose="020B0609020204030204" pitchFamily="49" charset="0"/>
                <a:cs typeface="Consolas" panose="020B0609020204030204" pitchFamily="49" charset="0"/>
              </a:rPr>
              <a:t>R1(config)#router </a:t>
            </a:r>
            <a:r>
              <a:rPr lang="en-US" sz="1200" dirty="0" err="1">
                <a:latin typeface="Consolas" panose="020B0609020204030204" pitchFamily="49" charset="0"/>
                <a:cs typeface="Consolas" panose="020B0609020204030204" pitchFamily="49" charset="0"/>
              </a:rPr>
              <a:t>bgp</a:t>
            </a:r>
            <a:r>
              <a:rPr lang="en-US" sz="1200" dirty="0">
                <a:latin typeface="Consolas" panose="020B0609020204030204" pitchFamily="49" charset="0"/>
                <a:cs typeface="Consolas" panose="020B0609020204030204" pitchFamily="49" charset="0"/>
              </a:rPr>
              <a:t> 100</a:t>
            </a:r>
          </a:p>
          <a:p>
            <a:r>
              <a:rPr lang="en-US" sz="1200" dirty="0">
                <a:latin typeface="Consolas" panose="020B0609020204030204" pitchFamily="49" charset="0"/>
                <a:cs typeface="Consolas" panose="020B0609020204030204" pitchFamily="49" charset="0"/>
              </a:rPr>
              <a:t>R1(config-router)#neighbor 192.168.14.4 route-map AS_PREP out</a:t>
            </a:r>
          </a:p>
        </p:txBody>
      </p:sp>
    </p:spTree>
    <p:extLst>
      <p:ext uri="{BB962C8B-B14F-4D97-AF65-F5344CB8AC3E}">
        <p14:creationId xmlns:p14="http://schemas.microsoft.com/office/powerpoint/2010/main" val="419214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3FD1B6-6197-3A9D-609A-78DB547D239D}"/>
              </a:ext>
            </a:extLst>
          </p:cNvPr>
          <p:cNvSpPr txBox="1"/>
          <p:nvPr/>
        </p:nvSpPr>
        <p:spPr>
          <a:xfrm>
            <a:off x="5628640" y="335845"/>
            <a:ext cx="6096000" cy="6186309"/>
          </a:xfrm>
          <a:prstGeom prst="rect">
            <a:avLst/>
          </a:prstGeom>
          <a:noFill/>
        </p:spPr>
        <p:txBody>
          <a:bodyPr wrap="square">
            <a:spAutoFit/>
          </a:bodyPr>
          <a:lstStyle/>
          <a:p>
            <a:r>
              <a:rPr lang="en-US" sz="1200" dirty="0">
                <a:latin typeface="Consolas" panose="020B0609020204030204" pitchFamily="49" charset="0"/>
                <a:cs typeface="Consolas" panose="020B0609020204030204" pitchFamily="49" charset="0"/>
              </a:rPr>
              <a:t>R4#sh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bgp</a:t>
            </a:r>
            <a:r>
              <a:rPr lang="en-US" sz="1200" dirty="0">
                <a:latin typeface="Consolas" panose="020B0609020204030204" pitchFamily="49" charset="0"/>
                <a:cs typeface="Consolas" panose="020B0609020204030204" pitchFamily="49" charset="0"/>
              </a:rPr>
              <a:t> 3.3.3.3</a:t>
            </a:r>
          </a:p>
          <a:p>
            <a:r>
              <a:rPr lang="en-US" sz="1200" dirty="0">
                <a:latin typeface="Consolas" panose="020B0609020204030204" pitchFamily="49" charset="0"/>
                <a:cs typeface="Consolas" panose="020B0609020204030204" pitchFamily="49" charset="0"/>
              </a:rPr>
              <a:t>BGP routing table entry for 3.3.3.3/32, version 156</a:t>
            </a:r>
          </a:p>
          <a:p>
            <a:r>
              <a:rPr lang="en-US" sz="1200" dirty="0">
                <a:latin typeface="Consolas" panose="020B0609020204030204" pitchFamily="49" charset="0"/>
                <a:cs typeface="Consolas" panose="020B0609020204030204" pitchFamily="49" charset="0"/>
              </a:rPr>
              <a:t>Paths: (2 available, best #2, table default)</a:t>
            </a:r>
          </a:p>
          <a:p>
            <a:r>
              <a:rPr lang="en-US" sz="1200" dirty="0">
                <a:latin typeface="Consolas" panose="020B0609020204030204" pitchFamily="49" charset="0"/>
                <a:cs typeface="Consolas" panose="020B0609020204030204" pitchFamily="49" charset="0"/>
              </a:rPr>
              <a:t>  Advertised to update-groups:</a:t>
            </a:r>
          </a:p>
          <a:p>
            <a:r>
              <a:rPr lang="en-US" sz="1200" dirty="0">
                <a:latin typeface="Consolas" panose="020B0609020204030204" pitchFamily="49" charset="0"/>
                <a:cs typeface="Consolas" panose="020B0609020204030204" pitchFamily="49" charset="0"/>
              </a:rPr>
              <a:t>     2</a:t>
            </a:r>
          </a:p>
          <a:p>
            <a:r>
              <a:rPr lang="en-US" sz="1200" dirty="0">
                <a:latin typeface="Consolas" panose="020B0609020204030204" pitchFamily="49" charset="0"/>
                <a:cs typeface="Consolas" panose="020B0609020204030204" pitchFamily="49" charset="0"/>
              </a:rPr>
              <a:t>  Refresh Epoch 2</a:t>
            </a:r>
          </a:p>
          <a:p>
            <a:r>
              <a:rPr lang="en-US" sz="1200" dirty="0">
                <a:latin typeface="Consolas" panose="020B0609020204030204" pitchFamily="49" charset="0"/>
                <a:cs typeface="Consolas" panose="020B0609020204030204" pitchFamily="49" charset="0"/>
              </a:rPr>
              <a:t>  500 400 100, (received &amp; used)</a:t>
            </a:r>
          </a:p>
          <a:p>
            <a:r>
              <a:rPr lang="en-US" sz="1200" dirty="0">
                <a:latin typeface="Consolas" panose="020B0609020204030204" pitchFamily="49" charset="0"/>
                <a:cs typeface="Consolas" panose="020B0609020204030204" pitchFamily="49" charset="0"/>
              </a:rPr>
              <a:t>    192.168.46.6 from 192.168.46.6 (6.6.6.6)</a:t>
            </a:r>
          </a:p>
          <a:p>
            <a:r>
              <a:rPr lang="en-US" sz="1200" dirty="0">
                <a:latin typeface="Consolas" panose="020B0609020204030204" pitchFamily="49" charset="0"/>
                <a:cs typeface="Consolas" panose="020B0609020204030204" pitchFamily="49" charset="0"/>
              </a:rPr>
              <a:t>      Origin incomplete, </a:t>
            </a:r>
            <a:r>
              <a:rPr lang="en-US" sz="1200" dirty="0" err="1">
                <a:latin typeface="Consolas" panose="020B0609020204030204" pitchFamily="49" charset="0"/>
                <a:cs typeface="Consolas" panose="020B0609020204030204" pitchFamily="49" charset="0"/>
              </a:rPr>
              <a:t>localpref</a:t>
            </a:r>
            <a:r>
              <a:rPr lang="en-US" sz="1200" dirty="0">
                <a:latin typeface="Consolas" panose="020B0609020204030204" pitchFamily="49" charset="0"/>
                <a:cs typeface="Consolas" panose="020B0609020204030204" pitchFamily="49" charset="0"/>
              </a:rPr>
              <a:t> 100, valid, external</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 </a:t>
            </a:r>
            <a:r>
              <a:rPr lang="en-US" sz="1200" dirty="0" err="1">
                <a:latin typeface="Consolas" panose="020B0609020204030204" pitchFamily="49" charset="0"/>
                <a:cs typeface="Consolas" panose="020B0609020204030204" pitchFamily="49" charset="0"/>
              </a:rPr>
              <a:t>tx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a:t>
            </a:r>
          </a:p>
          <a:p>
            <a:r>
              <a:rPr lang="en-US" sz="1200" dirty="0">
                <a:latin typeface="Consolas" panose="020B0609020204030204" pitchFamily="49" charset="0"/>
                <a:cs typeface="Consolas" panose="020B0609020204030204" pitchFamily="49" charset="0"/>
              </a:rPr>
              <a:t>  Refresh Epoch 1</a:t>
            </a:r>
          </a:p>
          <a:p>
            <a:r>
              <a:rPr lang="en-US" sz="1200" dirty="0">
                <a:latin typeface="Consolas" panose="020B0609020204030204" pitchFamily="49" charset="0"/>
                <a:cs typeface="Consolas" panose="020B0609020204030204" pitchFamily="49" charset="0"/>
              </a:rPr>
              <a:t>  </a:t>
            </a:r>
            <a:r>
              <a:rPr lang="en-US" sz="1200" dirty="0">
                <a:solidFill>
                  <a:srgbClr val="FF0000"/>
                </a:solidFill>
                <a:highlight>
                  <a:srgbClr val="00FF00"/>
                </a:highlight>
                <a:latin typeface="Consolas" panose="020B0609020204030204" pitchFamily="49" charset="0"/>
                <a:cs typeface="Consolas" panose="020B0609020204030204" pitchFamily="49" charset="0"/>
              </a:rPr>
              <a:t>100</a:t>
            </a:r>
          </a:p>
          <a:p>
            <a:r>
              <a:rPr lang="en-US" sz="1200" dirty="0">
                <a:latin typeface="Consolas" panose="020B0609020204030204" pitchFamily="49" charset="0"/>
                <a:cs typeface="Consolas" panose="020B0609020204030204" pitchFamily="49" charset="0"/>
              </a:rPr>
              <a:t>    192.168.14.1 from 192.168.14.1 (1.1.1.1)</a:t>
            </a:r>
          </a:p>
          <a:p>
            <a:r>
              <a:rPr lang="en-US" sz="1200" dirty="0">
                <a:latin typeface="Consolas" panose="020B0609020204030204" pitchFamily="49" charset="0"/>
                <a:cs typeface="Consolas" panose="020B0609020204030204" pitchFamily="49" charset="0"/>
              </a:rPr>
              <a:t>      Origin incomplete, </a:t>
            </a:r>
            <a:r>
              <a:rPr lang="en-US" sz="1200" dirty="0" err="1">
                <a:latin typeface="Consolas" panose="020B0609020204030204" pitchFamily="49" charset="0"/>
                <a:cs typeface="Consolas" panose="020B0609020204030204" pitchFamily="49" charset="0"/>
              </a:rPr>
              <a:t>localpref</a:t>
            </a:r>
            <a:r>
              <a:rPr lang="en-US" sz="1200" dirty="0">
                <a:latin typeface="Consolas" panose="020B0609020204030204" pitchFamily="49" charset="0"/>
                <a:cs typeface="Consolas" panose="020B0609020204030204" pitchFamily="49" charset="0"/>
              </a:rPr>
              <a:t> 100, valid, external, best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 </a:t>
            </a:r>
            <a:r>
              <a:rPr lang="en-US" sz="1200" dirty="0" err="1">
                <a:latin typeface="Consolas" panose="020B0609020204030204" pitchFamily="49" charset="0"/>
                <a:cs typeface="Consolas" panose="020B0609020204030204" pitchFamily="49" charset="0"/>
              </a:rPr>
              <a:t>tx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0x0</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After AS path prepend </a:t>
            </a:r>
          </a:p>
          <a:p>
            <a:r>
              <a:rPr lang="en-US" sz="1200" dirty="0">
                <a:latin typeface="Consolas" panose="020B0609020204030204" pitchFamily="49" charset="0"/>
                <a:cs typeface="Consolas" panose="020B0609020204030204" pitchFamily="49" charset="0"/>
              </a:rPr>
              <a:t>R4#sh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bgp</a:t>
            </a:r>
            <a:r>
              <a:rPr lang="en-US" sz="1200" dirty="0">
                <a:latin typeface="Consolas" panose="020B0609020204030204" pitchFamily="49" charset="0"/>
                <a:cs typeface="Consolas" panose="020B0609020204030204" pitchFamily="49" charset="0"/>
              </a:rPr>
              <a:t> 3.3.3.3</a:t>
            </a:r>
          </a:p>
          <a:p>
            <a:r>
              <a:rPr lang="en-US" sz="1200" dirty="0">
                <a:latin typeface="Consolas" panose="020B0609020204030204" pitchFamily="49" charset="0"/>
                <a:cs typeface="Consolas" panose="020B0609020204030204" pitchFamily="49" charset="0"/>
              </a:rPr>
              <a:t>BGP routing table entry for 3.3.3.3/32, version 157</a:t>
            </a:r>
          </a:p>
          <a:p>
            <a:r>
              <a:rPr lang="en-US" sz="1200" dirty="0">
                <a:latin typeface="Consolas" panose="020B0609020204030204" pitchFamily="49" charset="0"/>
                <a:cs typeface="Consolas" panose="020B0609020204030204" pitchFamily="49" charset="0"/>
              </a:rPr>
              <a:t>Paths: (2 available, best #1, table default)</a:t>
            </a:r>
          </a:p>
          <a:p>
            <a:r>
              <a:rPr lang="en-US" sz="1200" dirty="0">
                <a:latin typeface="Consolas" panose="020B0609020204030204" pitchFamily="49" charset="0"/>
                <a:cs typeface="Consolas" panose="020B0609020204030204" pitchFamily="49" charset="0"/>
              </a:rPr>
              <a:t>  Advertised to update-groups:</a:t>
            </a:r>
          </a:p>
          <a:p>
            <a:r>
              <a:rPr lang="en-US" sz="1200" dirty="0">
                <a:latin typeface="Consolas" panose="020B0609020204030204" pitchFamily="49" charset="0"/>
                <a:cs typeface="Consolas" panose="020B0609020204030204" pitchFamily="49" charset="0"/>
              </a:rPr>
              <a:t>     2</a:t>
            </a:r>
          </a:p>
          <a:p>
            <a:r>
              <a:rPr lang="en-US" sz="1200" dirty="0">
                <a:latin typeface="Consolas" panose="020B0609020204030204" pitchFamily="49" charset="0"/>
                <a:cs typeface="Consolas" panose="020B0609020204030204" pitchFamily="49" charset="0"/>
              </a:rPr>
              <a:t>  Refresh Epoch 2</a:t>
            </a:r>
          </a:p>
          <a:p>
            <a:r>
              <a:rPr lang="en-US" sz="1200" dirty="0">
                <a:latin typeface="Consolas" panose="020B0609020204030204" pitchFamily="49" charset="0"/>
                <a:cs typeface="Consolas" panose="020B0609020204030204" pitchFamily="49" charset="0"/>
              </a:rPr>
              <a:t>  500 400 100, (received &amp; used)</a:t>
            </a:r>
          </a:p>
          <a:p>
            <a:r>
              <a:rPr lang="en-US" sz="1200" dirty="0">
                <a:latin typeface="Consolas" panose="020B0609020204030204" pitchFamily="49" charset="0"/>
                <a:cs typeface="Consolas" panose="020B0609020204030204" pitchFamily="49" charset="0"/>
              </a:rPr>
              <a:t>    192.168.46.6 from 192.168.46.6 (6.6.6.6)</a:t>
            </a:r>
          </a:p>
          <a:p>
            <a:r>
              <a:rPr lang="en-US" sz="1200" dirty="0">
                <a:latin typeface="Consolas" panose="020B0609020204030204" pitchFamily="49" charset="0"/>
                <a:cs typeface="Consolas" panose="020B0609020204030204" pitchFamily="49" charset="0"/>
              </a:rPr>
              <a:t>      Origin incomplete, </a:t>
            </a:r>
            <a:r>
              <a:rPr lang="en-US" sz="1200" dirty="0" err="1">
                <a:latin typeface="Consolas" panose="020B0609020204030204" pitchFamily="49" charset="0"/>
                <a:cs typeface="Consolas" panose="020B0609020204030204" pitchFamily="49" charset="0"/>
              </a:rPr>
              <a:t>localpref</a:t>
            </a:r>
            <a:r>
              <a:rPr lang="en-US" sz="1200" dirty="0">
                <a:latin typeface="Consolas" panose="020B0609020204030204" pitchFamily="49" charset="0"/>
                <a:cs typeface="Consolas" panose="020B0609020204030204" pitchFamily="49" charset="0"/>
              </a:rPr>
              <a:t> 100, valid, external, best</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 </a:t>
            </a:r>
            <a:r>
              <a:rPr lang="en-US" sz="1200" dirty="0" err="1">
                <a:latin typeface="Consolas" panose="020B0609020204030204" pitchFamily="49" charset="0"/>
                <a:cs typeface="Consolas" panose="020B0609020204030204" pitchFamily="49" charset="0"/>
              </a:rPr>
              <a:t>tx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0x0</a:t>
            </a:r>
          </a:p>
          <a:p>
            <a:r>
              <a:rPr lang="en-US" sz="1200" dirty="0">
                <a:latin typeface="Consolas" panose="020B0609020204030204" pitchFamily="49" charset="0"/>
                <a:cs typeface="Consolas" panose="020B0609020204030204" pitchFamily="49" charset="0"/>
              </a:rPr>
              <a:t>  Refresh Epoch 1</a:t>
            </a:r>
          </a:p>
          <a:p>
            <a:r>
              <a:rPr lang="en-US" sz="1200" dirty="0">
                <a:solidFill>
                  <a:srgbClr val="FF0000"/>
                </a:solidFill>
                <a:highlight>
                  <a:srgbClr val="00FF00"/>
                </a:highlight>
                <a:latin typeface="Consolas" panose="020B0609020204030204" pitchFamily="49" charset="0"/>
                <a:cs typeface="Consolas" panose="020B0609020204030204" pitchFamily="49" charset="0"/>
              </a:rPr>
              <a:t>  100 100 100 100 100 100</a:t>
            </a:r>
          </a:p>
          <a:p>
            <a:r>
              <a:rPr lang="en-US" sz="1200" dirty="0">
                <a:latin typeface="Consolas" panose="020B0609020204030204" pitchFamily="49" charset="0"/>
                <a:cs typeface="Consolas" panose="020B0609020204030204" pitchFamily="49" charset="0"/>
              </a:rPr>
              <a:t>    192.168.14.1 from 192.168.14.1 (1.1.1.1)</a:t>
            </a:r>
          </a:p>
          <a:p>
            <a:r>
              <a:rPr lang="en-US" sz="1200" dirty="0">
                <a:latin typeface="Consolas" panose="020B0609020204030204" pitchFamily="49" charset="0"/>
                <a:cs typeface="Consolas" panose="020B0609020204030204" pitchFamily="49" charset="0"/>
              </a:rPr>
              <a:t>      Origin incomplete, </a:t>
            </a:r>
            <a:r>
              <a:rPr lang="en-US" sz="1200" dirty="0" err="1">
                <a:latin typeface="Consolas" panose="020B0609020204030204" pitchFamily="49" charset="0"/>
                <a:cs typeface="Consolas" panose="020B0609020204030204" pitchFamily="49" charset="0"/>
              </a:rPr>
              <a:t>localpref</a:t>
            </a:r>
            <a:r>
              <a:rPr lang="en-US" sz="1200" dirty="0">
                <a:latin typeface="Consolas" panose="020B0609020204030204" pitchFamily="49" charset="0"/>
                <a:cs typeface="Consolas" panose="020B0609020204030204" pitchFamily="49" charset="0"/>
              </a:rPr>
              <a:t> 100, valid, external</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rx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 </a:t>
            </a:r>
            <a:r>
              <a:rPr lang="en-US" sz="1200" dirty="0" err="1">
                <a:latin typeface="Consolas" panose="020B0609020204030204" pitchFamily="49" charset="0"/>
                <a:cs typeface="Consolas" panose="020B0609020204030204" pitchFamily="49" charset="0"/>
              </a:rPr>
              <a:t>tx</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pathid</a:t>
            </a:r>
            <a:r>
              <a:rPr lang="en-US" sz="1200" dirty="0">
                <a:latin typeface="Consolas" panose="020B0609020204030204" pitchFamily="49" charset="0"/>
                <a:cs typeface="Consolas" panose="020B0609020204030204" pitchFamily="49" charset="0"/>
              </a:rPr>
              <a:t>: 0</a:t>
            </a:r>
          </a:p>
          <a:p>
            <a:r>
              <a:rPr lang="en-US" sz="1200" dirty="0">
                <a:latin typeface="Consolas" panose="020B0609020204030204" pitchFamily="49" charset="0"/>
                <a:cs typeface="Consolas" panose="020B0609020204030204" pitchFamily="49" charset="0"/>
              </a:rPr>
              <a:t>R4#</a:t>
            </a:r>
          </a:p>
        </p:txBody>
      </p:sp>
      <p:sp>
        <p:nvSpPr>
          <p:cNvPr id="6" name="TextBox 5">
            <a:extLst>
              <a:ext uri="{FF2B5EF4-FFF2-40B4-BE49-F238E27FC236}">
                <a16:creationId xmlns:a16="http://schemas.microsoft.com/office/drawing/2014/main" id="{F8BBF293-C589-9221-D992-2772B915E828}"/>
              </a:ext>
            </a:extLst>
          </p:cNvPr>
          <p:cNvSpPr txBox="1"/>
          <p:nvPr/>
        </p:nvSpPr>
        <p:spPr>
          <a:xfrm>
            <a:off x="132080" y="326250"/>
            <a:ext cx="5402441" cy="1200329"/>
          </a:xfrm>
          <a:prstGeom prst="rect">
            <a:avLst/>
          </a:prstGeom>
          <a:noFill/>
        </p:spPr>
        <p:txBody>
          <a:bodyPr wrap="none" rtlCol="0">
            <a:spAutoFit/>
          </a:bodyPr>
          <a:lstStyle/>
          <a:p>
            <a:r>
              <a:rPr lang="en-US" dirty="0"/>
              <a:t>Here on R4, you can before apply as path </a:t>
            </a:r>
          </a:p>
          <a:p>
            <a:r>
              <a:rPr lang="en-US" dirty="0"/>
              <a:t>Prepend, it chooses best path as 1.1.1.1, </a:t>
            </a:r>
          </a:p>
          <a:p>
            <a:r>
              <a:rPr lang="en-US" dirty="0"/>
              <a:t>By using path prepend, I can choose now best</a:t>
            </a:r>
          </a:p>
          <a:p>
            <a:r>
              <a:rPr lang="en-US" dirty="0"/>
              <a:t>Path from 192.168.46.6</a:t>
            </a:r>
          </a:p>
        </p:txBody>
      </p:sp>
      <p:sp>
        <p:nvSpPr>
          <p:cNvPr id="7" name="TextBox 6">
            <a:extLst>
              <a:ext uri="{FF2B5EF4-FFF2-40B4-BE49-F238E27FC236}">
                <a16:creationId xmlns:a16="http://schemas.microsoft.com/office/drawing/2014/main" id="{9C6C8537-336F-4D56-91E9-4BD14D7E7060}"/>
              </a:ext>
            </a:extLst>
          </p:cNvPr>
          <p:cNvSpPr txBox="1"/>
          <p:nvPr/>
        </p:nvSpPr>
        <p:spPr>
          <a:xfrm>
            <a:off x="132080" y="1674673"/>
            <a:ext cx="4347665" cy="1754326"/>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R4#traceroute 3.3.3.3</a:t>
            </a:r>
          </a:p>
          <a:p>
            <a:r>
              <a:rPr lang="en-US" sz="1200" dirty="0">
                <a:latin typeface="Consolas" panose="020B0609020204030204" pitchFamily="49" charset="0"/>
                <a:cs typeface="Consolas" panose="020B0609020204030204" pitchFamily="49" charset="0"/>
              </a:rPr>
              <a:t>Type escape sequence to abort.</a:t>
            </a:r>
          </a:p>
          <a:p>
            <a:r>
              <a:rPr lang="en-US" sz="1200" dirty="0">
                <a:latin typeface="Consolas" panose="020B0609020204030204" pitchFamily="49" charset="0"/>
                <a:cs typeface="Consolas" panose="020B0609020204030204" pitchFamily="49" charset="0"/>
              </a:rPr>
              <a:t>Tracing the route to 3.3.3.3</a:t>
            </a:r>
          </a:p>
          <a:p>
            <a:r>
              <a:rPr lang="en-US" sz="1200" dirty="0">
                <a:latin typeface="Consolas" panose="020B0609020204030204" pitchFamily="49" charset="0"/>
                <a:cs typeface="Consolas" panose="020B0609020204030204" pitchFamily="49" charset="0"/>
              </a:rPr>
              <a:t>VRF info: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in name/id,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out name/id)</a:t>
            </a:r>
          </a:p>
          <a:p>
            <a:r>
              <a:rPr lang="en-US" sz="1200" dirty="0">
                <a:latin typeface="Consolas" panose="020B0609020204030204" pitchFamily="49" charset="0"/>
                <a:cs typeface="Consolas" panose="020B0609020204030204" pitchFamily="49" charset="0"/>
              </a:rPr>
              <a:t>  1 192.168.46.6 84 msec 32 msec 8 msec</a:t>
            </a:r>
          </a:p>
          <a:p>
            <a:r>
              <a:rPr lang="en-US" sz="1200" dirty="0">
                <a:latin typeface="Consolas" panose="020B0609020204030204" pitchFamily="49" charset="0"/>
                <a:cs typeface="Consolas" panose="020B0609020204030204" pitchFamily="49" charset="0"/>
              </a:rPr>
              <a:t>  2 192.168.65.5 [AS 500] 44 msec 8 msec 24 msec</a:t>
            </a:r>
          </a:p>
          <a:p>
            <a:r>
              <a:rPr lang="en-US" sz="1200" dirty="0">
                <a:latin typeface="Consolas" panose="020B0609020204030204" pitchFamily="49" charset="0"/>
                <a:cs typeface="Consolas" panose="020B0609020204030204" pitchFamily="49" charset="0"/>
              </a:rPr>
              <a:t>  3 192.168.25.2 [AS 100] 52 msec 56 msec 44 msec</a:t>
            </a:r>
          </a:p>
          <a:p>
            <a:r>
              <a:rPr lang="en-US" sz="1200" dirty="0">
                <a:latin typeface="Consolas" panose="020B0609020204030204" pitchFamily="49" charset="0"/>
                <a:cs typeface="Consolas" panose="020B0609020204030204" pitchFamily="49" charset="0"/>
              </a:rPr>
              <a:t>  4 192.168.23.3 [AS 100] 68 msec 80 msec 60 msec</a:t>
            </a:r>
          </a:p>
          <a:p>
            <a:r>
              <a:rPr lang="en-US" sz="1200" dirty="0">
                <a:latin typeface="Consolas" panose="020B0609020204030204" pitchFamily="49" charset="0"/>
                <a:cs typeface="Consolas" panose="020B0609020204030204" pitchFamily="49" charset="0"/>
              </a:rPr>
              <a:t>R4#</a:t>
            </a:r>
          </a:p>
        </p:txBody>
      </p:sp>
      <p:sp>
        <p:nvSpPr>
          <p:cNvPr id="8" name="TextBox 7">
            <a:extLst>
              <a:ext uri="{FF2B5EF4-FFF2-40B4-BE49-F238E27FC236}">
                <a16:creationId xmlns:a16="http://schemas.microsoft.com/office/drawing/2014/main" id="{4B50DB4C-65A6-9813-85FD-F53D0E8CACB0}"/>
              </a:ext>
            </a:extLst>
          </p:cNvPr>
          <p:cNvSpPr txBox="1"/>
          <p:nvPr/>
        </p:nvSpPr>
        <p:spPr>
          <a:xfrm>
            <a:off x="4641756" y="0"/>
            <a:ext cx="1454244" cy="369332"/>
          </a:xfrm>
          <a:prstGeom prst="rect">
            <a:avLst/>
          </a:prstGeom>
          <a:noFill/>
        </p:spPr>
        <p:txBody>
          <a:bodyPr wrap="none" rtlCol="0">
            <a:spAutoFit/>
          </a:bodyPr>
          <a:lstStyle/>
          <a:p>
            <a:r>
              <a:rPr lang="en-US" b="1" dirty="0">
                <a:solidFill>
                  <a:srgbClr val="FF0000"/>
                </a:solidFill>
                <a:highlight>
                  <a:srgbClr val="FFFF00"/>
                </a:highlight>
              </a:rPr>
              <a:t>Verification</a:t>
            </a:r>
          </a:p>
        </p:txBody>
      </p:sp>
      <p:sp>
        <p:nvSpPr>
          <p:cNvPr id="9" name="TextBox 8">
            <a:extLst>
              <a:ext uri="{FF2B5EF4-FFF2-40B4-BE49-F238E27FC236}">
                <a16:creationId xmlns:a16="http://schemas.microsoft.com/office/drawing/2014/main" id="{7EDD5E30-3648-1932-80A9-AB6B70E4AE20}"/>
              </a:ext>
            </a:extLst>
          </p:cNvPr>
          <p:cNvSpPr txBox="1"/>
          <p:nvPr/>
        </p:nvSpPr>
        <p:spPr>
          <a:xfrm>
            <a:off x="0" y="3738880"/>
            <a:ext cx="4347665" cy="1754326"/>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Reverse path from R6 to R3 it chooses TATA path</a:t>
            </a:r>
          </a:p>
          <a:p>
            <a:r>
              <a:rPr lang="en-US" sz="1200" dirty="0">
                <a:latin typeface="Consolas" panose="020B0609020204030204" pitchFamily="49" charset="0"/>
                <a:cs typeface="Consolas" panose="020B0609020204030204" pitchFamily="49" charset="0"/>
              </a:rPr>
              <a:t>R6#traceroute 3.3.3.3</a:t>
            </a:r>
          </a:p>
          <a:p>
            <a:r>
              <a:rPr lang="en-US" sz="1200" dirty="0">
                <a:latin typeface="Consolas" panose="020B0609020204030204" pitchFamily="49" charset="0"/>
                <a:cs typeface="Consolas" panose="020B0609020204030204" pitchFamily="49" charset="0"/>
              </a:rPr>
              <a:t>Type escape sequence to abort.</a:t>
            </a:r>
          </a:p>
          <a:p>
            <a:r>
              <a:rPr lang="en-US" sz="1200" dirty="0">
                <a:latin typeface="Consolas" panose="020B0609020204030204" pitchFamily="49" charset="0"/>
                <a:cs typeface="Consolas" panose="020B0609020204030204" pitchFamily="49" charset="0"/>
              </a:rPr>
              <a:t>Tracing the route to 3.3.3.3</a:t>
            </a:r>
          </a:p>
          <a:p>
            <a:r>
              <a:rPr lang="en-US" sz="1200" dirty="0">
                <a:latin typeface="Consolas" panose="020B0609020204030204" pitchFamily="49" charset="0"/>
                <a:cs typeface="Consolas" panose="020B0609020204030204" pitchFamily="49" charset="0"/>
              </a:rPr>
              <a:t>VRF info: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in name/id,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out name/id)</a:t>
            </a:r>
          </a:p>
          <a:p>
            <a:r>
              <a:rPr lang="en-US" sz="1200" dirty="0">
                <a:latin typeface="Consolas" panose="020B0609020204030204" pitchFamily="49" charset="0"/>
                <a:cs typeface="Consolas" panose="020B0609020204030204" pitchFamily="49" charset="0"/>
              </a:rPr>
              <a:t>  1 192.168.65.5 24 msec 44 msec 12 msec</a:t>
            </a:r>
          </a:p>
          <a:p>
            <a:r>
              <a:rPr lang="en-US" sz="1200" dirty="0">
                <a:latin typeface="Consolas" panose="020B0609020204030204" pitchFamily="49" charset="0"/>
                <a:cs typeface="Consolas" panose="020B0609020204030204" pitchFamily="49" charset="0"/>
              </a:rPr>
              <a:t>  2 192.168.25.2 [AS 400] 8 msec 36 msec 28 msec</a:t>
            </a:r>
          </a:p>
          <a:p>
            <a:r>
              <a:rPr lang="en-US" sz="1200" dirty="0">
                <a:latin typeface="Consolas" panose="020B0609020204030204" pitchFamily="49" charset="0"/>
                <a:cs typeface="Consolas" panose="020B0609020204030204" pitchFamily="49" charset="0"/>
              </a:rPr>
              <a:t>  3 192.168.23.3 [AS 100] 88 msec 12 msec 32 msec</a:t>
            </a:r>
          </a:p>
          <a:p>
            <a:r>
              <a:rPr lang="en-US" sz="1200" dirty="0">
                <a:latin typeface="Consolas" panose="020B0609020204030204" pitchFamily="49" charset="0"/>
                <a:cs typeface="Consolas" panose="020B0609020204030204" pitchFamily="49" charset="0"/>
              </a:rPr>
              <a:t>R6#</a:t>
            </a:r>
          </a:p>
        </p:txBody>
      </p:sp>
      <p:sp>
        <p:nvSpPr>
          <p:cNvPr id="10" name="TextBox 9">
            <a:extLst>
              <a:ext uri="{FF2B5EF4-FFF2-40B4-BE49-F238E27FC236}">
                <a16:creationId xmlns:a16="http://schemas.microsoft.com/office/drawing/2014/main" id="{E3B863C5-C641-AAF1-5C09-B00ECBF509BB}"/>
              </a:ext>
            </a:extLst>
          </p:cNvPr>
          <p:cNvSpPr txBox="1"/>
          <p:nvPr/>
        </p:nvSpPr>
        <p:spPr>
          <a:xfrm>
            <a:off x="74945" y="5803087"/>
            <a:ext cx="5506636" cy="646331"/>
          </a:xfrm>
          <a:prstGeom prst="rect">
            <a:avLst/>
          </a:prstGeom>
          <a:noFill/>
        </p:spPr>
        <p:txBody>
          <a:bodyPr wrap="none" rtlCol="0">
            <a:spAutoFit/>
          </a:bodyPr>
          <a:lstStyle/>
          <a:p>
            <a:r>
              <a:rPr lang="en-US" dirty="0"/>
              <a:t>Here by using AS Path prepend we did inbound</a:t>
            </a:r>
          </a:p>
          <a:p>
            <a:r>
              <a:rPr lang="en-US" dirty="0"/>
              <a:t>Traffic filtering as well.</a:t>
            </a:r>
          </a:p>
        </p:txBody>
      </p:sp>
    </p:spTree>
    <p:extLst>
      <p:ext uri="{BB962C8B-B14F-4D97-AF65-F5344CB8AC3E}">
        <p14:creationId xmlns:p14="http://schemas.microsoft.com/office/powerpoint/2010/main" val="40901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FAE6F-99FA-76D1-6E98-0F0029B27238}"/>
              </a:ext>
            </a:extLst>
          </p:cNvPr>
          <p:cNvSpPr txBox="1"/>
          <p:nvPr/>
        </p:nvSpPr>
        <p:spPr>
          <a:xfrm>
            <a:off x="254441" y="270344"/>
            <a:ext cx="9414345" cy="6186309"/>
          </a:xfrm>
          <a:prstGeom prst="rect">
            <a:avLst/>
          </a:prstGeom>
          <a:noFill/>
        </p:spPr>
        <p:txBody>
          <a:bodyPr wrap="square" rtlCol="0">
            <a:spAutoFit/>
          </a:bodyPr>
          <a:lstStyle/>
          <a:p>
            <a:r>
              <a:rPr lang="en-IN" b="0" i="0" dirty="0">
                <a:effectLst/>
                <a:latin typeface="Verdana" panose="020B0604030504040204" pitchFamily="34" charset="0"/>
              </a:rPr>
              <a:t>Access control lists (ACLs) provide a means to filter packets by allowing a user to permit or deny IP packets from crossing specified interfaces. </a:t>
            </a:r>
          </a:p>
          <a:p>
            <a:r>
              <a:rPr lang="en-IN" b="0" i="0" dirty="0">
                <a:effectLst/>
                <a:latin typeface="Verdana" panose="020B0604030504040204" pitchFamily="34" charset="0"/>
              </a:rPr>
              <a:t>Access lists filter network traffic by controlling whether packets are forwarded or blocked at the router’s interfaces based on the criteria you specified within the access list.</a:t>
            </a:r>
          </a:p>
          <a:p>
            <a:endParaRPr lang="en-IN" b="0" i="0" dirty="0">
              <a:effectLst/>
              <a:latin typeface="Verdana" panose="020B0604030504040204" pitchFamily="34" charset="0"/>
            </a:endParaRPr>
          </a:p>
          <a:p>
            <a:r>
              <a:rPr lang="en-IN" b="0" i="0" dirty="0">
                <a:effectLst/>
                <a:latin typeface="Verdana" panose="020B0604030504040204" pitchFamily="34" charset="0"/>
              </a:rPr>
              <a:t>To use ACLs, the system administrator must first configure ACLs and then apply them to specific interfaces. There are 3 popular types of ACL: Standard, Extended and Named ACLs.</a:t>
            </a:r>
          </a:p>
          <a:p>
            <a:endParaRPr lang="en-IN" b="0" i="0" dirty="0">
              <a:effectLst/>
              <a:latin typeface="Verdana" panose="020B0604030504040204" pitchFamily="34" charset="0"/>
            </a:endParaRPr>
          </a:p>
          <a:p>
            <a:endParaRPr lang="en-IN" b="0" i="0" dirty="0">
              <a:effectLst/>
              <a:latin typeface="Verdana" panose="020B0604030504040204" pitchFamily="34" charset="0"/>
            </a:endParaRPr>
          </a:p>
          <a:p>
            <a:r>
              <a:rPr lang="en-IN" b="0" i="0" dirty="0">
                <a:effectLst/>
                <a:latin typeface="Verdana" panose="020B0604030504040204" pitchFamily="34" charset="0"/>
              </a:rPr>
              <a:t>Standard IP Access List</a:t>
            </a:r>
          </a:p>
          <a:p>
            <a:endParaRPr lang="en-IN" b="0" i="0" dirty="0">
              <a:effectLst/>
              <a:latin typeface="Verdana" panose="020B0604030504040204" pitchFamily="34" charset="0"/>
            </a:endParaRPr>
          </a:p>
          <a:p>
            <a:r>
              <a:rPr lang="en-IN" b="0" i="0" dirty="0">
                <a:effectLst/>
                <a:latin typeface="Verdana" panose="020B0604030504040204" pitchFamily="34" charset="0"/>
              </a:rPr>
              <a:t>Standard IP lists (1-99) only check source addresses of all IP packets.</a:t>
            </a:r>
          </a:p>
          <a:p>
            <a:endParaRPr lang="en-IN" b="0" i="0" dirty="0">
              <a:effectLst/>
              <a:latin typeface="Verdana" panose="020B0604030504040204" pitchFamily="34" charset="0"/>
            </a:endParaRPr>
          </a:p>
          <a:p>
            <a:r>
              <a:rPr lang="en-IN" b="0" i="0" dirty="0">
                <a:effectLst/>
                <a:latin typeface="Verdana" panose="020B0604030504040204" pitchFamily="34" charset="0"/>
              </a:rPr>
              <a:t>Configuration Syntax</a:t>
            </a:r>
          </a:p>
          <a:p>
            <a:endParaRPr lang="en-IN" b="0" i="0" dirty="0">
              <a:effectLst/>
              <a:latin typeface="Verdana" panose="020B0604030504040204" pitchFamily="34" charset="0"/>
            </a:endParaRPr>
          </a:p>
          <a:p>
            <a:r>
              <a:rPr lang="en-IN" b="0" i="0" dirty="0">
                <a:effectLst/>
                <a:latin typeface="Verdana" panose="020B0604030504040204" pitchFamily="34" charset="0"/>
              </a:rPr>
              <a:t>access-list access-list-number {permit | deny} source {source-mask}</a:t>
            </a:r>
          </a:p>
          <a:p>
            <a:r>
              <a:rPr lang="en-IN" b="0" i="0" dirty="0">
                <a:effectLst/>
                <a:latin typeface="Verdana" panose="020B0604030504040204" pitchFamily="34" charset="0"/>
              </a:rPr>
              <a:t>Apply ACL to an interface</a:t>
            </a:r>
          </a:p>
          <a:p>
            <a:endParaRPr lang="en-IN" b="0" i="0" dirty="0">
              <a:effectLst/>
              <a:latin typeface="Verdana" panose="020B0604030504040204" pitchFamily="34" charset="0"/>
            </a:endParaRPr>
          </a:p>
          <a:p>
            <a:r>
              <a:rPr lang="en-IN" b="0" i="0" dirty="0" err="1">
                <a:effectLst/>
                <a:latin typeface="Verdana" panose="020B0604030504040204" pitchFamily="34" charset="0"/>
              </a:rPr>
              <a:t>ip</a:t>
            </a:r>
            <a:r>
              <a:rPr lang="en-IN" b="0" i="0" dirty="0">
                <a:effectLst/>
                <a:latin typeface="Verdana" panose="020B0604030504040204" pitchFamily="34" charset="0"/>
              </a:rPr>
              <a:t> access-group access-list-number {in | out}</a:t>
            </a:r>
          </a:p>
          <a:p>
            <a:endParaRPr lang="en-US" dirty="0"/>
          </a:p>
        </p:txBody>
      </p:sp>
    </p:spTree>
    <p:extLst>
      <p:ext uri="{BB962C8B-B14F-4D97-AF65-F5344CB8AC3E}">
        <p14:creationId xmlns:p14="http://schemas.microsoft.com/office/powerpoint/2010/main" val="29848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D9C0A0-1DB3-07E7-04CD-82CC57DB82C2}"/>
              </a:ext>
            </a:extLst>
          </p:cNvPr>
          <p:cNvPicPr>
            <a:picLocks noChangeAspect="1"/>
          </p:cNvPicPr>
          <p:nvPr/>
        </p:nvPicPr>
        <p:blipFill>
          <a:blip r:embed="rId2"/>
          <a:stretch>
            <a:fillRect/>
          </a:stretch>
        </p:blipFill>
        <p:spPr>
          <a:xfrm>
            <a:off x="0" y="1582420"/>
            <a:ext cx="9489440" cy="5194300"/>
          </a:xfrm>
          <a:prstGeom prst="rect">
            <a:avLst/>
          </a:prstGeom>
        </p:spPr>
      </p:pic>
      <p:sp>
        <p:nvSpPr>
          <p:cNvPr id="6" name="TextBox 5">
            <a:extLst>
              <a:ext uri="{FF2B5EF4-FFF2-40B4-BE49-F238E27FC236}">
                <a16:creationId xmlns:a16="http://schemas.microsoft.com/office/drawing/2014/main" id="{F1344079-CDAD-ABDD-1E28-EBE4E197DE17}"/>
              </a:ext>
            </a:extLst>
          </p:cNvPr>
          <p:cNvSpPr txBox="1"/>
          <p:nvPr/>
        </p:nvSpPr>
        <p:spPr>
          <a:xfrm>
            <a:off x="0" y="172720"/>
            <a:ext cx="10200640" cy="954107"/>
          </a:xfrm>
          <a:prstGeom prst="rect">
            <a:avLst/>
          </a:prstGeom>
          <a:noFill/>
        </p:spPr>
        <p:txBody>
          <a:bodyPr wrap="square" rtlCol="0">
            <a:spAutoFit/>
          </a:bodyPr>
          <a:lstStyle/>
          <a:p>
            <a:r>
              <a:rPr lang="en-US" sz="1400" dirty="0"/>
              <a:t>Below is the topology. Here we have 4 AS’s, AS 100, AS 200, AS 400 and AS 500. In the previous LAB we </a:t>
            </a:r>
          </a:p>
          <a:p>
            <a:r>
              <a:rPr lang="en-US" sz="1400" dirty="0"/>
              <a:t>Setup this LAB , AS 100 we configured IBGP using RR’s and peer groups. Also, for Next-hop reachability we use IGP as OSPF. Make sure if you initiate ping form R3 to 6.6.6.6, it should reachable. </a:t>
            </a:r>
            <a:r>
              <a:rPr lang="en-US" sz="1400" dirty="0">
                <a:solidFill>
                  <a:srgbClr val="FF0000"/>
                </a:solidFill>
                <a:highlight>
                  <a:srgbClr val="FFFF00"/>
                </a:highlight>
              </a:rPr>
              <a:t>Please complete the RR’s LAB before you practice this LAB</a:t>
            </a:r>
          </a:p>
        </p:txBody>
      </p:sp>
    </p:spTree>
    <p:extLst>
      <p:ext uri="{BB962C8B-B14F-4D97-AF65-F5344CB8AC3E}">
        <p14:creationId xmlns:p14="http://schemas.microsoft.com/office/powerpoint/2010/main" val="56843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BB81F-36DC-B6E7-CA12-F4749E446947}"/>
              </a:ext>
            </a:extLst>
          </p:cNvPr>
          <p:cNvSpPr txBox="1"/>
          <p:nvPr/>
        </p:nvSpPr>
        <p:spPr>
          <a:xfrm>
            <a:off x="0" y="0"/>
            <a:ext cx="4278735" cy="646331"/>
          </a:xfrm>
          <a:prstGeom prst="rect">
            <a:avLst/>
          </a:prstGeom>
          <a:noFill/>
        </p:spPr>
        <p:txBody>
          <a:bodyPr wrap="none" rtlCol="0">
            <a:spAutoFit/>
          </a:bodyPr>
          <a:lstStyle/>
          <a:p>
            <a:r>
              <a:rPr lang="en-IN" b="0" i="0" dirty="0">
                <a:effectLst/>
                <a:latin typeface="Verdana" panose="020B0604030504040204" pitchFamily="34" charset="0"/>
              </a:rPr>
              <a:t>Example of Standard IP Access List</a:t>
            </a:r>
          </a:p>
          <a:p>
            <a:endParaRPr lang="en-US" dirty="0"/>
          </a:p>
        </p:txBody>
      </p:sp>
      <p:sp>
        <p:nvSpPr>
          <p:cNvPr id="7" name="TextBox 6">
            <a:extLst>
              <a:ext uri="{FF2B5EF4-FFF2-40B4-BE49-F238E27FC236}">
                <a16:creationId xmlns:a16="http://schemas.microsoft.com/office/drawing/2014/main" id="{B396F9D5-B369-5CD3-1925-5DF046714DC2}"/>
              </a:ext>
            </a:extLst>
          </p:cNvPr>
          <p:cNvSpPr txBox="1"/>
          <p:nvPr/>
        </p:nvSpPr>
        <p:spPr>
          <a:xfrm>
            <a:off x="132080" y="837337"/>
            <a:ext cx="9873216" cy="2031325"/>
          </a:xfrm>
          <a:prstGeom prst="rect">
            <a:avLst/>
          </a:prstGeom>
          <a:noFill/>
        </p:spPr>
        <p:txBody>
          <a:bodyPr wrap="none" rtlCol="0">
            <a:spAutoFit/>
          </a:bodyPr>
          <a:lstStyle/>
          <a:p>
            <a:r>
              <a:rPr lang="en-US" dirty="0"/>
              <a:t>As per the Topology, I want to allow only R6 router to ping 1.1.1.1. The path  selected is </a:t>
            </a:r>
          </a:p>
          <a:p>
            <a:r>
              <a:rPr lang="en-US" dirty="0"/>
              <a:t>R6---R4---R1. Hence, I am shutting down the interface g1/0 on R6 for LAB purpose.</a:t>
            </a:r>
          </a:p>
          <a:p>
            <a:r>
              <a:rPr lang="en-US" dirty="0"/>
              <a:t>Checking traceroute form R6: </a:t>
            </a:r>
          </a:p>
          <a:p>
            <a:r>
              <a:rPr lang="en-US" sz="1200" dirty="0">
                <a:latin typeface="Consolas" panose="020B0609020204030204" pitchFamily="49" charset="0"/>
                <a:cs typeface="Consolas" panose="020B0609020204030204" pitchFamily="49" charset="0"/>
              </a:rPr>
              <a:t>R6#traceroute 1.1.1.1</a:t>
            </a:r>
          </a:p>
          <a:p>
            <a:r>
              <a:rPr lang="en-US" sz="1200" dirty="0">
                <a:latin typeface="Consolas" panose="020B0609020204030204" pitchFamily="49" charset="0"/>
                <a:cs typeface="Consolas" panose="020B0609020204030204" pitchFamily="49" charset="0"/>
              </a:rPr>
              <a:t>Type escape sequence to abort.</a:t>
            </a:r>
          </a:p>
          <a:p>
            <a:r>
              <a:rPr lang="en-US" sz="1200" dirty="0">
                <a:latin typeface="Consolas" panose="020B0609020204030204" pitchFamily="49" charset="0"/>
                <a:cs typeface="Consolas" panose="020B0609020204030204" pitchFamily="49" charset="0"/>
              </a:rPr>
              <a:t>Tracing the route to 1.1.1.1</a:t>
            </a:r>
          </a:p>
          <a:p>
            <a:r>
              <a:rPr lang="en-US" sz="1200" dirty="0">
                <a:latin typeface="Consolas" panose="020B0609020204030204" pitchFamily="49" charset="0"/>
                <a:cs typeface="Consolas" panose="020B0609020204030204" pitchFamily="49" charset="0"/>
              </a:rPr>
              <a:t>VRF info: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in name/id,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out name/id)</a:t>
            </a:r>
          </a:p>
          <a:p>
            <a:r>
              <a:rPr lang="en-US" sz="1200" dirty="0">
                <a:latin typeface="Consolas" panose="020B0609020204030204" pitchFamily="49" charset="0"/>
                <a:cs typeface="Consolas" panose="020B0609020204030204" pitchFamily="49" charset="0"/>
              </a:rPr>
              <a:t>  1 192.168.46.4 96 msec 88 msec 112 msec.  --------------R4</a:t>
            </a:r>
          </a:p>
          <a:p>
            <a:r>
              <a:rPr lang="en-US" sz="1200" dirty="0">
                <a:latin typeface="Consolas" panose="020B0609020204030204" pitchFamily="49" charset="0"/>
                <a:cs typeface="Consolas" panose="020B0609020204030204" pitchFamily="49" charset="0"/>
              </a:rPr>
              <a:t>  2 192.168.14.1 [AS 200] 88 msec 100 msec 92 msec ----------R1</a:t>
            </a:r>
          </a:p>
        </p:txBody>
      </p:sp>
      <p:sp>
        <p:nvSpPr>
          <p:cNvPr id="9" name="TextBox 8">
            <a:extLst>
              <a:ext uri="{FF2B5EF4-FFF2-40B4-BE49-F238E27FC236}">
                <a16:creationId xmlns:a16="http://schemas.microsoft.com/office/drawing/2014/main" id="{B657DCCD-A266-17F3-A117-FB816C4F1A13}"/>
              </a:ext>
            </a:extLst>
          </p:cNvPr>
          <p:cNvSpPr txBox="1"/>
          <p:nvPr/>
        </p:nvSpPr>
        <p:spPr>
          <a:xfrm>
            <a:off x="40917" y="3059668"/>
            <a:ext cx="12266500" cy="1384995"/>
          </a:xfrm>
          <a:prstGeom prst="rect">
            <a:avLst/>
          </a:prstGeom>
          <a:noFill/>
        </p:spPr>
        <p:txBody>
          <a:bodyPr wrap="none" rtlCol="0">
            <a:spAutoFit/>
          </a:bodyPr>
          <a:lstStyle/>
          <a:p>
            <a:r>
              <a:rPr lang="en-US" dirty="0"/>
              <a:t>Now I want to create a standard IP access-list to allow only 192.168.46.0/24 network and rest all should block</a:t>
            </a:r>
          </a:p>
          <a:p>
            <a:r>
              <a:rPr lang="en-US" dirty="0"/>
              <a:t>On R1 router:</a:t>
            </a:r>
          </a:p>
          <a:p>
            <a:r>
              <a:rPr lang="en-US" sz="1200" dirty="0">
                <a:latin typeface="Consolas" panose="020B0609020204030204" pitchFamily="49" charset="0"/>
                <a:cs typeface="Consolas" panose="020B0609020204030204" pitchFamily="49" charset="0"/>
              </a:rPr>
              <a:t>R1(config)#access-list 1 permit 192.168.46.0 0.0.0.255</a:t>
            </a:r>
          </a:p>
          <a:p>
            <a:r>
              <a:rPr lang="en-US" sz="1200" dirty="0">
                <a:latin typeface="Consolas" panose="020B0609020204030204" pitchFamily="49" charset="0"/>
                <a:cs typeface="Consolas" panose="020B0609020204030204" pitchFamily="49" charset="0"/>
              </a:rPr>
              <a:t>R1(config)#int g3/0</a:t>
            </a:r>
          </a:p>
          <a:p>
            <a:r>
              <a:rPr lang="en-US" sz="1200" dirty="0">
                <a:latin typeface="Consolas" panose="020B0609020204030204" pitchFamily="49" charset="0"/>
                <a:cs typeface="Consolas" panose="020B0609020204030204" pitchFamily="49" charset="0"/>
              </a:rPr>
              <a:t>R1(config-if)#</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access-group 1 in</a:t>
            </a:r>
          </a:p>
          <a:p>
            <a:r>
              <a:rPr lang="en-US" sz="1200" dirty="0">
                <a:latin typeface="Consolas" panose="020B0609020204030204" pitchFamily="49" charset="0"/>
                <a:cs typeface="Consolas" panose="020B0609020204030204" pitchFamily="49" charset="0"/>
              </a:rPr>
              <a:t>R1#sh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access-lists</a:t>
            </a:r>
          </a:p>
        </p:txBody>
      </p:sp>
      <p:sp>
        <p:nvSpPr>
          <p:cNvPr id="10" name="TextBox 9">
            <a:extLst>
              <a:ext uri="{FF2B5EF4-FFF2-40B4-BE49-F238E27FC236}">
                <a16:creationId xmlns:a16="http://schemas.microsoft.com/office/drawing/2014/main" id="{AB35C2B5-6275-F2D2-DD3D-B12400A54830}"/>
              </a:ext>
            </a:extLst>
          </p:cNvPr>
          <p:cNvSpPr txBox="1"/>
          <p:nvPr/>
        </p:nvSpPr>
        <p:spPr>
          <a:xfrm>
            <a:off x="40917" y="4379080"/>
            <a:ext cx="5622052" cy="1292662"/>
          </a:xfrm>
          <a:prstGeom prst="rect">
            <a:avLst/>
          </a:prstGeom>
          <a:noFill/>
        </p:spPr>
        <p:txBody>
          <a:bodyPr wrap="none" rtlCol="0">
            <a:spAutoFit/>
          </a:bodyPr>
          <a:lstStyle/>
          <a:p>
            <a:r>
              <a:rPr lang="en-US" dirty="0"/>
              <a:t>Now initiate a ping 1.1.1.1 on R4</a:t>
            </a:r>
          </a:p>
          <a:p>
            <a:r>
              <a:rPr lang="en-US" sz="1200" dirty="0">
                <a:latin typeface="Consolas" panose="020B0609020204030204" pitchFamily="49" charset="0"/>
                <a:cs typeface="Consolas" panose="020B0609020204030204" pitchFamily="49" charset="0"/>
              </a:rPr>
              <a:t>R4#ping 1.1.1.1</a:t>
            </a:r>
          </a:p>
          <a:p>
            <a:r>
              <a:rPr lang="en-US" sz="1200" dirty="0">
                <a:latin typeface="Consolas" panose="020B0609020204030204" pitchFamily="49" charset="0"/>
                <a:cs typeface="Consolas" panose="020B0609020204030204" pitchFamily="49" charset="0"/>
              </a:rPr>
              <a:t>Type escape sequence to abort.</a:t>
            </a:r>
          </a:p>
          <a:p>
            <a:r>
              <a:rPr lang="en-US" sz="1200" dirty="0">
                <a:latin typeface="Consolas" panose="020B0609020204030204" pitchFamily="49" charset="0"/>
                <a:cs typeface="Consolas" panose="020B0609020204030204" pitchFamily="49" charset="0"/>
              </a:rPr>
              <a:t>Sending 5, 100-byte ICMP </a:t>
            </a:r>
            <a:r>
              <a:rPr lang="en-US" sz="1200" dirty="0" err="1">
                <a:latin typeface="Consolas" panose="020B0609020204030204" pitchFamily="49" charset="0"/>
                <a:cs typeface="Consolas" panose="020B0609020204030204" pitchFamily="49" charset="0"/>
              </a:rPr>
              <a:t>Echos</a:t>
            </a:r>
            <a:r>
              <a:rPr lang="en-US" sz="1200" dirty="0">
                <a:latin typeface="Consolas" panose="020B0609020204030204" pitchFamily="49" charset="0"/>
                <a:cs typeface="Consolas" panose="020B0609020204030204" pitchFamily="49" charset="0"/>
              </a:rPr>
              <a:t> to 1.1.1.1, timeout is 2 seconds:</a:t>
            </a:r>
          </a:p>
          <a:p>
            <a:r>
              <a:rPr lang="en-US" sz="1200" dirty="0">
                <a:latin typeface="Consolas" panose="020B0609020204030204" pitchFamily="49" charset="0"/>
                <a:cs typeface="Consolas" panose="020B0609020204030204" pitchFamily="49" charset="0"/>
              </a:rPr>
              <a:t>UUUUU</a:t>
            </a:r>
          </a:p>
          <a:p>
            <a:r>
              <a:rPr lang="en-US" sz="1200" dirty="0">
                <a:latin typeface="Consolas" panose="020B0609020204030204" pitchFamily="49" charset="0"/>
                <a:cs typeface="Consolas" panose="020B0609020204030204" pitchFamily="49" charset="0"/>
              </a:rPr>
              <a:t>Success rate is 0 percent (0/5)</a:t>
            </a:r>
          </a:p>
        </p:txBody>
      </p:sp>
      <p:sp>
        <p:nvSpPr>
          <p:cNvPr id="11" name="TextBox 10">
            <a:extLst>
              <a:ext uri="{FF2B5EF4-FFF2-40B4-BE49-F238E27FC236}">
                <a16:creationId xmlns:a16="http://schemas.microsoft.com/office/drawing/2014/main" id="{A80F7051-F1D1-1167-1632-5ED731BF6C98}"/>
              </a:ext>
            </a:extLst>
          </p:cNvPr>
          <p:cNvSpPr txBox="1"/>
          <p:nvPr/>
        </p:nvSpPr>
        <p:spPr>
          <a:xfrm>
            <a:off x="5774729" y="4275297"/>
            <a:ext cx="6216766" cy="1292662"/>
          </a:xfrm>
          <a:prstGeom prst="rect">
            <a:avLst/>
          </a:prstGeom>
          <a:noFill/>
        </p:spPr>
        <p:txBody>
          <a:bodyPr wrap="none" rtlCol="0">
            <a:spAutoFit/>
          </a:bodyPr>
          <a:lstStyle/>
          <a:p>
            <a:r>
              <a:rPr lang="en-US" dirty="0"/>
              <a:t>Now initiate a ping 1.1.1.1 on R6</a:t>
            </a:r>
          </a:p>
          <a:p>
            <a:r>
              <a:rPr lang="en-US" sz="1200" dirty="0">
                <a:latin typeface="Consolas" panose="020B0609020204030204" pitchFamily="49" charset="0"/>
                <a:cs typeface="Consolas" panose="020B0609020204030204" pitchFamily="49" charset="0"/>
              </a:rPr>
              <a:t>R6#ping 1.1.1.1</a:t>
            </a:r>
          </a:p>
          <a:p>
            <a:r>
              <a:rPr lang="en-US" sz="1200" dirty="0">
                <a:latin typeface="Consolas" panose="020B0609020204030204" pitchFamily="49" charset="0"/>
                <a:cs typeface="Consolas" panose="020B0609020204030204" pitchFamily="49" charset="0"/>
              </a:rPr>
              <a:t>Type escape sequence to abort.</a:t>
            </a:r>
          </a:p>
          <a:p>
            <a:r>
              <a:rPr lang="en-US" sz="1200" dirty="0">
                <a:latin typeface="Consolas" panose="020B0609020204030204" pitchFamily="49" charset="0"/>
                <a:cs typeface="Consolas" panose="020B0609020204030204" pitchFamily="49" charset="0"/>
              </a:rPr>
              <a:t>Sending 5, 100-byte ICMP </a:t>
            </a:r>
            <a:r>
              <a:rPr lang="en-US" sz="1200" dirty="0" err="1">
                <a:latin typeface="Consolas" panose="020B0609020204030204" pitchFamily="49" charset="0"/>
                <a:cs typeface="Consolas" panose="020B0609020204030204" pitchFamily="49" charset="0"/>
              </a:rPr>
              <a:t>Echos</a:t>
            </a:r>
            <a:r>
              <a:rPr lang="en-US" sz="1200" dirty="0">
                <a:latin typeface="Consolas" panose="020B0609020204030204" pitchFamily="49" charset="0"/>
                <a:cs typeface="Consolas" panose="020B0609020204030204" pitchFamily="49" charset="0"/>
              </a:rPr>
              <a:t> to 1.1.1.1, timeout is 2 seconds:</a:t>
            </a:r>
          </a:p>
          <a:p>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Success rate is 100 percent (5/5), round-trip min/avg/max = 24/48/92 </a:t>
            </a:r>
            <a:r>
              <a:rPr lang="en-US" sz="1200" dirty="0" err="1">
                <a:latin typeface="Consolas" panose="020B0609020204030204" pitchFamily="49" charset="0"/>
                <a:cs typeface="Consolas" panose="020B0609020204030204" pitchFamily="49" charset="0"/>
              </a:rPr>
              <a:t>ms</a:t>
            </a:r>
            <a:endParaRPr lang="en-US" sz="1200" dirty="0">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12CE51EC-73FD-6497-4B18-3DF711E5769F}"/>
              </a:ext>
            </a:extLst>
          </p:cNvPr>
          <p:cNvSpPr txBox="1"/>
          <p:nvPr/>
        </p:nvSpPr>
        <p:spPr>
          <a:xfrm>
            <a:off x="0" y="5687042"/>
            <a:ext cx="12110720" cy="954107"/>
          </a:xfrm>
          <a:prstGeom prst="rect">
            <a:avLst/>
          </a:prstGeom>
          <a:noFill/>
        </p:spPr>
        <p:txBody>
          <a:bodyPr wrap="square" rtlCol="0">
            <a:spAutoFit/>
          </a:bodyPr>
          <a:lstStyle/>
          <a:p>
            <a:r>
              <a:rPr lang="en-US" sz="1400" dirty="0"/>
              <a:t>The ping is successful from R6 and unsuccessful from R1. Hence, our LAB is completed. </a:t>
            </a:r>
          </a:p>
          <a:p>
            <a:endParaRPr lang="en-US" sz="1400" dirty="0"/>
          </a:p>
          <a:p>
            <a:r>
              <a:rPr lang="en-US" sz="1400" dirty="0">
                <a:solidFill>
                  <a:srgbClr val="FF0000"/>
                </a:solidFill>
                <a:highlight>
                  <a:srgbClr val="FFFF00"/>
                </a:highlight>
              </a:rPr>
              <a:t>NOTE: when you initiate a traffic from R6, the Source IP it will take as 192.168.46.6 (exit interface IP). SO we allowed entire 192.168.46.0/24 subnet. So the traffic which is coming from this subnet will be allowed on interface g3/0 at R1 router .other traffic will be denied. </a:t>
            </a:r>
          </a:p>
        </p:txBody>
      </p:sp>
    </p:spTree>
    <p:extLst>
      <p:ext uri="{BB962C8B-B14F-4D97-AF65-F5344CB8AC3E}">
        <p14:creationId xmlns:p14="http://schemas.microsoft.com/office/powerpoint/2010/main" val="189040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4EE508-73B2-BC28-780F-7B4E8F1AA639}"/>
              </a:ext>
            </a:extLst>
          </p:cNvPr>
          <p:cNvSpPr txBox="1"/>
          <p:nvPr/>
        </p:nvSpPr>
        <p:spPr>
          <a:xfrm>
            <a:off x="254442" y="174929"/>
            <a:ext cx="9692640" cy="2862322"/>
          </a:xfrm>
          <a:prstGeom prst="rect">
            <a:avLst/>
          </a:prstGeom>
          <a:noFill/>
        </p:spPr>
        <p:txBody>
          <a:bodyPr wrap="square" rtlCol="0">
            <a:spAutoFit/>
          </a:bodyPr>
          <a:lstStyle/>
          <a:p>
            <a:pPr algn="l"/>
            <a:r>
              <a:rPr lang="en-IN" b="1" i="0" dirty="0">
                <a:effectLst/>
                <a:latin typeface="Verdana" panose="020B0604030504040204" pitchFamily="34" charset="0"/>
              </a:rPr>
              <a:t>Extended IP Access List</a:t>
            </a:r>
          </a:p>
          <a:p>
            <a:pPr algn="l"/>
            <a:r>
              <a:rPr lang="en-IN" b="0" i="0" dirty="0">
                <a:effectLst/>
                <a:latin typeface="Verdana" panose="020B0604030504040204" pitchFamily="34" charset="0"/>
              </a:rPr>
              <a:t>Extended IP lists (100-199) check both source and destination addresses, specific UDP/TCP/IP protocols, and destination ports.</a:t>
            </a:r>
          </a:p>
          <a:p>
            <a:pPr algn="l"/>
            <a:endParaRPr lang="en-IN" dirty="0">
              <a:latin typeface="Verdana" panose="020B0604030504040204" pitchFamily="34" charset="0"/>
            </a:endParaRPr>
          </a:p>
          <a:p>
            <a:pPr algn="l"/>
            <a:r>
              <a:rPr lang="en-IN" b="0" i="0" dirty="0">
                <a:effectLst/>
                <a:latin typeface="Verdana" panose="020B0604030504040204" pitchFamily="34" charset="0"/>
              </a:rPr>
              <a:t>Configuration Syntax</a:t>
            </a:r>
          </a:p>
          <a:p>
            <a:pPr algn="l"/>
            <a:endParaRPr lang="en-IN" b="0" i="0" dirty="0">
              <a:effectLst/>
              <a:latin typeface="Verdana" panose="020B0604030504040204" pitchFamily="34" charset="0"/>
            </a:endParaRPr>
          </a:p>
          <a:p>
            <a:pPr algn="l"/>
            <a:r>
              <a:rPr lang="en-IN" b="0" i="0" dirty="0">
                <a:effectLst/>
                <a:latin typeface="Verdana" panose="020B0604030504040204" pitchFamily="34" charset="0"/>
              </a:rPr>
              <a:t>access-list access-list-number {permit | deny} protocol source {source-mask} destination {destination-mask} [</a:t>
            </a:r>
            <a:r>
              <a:rPr lang="en-IN" b="0" i="0" dirty="0" err="1">
                <a:effectLst/>
                <a:latin typeface="Verdana" panose="020B0604030504040204" pitchFamily="34" charset="0"/>
              </a:rPr>
              <a:t>eq</a:t>
            </a:r>
            <a:r>
              <a:rPr lang="en-IN" b="0" i="0" dirty="0">
                <a:effectLst/>
                <a:latin typeface="Verdana" panose="020B0604030504040204" pitchFamily="34" charset="0"/>
              </a:rPr>
              <a:t> destination-port]</a:t>
            </a:r>
          </a:p>
          <a:p>
            <a:br>
              <a:rPr lang="en-IN" dirty="0"/>
            </a:br>
            <a:endParaRPr lang="en-US" dirty="0"/>
          </a:p>
        </p:txBody>
      </p:sp>
      <p:sp>
        <p:nvSpPr>
          <p:cNvPr id="3" name="TextBox 2">
            <a:extLst>
              <a:ext uri="{FF2B5EF4-FFF2-40B4-BE49-F238E27FC236}">
                <a16:creationId xmlns:a16="http://schemas.microsoft.com/office/drawing/2014/main" id="{8F261A48-F915-A90D-3A8D-C5D2CFBD28E3}"/>
              </a:ext>
            </a:extLst>
          </p:cNvPr>
          <p:cNvSpPr txBox="1"/>
          <p:nvPr/>
        </p:nvSpPr>
        <p:spPr>
          <a:xfrm>
            <a:off x="224095" y="2852585"/>
            <a:ext cx="12086963" cy="369332"/>
          </a:xfrm>
          <a:prstGeom prst="rect">
            <a:avLst/>
          </a:prstGeom>
          <a:noFill/>
        </p:spPr>
        <p:txBody>
          <a:bodyPr wrap="none" rtlCol="0">
            <a:spAutoFit/>
          </a:bodyPr>
          <a:lstStyle/>
          <a:p>
            <a:r>
              <a:rPr lang="en-US" dirty="0"/>
              <a:t>Before going to do LAB, please remove previous access-list 1 on R1 router and do extended access-list LAB</a:t>
            </a:r>
          </a:p>
        </p:txBody>
      </p:sp>
      <p:sp>
        <p:nvSpPr>
          <p:cNvPr id="4" name="TextBox 3">
            <a:extLst>
              <a:ext uri="{FF2B5EF4-FFF2-40B4-BE49-F238E27FC236}">
                <a16:creationId xmlns:a16="http://schemas.microsoft.com/office/drawing/2014/main" id="{7631997C-A3E7-B6B4-CE58-AF213616FFA1}"/>
              </a:ext>
            </a:extLst>
          </p:cNvPr>
          <p:cNvSpPr txBox="1"/>
          <p:nvPr/>
        </p:nvSpPr>
        <p:spPr>
          <a:xfrm>
            <a:off x="254442" y="3261361"/>
            <a:ext cx="3328155" cy="830997"/>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R1(config)# int g3/0 </a:t>
            </a:r>
          </a:p>
          <a:p>
            <a:r>
              <a:rPr lang="en-US" sz="1200" dirty="0">
                <a:latin typeface="Consolas" panose="020B0609020204030204" pitchFamily="49" charset="0"/>
                <a:cs typeface="Consolas" panose="020B0609020204030204" pitchFamily="49" charset="0"/>
              </a:rPr>
              <a:t>R1(config-if)#no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access-group 1 in</a:t>
            </a:r>
          </a:p>
          <a:p>
            <a:r>
              <a:rPr lang="en-US" sz="1200" dirty="0">
                <a:latin typeface="Consolas" panose="020B0609020204030204" pitchFamily="49" charset="0"/>
                <a:cs typeface="Consolas" panose="020B0609020204030204" pitchFamily="49" charset="0"/>
              </a:rPr>
              <a:t>R1(config-if)#exit</a:t>
            </a:r>
          </a:p>
          <a:p>
            <a:r>
              <a:rPr lang="en-US" sz="1200" dirty="0">
                <a:latin typeface="Consolas" panose="020B0609020204030204" pitchFamily="49" charset="0"/>
                <a:cs typeface="Consolas" panose="020B0609020204030204" pitchFamily="49" charset="0"/>
              </a:rPr>
              <a:t>R1(config)#no access-list 1</a:t>
            </a:r>
          </a:p>
        </p:txBody>
      </p:sp>
      <p:sp>
        <p:nvSpPr>
          <p:cNvPr id="5" name="TextBox 4">
            <a:extLst>
              <a:ext uri="{FF2B5EF4-FFF2-40B4-BE49-F238E27FC236}">
                <a16:creationId xmlns:a16="http://schemas.microsoft.com/office/drawing/2014/main" id="{28CF05BC-B5A8-57CD-A6C2-97D0619AF72E}"/>
              </a:ext>
            </a:extLst>
          </p:cNvPr>
          <p:cNvSpPr txBox="1"/>
          <p:nvPr/>
        </p:nvSpPr>
        <p:spPr>
          <a:xfrm>
            <a:off x="304800" y="4419600"/>
            <a:ext cx="11346376" cy="369332"/>
          </a:xfrm>
          <a:prstGeom prst="rect">
            <a:avLst/>
          </a:prstGeom>
          <a:noFill/>
        </p:spPr>
        <p:txBody>
          <a:bodyPr wrap="none" rtlCol="0">
            <a:spAutoFit/>
          </a:bodyPr>
          <a:lstStyle/>
          <a:p>
            <a:r>
              <a:rPr lang="en-US" dirty="0"/>
              <a:t>NOTE, on R6 device the port g1/0 is still down. We made this for LAB purpose to avoid multiple paths.</a:t>
            </a:r>
          </a:p>
        </p:txBody>
      </p:sp>
    </p:spTree>
    <p:extLst>
      <p:ext uri="{BB962C8B-B14F-4D97-AF65-F5344CB8AC3E}">
        <p14:creationId xmlns:p14="http://schemas.microsoft.com/office/powerpoint/2010/main" val="84244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58DE8A-618E-FB87-DE21-87B741B33CCB}"/>
              </a:ext>
            </a:extLst>
          </p:cNvPr>
          <p:cNvSpPr txBox="1"/>
          <p:nvPr/>
        </p:nvSpPr>
        <p:spPr>
          <a:xfrm>
            <a:off x="142240" y="151179"/>
            <a:ext cx="9797875" cy="6924973"/>
          </a:xfrm>
          <a:prstGeom prst="rect">
            <a:avLst/>
          </a:prstGeom>
          <a:noFill/>
        </p:spPr>
        <p:txBody>
          <a:bodyPr wrap="none" rtlCol="0">
            <a:spAutoFit/>
          </a:bodyPr>
          <a:lstStyle/>
          <a:p>
            <a:r>
              <a:rPr lang="en-US" dirty="0"/>
              <a:t>Extended access-list LAB:</a:t>
            </a:r>
          </a:p>
          <a:p>
            <a:endParaRPr lang="en-US" dirty="0"/>
          </a:p>
          <a:p>
            <a:r>
              <a:rPr lang="en-US" dirty="0"/>
              <a:t>As per the topology, I want to block the traffic which is coming from R6 to R1. It means</a:t>
            </a:r>
          </a:p>
          <a:p>
            <a:endParaRPr lang="en-US" dirty="0"/>
          </a:p>
          <a:p>
            <a:r>
              <a:rPr lang="en-US" dirty="0"/>
              <a:t>Source addresses are 192.168.46.0/24 and destination is 1.1.1.1</a:t>
            </a:r>
            <a:br>
              <a:rPr lang="en-US" dirty="0"/>
            </a:br>
            <a:endParaRPr lang="en-US" dirty="0"/>
          </a:p>
          <a:p>
            <a:r>
              <a:rPr lang="en-US" dirty="0"/>
              <a:t>On R1</a:t>
            </a:r>
          </a:p>
          <a:p>
            <a:r>
              <a:rPr lang="en-US" sz="1200" dirty="0">
                <a:latin typeface="Consolas" panose="020B0609020204030204" pitchFamily="49" charset="0"/>
                <a:cs typeface="Consolas" panose="020B0609020204030204" pitchFamily="49" charset="0"/>
              </a:rPr>
              <a:t>R1(config)#access-list 101 deny </a:t>
            </a:r>
            <a:r>
              <a:rPr lang="en-US" sz="1200" dirty="0" err="1">
                <a:latin typeface="Consolas" panose="020B0609020204030204" pitchFamily="49" charset="0"/>
                <a:cs typeface="Consolas" panose="020B0609020204030204" pitchFamily="49" charset="0"/>
              </a:rPr>
              <a:t>icmp</a:t>
            </a:r>
            <a:r>
              <a:rPr lang="en-US" sz="1200" dirty="0">
                <a:latin typeface="Consolas" panose="020B0609020204030204" pitchFamily="49" charset="0"/>
                <a:cs typeface="Consolas" panose="020B0609020204030204" pitchFamily="49" charset="0"/>
              </a:rPr>
              <a:t> 192.168.46.0 0.0.0.255 1.1.1.1 0.0.0.0</a:t>
            </a:r>
          </a:p>
          <a:p>
            <a:r>
              <a:rPr lang="en-US" sz="1200" dirty="0">
                <a:latin typeface="Consolas" panose="020B0609020204030204" pitchFamily="49" charset="0"/>
                <a:cs typeface="Consolas" panose="020B0609020204030204" pitchFamily="49" charset="0"/>
              </a:rPr>
              <a:t>R1(config)#access-list 101 permit </a:t>
            </a:r>
            <a:r>
              <a:rPr lang="en-US" sz="1200" dirty="0" err="1">
                <a:latin typeface="Consolas" panose="020B0609020204030204" pitchFamily="49" charset="0"/>
                <a:cs typeface="Consolas" panose="020B0609020204030204" pitchFamily="49" charset="0"/>
              </a:rPr>
              <a:t>ip</a:t>
            </a:r>
            <a:r>
              <a:rPr lang="en-US" sz="1200" dirty="0">
                <a:latin typeface="Consolas" panose="020B0609020204030204" pitchFamily="49" charset="0"/>
                <a:cs typeface="Consolas" panose="020B0609020204030204" pitchFamily="49" charset="0"/>
              </a:rPr>
              <a:t> any any.  ---</a:t>
            </a:r>
            <a:r>
              <a:rPr lang="en-US" sz="1200" dirty="0">
                <a:latin typeface="Consolas" panose="020B0609020204030204" pitchFamily="49" charset="0"/>
                <a:cs typeface="Consolas" panose="020B0609020204030204" pitchFamily="49" charset="0"/>
                <a:sym typeface="Wingdings" pitchFamily="2" charset="2"/>
              </a:rPr>
              <a:t> this to allow other traffic</a:t>
            </a:r>
          </a:p>
          <a:p>
            <a:r>
              <a:rPr lang="en-US" sz="1200" dirty="0">
                <a:latin typeface="Consolas" panose="020B0609020204030204" pitchFamily="49" charset="0"/>
                <a:cs typeface="Consolas" panose="020B0609020204030204" pitchFamily="49" charset="0"/>
                <a:sym typeface="Wingdings" pitchFamily="2" charset="2"/>
              </a:rPr>
              <a:t>R1(config)#int g3/0</a:t>
            </a:r>
          </a:p>
          <a:p>
            <a:r>
              <a:rPr lang="en-US" sz="1200" dirty="0">
                <a:latin typeface="Consolas" panose="020B0609020204030204" pitchFamily="49" charset="0"/>
                <a:cs typeface="Consolas" panose="020B0609020204030204" pitchFamily="49" charset="0"/>
                <a:sym typeface="Wingdings" pitchFamily="2" charset="2"/>
              </a:rPr>
              <a:t>R1(config-if)#</a:t>
            </a:r>
            <a:r>
              <a:rPr lang="en-US" sz="1200" dirty="0" err="1">
                <a:latin typeface="Consolas" panose="020B0609020204030204" pitchFamily="49" charset="0"/>
                <a:cs typeface="Consolas" panose="020B0609020204030204" pitchFamily="49" charset="0"/>
                <a:sym typeface="Wingdings" pitchFamily="2" charset="2"/>
              </a:rPr>
              <a:t>ip</a:t>
            </a:r>
            <a:r>
              <a:rPr lang="en-US" sz="1200" dirty="0">
                <a:latin typeface="Consolas" panose="020B0609020204030204" pitchFamily="49" charset="0"/>
                <a:cs typeface="Consolas" panose="020B0609020204030204" pitchFamily="49" charset="0"/>
                <a:sym typeface="Wingdings" pitchFamily="2" charset="2"/>
              </a:rPr>
              <a:t> access-group 101 in</a:t>
            </a:r>
          </a:p>
          <a:p>
            <a:r>
              <a:rPr lang="en-US" sz="1200" dirty="0">
                <a:latin typeface="Consolas" panose="020B0609020204030204" pitchFamily="49" charset="0"/>
                <a:cs typeface="Consolas" panose="020B0609020204030204" pitchFamily="49" charset="0"/>
                <a:sym typeface="Wingdings" pitchFamily="2" charset="2"/>
              </a:rPr>
              <a:t>R1#sh </a:t>
            </a:r>
            <a:r>
              <a:rPr lang="en-US" sz="1200" dirty="0" err="1">
                <a:latin typeface="Consolas" panose="020B0609020204030204" pitchFamily="49" charset="0"/>
                <a:cs typeface="Consolas" panose="020B0609020204030204" pitchFamily="49" charset="0"/>
                <a:sym typeface="Wingdings" pitchFamily="2" charset="2"/>
              </a:rPr>
              <a:t>ip</a:t>
            </a:r>
            <a:r>
              <a:rPr lang="en-US" sz="1200" dirty="0">
                <a:latin typeface="Consolas" panose="020B0609020204030204" pitchFamily="49" charset="0"/>
                <a:cs typeface="Consolas" panose="020B0609020204030204" pitchFamily="49" charset="0"/>
                <a:sym typeface="Wingdings" pitchFamily="2" charset="2"/>
              </a:rPr>
              <a:t> access-lists</a:t>
            </a:r>
          </a:p>
          <a:p>
            <a:endParaRPr lang="en-US" sz="1200" dirty="0">
              <a:latin typeface="Consolas" panose="020B0609020204030204" pitchFamily="49" charset="0"/>
              <a:cs typeface="Consolas" panose="020B0609020204030204" pitchFamily="49" charset="0"/>
              <a:sym typeface="Wingdings" pitchFamily="2" charset="2"/>
            </a:endParaRPr>
          </a:p>
          <a:p>
            <a:r>
              <a:rPr lang="en-US" b="1" dirty="0">
                <a:latin typeface="Consolas" panose="020B0609020204030204" pitchFamily="49" charset="0"/>
                <a:cs typeface="Consolas" panose="020B0609020204030204" pitchFamily="49" charset="0"/>
                <a:sym typeface="Wingdings" pitchFamily="2" charset="2"/>
              </a:rPr>
              <a:t>Now testing On R6 router:</a:t>
            </a:r>
          </a:p>
          <a:p>
            <a:endParaRPr lang="en-US" sz="1200" dirty="0">
              <a:latin typeface="Consolas" panose="020B0609020204030204" pitchFamily="49" charset="0"/>
              <a:cs typeface="Consolas" panose="020B0609020204030204" pitchFamily="49" charset="0"/>
              <a:sym typeface="Wingdings" pitchFamily="2" charset="2"/>
            </a:endParaRPr>
          </a:p>
          <a:p>
            <a:r>
              <a:rPr lang="en-US" sz="1200" dirty="0">
                <a:latin typeface="Consolas" panose="020B0609020204030204" pitchFamily="49" charset="0"/>
                <a:cs typeface="Consolas" panose="020B0609020204030204" pitchFamily="49" charset="0"/>
                <a:sym typeface="Wingdings" pitchFamily="2" charset="2"/>
              </a:rPr>
              <a:t>R6#ping 1.1.1.1</a:t>
            </a:r>
          </a:p>
          <a:p>
            <a:r>
              <a:rPr lang="en-US" sz="1200" dirty="0">
                <a:latin typeface="Consolas" panose="020B0609020204030204" pitchFamily="49" charset="0"/>
                <a:cs typeface="Consolas" panose="020B0609020204030204" pitchFamily="49" charset="0"/>
                <a:sym typeface="Wingdings" pitchFamily="2" charset="2"/>
              </a:rPr>
              <a:t>Type escape sequence to abort.</a:t>
            </a:r>
          </a:p>
          <a:p>
            <a:r>
              <a:rPr lang="en-US" sz="1200" dirty="0">
                <a:latin typeface="Consolas" panose="020B0609020204030204" pitchFamily="49" charset="0"/>
                <a:cs typeface="Consolas" panose="020B0609020204030204" pitchFamily="49" charset="0"/>
                <a:sym typeface="Wingdings" pitchFamily="2" charset="2"/>
              </a:rPr>
              <a:t>Sending 5, 100-byte ICMP </a:t>
            </a:r>
            <a:r>
              <a:rPr lang="en-US" sz="1200" dirty="0" err="1">
                <a:latin typeface="Consolas" panose="020B0609020204030204" pitchFamily="49" charset="0"/>
                <a:cs typeface="Consolas" panose="020B0609020204030204" pitchFamily="49" charset="0"/>
                <a:sym typeface="Wingdings" pitchFamily="2" charset="2"/>
              </a:rPr>
              <a:t>Echos</a:t>
            </a:r>
            <a:r>
              <a:rPr lang="en-US" sz="1200" dirty="0">
                <a:latin typeface="Consolas" panose="020B0609020204030204" pitchFamily="49" charset="0"/>
                <a:cs typeface="Consolas" panose="020B0609020204030204" pitchFamily="49" charset="0"/>
                <a:sym typeface="Wingdings" pitchFamily="2" charset="2"/>
              </a:rPr>
              <a:t> to 1.1.1.1, timeout is 2 seconds:</a:t>
            </a:r>
          </a:p>
          <a:p>
            <a:r>
              <a:rPr lang="en-US" sz="1200" dirty="0">
                <a:latin typeface="Consolas" panose="020B0609020204030204" pitchFamily="49" charset="0"/>
                <a:cs typeface="Consolas" panose="020B0609020204030204" pitchFamily="49" charset="0"/>
                <a:sym typeface="Wingdings" pitchFamily="2" charset="2"/>
              </a:rPr>
              <a:t>UUUUU</a:t>
            </a:r>
          </a:p>
          <a:p>
            <a:r>
              <a:rPr lang="en-US" sz="1200" dirty="0">
                <a:latin typeface="Consolas" panose="020B0609020204030204" pitchFamily="49" charset="0"/>
                <a:cs typeface="Consolas" panose="020B0609020204030204" pitchFamily="49" charset="0"/>
                <a:sym typeface="Wingdings" pitchFamily="2" charset="2"/>
              </a:rPr>
              <a:t>Success rate is 0 percent (0/5)</a:t>
            </a:r>
          </a:p>
          <a:p>
            <a:endParaRPr lang="en-US" sz="1200" dirty="0">
              <a:latin typeface="Consolas" panose="020B0609020204030204" pitchFamily="49" charset="0"/>
              <a:cs typeface="Consolas" panose="020B0609020204030204" pitchFamily="49" charset="0"/>
              <a:sym typeface="Wingdings" pitchFamily="2" charset="2"/>
            </a:endParaRPr>
          </a:p>
          <a:p>
            <a:r>
              <a:rPr lang="en-US" dirty="0">
                <a:sym typeface="Wingdings" pitchFamily="2" charset="2"/>
              </a:rPr>
              <a:t>We block the ICMP traffic and allowed other traffic is called UDP traffic.</a:t>
            </a:r>
          </a:p>
          <a:p>
            <a:endParaRPr lang="en-US" dirty="0">
              <a:sym typeface="Wingdings" pitchFamily="2" charset="2"/>
            </a:endParaRPr>
          </a:p>
          <a:p>
            <a:r>
              <a:rPr lang="en-US" sz="1200" dirty="0">
                <a:latin typeface="Consolas" panose="020B0609020204030204" pitchFamily="49" charset="0"/>
                <a:cs typeface="Consolas" panose="020B0609020204030204" pitchFamily="49" charset="0"/>
                <a:sym typeface="Wingdings" pitchFamily="2" charset="2"/>
              </a:rPr>
              <a:t>R6#traceroute 1.1.1.1</a:t>
            </a:r>
          </a:p>
          <a:p>
            <a:r>
              <a:rPr lang="en-US" sz="1200" dirty="0">
                <a:latin typeface="Consolas" panose="020B0609020204030204" pitchFamily="49" charset="0"/>
                <a:cs typeface="Consolas" panose="020B0609020204030204" pitchFamily="49" charset="0"/>
                <a:sym typeface="Wingdings" pitchFamily="2" charset="2"/>
              </a:rPr>
              <a:t>Type escape sequence to abort.</a:t>
            </a:r>
          </a:p>
          <a:p>
            <a:r>
              <a:rPr lang="en-US" sz="1200" dirty="0">
                <a:latin typeface="Consolas" panose="020B0609020204030204" pitchFamily="49" charset="0"/>
                <a:cs typeface="Consolas" panose="020B0609020204030204" pitchFamily="49" charset="0"/>
                <a:sym typeface="Wingdings" pitchFamily="2" charset="2"/>
              </a:rPr>
              <a:t>Tracing the route to 1.1.1.1</a:t>
            </a:r>
          </a:p>
          <a:p>
            <a:r>
              <a:rPr lang="en-US" sz="1200" dirty="0">
                <a:latin typeface="Consolas" panose="020B0609020204030204" pitchFamily="49" charset="0"/>
                <a:cs typeface="Consolas" panose="020B0609020204030204" pitchFamily="49" charset="0"/>
                <a:sym typeface="Wingdings" pitchFamily="2" charset="2"/>
              </a:rPr>
              <a:t>VRF info: (</a:t>
            </a:r>
            <a:r>
              <a:rPr lang="en-US" sz="1200" dirty="0" err="1">
                <a:latin typeface="Consolas" panose="020B0609020204030204" pitchFamily="49" charset="0"/>
                <a:cs typeface="Consolas" panose="020B0609020204030204" pitchFamily="49" charset="0"/>
                <a:sym typeface="Wingdings" pitchFamily="2" charset="2"/>
              </a:rPr>
              <a:t>vrf</a:t>
            </a:r>
            <a:r>
              <a:rPr lang="en-US" sz="1200" dirty="0">
                <a:latin typeface="Consolas" panose="020B0609020204030204" pitchFamily="49" charset="0"/>
                <a:cs typeface="Consolas" panose="020B0609020204030204" pitchFamily="49" charset="0"/>
                <a:sym typeface="Wingdings" pitchFamily="2" charset="2"/>
              </a:rPr>
              <a:t> in name/id, </a:t>
            </a:r>
            <a:r>
              <a:rPr lang="en-US" sz="1200" dirty="0" err="1">
                <a:latin typeface="Consolas" panose="020B0609020204030204" pitchFamily="49" charset="0"/>
                <a:cs typeface="Consolas" panose="020B0609020204030204" pitchFamily="49" charset="0"/>
                <a:sym typeface="Wingdings" pitchFamily="2" charset="2"/>
              </a:rPr>
              <a:t>vrf</a:t>
            </a:r>
            <a:r>
              <a:rPr lang="en-US" sz="1200" dirty="0">
                <a:latin typeface="Consolas" panose="020B0609020204030204" pitchFamily="49" charset="0"/>
                <a:cs typeface="Consolas" panose="020B0609020204030204" pitchFamily="49" charset="0"/>
                <a:sym typeface="Wingdings" pitchFamily="2" charset="2"/>
              </a:rPr>
              <a:t> out name/id)</a:t>
            </a:r>
          </a:p>
          <a:p>
            <a:r>
              <a:rPr lang="en-US" sz="1200" dirty="0">
                <a:latin typeface="Consolas" panose="020B0609020204030204" pitchFamily="49" charset="0"/>
                <a:cs typeface="Consolas" panose="020B0609020204030204" pitchFamily="49" charset="0"/>
                <a:sym typeface="Wingdings" pitchFamily="2" charset="2"/>
              </a:rPr>
              <a:t>  1 192.168.46.4 24 msec 44 msec 12 msec</a:t>
            </a:r>
          </a:p>
          <a:p>
            <a:r>
              <a:rPr lang="en-US" sz="1200" dirty="0">
                <a:latin typeface="Consolas" panose="020B0609020204030204" pitchFamily="49" charset="0"/>
                <a:cs typeface="Consolas" panose="020B0609020204030204" pitchFamily="49" charset="0"/>
                <a:sym typeface="Wingdings" pitchFamily="2" charset="2"/>
              </a:rPr>
              <a:t>  2 192.168.14.1 [AS 200] 16 msec 48 msec 36 msec</a:t>
            </a:r>
          </a:p>
          <a:p>
            <a:endParaRPr lang="en-US" sz="1200" dirty="0">
              <a:latin typeface="Consolas" panose="020B0609020204030204" pitchFamily="49" charset="0"/>
              <a:cs typeface="Consolas" panose="020B0609020204030204" pitchFamily="49" charset="0"/>
              <a:sym typeface="Wingdings" pitchFamily="2" charset="2"/>
            </a:endParaRPr>
          </a:p>
          <a:p>
            <a:r>
              <a:rPr lang="en-US" sz="1200" dirty="0">
                <a:latin typeface="Consolas" panose="020B0609020204030204" pitchFamily="49" charset="0"/>
                <a:cs typeface="Consolas" panose="020B0609020204030204" pitchFamily="49" charset="0"/>
                <a:sym typeface="Wingdings" pitchFamily="2" charset="2"/>
              </a:rPr>
              <a:t>Traceroute used UDP packets. Hence the R1 router is allowing UDP packets and blocking ICMP packets.</a:t>
            </a:r>
          </a:p>
        </p:txBody>
      </p:sp>
    </p:spTree>
    <p:extLst>
      <p:ext uri="{BB962C8B-B14F-4D97-AF65-F5344CB8AC3E}">
        <p14:creationId xmlns:p14="http://schemas.microsoft.com/office/powerpoint/2010/main" val="305795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58F55B-4831-E5D2-AEC0-4CCD755BCE77}"/>
              </a:ext>
            </a:extLst>
          </p:cNvPr>
          <p:cNvSpPr txBox="1"/>
          <p:nvPr/>
        </p:nvSpPr>
        <p:spPr>
          <a:xfrm>
            <a:off x="375920" y="426720"/>
            <a:ext cx="9967793" cy="923330"/>
          </a:xfrm>
          <a:prstGeom prst="rect">
            <a:avLst/>
          </a:prstGeom>
          <a:noFill/>
        </p:spPr>
        <p:txBody>
          <a:bodyPr wrap="none" rtlCol="0">
            <a:spAutoFit/>
          </a:bodyPr>
          <a:lstStyle/>
          <a:p>
            <a:r>
              <a:rPr lang="en-US" dirty="0"/>
              <a:t>Similar way you can block TCP traffic using TCP ports you can block any protocol traffic.</a:t>
            </a:r>
          </a:p>
          <a:p>
            <a:endParaRPr lang="en-US" dirty="0"/>
          </a:p>
          <a:p>
            <a:r>
              <a:rPr lang="en-US" dirty="0"/>
              <a:t>Below are the possible completions to block the other protocol traffic on interfaces.</a:t>
            </a:r>
          </a:p>
        </p:txBody>
      </p:sp>
      <p:sp>
        <p:nvSpPr>
          <p:cNvPr id="5" name="TextBox 4">
            <a:extLst>
              <a:ext uri="{FF2B5EF4-FFF2-40B4-BE49-F238E27FC236}">
                <a16:creationId xmlns:a16="http://schemas.microsoft.com/office/drawing/2014/main" id="{348AFEE0-F9D1-8B6F-4A8F-DBC6D0BD67D6}"/>
              </a:ext>
            </a:extLst>
          </p:cNvPr>
          <p:cNvSpPr txBox="1"/>
          <p:nvPr/>
        </p:nvSpPr>
        <p:spPr>
          <a:xfrm>
            <a:off x="477520" y="1483360"/>
            <a:ext cx="6136616" cy="5078313"/>
          </a:xfrm>
          <a:prstGeom prst="rect">
            <a:avLst/>
          </a:prstGeom>
          <a:noFill/>
        </p:spPr>
        <p:txBody>
          <a:bodyPr wrap="none" rtlCol="0">
            <a:spAutoFit/>
          </a:bodyPr>
          <a:lstStyle/>
          <a:p>
            <a:r>
              <a:rPr lang="en-US" dirty="0"/>
              <a:t>R1(config)#access-list 101 deny ?</a:t>
            </a:r>
          </a:p>
          <a:p>
            <a:r>
              <a:rPr lang="en-US" dirty="0"/>
              <a:t>  &lt;0-255&gt;       An IP protocol number</a:t>
            </a:r>
          </a:p>
          <a:p>
            <a:r>
              <a:rPr lang="en-US" dirty="0"/>
              <a:t>  </a:t>
            </a:r>
            <a:r>
              <a:rPr lang="en-US" dirty="0" err="1"/>
              <a:t>ahp</a:t>
            </a:r>
            <a:r>
              <a:rPr lang="en-US" dirty="0"/>
              <a:t>           Authentication Header Protocol</a:t>
            </a:r>
          </a:p>
          <a:p>
            <a:r>
              <a:rPr lang="en-US" dirty="0"/>
              <a:t>  </a:t>
            </a:r>
            <a:r>
              <a:rPr lang="en-US" dirty="0" err="1"/>
              <a:t>eigrp</a:t>
            </a:r>
            <a:r>
              <a:rPr lang="en-US" dirty="0"/>
              <a:t>         Cisco's EIGRP routing protocol</a:t>
            </a:r>
          </a:p>
          <a:p>
            <a:r>
              <a:rPr lang="en-US" dirty="0"/>
              <a:t>  </a:t>
            </a:r>
            <a:r>
              <a:rPr lang="en-US" dirty="0" err="1"/>
              <a:t>esp</a:t>
            </a:r>
            <a:r>
              <a:rPr lang="en-US" dirty="0"/>
              <a:t>           Encapsulation Security Payload</a:t>
            </a:r>
          </a:p>
          <a:p>
            <a:r>
              <a:rPr lang="en-US" dirty="0"/>
              <a:t>  </a:t>
            </a:r>
            <a:r>
              <a:rPr lang="en-US" dirty="0" err="1"/>
              <a:t>gre</a:t>
            </a:r>
            <a:r>
              <a:rPr lang="en-US" dirty="0"/>
              <a:t>           Cisco's GRE tunneling</a:t>
            </a:r>
          </a:p>
          <a:p>
            <a:r>
              <a:rPr lang="en-US" dirty="0"/>
              <a:t>  </a:t>
            </a:r>
            <a:r>
              <a:rPr lang="en-US" dirty="0" err="1"/>
              <a:t>icmp</a:t>
            </a:r>
            <a:r>
              <a:rPr lang="en-US" dirty="0"/>
              <a:t>          Internet Control Message Protocol</a:t>
            </a:r>
          </a:p>
          <a:p>
            <a:r>
              <a:rPr lang="en-US" dirty="0"/>
              <a:t>  </a:t>
            </a:r>
            <a:r>
              <a:rPr lang="en-US" dirty="0" err="1"/>
              <a:t>igmp</a:t>
            </a:r>
            <a:r>
              <a:rPr lang="en-US" dirty="0"/>
              <a:t>          Internet Gateway Message Protocol</a:t>
            </a:r>
          </a:p>
          <a:p>
            <a:r>
              <a:rPr lang="en-US" dirty="0"/>
              <a:t>  </a:t>
            </a:r>
            <a:r>
              <a:rPr lang="en-US" dirty="0" err="1"/>
              <a:t>ip</a:t>
            </a:r>
            <a:r>
              <a:rPr lang="en-US" dirty="0"/>
              <a:t>            Any Internet Protocol</a:t>
            </a:r>
          </a:p>
          <a:p>
            <a:r>
              <a:rPr lang="en-US" dirty="0"/>
              <a:t>  </a:t>
            </a:r>
            <a:r>
              <a:rPr lang="en-US" dirty="0" err="1"/>
              <a:t>ipinip</a:t>
            </a:r>
            <a:r>
              <a:rPr lang="en-US" dirty="0"/>
              <a:t>        IP in IP tunneling</a:t>
            </a:r>
          </a:p>
          <a:p>
            <a:r>
              <a:rPr lang="en-US" dirty="0"/>
              <a:t>  </a:t>
            </a:r>
            <a:r>
              <a:rPr lang="en-US" dirty="0" err="1"/>
              <a:t>nos</a:t>
            </a:r>
            <a:r>
              <a:rPr lang="en-US" dirty="0"/>
              <a:t>           KA9Q NOS compatible IP over IP tunneling</a:t>
            </a:r>
          </a:p>
          <a:p>
            <a:r>
              <a:rPr lang="en-US" dirty="0"/>
              <a:t>  object-group  Service object group</a:t>
            </a:r>
          </a:p>
          <a:p>
            <a:r>
              <a:rPr lang="en-US" dirty="0"/>
              <a:t>  </a:t>
            </a:r>
            <a:r>
              <a:rPr lang="en-US" dirty="0" err="1"/>
              <a:t>ospf</a:t>
            </a:r>
            <a:r>
              <a:rPr lang="en-US" dirty="0"/>
              <a:t>          OSPF routing protocol</a:t>
            </a:r>
          </a:p>
          <a:p>
            <a:r>
              <a:rPr lang="en-US" dirty="0"/>
              <a:t>  </a:t>
            </a:r>
            <a:r>
              <a:rPr lang="en-US" dirty="0" err="1"/>
              <a:t>pcp</a:t>
            </a:r>
            <a:r>
              <a:rPr lang="en-US" dirty="0"/>
              <a:t>           Payload Compression Protocol</a:t>
            </a:r>
          </a:p>
          <a:p>
            <a:r>
              <a:rPr lang="en-US" dirty="0"/>
              <a:t>  </a:t>
            </a:r>
            <a:r>
              <a:rPr lang="en-US" dirty="0" err="1"/>
              <a:t>pim</a:t>
            </a:r>
            <a:r>
              <a:rPr lang="en-US" dirty="0"/>
              <a:t>           Protocol Independent Multicast</a:t>
            </a:r>
          </a:p>
          <a:p>
            <a:r>
              <a:rPr lang="en-US" dirty="0"/>
              <a:t>  </a:t>
            </a:r>
            <a:r>
              <a:rPr lang="en-US" dirty="0" err="1"/>
              <a:t>sctp</a:t>
            </a:r>
            <a:r>
              <a:rPr lang="en-US" dirty="0"/>
              <a:t>          Stream Control Transmission Protocol</a:t>
            </a:r>
          </a:p>
          <a:p>
            <a:r>
              <a:rPr lang="en-US" dirty="0"/>
              <a:t>  </a:t>
            </a:r>
            <a:r>
              <a:rPr lang="en-US" dirty="0" err="1"/>
              <a:t>tcp</a:t>
            </a:r>
            <a:r>
              <a:rPr lang="en-US" dirty="0"/>
              <a:t>           Transmission Control Protocol</a:t>
            </a:r>
          </a:p>
          <a:p>
            <a:r>
              <a:rPr lang="en-US" dirty="0"/>
              <a:t>  </a:t>
            </a:r>
            <a:r>
              <a:rPr lang="en-US" dirty="0" err="1"/>
              <a:t>udp</a:t>
            </a:r>
            <a:r>
              <a:rPr lang="en-US" dirty="0"/>
              <a:t>           User Datagram Protocol</a:t>
            </a:r>
          </a:p>
        </p:txBody>
      </p:sp>
    </p:spTree>
    <p:extLst>
      <p:ext uri="{BB962C8B-B14F-4D97-AF65-F5344CB8AC3E}">
        <p14:creationId xmlns:p14="http://schemas.microsoft.com/office/powerpoint/2010/main" val="314985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01A7AC-389D-C822-03CC-1382BB4ECD74}"/>
              </a:ext>
            </a:extLst>
          </p:cNvPr>
          <p:cNvSpPr txBox="1"/>
          <p:nvPr/>
        </p:nvSpPr>
        <p:spPr>
          <a:xfrm>
            <a:off x="162560" y="71517"/>
            <a:ext cx="8646160" cy="6463308"/>
          </a:xfrm>
          <a:prstGeom prst="rect">
            <a:avLst/>
          </a:prstGeom>
          <a:noFill/>
        </p:spPr>
        <p:txBody>
          <a:bodyPr wrap="square" rtlCol="0">
            <a:spAutoFit/>
          </a:bodyPr>
          <a:lstStyle/>
          <a:p>
            <a:r>
              <a:rPr lang="en-IN" b="1" dirty="0">
                <a:solidFill>
                  <a:srgbClr val="FF0000"/>
                </a:solidFill>
                <a:highlight>
                  <a:srgbClr val="FFFF00"/>
                </a:highlight>
              </a:rPr>
              <a:t>Route-maps</a:t>
            </a:r>
          </a:p>
          <a:p>
            <a:endParaRPr lang="en-IN" dirty="0"/>
          </a:p>
          <a:p>
            <a:r>
              <a:rPr lang="en-IN" sz="1400" dirty="0"/>
              <a:t>Route maps are tools used to modify the default </a:t>
            </a:r>
            <a:r>
              <a:rPr lang="en-IN" sz="1400" dirty="0" err="1"/>
              <a:t>behavior</a:t>
            </a:r>
            <a:r>
              <a:rPr lang="en-IN" sz="1400" dirty="0"/>
              <a:t> of the routing table. For example, if you receive a route to 100.100.100.100 through BGP, it comes with certain attributes like local preference, AS path, and MED. Suppose the local preference is set to 100, but you want to change it to 200 or 300; you can use a route map to make that adjustment.</a:t>
            </a:r>
          </a:p>
          <a:p>
            <a:r>
              <a:rPr lang="en-IN" sz="1400" dirty="0"/>
              <a:t>Similarly, if there’s a route you don’t want to accept into your routing table, you can use a route map to block that route from being injected.</a:t>
            </a:r>
          </a:p>
          <a:p>
            <a:r>
              <a:rPr lang="en-IN" sz="1400" dirty="0"/>
              <a:t>Here are some simple definitions related to route maps:</a:t>
            </a:r>
          </a:p>
          <a:p>
            <a:pPr marL="285750" indent="-285750">
              <a:buFont typeface="Arial" panose="020B0604020202020204" pitchFamily="34" charset="0"/>
              <a:buChar char="•"/>
            </a:pPr>
            <a:r>
              <a:rPr lang="en-IN" sz="1400" b="1" dirty="0"/>
              <a:t>Permit or Deny</a:t>
            </a:r>
            <a:r>
              <a:rPr lang="en-IN" sz="1400" dirty="0"/>
              <a:t>: Each statement in a route map either permits or denies the matched routes. If a route is permitted, the route map allows the route to be advertised or applied to the next step in the routing process. If denied, the route is not advertised or applied.</a:t>
            </a:r>
          </a:p>
          <a:p>
            <a:pPr marL="285750" indent="-285750">
              <a:buFont typeface="Arial" panose="020B0604020202020204" pitchFamily="34" charset="0"/>
              <a:buChar char="•"/>
            </a:pPr>
            <a:r>
              <a:rPr lang="en-IN" sz="1400" b="1" dirty="0"/>
              <a:t>Match</a:t>
            </a:r>
            <a:r>
              <a:rPr lang="en-IN" sz="1400" dirty="0"/>
              <a:t>: This defines the criteria or conditions that a route must meet for the route map to apply a particular action. For example, you can match based on an IP address, prefix list, AS path, or route tag.</a:t>
            </a:r>
          </a:p>
          <a:p>
            <a:pPr marL="285750" indent="-285750" algn="l">
              <a:buFont typeface="Arial" panose="020B0604020202020204" pitchFamily="34" charset="0"/>
              <a:buChar char="•"/>
            </a:pPr>
            <a:r>
              <a:rPr lang="en-IN" sz="1400" b="0" i="0" dirty="0">
                <a:effectLst/>
              </a:rPr>
              <a:t>Match: there is a match, we apply our action and that’s it. We don’t check the other route-map statements to see if there is another match.</a:t>
            </a:r>
          </a:p>
          <a:p>
            <a:pPr marL="285750" indent="-285750" algn="l">
              <a:buFont typeface="Arial" panose="020B0604020202020204" pitchFamily="34" charset="0"/>
              <a:buChar char="•"/>
            </a:pPr>
            <a:r>
              <a:rPr lang="en-IN" sz="1400" b="0" i="0" dirty="0">
                <a:effectLst/>
              </a:rPr>
              <a:t>No match: we continue and check the next route-map statement.</a:t>
            </a:r>
          </a:p>
          <a:p>
            <a:pPr marL="285750" indent="-285750" algn="l">
              <a:buFont typeface="Arial" panose="020B0604020202020204" pitchFamily="34" charset="0"/>
              <a:buChar char="•"/>
            </a:pPr>
            <a:r>
              <a:rPr lang="en-IN" sz="1400" b="0" i="0" dirty="0">
                <a:effectLst/>
              </a:rPr>
              <a:t>When you don’t have any matches, we hit the </a:t>
            </a:r>
            <a:r>
              <a:rPr lang="en-IN" sz="1400" b="1" i="0" dirty="0">
                <a:effectLst/>
              </a:rPr>
              <a:t>invisible implicit deny</a:t>
            </a:r>
            <a:r>
              <a:rPr lang="en-IN" sz="1400" b="0" i="0" dirty="0">
                <a:effectLst/>
              </a:rPr>
              <a:t> at the bottom of the route-map. This is similar to how an access-list works.</a:t>
            </a:r>
            <a:endParaRPr lang="en-IN" sz="1400" dirty="0"/>
          </a:p>
          <a:p>
            <a:pPr marL="285750" indent="-285750">
              <a:buFont typeface="Arial" panose="020B0604020202020204" pitchFamily="34" charset="0"/>
              <a:buChar char="•"/>
            </a:pPr>
            <a:r>
              <a:rPr lang="en-IN" sz="1400" b="1" dirty="0"/>
              <a:t>Set:</a:t>
            </a:r>
            <a:r>
              <a:rPr lang="en-IN" sz="1400" dirty="0"/>
              <a:t> This specifies the action to take on the matched routes. Actions can include setting a different metric, AS path, next-hop IP address, or modifying route attributes like local preference or weight.</a:t>
            </a:r>
          </a:p>
          <a:p>
            <a:pPr marL="285750" indent="-285750">
              <a:buFont typeface="Arial" panose="020B0604020202020204" pitchFamily="34" charset="0"/>
              <a:buChar char="•"/>
            </a:pPr>
            <a:r>
              <a:rPr lang="en-IN" sz="1400" b="1" dirty="0"/>
              <a:t>Route Manipulation</a:t>
            </a:r>
            <a:r>
              <a:rPr lang="en-IN" sz="1400" dirty="0"/>
              <a:t>: Route maps allow you to control how routes are imported, exported, or redistributed by modifying route attributes based on specific conditions.</a:t>
            </a:r>
          </a:p>
          <a:p>
            <a:pPr marL="285750" indent="-285750">
              <a:buFont typeface="Arial" panose="020B0604020202020204" pitchFamily="34" charset="0"/>
              <a:buChar char="•"/>
            </a:pPr>
            <a:r>
              <a:rPr lang="en-IN" sz="1400" b="1" dirty="0"/>
              <a:t>Policy-Based Routing (PBR)</a:t>
            </a:r>
            <a:r>
              <a:rPr lang="en-IN" sz="1400" dirty="0"/>
              <a:t>: Route maps can also be used for policy-based routing, where packets are routed based on criteria other than the destination IP address, such as source IP address or traffic type.</a:t>
            </a:r>
          </a:p>
          <a:p>
            <a:pPr algn="l"/>
            <a:endParaRPr lang="en-IN" sz="1400" dirty="0"/>
          </a:p>
        </p:txBody>
      </p:sp>
      <p:pic>
        <p:nvPicPr>
          <p:cNvPr id="3" name="Picture 2" descr="Route Map Overview">
            <a:extLst>
              <a:ext uri="{FF2B5EF4-FFF2-40B4-BE49-F238E27FC236}">
                <a16:creationId xmlns:a16="http://schemas.microsoft.com/office/drawing/2014/main" id="{EF628299-A271-40B1-2115-FCA194E93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0640" y="0"/>
            <a:ext cx="3261360" cy="24092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oute Map Match Condition">
            <a:extLst>
              <a:ext uri="{FF2B5EF4-FFF2-40B4-BE49-F238E27FC236}">
                <a16:creationId xmlns:a16="http://schemas.microsoft.com/office/drawing/2014/main" id="{AB77E435-8607-5E48-44D9-2B08B6F26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640" y="2409247"/>
            <a:ext cx="3261360" cy="24092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1245B8-B22E-36AB-82E8-708BF60AC56F}"/>
              </a:ext>
            </a:extLst>
          </p:cNvPr>
          <p:cNvSpPr txBox="1"/>
          <p:nvPr/>
        </p:nvSpPr>
        <p:spPr>
          <a:xfrm>
            <a:off x="8930640" y="4818493"/>
            <a:ext cx="3261360" cy="1785104"/>
          </a:xfrm>
          <a:prstGeom prst="rect">
            <a:avLst/>
          </a:prstGeom>
          <a:noFill/>
        </p:spPr>
        <p:txBody>
          <a:bodyPr wrap="square" rtlCol="0">
            <a:spAutoFit/>
          </a:bodyPr>
          <a:lstStyle/>
          <a:p>
            <a:pPr algn="l"/>
            <a:r>
              <a:rPr lang="en-IN" sz="1000" b="0" i="0" dirty="0">
                <a:solidFill>
                  <a:srgbClr val="FF0000"/>
                </a:solidFill>
                <a:effectLst/>
                <a:highlight>
                  <a:srgbClr val="00FF00"/>
                </a:highlight>
              </a:rPr>
              <a:t>Our first two statements (10 and 20) have a match condition. There are a lot of possible match conditions. To name a few:</a:t>
            </a:r>
          </a:p>
          <a:p>
            <a:pPr algn="l">
              <a:buFont typeface="Arial" panose="020B0604020202020204" pitchFamily="34" charset="0"/>
              <a:buChar char="•"/>
            </a:pPr>
            <a:r>
              <a:rPr lang="en-IN" sz="1000" b="0" i="0" dirty="0">
                <a:solidFill>
                  <a:srgbClr val="FF0000"/>
                </a:solidFill>
                <a:effectLst/>
                <a:highlight>
                  <a:srgbClr val="00FF00"/>
                </a:highlight>
              </a:rPr>
              <a:t>prefix-list</a:t>
            </a:r>
          </a:p>
          <a:p>
            <a:pPr algn="l">
              <a:buFont typeface="Arial" panose="020B0604020202020204" pitchFamily="34" charset="0"/>
              <a:buChar char="•"/>
            </a:pPr>
            <a:r>
              <a:rPr lang="en-IN" sz="1000" b="0" i="0" dirty="0">
                <a:solidFill>
                  <a:srgbClr val="FF0000"/>
                </a:solidFill>
                <a:effectLst/>
                <a:highlight>
                  <a:srgbClr val="00FF00"/>
                </a:highlight>
              </a:rPr>
              <a:t>access-list</a:t>
            </a:r>
          </a:p>
          <a:p>
            <a:pPr algn="l">
              <a:buFont typeface="Arial" panose="020B0604020202020204" pitchFamily="34" charset="0"/>
              <a:buChar char="•"/>
            </a:pPr>
            <a:r>
              <a:rPr lang="en-IN" sz="1000" b="0" i="0" dirty="0">
                <a:solidFill>
                  <a:srgbClr val="FF0000"/>
                </a:solidFill>
                <a:effectLst/>
                <a:highlight>
                  <a:srgbClr val="00FF00"/>
                </a:highlight>
              </a:rPr>
              <a:t>BGP local preference</a:t>
            </a:r>
          </a:p>
          <a:p>
            <a:pPr algn="l">
              <a:buFont typeface="Arial" panose="020B0604020202020204" pitchFamily="34" charset="0"/>
              <a:buChar char="•"/>
            </a:pPr>
            <a:r>
              <a:rPr lang="en-IN" sz="1000" b="0" i="0" dirty="0">
                <a:solidFill>
                  <a:srgbClr val="FF0000"/>
                </a:solidFill>
                <a:effectLst/>
                <a:highlight>
                  <a:srgbClr val="00FF00"/>
                </a:highlight>
              </a:rPr>
              <a:t>BGP AS path</a:t>
            </a:r>
          </a:p>
          <a:p>
            <a:pPr algn="l">
              <a:buFont typeface="Arial" panose="020B0604020202020204" pitchFamily="34" charset="0"/>
              <a:buChar char="•"/>
            </a:pPr>
            <a:r>
              <a:rPr lang="en-IN" sz="1000" b="0" i="0" dirty="0">
                <a:solidFill>
                  <a:srgbClr val="FF0000"/>
                </a:solidFill>
                <a:effectLst/>
                <a:highlight>
                  <a:srgbClr val="00FF00"/>
                </a:highlight>
              </a:rPr>
              <a:t>Packet Length</a:t>
            </a:r>
          </a:p>
          <a:p>
            <a:pPr algn="l">
              <a:buFont typeface="Arial" panose="020B0604020202020204" pitchFamily="34" charset="0"/>
              <a:buChar char="•"/>
            </a:pPr>
            <a:r>
              <a:rPr lang="en-IN" sz="1000" b="0" i="0" dirty="0">
                <a:solidFill>
                  <a:srgbClr val="FF0000"/>
                </a:solidFill>
                <a:effectLst/>
                <a:highlight>
                  <a:srgbClr val="00FF00"/>
                </a:highlight>
              </a:rPr>
              <a:t>And many more…</a:t>
            </a:r>
          </a:p>
          <a:p>
            <a:br>
              <a:rPr lang="en-IN" sz="1000" dirty="0">
                <a:solidFill>
                  <a:srgbClr val="FF0000"/>
                </a:solidFill>
                <a:highlight>
                  <a:srgbClr val="00FF00"/>
                </a:highlight>
              </a:rPr>
            </a:br>
            <a:endParaRPr lang="en-US" sz="1000" dirty="0">
              <a:solidFill>
                <a:srgbClr val="FF0000"/>
              </a:solidFill>
              <a:highlight>
                <a:srgbClr val="00FF00"/>
              </a:highlight>
            </a:endParaRPr>
          </a:p>
        </p:txBody>
      </p:sp>
    </p:spTree>
    <p:extLst>
      <p:ext uri="{BB962C8B-B14F-4D97-AF65-F5344CB8AC3E}">
        <p14:creationId xmlns:p14="http://schemas.microsoft.com/office/powerpoint/2010/main" val="406597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99575C-987D-45FD-99A4-959FB6C890DD}"/>
              </a:ext>
            </a:extLst>
          </p:cNvPr>
          <p:cNvSpPr txBox="1"/>
          <p:nvPr/>
        </p:nvSpPr>
        <p:spPr>
          <a:xfrm>
            <a:off x="0" y="1137920"/>
            <a:ext cx="12192000" cy="4370427"/>
          </a:xfrm>
          <a:prstGeom prst="rect">
            <a:avLst/>
          </a:prstGeom>
          <a:noFill/>
        </p:spPr>
        <p:txBody>
          <a:bodyPr wrap="square" rtlCol="0">
            <a:spAutoFit/>
          </a:bodyPr>
          <a:lstStyle/>
          <a:p>
            <a:r>
              <a:rPr lang="en-US" sz="1400" dirty="0"/>
              <a:t>We have to do BGP path Manipulation using ACL’s and route-maps. Please remove existing ACL’s in our LAB. AS per the topology, we need two paths to reach the destination. We blocked on port g1/0 on R6 router. Please unshut the port and make sure R3 should have 2 paths to reach 6.6.6.6</a:t>
            </a:r>
          </a:p>
          <a:p>
            <a:endParaRPr lang="en-US" sz="1400" dirty="0"/>
          </a:p>
          <a:p>
            <a:r>
              <a:rPr lang="en-US" sz="1400" dirty="0"/>
              <a:t>R6(config)#int g1/0</a:t>
            </a:r>
          </a:p>
          <a:p>
            <a:r>
              <a:rPr lang="en-US" sz="1400" dirty="0"/>
              <a:t>R6(config-if)#no shut</a:t>
            </a:r>
          </a:p>
          <a:p>
            <a:endParaRPr lang="en-US" sz="1400" dirty="0"/>
          </a:p>
          <a:p>
            <a:r>
              <a:rPr lang="en-US" sz="1400" dirty="0"/>
              <a:t>R1(config)#no access-list 101</a:t>
            </a:r>
          </a:p>
          <a:p>
            <a:r>
              <a:rPr lang="en-US" sz="1400" dirty="0"/>
              <a:t>R1#sh </a:t>
            </a:r>
            <a:r>
              <a:rPr lang="en-US" sz="1400" dirty="0" err="1"/>
              <a:t>ip</a:t>
            </a:r>
            <a:r>
              <a:rPr lang="en-US" sz="1400" dirty="0"/>
              <a:t> access-lists ----------------Make sure all ACL’s are removed.</a:t>
            </a:r>
          </a:p>
          <a:p>
            <a:endParaRPr lang="en-US" sz="1400" dirty="0"/>
          </a:p>
          <a:p>
            <a:r>
              <a:rPr lang="en-US" sz="1400" dirty="0"/>
              <a:t>In our topology AS 100 is the IBGP domain and here we have R1 and R2 are connected to another AS’s. so AS 100 have 2 Exit path, one is via Airtel and one is via TATA.</a:t>
            </a:r>
          </a:p>
          <a:p>
            <a:r>
              <a:rPr lang="en-US" sz="1400" dirty="0"/>
              <a:t>Based on BGP path selection process by default the R3 router choosing the airtel Path.</a:t>
            </a:r>
          </a:p>
          <a:p>
            <a:r>
              <a:rPr lang="en-US" sz="1200" dirty="0">
                <a:latin typeface="Consolas" panose="020B0609020204030204" pitchFamily="49" charset="0"/>
                <a:cs typeface="Consolas" panose="020B0609020204030204" pitchFamily="49" charset="0"/>
              </a:rPr>
              <a:t>R3#traceroute 6.6.6.6</a:t>
            </a:r>
          </a:p>
          <a:p>
            <a:r>
              <a:rPr lang="en-US" sz="1200" dirty="0">
                <a:latin typeface="Consolas" panose="020B0609020204030204" pitchFamily="49" charset="0"/>
                <a:cs typeface="Consolas" panose="020B0609020204030204" pitchFamily="49" charset="0"/>
              </a:rPr>
              <a:t>Type escape sequence to abort.</a:t>
            </a:r>
          </a:p>
          <a:p>
            <a:r>
              <a:rPr lang="en-US" sz="1200" dirty="0">
                <a:latin typeface="Consolas" panose="020B0609020204030204" pitchFamily="49" charset="0"/>
                <a:cs typeface="Consolas" panose="020B0609020204030204" pitchFamily="49" charset="0"/>
              </a:rPr>
              <a:t>Tracing the route to 6.6.6.6</a:t>
            </a:r>
          </a:p>
          <a:p>
            <a:r>
              <a:rPr lang="en-US" sz="1200" dirty="0">
                <a:latin typeface="Consolas" panose="020B0609020204030204" pitchFamily="49" charset="0"/>
                <a:cs typeface="Consolas" panose="020B0609020204030204" pitchFamily="49" charset="0"/>
              </a:rPr>
              <a:t>VRF info: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in name/id, </a:t>
            </a:r>
            <a:r>
              <a:rPr lang="en-US" sz="1200" dirty="0" err="1">
                <a:latin typeface="Consolas" panose="020B0609020204030204" pitchFamily="49" charset="0"/>
                <a:cs typeface="Consolas" panose="020B0609020204030204" pitchFamily="49" charset="0"/>
              </a:rPr>
              <a:t>vrf</a:t>
            </a:r>
            <a:r>
              <a:rPr lang="en-US" sz="1200" dirty="0">
                <a:latin typeface="Consolas" panose="020B0609020204030204" pitchFamily="49" charset="0"/>
                <a:cs typeface="Consolas" panose="020B0609020204030204" pitchFamily="49" charset="0"/>
              </a:rPr>
              <a:t> out name/id)</a:t>
            </a:r>
          </a:p>
          <a:p>
            <a:r>
              <a:rPr lang="en-US" sz="1200" dirty="0">
                <a:latin typeface="Consolas" panose="020B0609020204030204" pitchFamily="49" charset="0"/>
                <a:cs typeface="Consolas" panose="020B0609020204030204" pitchFamily="49" charset="0"/>
              </a:rPr>
              <a:t>  1 192.168.13.1 4 msec 96 msec 12 msec</a:t>
            </a:r>
          </a:p>
          <a:p>
            <a:r>
              <a:rPr lang="en-US" sz="1200" dirty="0">
                <a:latin typeface="Consolas" panose="020B0609020204030204" pitchFamily="49" charset="0"/>
                <a:cs typeface="Consolas" panose="020B0609020204030204" pitchFamily="49" charset="0"/>
              </a:rPr>
              <a:t>  2 </a:t>
            </a:r>
            <a:r>
              <a:rPr lang="en-US" sz="1200" dirty="0">
                <a:solidFill>
                  <a:srgbClr val="FF0000"/>
                </a:solidFill>
                <a:highlight>
                  <a:srgbClr val="00FF00"/>
                </a:highlight>
                <a:latin typeface="Consolas" panose="020B0609020204030204" pitchFamily="49" charset="0"/>
                <a:cs typeface="Consolas" panose="020B0609020204030204" pitchFamily="49" charset="0"/>
              </a:rPr>
              <a:t>192.168.14.4 92 msec 136 msec 24 msec.  ---------------------</a:t>
            </a:r>
            <a:r>
              <a:rPr lang="en-US" sz="1200" dirty="0">
                <a:solidFill>
                  <a:srgbClr val="FF0000"/>
                </a:solidFill>
                <a:highlight>
                  <a:srgbClr val="00FF00"/>
                </a:highlight>
                <a:latin typeface="Consolas" panose="020B0609020204030204" pitchFamily="49" charset="0"/>
                <a:cs typeface="Consolas" panose="020B0609020204030204" pitchFamily="49" charset="0"/>
                <a:sym typeface="Wingdings" pitchFamily="2" charset="2"/>
              </a:rPr>
              <a:t> Airtel Path</a:t>
            </a:r>
            <a:endParaRPr lang="en-US" sz="1200" dirty="0">
              <a:solidFill>
                <a:srgbClr val="FF0000"/>
              </a:solidFill>
              <a:highlight>
                <a:srgbClr val="00FF00"/>
              </a:highlight>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3 192.168.46.6 [AS 200] 104 msec 108 msec 12 msec</a:t>
            </a:r>
          </a:p>
          <a:p>
            <a:endParaRPr lang="en-US" sz="1200"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63FB358E-2588-9836-800A-4CF65EAC5190}"/>
              </a:ext>
            </a:extLst>
          </p:cNvPr>
          <p:cNvSpPr txBox="1"/>
          <p:nvPr/>
        </p:nvSpPr>
        <p:spPr>
          <a:xfrm>
            <a:off x="0" y="467360"/>
            <a:ext cx="8921032" cy="400110"/>
          </a:xfrm>
          <a:prstGeom prst="rect">
            <a:avLst/>
          </a:prstGeom>
          <a:noFill/>
        </p:spPr>
        <p:txBody>
          <a:bodyPr wrap="none" rtlCol="0">
            <a:spAutoFit/>
          </a:bodyPr>
          <a:lstStyle/>
          <a:p>
            <a:r>
              <a:rPr lang="en-US" sz="2000" b="1" dirty="0"/>
              <a:t>BGP Path manipulation using Local preference and AS path attributes.</a:t>
            </a:r>
          </a:p>
        </p:txBody>
      </p:sp>
      <p:sp>
        <p:nvSpPr>
          <p:cNvPr id="8" name="TextBox 7">
            <a:extLst>
              <a:ext uri="{FF2B5EF4-FFF2-40B4-BE49-F238E27FC236}">
                <a16:creationId xmlns:a16="http://schemas.microsoft.com/office/drawing/2014/main" id="{22395943-9EA0-37C1-2AE6-85877C119954}"/>
              </a:ext>
            </a:extLst>
          </p:cNvPr>
          <p:cNvSpPr txBox="1"/>
          <p:nvPr/>
        </p:nvSpPr>
        <p:spPr>
          <a:xfrm>
            <a:off x="0" y="5365710"/>
            <a:ext cx="12192000" cy="1754326"/>
          </a:xfrm>
          <a:prstGeom prst="rect">
            <a:avLst/>
          </a:prstGeom>
          <a:noFill/>
        </p:spPr>
        <p:txBody>
          <a:bodyPr wrap="square" rtlCol="0">
            <a:spAutoFit/>
          </a:bodyPr>
          <a:lstStyle/>
          <a:p>
            <a:r>
              <a:rPr lang="en-US" dirty="0"/>
              <a:t>In Realtime, we have an issue with airtel, there is a interface drops on airtel link and BGP peer is still UP ,</a:t>
            </a:r>
          </a:p>
          <a:p>
            <a:r>
              <a:rPr lang="en-US" dirty="0"/>
              <a:t> however , there is a packet loss in this path, we need to switch over the path to TATA. we use local preference attribute, which will tell you how to exit your own AS, so highest local preference value will prefer the best path. So can configure a route-map and change the path towards TATA.  This is called path manipulation.</a:t>
            </a:r>
          </a:p>
          <a:p>
            <a:endParaRPr lang="en-US" dirty="0"/>
          </a:p>
        </p:txBody>
      </p:sp>
    </p:spTree>
    <p:extLst>
      <p:ext uri="{BB962C8B-B14F-4D97-AF65-F5344CB8AC3E}">
        <p14:creationId xmlns:p14="http://schemas.microsoft.com/office/powerpoint/2010/main" val="1360972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14789</TotalTime>
  <Words>2950</Words>
  <Application>Microsoft Macintosh PowerPoint</Application>
  <PresentationFormat>Widescreen</PresentationFormat>
  <Paragraphs>294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Century Gothic</vt:lpstr>
      <vt:lpstr>Consolas</vt:lpstr>
      <vt:lpstr>Verdana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112</cp:revision>
  <dcterms:created xsi:type="dcterms:W3CDTF">2021-02-24T10:44:30Z</dcterms:created>
  <dcterms:modified xsi:type="dcterms:W3CDTF">2024-08-25T09:14:54Z</dcterms:modified>
</cp:coreProperties>
</file>