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75" r:id="rId3"/>
    <p:sldId id="276" r:id="rId4"/>
    <p:sldId id="274" r:id="rId5"/>
    <p:sldId id="258" r:id="rId6"/>
    <p:sldId id="279" r:id="rId7"/>
    <p:sldId id="277"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94690"/>
  </p:normalViewPr>
  <p:slideViewPr>
    <p:cSldViewPr snapToGrid="0">
      <p:cViewPr varScale="1">
        <p:scale>
          <a:sx n="105" d="100"/>
          <a:sy n="105" d="100"/>
        </p:scale>
        <p:origin x="5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BBE547-85E3-457E-982D-3B21E49C61A4}" type="slidenum">
              <a:rPr lang="en-US" smtClean="0"/>
              <a:t>1</a:t>
            </a:fld>
            <a:endParaRPr lang="en-US"/>
          </a:p>
        </p:txBody>
      </p:sp>
    </p:spTree>
    <p:extLst>
      <p:ext uri="{BB962C8B-B14F-4D97-AF65-F5344CB8AC3E}">
        <p14:creationId xmlns:p14="http://schemas.microsoft.com/office/powerpoint/2010/main" val="214590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5/9/2025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5/9/2025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etworklessons.com/cisco/ccie-routing-switching/hsrp-hot-standby-routing-protoco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B006A6-CBBC-66A5-2179-0A58B7F27F4D}"/>
              </a:ext>
            </a:extLst>
          </p:cNvPr>
          <p:cNvSpPr txBox="1"/>
          <p:nvPr/>
        </p:nvSpPr>
        <p:spPr>
          <a:xfrm>
            <a:off x="94268" y="610136"/>
            <a:ext cx="10800786" cy="6247864"/>
          </a:xfrm>
          <a:prstGeom prst="rect">
            <a:avLst/>
          </a:prstGeom>
          <a:noFill/>
        </p:spPr>
        <p:txBody>
          <a:bodyPr wrap="square" rtlCol="0">
            <a:spAutoFit/>
          </a:bodyPr>
          <a:lstStyle/>
          <a:p>
            <a:pPr algn="l"/>
            <a:r>
              <a:rPr lang="en-US" sz="3200" b="0" i="0" dirty="0">
                <a:effectLst/>
                <a:highlight>
                  <a:srgbClr val="FF0000"/>
                </a:highlight>
                <a:latin typeface="Arial" panose="020B0604020202020204" pitchFamily="34" charset="0"/>
                <a:cs typeface="Arial" panose="020B0604020202020204" pitchFamily="34" charset="0"/>
              </a:rPr>
              <a:t>EIGRP</a:t>
            </a:r>
          </a:p>
          <a:p>
            <a:pPr algn="l"/>
            <a:r>
              <a:rPr lang="en-US" sz="1600" b="0" i="0" dirty="0">
                <a:effectLst/>
                <a:latin typeface="Arial" panose="020B0604020202020204" pitchFamily="34" charset="0"/>
                <a:cs typeface="Arial" panose="020B0604020202020204" pitchFamily="34" charset="0"/>
              </a:rPr>
              <a:t>EIGRP is referred to as a </a:t>
            </a:r>
            <a:r>
              <a:rPr lang="en-US" sz="1600" b="1" i="0" dirty="0">
                <a:effectLst/>
                <a:latin typeface="Arial" panose="020B0604020202020204" pitchFamily="34" charset="0"/>
                <a:cs typeface="Arial" panose="020B0604020202020204" pitchFamily="34" charset="0"/>
              </a:rPr>
              <a:t>hybrid routing protocol</a:t>
            </a:r>
            <a:r>
              <a:rPr lang="en-US" sz="1600" b="0" i="0" dirty="0">
                <a:effectLst/>
                <a:latin typeface="Arial" panose="020B0604020202020204" pitchFamily="34" charset="0"/>
                <a:cs typeface="Arial" panose="020B0604020202020204" pitchFamily="34" charset="0"/>
              </a:rPr>
              <a:t> because it has the characteristics of both distance-vector and link-state protocols but now Cisco refers it as an advanced distance vector protocol.</a:t>
            </a:r>
          </a:p>
          <a:p>
            <a:pPr algn="l"/>
            <a:r>
              <a:rPr lang="en-US" sz="1600" b="0" i="0" dirty="0">
                <a:effectLst/>
                <a:latin typeface="Arial" panose="020B0604020202020204" pitchFamily="34" charset="0"/>
                <a:cs typeface="Arial" panose="020B0604020202020204" pitchFamily="34" charset="0"/>
              </a:rPr>
              <a:t>Notice: the term “hybrid” is misleading because EIGRP is not a hybrid between distance vector and link-state routing protocols. It is a distance vector routing protocol with enhanced features.</a:t>
            </a:r>
          </a:p>
          <a:p>
            <a:pPr algn="l"/>
            <a:r>
              <a:rPr lang="en-US" sz="1600" b="0" i="0" dirty="0">
                <a:effectLst/>
                <a:latin typeface="Arial" panose="020B0604020202020204" pitchFamily="34" charset="0"/>
                <a:cs typeface="Arial" panose="020B0604020202020204" pitchFamily="34" charset="0"/>
              </a:rPr>
              <a:t>EIGRP is a powerful routing protocol and it is really standout from its ancestor IGRP. The main features are listed below:</a:t>
            </a:r>
          </a:p>
          <a:p>
            <a:pPr algn="l"/>
            <a:r>
              <a:rPr lang="en-US" sz="1600" b="0" i="0" dirty="0">
                <a:effectLst/>
                <a:latin typeface="Arial" panose="020B0604020202020204" pitchFamily="34" charset="0"/>
                <a:cs typeface="Arial" panose="020B0604020202020204" pitchFamily="34" charset="0"/>
              </a:rPr>
              <a:t>+ Support </a:t>
            </a:r>
            <a:r>
              <a:rPr lang="en-US" sz="1600" b="1" i="0" dirty="0">
                <a:effectLst/>
                <a:latin typeface="Arial" panose="020B0604020202020204" pitchFamily="34" charset="0"/>
                <a:cs typeface="Arial" panose="020B0604020202020204" pitchFamily="34" charset="0"/>
              </a:rPr>
              <a:t>VLSM and </a:t>
            </a:r>
            <a:r>
              <a:rPr lang="en-US" sz="1600" b="1" i="0" dirty="0" err="1">
                <a:effectLst/>
                <a:latin typeface="Arial" panose="020B0604020202020204" pitchFamily="34" charset="0"/>
                <a:cs typeface="Arial" panose="020B0604020202020204" pitchFamily="34" charset="0"/>
              </a:rPr>
              <a:t>discontiguous</a:t>
            </a:r>
            <a:r>
              <a:rPr lang="en-US" sz="1600" b="1" i="0" dirty="0">
                <a:effectLst/>
                <a:latin typeface="Arial" panose="020B0604020202020204" pitchFamily="34" charset="0"/>
                <a:cs typeface="Arial" panose="020B0604020202020204" pitchFamily="34" charset="0"/>
              </a:rPr>
              <a:t> networks</a:t>
            </a:r>
            <a:br>
              <a:rPr lang="en-US" sz="1600" b="0" i="0" dirty="0">
                <a:effectLst/>
                <a:latin typeface="Arial" panose="020B0604020202020204" pitchFamily="34" charset="0"/>
                <a:cs typeface="Arial" panose="020B0604020202020204" pitchFamily="34" charset="0"/>
              </a:rPr>
            </a:br>
            <a:r>
              <a:rPr lang="en-US" sz="1600" b="0" i="0" dirty="0">
                <a:effectLst/>
                <a:latin typeface="Arial" panose="020B0604020202020204" pitchFamily="34" charset="0"/>
                <a:cs typeface="Arial" panose="020B0604020202020204" pitchFamily="34" charset="0"/>
              </a:rPr>
              <a:t>+ </a:t>
            </a:r>
            <a:r>
              <a:rPr lang="en-US" sz="1600" b="1" i="0" dirty="0">
                <a:effectLst/>
                <a:latin typeface="Arial" panose="020B0604020202020204" pitchFamily="34" charset="0"/>
                <a:cs typeface="Arial" panose="020B0604020202020204" pitchFamily="34" charset="0"/>
              </a:rPr>
              <a:t>Use Reliable Transport Protocol</a:t>
            </a:r>
            <a:r>
              <a:rPr lang="en-US" sz="1600" b="0" i="0" dirty="0">
                <a:effectLst/>
                <a:latin typeface="Arial" panose="020B0604020202020204" pitchFamily="34" charset="0"/>
                <a:cs typeface="Arial" panose="020B0604020202020204" pitchFamily="34" charset="0"/>
              </a:rPr>
              <a:t> (RTP) to delivery and reception of EIGRP packets</a:t>
            </a:r>
            <a:br>
              <a:rPr lang="en-US" sz="1600" b="0" i="0" dirty="0">
                <a:effectLst/>
                <a:latin typeface="Arial" panose="020B0604020202020204" pitchFamily="34" charset="0"/>
                <a:cs typeface="Arial" panose="020B0604020202020204" pitchFamily="34" charset="0"/>
              </a:rPr>
            </a:br>
            <a:r>
              <a:rPr lang="en-US" sz="1600" b="0" i="0" dirty="0">
                <a:effectLst/>
                <a:latin typeface="Arial" panose="020B0604020202020204" pitchFamily="34" charset="0"/>
                <a:cs typeface="Arial" panose="020B0604020202020204" pitchFamily="34" charset="0"/>
              </a:rPr>
              <a:t>+ Use the best path selection </a:t>
            </a:r>
            <a:r>
              <a:rPr lang="en-US" sz="1600" b="1" i="0" dirty="0">
                <a:effectLst/>
                <a:latin typeface="Arial" panose="020B0604020202020204" pitchFamily="34" charset="0"/>
                <a:cs typeface="Arial" panose="020B0604020202020204" pitchFamily="34" charset="0"/>
              </a:rPr>
              <a:t>Diffusing Update Algorithm (DUAL)</a:t>
            </a:r>
            <a:r>
              <a:rPr lang="en-US" sz="1600" b="0" i="0" dirty="0">
                <a:effectLst/>
                <a:latin typeface="Arial" panose="020B0604020202020204" pitchFamily="34" charset="0"/>
                <a:cs typeface="Arial" panose="020B0604020202020204" pitchFamily="34" charset="0"/>
              </a:rPr>
              <a:t>, guaranteeing loop-free paths and backup paths throughout the routing domain</a:t>
            </a:r>
            <a:br>
              <a:rPr lang="en-US" sz="1600" b="0" i="0" dirty="0">
                <a:effectLst/>
                <a:latin typeface="Arial" panose="020B0604020202020204" pitchFamily="34" charset="0"/>
                <a:cs typeface="Arial" panose="020B0604020202020204" pitchFamily="34" charset="0"/>
              </a:rPr>
            </a:br>
            <a:r>
              <a:rPr lang="en-US" sz="1600" b="0" i="0" dirty="0">
                <a:effectLst/>
                <a:latin typeface="Arial" panose="020B0604020202020204" pitchFamily="34" charset="0"/>
                <a:cs typeface="Arial" panose="020B0604020202020204" pitchFamily="34" charset="0"/>
              </a:rPr>
              <a:t>+ </a:t>
            </a:r>
            <a:r>
              <a:rPr lang="en-US" sz="1600" b="1" i="0" dirty="0">
                <a:effectLst/>
                <a:latin typeface="Arial" panose="020B0604020202020204" pitchFamily="34" charset="0"/>
                <a:cs typeface="Arial" panose="020B0604020202020204" pitchFamily="34" charset="0"/>
              </a:rPr>
              <a:t>Discover neighboring devices using periodic Hello messages</a:t>
            </a:r>
            <a:r>
              <a:rPr lang="en-US" sz="1600" b="0" i="0" dirty="0">
                <a:effectLst/>
                <a:latin typeface="Arial" panose="020B0604020202020204" pitchFamily="34" charset="0"/>
                <a:cs typeface="Arial" panose="020B0604020202020204" pitchFamily="34" charset="0"/>
              </a:rPr>
              <a:t> to discover and monitor connection status with its neighbors</a:t>
            </a:r>
            <a:br>
              <a:rPr lang="en-US" sz="1600" b="0" i="0" dirty="0">
                <a:effectLst/>
                <a:latin typeface="Arial" panose="020B0604020202020204" pitchFamily="34" charset="0"/>
                <a:cs typeface="Arial" panose="020B0604020202020204" pitchFamily="34" charset="0"/>
              </a:rPr>
            </a:br>
            <a:r>
              <a:rPr lang="en-US" sz="1600" b="0" i="0" dirty="0">
                <a:effectLst/>
                <a:latin typeface="Arial" panose="020B0604020202020204" pitchFamily="34" charset="0"/>
                <a:cs typeface="Arial" panose="020B0604020202020204" pitchFamily="34" charset="0"/>
              </a:rPr>
              <a:t>+ Exchange the full routing table at startup and send </a:t>
            </a:r>
            <a:r>
              <a:rPr lang="en-US" sz="1600" b="1" i="0" dirty="0">
                <a:effectLst/>
                <a:latin typeface="Arial" panose="020B0604020202020204" pitchFamily="34" charset="0"/>
                <a:cs typeface="Arial" panose="020B0604020202020204" pitchFamily="34" charset="0"/>
              </a:rPr>
              <a:t>partial* triggered updates</a:t>
            </a:r>
            <a:r>
              <a:rPr lang="en-US" sz="1600" b="0" i="0" dirty="0">
                <a:effectLst/>
                <a:latin typeface="Arial" panose="020B0604020202020204" pitchFamily="34" charset="0"/>
                <a:cs typeface="Arial" panose="020B0604020202020204" pitchFamily="34" charset="0"/>
              </a:rPr>
              <a:t> thereafter (not full updates like distance-vector protocols) and the triggered updates are only sent to routers that need the information. This behavior is different from the link-state protocol in which an update will be sent to all the link-state routers within that area. For example, EIGRP will send updates when a new link comes up or a link becoming unavailable</a:t>
            </a:r>
            <a:br>
              <a:rPr lang="en-US" sz="1600" b="0" i="0" dirty="0">
                <a:effectLst/>
                <a:latin typeface="Arial" panose="020B0604020202020204" pitchFamily="34" charset="0"/>
                <a:cs typeface="Arial" panose="020B0604020202020204" pitchFamily="34" charset="0"/>
              </a:rPr>
            </a:br>
            <a:r>
              <a:rPr lang="en-US" sz="1600" b="0" i="0" dirty="0">
                <a:effectLst/>
                <a:latin typeface="Arial" panose="020B0604020202020204" pitchFamily="34" charset="0"/>
                <a:cs typeface="Arial" panose="020B0604020202020204" pitchFamily="34" charset="0"/>
              </a:rPr>
              <a:t>+ </a:t>
            </a:r>
            <a:r>
              <a:rPr lang="en-US" sz="1600" b="1" i="0" dirty="0">
                <a:effectLst/>
                <a:latin typeface="Arial" panose="020B0604020202020204" pitchFamily="34" charset="0"/>
                <a:cs typeface="Arial" panose="020B0604020202020204" pitchFamily="34" charset="0"/>
              </a:rPr>
              <a:t>Supports multiple protocols</a:t>
            </a:r>
            <a:r>
              <a:rPr lang="en-US" sz="1600" b="0" i="0" dirty="0">
                <a:effectLst/>
                <a:latin typeface="Arial" panose="020B0604020202020204" pitchFamily="34" charset="0"/>
                <a:cs typeface="Arial" panose="020B0604020202020204" pitchFamily="34" charset="0"/>
              </a:rPr>
              <a:t>: EIGRP can exchange routes for IPv4, IPv6, AppleTalk and IPX/SPX networks</a:t>
            </a:r>
            <a:br>
              <a:rPr lang="en-US" sz="1600" b="0" i="0" dirty="0">
                <a:effectLst/>
                <a:latin typeface="Arial" panose="020B0604020202020204" pitchFamily="34" charset="0"/>
                <a:cs typeface="Arial" panose="020B0604020202020204" pitchFamily="34" charset="0"/>
              </a:rPr>
            </a:br>
            <a:r>
              <a:rPr lang="en-US" sz="1600" b="0" i="0" dirty="0">
                <a:effectLst/>
                <a:latin typeface="Arial" panose="020B0604020202020204" pitchFamily="34" charset="0"/>
                <a:cs typeface="Arial" panose="020B0604020202020204" pitchFamily="34" charset="0"/>
              </a:rPr>
              <a:t>+ </a:t>
            </a:r>
            <a:r>
              <a:rPr lang="en-US" sz="1600" b="1" i="0" dirty="0">
                <a:effectLst/>
                <a:latin typeface="Arial" panose="020B0604020202020204" pitchFamily="34" charset="0"/>
                <a:cs typeface="Arial" panose="020B0604020202020204" pitchFamily="34" charset="0"/>
              </a:rPr>
              <a:t>Load balancing</a:t>
            </a:r>
            <a:r>
              <a:rPr lang="en-US" sz="1600" b="0" i="0" dirty="0">
                <a:effectLst/>
                <a:latin typeface="Arial" panose="020B0604020202020204" pitchFamily="34" charset="0"/>
                <a:cs typeface="Arial" panose="020B0604020202020204" pitchFamily="34" charset="0"/>
              </a:rPr>
              <a:t>: EIGRP supports unequal metric load balancing, which allows administrators to better distribute traffic flow in their networks.</a:t>
            </a:r>
          </a:p>
          <a:p>
            <a:pPr algn="l"/>
            <a:r>
              <a:rPr lang="en-US" sz="1600" b="0" i="0" dirty="0">
                <a:effectLst/>
                <a:latin typeface="Arial" panose="020B0604020202020204" pitchFamily="34" charset="0"/>
                <a:cs typeface="Arial" panose="020B0604020202020204" pitchFamily="34" charset="0"/>
              </a:rPr>
              <a:t>* Notice: The term “partial” means that the update only includes information about the route changes.</a:t>
            </a:r>
          </a:p>
          <a:p>
            <a:pPr algn="l"/>
            <a:r>
              <a:rPr lang="en-US" sz="1600" b="0" i="0" dirty="0">
                <a:effectLst/>
                <a:latin typeface="Arial" panose="020B0604020202020204" pitchFamily="34" charset="0"/>
                <a:cs typeface="Arial" panose="020B0604020202020204" pitchFamily="34" charset="0"/>
              </a:rPr>
              <a:t>EIGRP use metrics composed of bandwidth, delay, reliability, and load. By default, EIGRP uses only bandwidth and delay.</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58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BC9C5E-42FF-761D-3C89-D97542B08A2B}"/>
              </a:ext>
            </a:extLst>
          </p:cNvPr>
          <p:cNvSpPr txBox="1"/>
          <p:nvPr/>
        </p:nvSpPr>
        <p:spPr>
          <a:xfrm>
            <a:off x="310896" y="329184"/>
            <a:ext cx="10222992" cy="4801314"/>
          </a:xfrm>
          <a:prstGeom prst="rect">
            <a:avLst/>
          </a:prstGeom>
          <a:noFill/>
        </p:spPr>
        <p:txBody>
          <a:bodyPr wrap="square">
            <a:spAutoFit/>
          </a:bodyPr>
          <a:lstStyle/>
          <a:p>
            <a:pPr algn="l"/>
            <a:r>
              <a:rPr lang="en-US" sz="1800" b="0" i="0" dirty="0">
                <a:effectLst/>
                <a:latin typeface="Arial" panose="020B0604020202020204" pitchFamily="34" charset="0"/>
                <a:cs typeface="Arial" panose="020B0604020202020204" pitchFamily="34" charset="0"/>
              </a:rPr>
              <a:t>EIGRP use five types of packets to communicate:</a:t>
            </a:r>
          </a:p>
          <a:p>
            <a:pPr algn="l"/>
            <a:r>
              <a:rPr lang="en-US" sz="1800" b="0" i="0" dirty="0">
                <a:effectLst/>
                <a:latin typeface="Arial" panose="020B0604020202020204" pitchFamily="34" charset="0"/>
                <a:cs typeface="Arial" panose="020B0604020202020204" pitchFamily="34" charset="0"/>
              </a:rPr>
              <a:t>+ </a:t>
            </a:r>
            <a:r>
              <a:rPr lang="en-US" sz="1800" b="1" i="0" dirty="0">
                <a:effectLst/>
                <a:latin typeface="Arial" panose="020B0604020202020204" pitchFamily="34" charset="0"/>
                <a:cs typeface="Arial" panose="020B0604020202020204" pitchFamily="34" charset="0"/>
              </a:rPr>
              <a:t>Hello:</a:t>
            </a:r>
            <a:r>
              <a:rPr lang="en-US" sz="1800" b="0" i="0" dirty="0">
                <a:effectLst/>
                <a:latin typeface="Arial" panose="020B0604020202020204" pitchFamily="34" charset="0"/>
                <a:cs typeface="Arial" panose="020B0604020202020204" pitchFamily="34" charset="0"/>
              </a:rPr>
              <a:t> used to identify neighbors. They are sent as periodic multicasts</a:t>
            </a:r>
            <a:br>
              <a:rPr lang="en-US" sz="1800" b="0" i="0" dirty="0">
                <a:effectLst/>
                <a:latin typeface="Arial" panose="020B0604020202020204" pitchFamily="34" charset="0"/>
                <a:cs typeface="Arial" panose="020B0604020202020204" pitchFamily="34" charset="0"/>
              </a:rPr>
            </a:br>
            <a:r>
              <a:rPr lang="en-US" sz="1800" b="0" i="0" dirty="0">
                <a:effectLst/>
                <a:latin typeface="Arial" panose="020B0604020202020204" pitchFamily="34" charset="0"/>
                <a:cs typeface="Arial" panose="020B0604020202020204" pitchFamily="34" charset="0"/>
              </a:rPr>
              <a:t>+ </a:t>
            </a:r>
            <a:r>
              <a:rPr lang="en-US" sz="1800" b="1" i="0" dirty="0">
                <a:effectLst/>
                <a:latin typeface="Arial" panose="020B0604020202020204" pitchFamily="34" charset="0"/>
                <a:cs typeface="Arial" panose="020B0604020202020204" pitchFamily="34" charset="0"/>
              </a:rPr>
              <a:t>Update:</a:t>
            </a:r>
            <a:r>
              <a:rPr lang="en-US" sz="1800" b="0" i="0" dirty="0">
                <a:effectLst/>
                <a:latin typeface="Arial" panose="020B0604020202020204" pitchFamily="34" charset="0"/>
                <a:cs typeface="Arial" panose="020B0604020202020204" pitchFamily="34" charset="0"/>
              </a:rPr>
              <a:t> used to advertise routes, only sent as multicasts when something is changed</a:t>
            </a:r>
            <a:br>
              <a:rPr lang="en-US" sz="1800" b="0" i="0" dirty="0">
                <a:effectLst/>
                <a:latin typeface="Arial" panose="020B0604020202020204" pitchFamily="34" charset="0"/>
                <a:cs typeface="Arial" panose="020B0604020202020204" pitchFamily="34" charset="0"/>
              </a:rPr>
            </a:br>
            <a:r>
              <a:rPr lang="en-US" sz="1800" b="0" i="0" dirty="0">
                <a:effectLst/>
                <a:latin typeface="Arial" panose="020B0604020202020204" pitchFamily="34" charset="0"/>
                <a:cs typeface="Arial" panose="020B0604020202020204" pitchFamily="34" charset="0"/>
              </a:rPr>
              <a:t>+ </a:t>
            </a:r>
            <a:r>
              <a:rPr lang="en-US" sz="1800" b="1" i="0" dirty="0">
                <a:effectLst/>
                <a:latin typeface="Arial" panose="020B0604020202020204" pitchFamily="34" charset="0"/>
                <a:cs typeface="Arial" panose="020B0604020202020204" pitchFamily="34" charset="0"/>
              </a:rPr>
              <a:t>Ack:</a:t>
            </a:r>
            <a:r>
              <a:rPr lang="en-US" sz="1800" b="0" i="0" dirty="0">
                <a:effectLst/>
                <a:latin typeface="Arial" panose="020B0604020202020204" pitchFamily="34" charset="0"/>
                <a:cs typeface="Arial" panose="020B0604020202020204" pitchFamily="34" charset="0"/>
              </a:rPr>
              <a:t> acknowledges receipt of an update. In fact, Ack is Hello packet without data. It is always unicast and uses UDP.</a:t>
            </a:r>
            <a:br>
              <a:rPr lang="en-US" sz="1800" b="0" i="0" dirty="0">
                <a:effectLst/>
                <a:latin typeface="Arial" panose="020B0604020202020204" pitchFamily="34" charset="0"/>
                <a:cs typeface="Arial" panose="020B0604020202020204" pitchFamily="34" charset="0"/>
              </a:rPr>
            </a:br>
            <a:r>
              <a:rPr lang="en-US" sz="1800" b="0" i="0" dirty="0">
                <a:effectLst/>
                <a:latin typeface="Arial" panose="020B0604020202020204" pitchFamily="34" charset="0"/>
                <a:cs typeface="Arial" panose="020B0604020202020204" pitchFamily="34" charset="0"/>
              </a:rPr>
              <a:t>+ </a:t>
            </a:r>
            <a:r>
              <a:rPr lang="en-US" sz="1800" b="1" i="0" dirty="0">
                <a:effectLst/>
                <a:latin typeface="Arial" panose="020B0604020202020204" pitchFamily="34" charset="0"/>
                <a:cs typeface="Arial" panose="020B0604020202020204" pitchFamily="34" charset="0"/>
              </a:rPr>
              <a:t>Query:</a:t>
            </a:r>
            <a:r>
              <a:rPr lang="en-US" sz="1800" b="0" i="0" dirty="0">
                <a:effectLst/>
                <a:latin typeface="Arial" panose="020B0604020202020204" pitchFamily="34" charset="0"/>
                <a:cs typeface="Arial" panose="020B0604020202020204" pitchFamily="34" charset="0"/>
              </a:rPr>
              <a:t> used to find alternate paths when all paths to a destination have failed</a:t>
            </a:r>
            <a:br>
              <a:rPr lang="en-US" sz="1800" b="0" i="0" dirty="0">
                <a:effectLst/>
                <a:latin typeface="Arial" panose="020B0604020202020204" pitchFamily="34" charset="0"/>
                <a:cs typeface="Arial" panose="020B0604020202020204" pitchFamily="34" charset="0"/>
              </a:rPr>
            </a:br>
            <a:r>
              <a:rPr lang="en-US" sz="1800" b="0" i="0" dirty="0">
                <a:effectLst/>
                <a:latin typeface="Arial" panose="020B0604020202020204" pitchFamily="34" charset="0"/>
                <a:cs typeface="Arial" panose="020B0604020202020204" pitchFamily="34" charset="0"/>
              </a:rPr>
              <a:t>+ </a:t>
            </a:r>
            <a:r>
              <a:rPr lang="en-US" sz="1800" b="1" i="0" dirty="0">
                <a:effectLst/>
                <a:latin typeface="Arial" panose="020B0604020202020204" pitchFamily="34" charset="0"/>
                <a:cs typeface="Arial" panose="020B0604020202020204" pitchFamily="34" charset="0"/>
              </a:rPr>
              <a:t>Reply:</a:t>
            </a:r>
            <a:r>
              <a:rPr lang="en-US" sz="1800" b="0" i="0" dirty="0">
                <a:effectLst/>
                <a:latin typeface="Arial" panose="020B0604020202020204" pitchFamily="34" charset="0"/>
                <a:cs typeface="Arial" panose="020B0604020202020204" pitchFamily="34" charset="0"/>
              </a:rPr>
              <a:t> is sent in response to query packets to instruct the originator not to recompute the route because feasible successors exist. Reply packets are always unicast to the originator of the query</a:t>
            </a:r>
          </a:p>
          <a:p>
            <a:pPr algn="l"/>
            <a:r>
              <a:rPr lang="en-US" sz="1800" b="0" i="0" dirty="0">
                <a:effectLst/>
                <a:latin typeface="Arial" panose="020B0604020202020204" pitchFamily="34" charset="0"/>
                <a:cs typeface="Arial" panose="020B0604020202020204" pitchFamily="34" charset="0"/>
              </a:rPr>
              <a:t>EIGRP sends every Query and Reply message using RTP, so every message is acknowledged using an EIGRP ACK message.</a:t>
            </a:r>
          </a:p>
          <a:p>
            <a:pPr algn="l"/>
            <a:r>
              <a:rPr lang="en-US" sz="1800" b="1" i="0" dirty="0">
                <a:effectLst/>
                <a:latin typeface="Arial" panose="020B0604020202020204" pitchFamily="34" charset="0"/>
                <a:cs typeface="Arial" panose="020B0604020202020204" pitchFamily="34" charset="0"/>
              </a:rPr>
              <a:t>EIGRP Route Discovery</a:t>
            </a:r>
            <a:endParaRPr lang="en-US" sz="1800" b="0" i="0" dirty="0">
              <a:effectLst/>
              <a:latin typeface="Arial" panose="020B0604020202020204" pitchFamily="34" charset="0"/>
              <a:cs typeface="Arial" panose="020B0604020202020204" pitchFamily="34" charset="0"/>
            </a:endParaRPr>
          </a:p>
          <a:p>
            <a:pPr algn="l"/>
            <a:r>
              <a:rPr lang="en-US" sz="1800" b="0" i="0" dirty="0">
                <a:effectLst/>
                <a:latin typeface="Arial" panose="020B0604020202020204" pitchFamily="34" charset="0"/>
                <a:cs typeface="Arial" panose="020B0604020202020204" pitchFamily="34" charset="0"/>
              </a:rPr>
              <a:t>Suppose that our network has 2 routers and they are configured to use EIGRP. Let’s see what will happen when they are turned on.</a:t>
            </a:r>
          </a:p>
          <a:p>
            <a:pPr algn="l"/>
            <a:r>
              <a:rPr lang="en-US" sz="1800" b="0" i="0" dirty="0">
                <a:effectLst/>
                <a:latin typeface="Arial" panose="020B0604020202020204" pitchFamily="34" charset="0"/>
                <a:cs typeface="Arial" panose="020B0604020202020204" pitchFamily="34" charset="0"/>
              </a:rPr>
              <a:t>Firstly, the router will try to establish a neighboring relationships by sending “Hello” packets to others running EIGRP. The destination IP address is 224.0.0.10 which is the multicast address of EIGRP. By this way, other routers running EIGRP will receive and proceed these multicast packets. These packets are sent over TCP.</a:t>
            </a:r>
          </a:p>
        </p:txBody>
      </p:sp>
    </p:spTree>
    <p:extLst>
      <p:ext uri="{BB962C8B-B14F-4D97-AF65-F5344CB8AC3E}">
        <p14:creationId xmlns:p14="http://schemas.microsoft.com/office/powerpoint/2010/main" val="232779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17BFFB-90A8-442B-F4AB-A6E774F6B83C}"/>
              </a:ext>
            </a:extLst>
          </p:cNvPr>
          <p:cNvSpPr txBox="1"/>
          <p:nvPr/>
        </p:nvSpPr>
        <p:spPr>
          <a:xfrm>
            <a:off x="64008" y="192024"/>
            <a:ext cx="10074445" cy="3693319"/>
          </a:xfrm>
          <a:prstGeom prst="rect">
            <a:avLst/>
          </a:prstGeom>
          <a:noFill/>
        </p:spPr>
        <p:txBody>
          <a:bodyPr wrap="square" rtlCol="0">
            <a:spAutoFit/>
          </a:bodyPr>
          <a:lstStyle/>
          <a:p>
            <a:r>
              <a:rPr lang="en-US" dirty="0">
                <a:solidFill>
                  <a:schemeClr val="accent1"/>
                </a:solidFill>
                <a:highlight>
                  <a:srgbClr val="00FF00"/>
                </a:highlight>
              </a:rPr>
              <a:t>EIGRP Configuration</a:t>
            </a:r>
          </a:p>
          <a:p>
            <a:r>
              <a:rPr lang="en-US" dirty="0"/>
              <a:t>Router(config)#router </a:t>
            </a:r>
            <a:r>
              <a:rPr lang="en-US" dirty="0" err="1"/>
              <a:t>eigrp</a:t>
            </a:r>
            <a:r>
              <a:rPr lang="en-US" dirty="0"/>
              <a:t> 1	</a:t>
            </a:r>
          </a:p>
          <a:p>
            <a:r>
              <a:rPr lang="en-US" dirty="0"/>
              <a:t>Syntax: router </a:t>
            </a:r>
            <a:r>
              <a:rPr lang="en-US" dirty="0" err="1"/>
              <a:t>eigrp</a:t>
            </a:r>
            <a:r>
              <a:rPr lang="en-US" dirty="0"/>
              <a:t> &lt;AS number&gt;</a:t>
            </a:r>
          </a:p>
          <a:p>
            <a:endParaRPr lang="en-US" dirty="0"/>
          </a:p>
          <a:p>
            <a:r>
              <a:rPr lang="en-US" dirty="0"/>
              <a:t>Turn on the EIGRP process</a:t>
            </a:r>
          </a:p>
          <a:p>
            <a:endParaRPr lang="en-US" dirty="0"/>
          </a:p>
          <a:p>
            <a:r>
              <a:rPr lang="en-US" dirty="0"/>
              <a:t>1 is the Autonomous System (AS) number. It can be from 1 to 65535.</a:t>
            </a:r>
          </a:p>
          <a:p>
            <a:endParaRPr lang="en-US" dirty="0"/>
          </a:p>
          <a:p>
            <a:r>
              <a:rPr lang="en-US" dirty="0"/>
              <a:t>All routers in the same network must use the same AS number.</a:t>
            </a:r>
          </a:p>
          <a:p>
            <a:endParaRPr lang="en-US" dirty="0"/>
          </a:p>
          <a:p>
            <a:r>
              <a:rPr lang="en-US" dirty="0"/>
              <a:t>Router(config-router)#network 192.168.1.0	</a:t>
            </a:r>
          </a:p>
          <a:p>
            <a:r>
              <a:rPr lang="en-US" dirty="0"/>
              <a:t>Router will turn on EIGRP 1 process on all the interfaces belonging to 192.168.1.0/24 network.</a:t>
            </a:r>
          </a:p>
        </p:txBody>
      </p:sp>
    </p:spTree>
    <p:extLst>
      <p:ext uri="{BB962C8B-B14F-4D97-AF65-F5344CB8AC3E}">
        <p14:creationId xmlns:p14="http://schemas.microsoft.com/office/powerpoint/2010/main" val="246384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4FB487E-4FC5-B962-1640-1CB97B253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9819" y="0"/>
            <a:ext cx="5321808" cy="33261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59AAFB-F115-4464-3B14-BC8031D548BE}"/>
              </a:ext>
            </a:extLst>
          </p:cNvPr>
          <p:cNvSpPr txBox="1"/>
          <p:nvPr/>
        </p:nvSpPr>
        <p:spPr>
          <a:xfrm>
            <a:off x="200532" y="1570749"/>
            <a:ext cx="6809287" cy="1477328"/>
          </a:xfrm>
          <a:prstGeom prst="rect">
            <a:avLst/>
          </a:prstGeom>
          <a:noFill/>
        </p:spPr>
        <p:txBody>
          <a:bodyPr wrap="square" rtlCol="0">
            <a:spAutoFit/>
          </a:bodyPr>
          <a:lstStyle/>
          <a:p>
            <a:r>
              <a:rPr lang="en-US" dirty="0"/>
              <a:t>1</a:t>
            </a:r>
            <a:r>
              <a:rPr lang="en-US" baseline="30000" dirty="0"/>
              <a:t>st</a:t>
            </a:r>
            <a:r>
              <a:rPr lang="en-US" dirty="0"/>
              <a:t> path A------B-----D        FD= AD + cost from local router to next-hop (40) =90 </a:t>
            </a:r>
            <a:r>
              <a:rPr lang="en-US" dirty="0">
                <a:sym typeface="Wingdings" panose="05000000000000000000" pitchFamily="2" charset="2"/>
              </a:rPr>
              <a:t> successor</a:t>
            </a:r>
            <a:endParaRPr lang="en-US" dirty="0"/>
          </a:p>
          <a:p>
            <a:r>
              <a:rPr lang="en-US" dirty="0"/>
              <a:t>2</a:t>
            </a:r>
            <a:r>
              <a:rPr lang="en-US" baseline="30000" dirty="0"/>
              <a:t>nd</a:t>
            </a:r>
            <a:r>
              <a:rPr lang="en-US" dirty="0"/>
              <a:t> path A---C----D           FD= 130 </a:t>
            </a:r>
            <a:r>
              <a:rPr lang="en-US" dirty="0">
                <a:sym typeface="Wingdings" panose="05000000000000000000" pitchFamily="2" charset="2"/>
              </a:rPr>
              <a:t> feasible successor</a:t>
            </a:r>
            <a:endParaRPr lang="en-US" dirty="0"/>
          </a:p>
          <a:p>
            <a:r>
              <a:rPr lang="en-US" dirty="0"/>
              <a:t>3</a:t>
            </a:r>
            <a:r>
              <a:rPr lang="en-US" baseline="30000" dirty="0"/>
              <a:t>rd</a:t>
            </a:r>
            <a:r>
              <a:rPr lang="en-US" dirty="0"/>
              <a:t> path  A----B---C---D     FD= 140</a:t>
            </a:r>
          </a:p>
          <a:p>
            <a:r>
              <a:rPr lang="en-US" dirty="0"/>
              <a:t>4</a:t>
            </a:r>
            <a:r>
              <a:rPr lang="en-US" baseline="30000" dirty="0"/>
              <a:t>th</a:t>
            </a:r>
            <a:r>
              <a:rPr lang="en-US" dirty="0"/>
              <a:t> path A-----C----B----D   FD= 140</a:t>
            </a:r>
          </a:p>
        </p:txBody>
      </p:sp>
      <p:sp>
        <p:nvSpPr>
          <p:cNvPr id="5" name="TextBox 4">
            <a:extLst>
              <a:ext uri="{FF2B5EF4-FFF2-40B4-BE49-F238E27FC236}">
                <a16:creationId xmlns:a16="http://schemas.microsoft.com/office/drawing/2014/main" id="{B582CF8A-F710-A0BF-482B-8156CFE95C7A}"/>
              </a:ext>
            </a:extLst>
          </p:cNvPr>
          <p:cNvSpPr txBox="1"/>
          <p:nvPr/>
        </p:nvSpPr>
        <p:spPr>
          <a:xfrm>
            <a:off x="0" y="3391960"/>
            <a:ext cx="8094326" cy="2308324"/>
          </a:xfrm>
          <a:prstGeom prst="rect">
            <a:avLst/>
          </a:prstGeom>
          <a:noFill/>
        </p:spPr>
        <p:txBody>
          <a:bodyPr wrap="square" rtlCol="0">
            <a:spAutoFit/>
          </a:bodyPr>
          <a:lstStyle/>
          <a:p>
            <a:r>
              <a:rPr lang="en-US" sz="1600" b="1" i="0" dirty="0">
                <a:effectLst/>
                <a:latin typeface="Abadi" panose="020B0604020104020204" pitchFamily="34" charset="0"/>
              </a:rPr>
              <a:t>Advertised distance (AD):</a:t>
            </a:r>
            <a:r>
              <a:rPr lang="en-US" sz="1600" b="0" i="0" dirty="0">
                <a:effectLst/>
                <a:latin typeface="Abadi" panose="020B0604020104020204" pitchFamily="34" charset="0"/>
              </a:rPr>
              <a:t> the cost from the neighbor to the destination.</a:t>
            </a:r>
            <a:br>
              <a:rPr lang="en-US" sz="1600" dirty="0">
                <a:latin typeface="Abadi" panose="020B0604020104020204" pitchFamily="34" charset="0"/>
              </a:rPr>
            </a:br>
            <a:r>
              <a:rPr lang="en-US" sz="1600" b="1" i="0" dirty="0">
                <a:effectLst/>
                <a:latin typeface="Abadi" panose="020B0604020104020204" pitchFamily="34" charset="0"/>
              </a:rPr>
              <a:t>Feasible distance (FD):</a:t>
            </a:r>
            <a:r>
              <a:rPr lang="en-US" sz="1600" b="0" i="0" dirty="0">
                <a:effectLst/>
                <a:latin typeface="Abadi" panose="020B0604020104020204" pitchFamily="34" charset="0"/>
              </a:rPr>
              <a:t> The sum of the AD plus the cost between the local router and the next-hop router</a:t>
            </a:r>
            <a:br>
              <a:rPr lang="en-US" sz="1600" dirty="0">
                <a:latin typeface="Abadi" panose="020B0604020104020204" pitchFamily="34" charset="0"/>
              </a:rPr>
            </a:br>
            <a:r>
              <a:rPr lang="en-US" sz="1600" b="1" i="0" dirty="0">
                <a:effectLst/>
                <a:latin typeface="Abadi" panose="020B0604020104020204" pitchFamily="34" charset="0"/>
              </a:rPr>
              <a:t>Successor:</a:t>
            </a:r>
            <a:r>
              <a:rPr lang="en-US" sz="1600" b="0" i="0" dirty="0">
                <a:effectLst/>
                <a:latin typeface="Abadi" panose="020B0604020104020204" pitchFamily="34" charset="0"/>
              </a:rPr>
              <a:t> The primary route used to reach a destination. The successor route is kept in the routing table. Notice that successor is the best route to that destination.</a:t>
            </a:r>
            <a:br>
              <a:rPr lang="en-US" sz="1600" dirty="0">
                <a:latin typeface="Abadi" panose="020B0604020104020204" pitchFamily="34" charset="0"/>
              </a:rPr>
            </a:br>
            <a:r>
              <a:rPr lang="en-US" sz="1600" b="1" i="0" dirty="0">
                <a:effectLst/>
                <a:latin typeface="Abadi" panose="020B0604020104020204" pitchFamily="34" charset="0"/>
              </a:rPr>
              <a:t>Feasible successor:</a:t>
            </a:r>
            <a:r>
              <a:rPr lang="en-US" sz="1600" b="0" i="0" dirty="0">
                <a:effectLst/>
                <a:latin typeface="Abadi" panose="020B0604020104020204" pitchFamily="34" charset="0"/>
              </a:rPr>
              <a:t> The backup route. To be a feasible successor, the route must have an AD less than the FD of the current successor route</a:t>
            </a:r>
          </a:p>
          <a:p>
            <a:r>
              <a:rPr lang="en-US" sz="1600" dirty="0">
                <a:latin typeface="Abadi" panose="020B0604020104020204" pitchFamily="34" charset="0"/>
              </a:rPr>
              <a:t>“To qualify as a feasible successor, a router must have an AD less than the FD of the current successor route“</a:t>
            </a:r>
          </a:p>
        </p:txBody>
      </p:sp>
    </p:spTree>
    <p:extLst>
      <p:ext uri="{BB962C8B-B14F-4D97-AF65-F5344CB8AC3E}">
        <p14:creationId xmlns:p14="http://schemas.microsoft.com/office/powerpoint/2010/main" val="403578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90C145E-CE9A-F3D4-F3B3-2A76CCA4771B}"/>
              </a:ext>
            </a:extLst>
          </p:cNvPr>
          <p:cNvSpPr txBox="1"/>
          <p:nvPr/>
        </p:nvSpPr>
        <p:spPr>
          <a:xfrm>
            <a:off x="105674" y="267605"/>
            <a:ext cx="10419070" cy="2031325"/>
          </a:xfrm>
          <a:prstGeom prst="rect">
            <a:avLst/>
          </a:prstGeom>
          <a:noFill/>
        </p:spPr>
        <p:txBody>
          <a:bodyPr wrap="square" rtlCol="0">
            <a:spAutoFit/>
          </a:bodyPr>
          <a:lstStyle/>
          <a:p>
            <a:r>
              <a:rPr lang="en-US" b="0" dirty="0">
                <a:effectLst/>
                <a:highlight>
                  <a:srgbClr val="FF0000"/>
                </a:highlight>
                <a:latin typeface="Titillium Web" panose="00000500000000000000" pitchFamily="2" charset="0"/>
              </a:rPr>
              <a:t>VRRP (Virtual Router Redundancy Protocol)</a:t>
            </a:r>
          </a:p>
          <a:p>
            <a:pPr algn="l"/>
            <a:r>
              <a:rPr lang="en-US" b="0" i="0" dirty="0">
                <a:effectLst/>
                <a:latin typeface="Open Sans" panose="020B0606030504020204" pitchFamily="34" charset="0"/>
              </a:rPr>
              <a:t>VRRP (Virtual Router Redundancy Protocol) is very similar to </a:t>
            </a:r>
            <a:r>
              <a:rPr lang="en-US" b="0" i="0" u="none" strike="noStrike" dirty="0">
                <a:effectLst/>
                <a:latin typeface="Open Sans" panose="020B0606030504020204" pitchFamily="34" charset="0"/>
                <a:hlinkClick r:id="rId2" tooltip="HSRP (Hot Standby Routing Protocol)">
                  <a:extLst>
                    <a:ext uri="{A12FA001-AC4F-418D-AE19-62706E023703}">
                      <ahyp:hlinkClr xmlns:ahyp="http://schemas.microsoft.com/office/drawing/2018/hyperlinkcolor" val="tx"/>
                    </a:ext>
                  </a:extLst>
                </a:hlinkClick>
              </a:rPr>
              <a:t>HSRP (Hot Standby Routing Protocol)</a:t>
            </a:r>
            <a:r>
              <a:rPr lang="en-US" b="0" i="0" dirty="0">
                <a:effectLst/>
                <a:latin typeface="Open Sans" panose="020B0606030504020204" pitchFamily="34" charset="0"/>
              </a:rPr>
              <a:t> and can be used to create a virtual gateway. If you don’t know why we use virtual gateways then I suggest to watch recorded session. </a:t>
            </a:r>
          </a:p>
          <a:p>
            <a:pPr algn="l"/>
            <a:endParaRPr lang="en-US" b="0" i="0" dirty="0">
              <a:effectLst/>
              <a:latin typeface="Open Sans" panose="020B0606030504020204" pitchFamily="34" charset="0"/>
            </a:endParaRPr>
          </a:p>
          <a:p>
            <a:pPr algn="l"/>
            <a:r>
              <a:rPr lang="en-US" b="0" i="0" dirty="0">
                <a:effectLst/>
                <a:latin typeface="Open Sans" panose="020B0606030504020204" pitchFamily="34" charset="0"/>
              </a:rPr>
              <a:t>Difference Between VRRP and HSRP</a:t>
            </a:r>
          </a:p>
          <a:p>
            <a:endParaRPr lang="en-US" dirty="0"/>
          </a:p>
        </p:txBody>
      </p:sp>
      <p:pic>
        <p:nvPicPr>
          <p:cNvPr id="16" name="Picture 15">
            <a:extLst>
              <a:ext uri="{FF2B5EF4-FFF2-40B4-BE49-F238E27FC236}">
                <a16:creationId xmlns:a16="http://schemas.microsoft.com/office/drawing/2014/main" id="{69EC6F2F-1C91-3908-752E-B98A7BE85DA9}"/>
              </a:ext>
            </a:extLst>
          </p:cNvPr>
          <p:cNvPicPr>
            <a:picLocks noChangeAspect="1"/>
          </p:cNvPicPr>
          <p:nvPr/>
        </p:nvPicPr>
        <p:blipFill>
          <a:blip r:embed="rId3"/>
          <a:stretch>
            <a:fillRect/>
          </a:stretch>
        </p:blipFill>
        <p:spPr>
          <a:xfrm>
            <a:off x="2379803" y="2168751"/>
            <a:ext cx="6992797" cy="4421644"/>
          </a:xfrm>
          <a:prstGeom prst="rect">
            <a:avLst/>
          </a:prstGeom>
        </p:spPr>
      </p:pic>
    </p:spTree>
    <p:extLst>
      <p:ext uri="{BB962C8B-B14F-4D97-AF65-F5344CB8AC3E}">
        <p14:creationId xmlns:p14="http://schemas.microsoft.com/office/powerpoint/2010/main" val="407877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D0A1DE-4AC8-ED1D-7B60-9D33A89248F5}"/>
              </a:ext>
            </a:extLst>
          </p:cNvPr>
          <p:cNvSpPr txBox="1"/>
          <p:nvPr/>
        </p:nvSpPr>
        <p:spPr>
          <a:xfrm>
            <a:off x="109728" y="304278"/>
            <a:ext cx="12380976" cy="6462282"/>
          </a:xfrm>
          <a:prstGeom prst="rect">
            <a:avLst/>
          </a:prstGeom>
          <a:noFill/>
        </p:spPr>
        <p:txBody>
          <a:bodyPr wrap="square" rtlCol="0">
            <a:spAutoFit/>
          </a:bodyPr>
          <a:lstStyle/>
          <a:p>
            <a:pPr marL="0" marR="0">
              <a:lnSpc>
                <a:spcPct val="115000"/>
              </a:lnSpc>
              <a:spcBef>
                <a:spcPts val="2400"/>
              </a:spcBef>
              <a:spcAft>
                <a:spcPts val="0"/>
              </a:spcAft>
            </a:pPr>
            <a:r>
              <a:rPr lang="en-US" sz="1200" b="1" kern="0" dirty="0">
                <a:solidFill>
                  <a:srgbClr val="365F91"/>
                </a:solidFill>
                <a:effectLst/>
                <a:highlight>
                  <a:srgbClr val="FFFF00"/>
                </a:highlight>
                <a:latin typeface="Arial" panose="020B0604020202020204" pitchFamily="34" charset="0"/>
                <a:ea typeface="MS Gothic" panose="020B0609070205080204" pitchFamily="49" charset="-128"/>
                <a:cs typeface="Arial" panose="020B0604020202020204" pitchFamily="34" charset="0"/>
              </a:rPr>
              <a:t>Understanding VRRP (Virtual Router Redundancy Protocol)</a:t>
            </a:r>
          </a:p>
          <a:p>
            <a:pPr marL="0" marR="0">
              <a:lnSpc>
                <a:spcPct val="115000"/>
              </a:lnSpc>
              <a:spcBef>
                <a:spcPts val="1000"/>
              </a:spcBef>
              <a:spcAft>
                <a:spcPts val="0"/>
              </a:spcAft>
            </a:pPr>
            <a:r>
              <a:rPr lang="en-US" sz="1200" b="1" dirty="0">
                <a:solidFill>
                  <a:srgbClr val="4F81BD"/>
                </a:solidFill>
                <a:effectLst/>
                <a:highlight>
                  <a:srgbClr val="FFFF00"/>
                </a:highlight>
                <a:latin typeface="Arial" panose="020B0604020202020204" pitchFamily="34" charset="0"/>
                <a:ea typeface="MS Gothic" panose="020B0609070205080204" pitchFamily="49" charset="-128"/>
                <a:cs typeface="Arial" panose="020B0604020202020204" pitchFamily="34" charset="0"/>
              </a:rPr>
              <a:t>Why We Use VRRP</a:t>
            </a:r>
          </a:p>
          <a:p>
            <a:pPr marL="0" marR="0">
              <a:lnSpc>
                <a:spcPct val="115000"/>
              </a:lnSpc>
              <a:spcBef>
                <a:spcPts val="0"/>
              </a:spcBef>
              <a:spcAft>
                <a:spcPts val="1000"/>
              </a:spcAft>
            </a:pPr>
            <a:r>
              <a:rPr lang="en-US" sz="1200" dirty="0">
                <a:effectLst/>
                <a:latin typeface="Arial" panose="020B0604020202020204" pitchFamily="34" charset="0"/>
                <a:ea typeface="MS Mincho" panose="02020609040205080304" pitchFamily="49" charset="-128"/>
                <a:cs typeface="Arial" panose="020B0604020202020204" pitchFamily="34" charset="0"/>
              </a:rPr>
              <a:t>Purpose:</a:t>
            </a: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VRRP is used to provide high availability (HA) for default gateways. It ensures that if your main router fails, another backup router can take over without disrupting the network.</a:t>
            </a:r>
          </a:p>
          <a:p>
            <a:pPr marL="0" marR="0">
              <a:lnSpc>
                <a:spcPct val="115000"/>
              </a:lnSpc>
              <a:spcBef>
                <a:spcPts val="1000"/>
              </a:spcBef>
              <a:spcAft>
                <a:spcPts val="0"/>
              </a:spcAft>
            </a:pPr>
            <a:r>
              <a:rPr lang="en-US" sz="1200" b="1" dirty="0">
                <a:solidFill>
                  <a:srgbClr val="4F81BD"/>
                </a:solidFill>
                <a:effectLst/>
                <a:highlight>
                  <a:srgbClr val="FFFF00"/>
                </a:highlight>
                <a:latin typeface="Arial" panose="020B0604020202020204" pitchFamily="34" charset="0"/>
                <a:ea typeface="MS Gothic" panose="020B0609070205080204" pitchFamily="49" charset="-128"/>
                <a:cs typeface="Arial" panose="020B0604020202020204" pitchFamily="34" charset="0"/>
              </a:rPr>
              <a:t>Simple Real-World Example</a:t>
            </a:r>
          </a:p>
          <a:p>
            <a:pPr marL="0" marR="0">
              <a:lnSpc>
                <a:spcPct val="115000"/>
              </a:lnSpc>
              <a:spcBef>
                <a:spcPts val="1000"/>
              </a:spcBef>
              <a:spcAft>
                <a:spcPts val="1400"/>
              </a:spcAft>
            </a:pPr>
            <a:r>
              <a:rPr lang="en-US" sz="1200" b="1" i="1" dirty="0">
                <a:solidFill>
                  <a:srgbClr val="4F81BD"/>
                </a:solidFill>
                <a:effectLst/>
                <a:highlight>
                  <a:srgbClr val="FFFF00"/>
                </a:highlight>
                <a:latin typeface="Arial" panose="020B0604020202020204" pitchFamily="34" charset="0"/>
                <a:ea typeface="MS Mincho" panose="02020609040205080304" pitchFamily="49" charset="-128"/>
                <a:cs typeface="Arial" panose="020B0604020202020204" pitchFamily="34" charset="0"/>
              </a:rPr>
              <a:t>Scenario: Office Network with Two Routers</a:t>
            </a:r>
          </a:p>
          <a:p>
            <a:pPr marL="0" marR="0">
              <a:lnSpc>
                <a:spcPct val="115000"/>
              </a:lnSpc>
              <a:spcBef>
                <a:spcPts val="0"/>
              </a:spcBef>
              <a:spcAft>
                <a:spcPts val="1000"/>
              </a:spcAft>
            </a:pPr>
            <a:r>
              <a:rPr lang="en-US" sz="1200" dirty="0">
                <a:effectLst/>
                <a:latin typeface="Arial" panose="020B0604020202020204" pitchFamily="34" charset="0"/>
                <a:ea typeface="MS Mincho" panose="02020609040205080304" pitchFamily="49" charset="-128"/>
                <a:cs typeface="Arial" panose="020B0604020202020204" pitchFamily="34" charset="0"/>
              </a:rPr>
              <a:t>Imagine you have an office with 50 computers. These computers need to reach the internet. You have two routers:</a:t>
            </a:r>
            <a:br>
              <a:rPr lang="en-US" sz="1200" dirty="0">
                <a:effectLst/>
                <a:latin typeface="Arial" panose="020B0604020202020204" pitchFamily="34" charset="0"/>
                <a:ea typeface="MS Mincho" panose="02020609040205080304" pitchFamily="49" charset="-128"/>
                <a:cs typeface="Arial" panose="020B0604020202020204" pitchFamily="34" charset="0"/>
              </a:rPr>
            </a:b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 Router A (Primary)</a:t>
            </a: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 Router B (Backup)</a:t>
            </a:r>
            <a:br>
              <a:rPr lang="en-US" sz="1200" dirty="0">
                <a:effectLst/>
                <a:latin typeface="Arial" panose="020B0604020202020204" pitchFamily="34" charset="0"/>
                <a:ea typeface="MS Mincho" panose="02020609040205080304" pitchFamily="49" charset="-128"/>
                <a:cs typeface="Arial" panose="020B0604020202020204" pitchFamily="34" charset="0"/>
              </a:rPr>
            </a:b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Normally, all computers use Router A (192.168.1.1) as their default gateway.</a:t>
            </a:r>
            <a:br>
              <a:rPr lang="en-US" sz="1200" dirty="0">
                <a:effectLst/>
                <a:latin typeface="Arial" panose="020B0604020202020204" pitchFamily="34" charset="0"/>
                <a:ea typeface="MS Mincho" panose="02020609040205080304" pitchFamily="49" charset="-128"/>
                <a:cs typeface="Arial" panose="020B0604020202020204" pitchFamily="34" charset="0"/>
              </a:rPr>
            </a:b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But what if Router A fails? All internet access would go down.</a:t>
            </a:r>
          </a:p>
          <a:p>
            <a:pPr marL="0" marR="0">
              <a:lnSpc>
                <a:spcPct val="115000"/>
              </a:lnSpc>
              <a:spcBef>
                <a:spcPts val="1000"/>
              </a:spcBef>
              <a:spcAft>
                <a:spcPts val="1400"/>
              </a:spcAft>
            </a:pPr>
            <a:r>
              <a:rPr lang="en-US" sz="1200" b="1" i="1" dirty="0">
                <a:solidFill>
                  <a:srgbClr val="4F81BD"/>
                </a:solidFill>
                <a:effectLst/>
                <a:highlight>
                  <a:srgbClr val="FFFF00"/>
                </a:highlight>
                <a:latin typeface="Arial" panose="020B0604020202020204" pitchFamily="34" charset="0"/>
                <a:ea typeface="MS Mincho" panose="02020609040205080304" pitchFamily="49" charset="-128"/>
                <a:cs typeface="Arial" panose="020B0604020202020204" pitchFamily="34" charset="0"/>
              </a:rPr>
              <a:t>Solution: Use VRRP</a:t>
            </a:r>
          </a:p>
          <a:p>
            <a:pPr marL="0" marR="0">
              <a:lnSpc>
                <a:spcPct val="115000"/>
              </a:lnSpc>
              <a:spcBef>
                <a:spcPts val="0"/>
              </a:spcBef>
              <a:spcAft>
                <a:spcPts val="1000"/>
              </a:spcAft>
            </a:pPr>
            <a:r>
              <a:rPr lang="en-US" sz="1200" dirty="0">
                <a:effectLst/>
                <a:latin typeface="Arial" panose="020B0604020202020204" pitchFamily="34" charset="0"/>
                <a:ea typeface="MS Mincho" panose="02020609040205080304" pitchFamily="49" charset="-128"/>
                <a:cs typeface="Arial" panose="020B0604020202020204" pitchFamily="34" charset="0"/>
              </a:rPr>
              <a:t>- Configure Router A and B to share a Virtual IP (e.g., 192.168.1.254).</a:t>
            </a: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 All computers set their default gateway as 192.168.1.254.</a:t>
            </a: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 Router A is the Master; Router B is the Backup.</a:t>
            </a: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 If Router A fails, Router B automatically takes over, using the same virtual IP.</a:t>
            </a:r>
            <a:br>
              <a:rPr lang="en-US" sz="1200" dirty="0">
                <a:effectLst/>
                <a:latin typeface="Arial" panose="020B0604020202020204" pitchFamily="34" charset="0"/>
                <a:ea typeface="MS Mincho" panose="02020609040205080304" pitchFamily="49" charset="-128"/>
                <a:cs typeface="Arial" panose="020B0604020202020204" pitchFamily="34" charset="0"/>
              </a:rPr>
            </a:br>
            <a:r>
              <a:rPr lang="en-US" sz="1200" dirty="0">
                <a:effectLst/>
                <a:latin typeface="Arial" panose="020B0604020202020204" pitchFamily="34" charset="0"/>
                <a:ea typeface="MS Mincho" panose="02020609040205080304" pitchFamily="49" charset="-128"/>
                <a:cs typeface="Arial" panose="020B0604020202020204" pitchFamily="34" charset="0"/>
              </a:rPr>
              <a:t>- Users won’t even notice — internet access continues without interruption.</a:t>
            </a:r>
          </a:p>
          <a:p>
            <a:pPr marL="0" marR="0">
              <a:lnSpc>
                <a:spcPct val="115000"/>
              </a:lnSpc>
              <a:spcBef>
                <a:spcPts val="1000"/>
              </a:spcBef>
              <a:spcAft>
                <a:spcPts val="0"/>
              </a:spcAft>
            </a:pPr>
            <a:r>
              <a:rPr lang="en-US" sz="1200" b="1" dirty="0">
                <a:solidFill>
                  <a:srgbClr val="4F81BD"/>
                </a:solidFill>
                <a:effectLst/>
                <a:highlight>
                  <a:srgbClr val="FFFF00"/>
                </a:highlight>
                <a:latin typeface="Arial" panose="020B0604020202020204" pitchFamily="34" charset="0"/>
                <a:ea typeface="MS Gothic" panose="020B0609070205080204" pitchFamily="49" charset="-128"/>
                <a:cs typeface="Arial" panose="020B0604020202020204" pitchFamily="34" charset="0"/>
              </a:rPr>
              <a:t>Summary</a:t>
            </a:r>
          </a:p>
          <a:p>
            <a:pPr marL="0" marR="0">
              <a:lnSpc>
                <a:spcPct val="115000"/>
              </a:lnSpc>
              <a:spcBef>
                <a:spcPts val="0"/>
              </a:spcBef>
              <a:spcAft>
                <a:spcPts val="1000"/>
              </a:spcAft>
            </a:pPr>
            <a:r>
              <a:rPr lang="en-US" sz="1200" dirty="0">
                <a:effectLst/>
                <a:latin typeface="Arial" panose="020B0604020202020204" pitchFamily="34" charset="0"/>
                <a:ea typeface="MS Mincho" panose="02020609040205080304" pitchFamily="49" charset="-128"/>
                <a:cs typeface="Arial" panose="020B0604020202020204" pitchFamily="34" charset="0"/>
              </a:rPr>
              <a:t>VRRP = Router backup system that provides redundancy for the default gateway, ensuring continuous network connectivity even if one router fails.</a:t>
            </a:r>
          </a:p>
          <a:p>
            <a:endParaRPr lang="en-US"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DFA1A5C-CC6B-DD2A-4EF9-8B90F8617627}"/>
              </a:ext>
            </a:extLst>
          </p:cNvPr>
          <p:cNvSpPr txBox="1"/>
          <p:nvPr/>
        </p:nvSpPr>
        <p:spPr>
          <a:xfrm>
            <a:off x="603504" y="43434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3255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B1D458-54EA-A0EF-0D94-9B05D250D148}"/>
              </a:ext>
            </a:extLst>
          </p:cNvPr>
          <p:cNvPicPr>
            <a:picLocks noChangeAspect="1"/>
          </p:cNvPicPr>
          <p:nvPr/>
        </p:nvPicPr>
        <p:blipFill>
          <a:blip r:embed="rId2"/>
          <a:stretch>
            <a:fillRect/>
          </a:stretch>
        </p:blipFill>
        <p:spPr>
          <a:xfrm>
            <a:off x="1453896" y="1032168"/>
            <a:ext cx="8549640" cy="5825832"/>
          </a:xfrm>
          <a:prstGeom prst="rect">
            <a:avLst/>
          </a:prstGeom>
        </p:spPr>
      </p:pic>
      <p:sp>
        <p:nvSpPr>
          <p:cNvPr id="6" name="TextBox 5">
            <a:extLst>
              <a:ext uri="{FF2B5EF4-FFF2-40B4-BE49-F238E27FC236}">
                <a16:creationId xmlns:a16="http://schemas.microsoft.com/office/drawing/2014/main" id="{DC3EED37-4C41-35FA-907C-C1F81D89C3F6}"/>
              </a:ext>
            </a:extLst>
          </p:cNvPr>
          <p:cNvSpPr txBox="1"/>
          <p:nvPr/>
        </p:nvSpPr>
        <p:spPr>
          <a:xfrm>
            <a:off x="3959352" y="329184"/>
            <a:ext cx="3098925" cy="369332"/>
          </a:xfrm>
          <a:prstGeom prst="rect">
            <a:avLst/>
          </a:prstGeom>
          <a:noFill/>
        </p:spPr>
        <p:txBody>
          <a:bodyPr wrap="none" rtlCol="0">
            <a:spAutoFit/>
          </a:bodyPr>
          <a:lstStyle/>
          <a:p>
            <a:r>
              <a:rPr lang="en-US" dirty="0"/>
              <a:t>VRRP with EIGRP Topology</a:t>
            </a:r>
          </a:p>
        </p:txBody>
      </p:sp>
    </p:spTree>
    <p:extLst>
      <p:ext uri="{BB962C8B-B14F-4D97-AF65-F5344CB8AC3E}">
        <p14:creationId xmlns:p14="http://schemas.microsoft.com/office/powerpoint/2010/main" val="238231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6708F2-2656-0C92-3C81-05965E8932C1}"/>
              </a:ext>
            </a:extLst>
          </p:cNvPr>
          <p:cNvSpPr txBox="1"/>
          <p:nvPr/>
        </p:nvSpPr>
        <p:spPr>
          <a:xfrm>
            <a:off x="393192" y="475488"/>
            <a:ext cx="6606296" cy="6740307"/>
          </a:xfrm>
          <a:prstGeom prst="rect">
            <a:avLst/>
          </a:prstGeom>
          <a:noFill/>
        </p:spPr>
        <p:txBody>
          <a:bodyPr wrap="none" rtlCol="0">
            <a:spAutoFit/>
          </a:bodyPr>
          <a:lstStyle/>
          <a:p>
            <a:r>
              <a:rPr lang="en-US" dirty="0"/>
              <a:t>Configure Point to point IP addresses as per the topology </a:t>
            </a:r>
            <a:br>
              <a:rPr lang="en-US" dirty="0"/>
            </a:br>
            <a:br>
              <a:rPr lang="en-US" dirty="0"/>
            </a:br>
            <a:r>
              <a:rPr lang="en-US" dirty="0"/>
              <a:t>EIGRP configuration </a:t>
            </a:r>
          </a:p>
          <a:p>
            <a:endParaRPr lang="en-US" dirty="0"/>
          </a:p>
          <a:p>
            <a:r>
              <a:rPr lang="en-US" dirty="0"/>
              <a:t>R1#</a:t>
            </a:r>
            <a:br>
              <a:rPr lang="en-US" dirty="0"/>
            </a:br>
            <a:endParaRPr lang="en-US" dirty="0"/>
          </a:p>
          <a:p>
            <a:r>
              <a:rPr lang="en-US" dirty="0"/>
              <a:t>R1#</a:t>
            </a:r>
            <a:br>
              <a:rPr lang="en-US" dirty="0"/>
            </a:br>
            <a:r>
              <a:rPr lang="en-US" dirty="0"/>
              <a:t>router </a:t>
            </a:r>
            <a:r>
              <a:rPr lang="en-US" dirty="0" err="1"/>
              <a:t>eigrp</a:t>
            </a:r>
            <a:r>
              <a:rPr lang="en-US" dirty="0"/>
              <a:t> 90</a:t>
            </a:r>
          </a:p>
          <a:p>
            <a:r>
              <a:rPr lang="en-US" dirty="0"/>
              <a:t> network 192.168.2.0 0.0.0.255</a:t>
            </a:r>
          </a:p>
          <a:p>
            <a:r>
              <a:rPr lang="en-US" dirty="0"/>
              <a:t> network 192.168.12.0 0.0.0.255</a:t>
            </a:r>
          </a:p>
          <a:p>
            <a:r>
              <a:rPr lang="en-US" dirty="0"/>
              <a:t> network 192.168.13.0 0.0.0.255</a:t>
            </a:r>
          </a:p>
          <a:p>
            <a:endParaRPr lang="en-US" dirty="0"/>
          </a:p>
          <a:p>
            <a:r>
              <a:rPr lang="en-US" dirty="0"/>
              <a:t>R3#</a:t>
            </a:r>
            <a:br>
              <a:rPr lang="en-US" dirty="0"/>
            </a:br>
            <a:r>
              <a:rPr lang="en-US" dirty="0"/>
              <a:t>router </a:t>
            </a:r>
            <a:r>
              <a:rPr lang="en-US" dirty="0" err="1"/>
              <a:t>eigrp</a:t>
            </a:r>
            <a:r>
              <a:rPr lang="en-US" dirty="0"/>
              <a:t> 90</a:t>
            </a:r>
          </a:p>
          <a:p>
            <a:r>
              <a:rPr lang="en-US" dirty="0"/>
              <a:t> network 8.8.8.8 0.0.0.0</a:t>
            </a:r>
          </a:p>
          <a:p>
            <a:r>
              <a:rPr lang="en-US" dirty="0"/>
              <a:t> network 192.168.13.0</a:t>
            </a:r>
          </a:p>
          <a:p>
            <a:r>
              <a:rPr lang="en-US" dirty="0"/>
              <a:t> network 192.168.23.0</a:t>
            </a:r>
          </a:p>
          <a:p>
            <a:r>
              <a:rPr lang="en-US" dirty="0"/>
              <a:t>R2#</a:t>
            </a:r>
          </a:p>
          <a:p>
            <a:r>
              <a:rPr lang="en-US" dirty="0"/>
              <a:t>router </a:t>
            </a:r>
            <a:r>
              <a:rPr lang="en-US" dirty="0" err="1"/>
              <a:t>eigrp</a:t>
            </a:r>
            <a:r>
              <a:rPr lang="en-US" dirty="0"/>
              <a:t> 90</a:t>
            </a:r>
          </a:p>
          <a:p>
            <a:r>
              <a:rPr lang="en-US" dirty="0"/>
              <a:t> network 192.168.2.0</a:t>
            </a:r>
          </a:p>
          <a:p>
            <a:r>
              <a:rPr lang="en-US" dirty="0"/>
              <a:t> network 192.168.12.0</a:t>
            </a:r>
          </a:p>
          <a:p>
            <a:r>
              <a:rPr lang="en-US" dirty="0"/>
              <a:t> network 192.168.23.0</a:t>
            </a:r>
          </a:p>
          <a:p>
            <a:endParaRPr lang="en-US" dirty="0"/>
          </a:p>
          <a:p>
            <a:endParaRPr lang="en-US" dirty="0"/>
          </a:p>
        </p:txBody>
      </p:sp>
      <p:sp>
        <p:nvSpPr>
          <p:cNvPr id="5" name="TextBox 4">
            <a:extLst>
              <a:ext uri="{FF2B5EF4-FFF2-40B4-BE49-F238E27FC236}">
                <a16:creationId xmlns:a16="http://schemas.microsoft.com/office/drawing/2014/main" id="{C45E491C-803A-9DEA-30F0-C6A4B2F1AA29}"/>
              </a:ext>
            </a:extLst>
          </p:cNvPr>
          <p:cNvSpPr txBox="1"/>
          <p:nvPr/>
        </p:nvSpPr>
        <p:spPr>
          <a:xfrm>
            <a:off x="4818888" y="1298448"/>
            <a:ext cx="6787436" cy="646331"/>
          </a:xfrm>
          <a:prstGeom prst="rect">
            <a:avLst/>
          </a:prstGeom>
          <a:noFill/>
        </p:spPr>
        <p:txBody>
          <a:bodyPr wrap="none" rtlCol="0">
            <a:spAutoFit/>
          </a:bodyPr>
          <a:lstStyle/>
          <a:p>
            <a:r>
              <a:rPr lang="en-US" dirty="0"/>
              <a:t>VRRP configuration on R1 and R2</a:t>
            </a:r>
            <a:br>
              <a:rPr lang="en-US" dirty="0"/>
            </a:br>
            <a:r>
              <a:rPr lang="en-US" dirty="0">
                <a:highlight>
                  <a:srgbClr val="FF0000"/>
                </a:highlight>
              </a:rPr>
              <a:t>NOTE: VRRP should configure on LAN connected interfaces</a:t>
            </a:r>
          </a:p>
        </p:txBody>
      </p:sp>
      <p:sp>
        <p:nvSpPr>
          <p:cNvPr id="6" name="TextBox 5">
            <a:extLst>
              <a:ext uri="{FF2B5EF4-FFF2-40B4-BE49-F238E27FC236}">
                <a16:creationId xmlns:a16="http://schemas.microsoft.com/office/drawing/2014/main" id="{4F9C4EC8-92C3-0F6C-6506-9548E6784CB5}"/>
              </a:ext>
            </a:extLst>
          </p:cNvPr>
          <p:cNvSpPr txBox="1"/>
          <p:nvPr/>
        </p:nvSpPr>
        <p:spPr>
          <a:xfrm>
            <a:off x="4818888" y="1948798"/>
            <a:ext cx="2799164" cy="1754326"/>
          </a:xfrm>
          <a:prstGeom prst="rect">
            <a:avLst/>
          </a:prstGeom>
          <a:noFill/>
        </p:spPr>
        <p:txBody>
          <a:bodyPr wrap="none" rtlCol="0">
            <a:spAutoFit/>
          </a:bodyPr>
          <a:lstStyle/>
          <a:p>
            <a:r>
              <a:rPr lang="en-US" dirty="0"/>
              <a:t>R1#</a:t>
            </a:r>
            <a:br>
              <a:rPr lang="en-US" dirty="0"/>
            </a:br>
            <a:r>
              <a:rPr lang="en-US" dirty="0"/>
              <a:t> </a:t>
            </a:r>
            <a:r>
              <a:rPr lang="en-US" dirty="0" err="1"/>
              <a:t>vrrp</a:t>
            </a:r>
            <a:r>
              <a:rPr lang="en-US" dirty="0"/>
              <a:t> 10 </a:t>
            </a:r>
            <a:r>
              <a:rPr lang="en-US" dirty="0" err="1"/>
              <a:t>ip</a:t>
            </a:r>
            <a:r>
              <a:rPr lang="en-US" dirty="0"/>
              <a:t> 192.168.2.250</a:t>
            </a:r>
          </a:p>
          <a:p>
            <a:r>
              <a:rPr lang="en-US" dirty="0"/>
              <a:t> </a:t>
            </a:r>
            <a:r>
              <a:rPr lang="en-US" dirty="0" err="1"/>
              <a:t>vrrp</a:t>
            </a:r>
            <a:r>
              <a:rPr lang="en-US" dirty="0"/>
              <a:t> 10 priority 150</a:t>
            </a:r>
          </a:p>
          <a:p>
            <a:r>
              <a:rPr lang="en-US" dirty="0"/>
              <a:t>R2#</a:t>
            </a:r>
            <a:br>
              <a:rPr lang="en-US" dirty="0"/>
            </a:br>
            <a:r>
              <a:rPr lang="en-US" dirty="0" err="1"/>
              <a:t>vrrp</a:t>
            </a:r>
            <a:r>
              <a:rPr lang="en-US" dirty="0"/>
              <a:t> 10 </a:t>
            </a:r>
            <a:r>
              <a:rPr lang="en-US" dirty="0" err="1"/>
              <a:t>ip</a:t>
            </a:r>
            <a:r>
              <a:rPr lang="en-US" dirty="0"/>
              <a:t> 192.168.2.250</a:t>
            </a:r>
          </a:p>
          <a:p>
            <a:endParaRPr lang="en-US" dirty="0"/>
          </a:p>
        </p:txBody>
      </p:sp>
      <p:sp>
        <p:nvSpPr>
          <p:cNvPr id="7" name="TextBox 6">
            <a:extLst>
              <a:ext uri="{FF2B5EF4-FFF2-40B4-BE49-F238E27FC236}">
                <a16:creationId xmlns:a16="http://schemas.microsoft.com/office/drawing/2014/main" id="{788EBF94-D567-7C1D-13DB-7268D7938E7D}"/>
              </a:ext>
            </a:extLst>
          </p:cNvPr>
          <p:cNvSpPr txBox="1"/>
          <p:nvPr/>
        </p:nvSpPr>
        <p:spPr>
          <a:xfrm>
            <a:off x="4775865" y="3561972"/>
            <a:ext cx="6178294" cy="2031325"/>
          </a:xfrm>
          <a:prstGeom prst="rect">
            <a:avLst/>
          </a:prstGeom>
          <a:noFill/>
        </p:spPr>
        <p:txBody>
          <a:bodyPr wrap="none" rtlCol="0">
            <a:spAutoFit/>
          </a:bodyPr>
          <a:lstStyle/>
          <a:p>
            <a:r>
              <a:rPr lang="en-US" dirty="0"/>
              <a:t>Now assign Ip address and gateway on PC1</a:t>
            </a:r>
            <a:br>
              <a:rPr lang="en-US" dirty="0"/>
            </a:br>
            <a:r>
              <a:rPr lang="en-US" dirty="0"/>
              <a:t>NOTE: PC1 gateway is VRRP IP address (192.168.2.250)</a:t>
            </a:r>
          </a:p>
          <a:p>
            <a:endParaRPr lang="en-US" dirty="0"/>
          </a:p>
          <a:p>
            <a:r>
              <a:rPr lang="en-US" dirty="0"/>
              <a:t>PC1#</a:t>
            </a:r>
            <a:br>
              <a:rPr lang="en-US" dirty="0"/>
            </a:br>
            <a:endParaRPr lang="en-US" dirty="0"/>
          </a:p>
          <a:p>
            <a:r>
              <a:rPr lang="en-US" dirty="0"/>
              <a:t>PC1&gt; </a:t>
            </a:r>
            <a:r>
              <a:rPr lang="en-US" dirty="0" err="1"/>
              <a:t>ip</a:t>
            </a:r>
            <a:r>
              <a:rPr lang="en-US" dirty="0"/>
              <a:t> 192.168.2.1/24 192.168.2.250</a:t>
            </a:r>
          </a:p>
          <a:p>
            <a:endParaRPr lang="en-US" dirty="0"/>
          </a:p>
        </p:txBody>
      </p:sp>
    </p:spTree>
    <p:extLst>
      <p:ext uri="{BB962C8B-B14F-4D97-AF65-F5344CB8AC3E}">
        <p14:creationId xmlns:p14="http://schemas.microsoft.com/office/powerpoint/2010/main" val="2043048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5194</TotalTime>
  <Words>1235</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Abadi</vt:lpstr>
      <vt:lpstr>Arial</vt:lpstr>
      <vt:lpstr>Calibri</vt:lpstr>
      <vt:lpstr>Century Gothic</vt:lpstr>
      <vt:lpstr>Open Sans</vt:lpstr>
      <vt:lpstr>Titillium Web</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Ramesh Tech Library</cp:lastModifiedBy>
  <cp:revision>47</cp:revision>
  <dcterms:created xsi:type="dcterms:W3CDTF">2021-02-24T10:44:30Z</dcterms:created>
  <dcterms:modified xsi:type="dcterms:W3CDTF">2025-05-09T16:03:51Z</dcterms:modified>
</cp:coreProperties>
</file>