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314" r:id="rId3"/>
    <p:sldId id="331" r:id="rId4"/>
    <p:sldId id="332" r:id="rId6"/>
    <p:sldId id="333" r:id="rId7"/>
    <p:sldId id="334" r:id="rId8"/>
    <p:sldId id="335" r:id="rId9"/>
    <p:sldId id="336" r:id="rId10"/>
    <p:sldId id="337" r:id="rId11"/>
    <p:sldId id="338" r:id="rId12"/>
    <p:sldId id="339" r:id="rId13"/>
    <p:sldId id="340" r:id="rId14"/>
    <p:sldId id="341" r:id="rId15"/>
    <p:sldId id="342" r:id="rId16"/>
    <p:sldId id="343" r:id="rId17"/>
    <p:sldId id="344" r:id="rId18"/>
    <p:sldId id="345" r:id="rId19"/>
    <p:sldId id="346" r:id="rId20"/>
    <p:sldId id="347" r:id="rId21"/>
    <p:sldId id="348" r:id="rId22"/>
    <p:sldId id="349" r:id="rId23"/>
    <p:sldId id="350" r:id="rId24"/>
    <p:sldId id="351" r:id="rId25"/>
    <p:sldId id="352" r:id="rId26"/>
    <p:sldId id="353" r:id="rId27"/>
    <p:sldId id="35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68" autoAdjust="0"/>
    <p:restoredTop sz="94690"/>
  </p:normalViewPr>
  <p:slideViewPr>
    <p:cSldViewPr snapToGrid="0">
      <p:cViewPr varScale="1">
        <p:scale>
          <a:sx n="90" d="100"/>
          <a:sy n="90" d="100"/>
        </p:scale>
        <p:origin x="42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BE6693-A1C2-E74C-91C0-9626C1B7E529}"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E59244-E4B2-874B-A225-195E5E30E70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E59244-E4B2-874B-A225-195E5E30E702}"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0B0E05-C14B-4449-A183-31B6A235A6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1D604D-636D-4727-9B65-C85B926849D1}"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C0B0E05-C14B-4449-A183-31B6A235A6C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1D604D-636D-4727-9B65-C85B926849D1}"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C0B0E05-C14B-4449-A183-31B6A235A6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1D604D-636D-4727-9B65-C85B926849D1}"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endParaRPr lang="en-US"/>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C0B0E05-C14B-4449-A183-31B6A235A6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1D604D-636D-4727-9B65-C85B926849D1}" type="slidenum">
              <a:rPr lang="en-US" smtClean="0"/>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C0B0E05-C14B-4449-A183-31B6A235A6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1D604D-636D-4727-9B65-C85B926849D1}"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C0B0E05-C14B-4449-A183-31B6A235A6CB}"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1D604D-636D-4727-9B65-C85B926849D1}"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C0B0E05-C14B-4449-A183-31B6A235A6CB}"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1D604D-636D-4727-9B65-C85B926849D1}"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C0B0E05-C14B-4449-A183-31B6A235A6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1D604D-636D-4727-9B65-C85B926849D1}"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0C0B0E05-C14B-4449-A183-31B6A235A6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1D604D-636D-4727-9B65-C85B926849D1}"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3"/>
          <p:cNvSpPr>
            <a:spLocks noGrp="1"/>
          </p:cNvSpPr>
          <p:nvPr>
            <p:ph type="dt" sz="half" idx="10"/>
          </p:nvPr>
        </p:nvSpPr>
        <p:spPr/>
        <p:txBody>
          <a:bodyPr/>
          <a:lstStyle/>
          <a:p>
            <a:fld id="{0C0B0E05-C14B-4449-A183-31B6A235A6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1D604D-636D-4727-9B65-C85B926849D1}"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C0B0E05-C14B-4449-A183-31B6A235A6C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1D604D-636D-4727-9B65-C85B926849D1}"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0C0B0E05-C14B-4449-A183-31B6A235A6C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1D604D-636D-4727-9B65-C85B926849D1}"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0C0B0E05-C14B-4449-A183-31B6A235A6CB}"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1D604D-636D-4727-9B65-C85B926849D1}"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C0B0E05-C14B-4449-A183-31B6A235A6CB}" type="datetimeFigureOut">
              <a:rPr lang="en-US" smtClean="0"/>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71D604D-636D-4727-9B65-C85B926849D1}"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C0B0E05-C14B-4449-A183-31B6A235A6CB}" type="datetimeFigureOut">
              <a:rPr lang="en-US" smtClean="0"/>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71D604D-636D-4727-9B65-C85B926849D1}"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7" name="Date Placeholder 4"/>
          <p:cNvSpPr>
            <a:spLocks noGrp="1"/>
          </p:cNvSpPr>
          <p:nvPr>
            <p:ph type="dt" sz="half" idx="10"/>
          </p:nvPr>
        </p:nvSpPr>
        <p:spPr/>
        <p:txBody>
          <a:bodyPr/>
          <a:lstStyle/>
          <a:p>
            <a:fld id="{0C0B0E05-C14B-4449-A183-31B6A235A6CB}" type="datetimeFigureOut">
              <a:rPr lang="en-US" smtClean="0"/>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71D604D-636D-4727-9B65-C85B926849D1}"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C0B0E05-C14B-4449-A183-31B6A235A6C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1D604D-636D-4727-9B65-C85B926849D1}"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C0B0E05-C14B-4449-A183-31B6A235A6CB}" type="datetimeFigureOut">
              <a:rPr lang="en-US" smtClean="0"/>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71D604D-636D-4727-9B65-C85B926849D1}"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18.png"/><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23.png"/><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24.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26.png"/><Relationship Id="rId1"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1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570" y="-8468"/>
            <a:ext cx="12198570" cy="686646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8533" y="101600"/>
            <a:ext cx="10363200" cy="6697346"/>
          </a:xfrm>
          <a:prstGeom prst="rect">
            <a:avLst/>
          </a:prstGeom>
          <a:noFill/>
        </p:spPr>
        <p:txBody>
          <a:bodyPr wrap="square">
            <a:spAutoFit/>
          </a:bodyPr>
          <a:lstStyle/>
          <a:p>
            <a:pPr algn="l">
              <a:lnSpc>
                <a:spcPct val="150000"/>
              </a:lnSpc>
            </a:pPr>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Step 2: DH Key Exchange</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Once the negotiation has succeeded, the two peers will know what policy to use. They will now use the DH group that they negotiated to exchange keying material. The end result will be that both peers will have a shared key.</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endParaRPr lang="en-US"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Step 3: Authentication</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The last step is that the two peers will authenticate each other using the authentication method that they agreed upon on in the negotiation. When the authentication is successful, we have completed IKE phase 1. The end result is a IKE phase 1 tunnel (aka ISAKMP tunnel) which is bidirectional. This means that both peers can send and receive on this tunnel.</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The three steps above can be completed using two different modes:</a:t>
            </a:r>
            <a:endParaRPr lang="en-US"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Arial" panose="020B0604020202020204" pitchFamily="34" charset="0"/>
              <a:buChar char="•"/>
            </a:pPr>
            <a:r>
              <a:rPr lang="en-US"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Main mode</a:t>
            </a:r>
            <a:endParaRPr lang="en-US"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Arial" panose="020B0604020202020204" pitchFamily="34" charset="0"/>
              <a:buChar char="•"/>
            </a:pPr>
            <a:r>
              <a:rPr lang="en-US"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Aggressive mode</a:t>
            </a:r>
            <a:endParaRPr lang="en-US"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1"/>
          <a:stretch>
            <a:fillRect/>
          </a:stretch>
        </p:blipFill>
        <p:spPr>
          <a:xfrm>
            <a:off x="10955655" y="5746115"/>
            <a:ext cx="1236345" cy="11118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7000" y="169333"/>
            <a:ext cx="8983133" cy="6370975"/>
          </a:xfrm>
          <a:prstGeom prst="rect">
            <a:avLst/>
          </a:prstGeom>
          <a:noFill/>
        </p:spPr>
        <p:txBody>
          <a:bodyPr wrap="square">
            <a:spAutoFit/>
          </a:bodyPr>
          <a:lstStyle/>
          <a:p>
            <a:pPr algn="l"/>
            <a:r>
              <a:rPr lang="en-IN" sz="240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rPr>
              <a:t>Main Mode:</a:t>
            </a:r>
            <a:endParaRPr lang="en-IN" sz="240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r>
              <a:rPr lang="fr-FR"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IKEv1 main mode uses 6 messages</a:t>
            </a:r>
            <a:endParaRPr lang="fr-FR"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fr-FR"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pPr algn="l"/>
            <a:endParaRPr lang="fr-FR"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r>
              <a:rPr lang="en-IN"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rPr>
              <a:t>Message 1:</a:t>
            </a:r>
            <a:endParaRPr lang="en-IN"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endParaRPr>
          </a:p>
          <a:p>
            <a:endParaRPr lang="en-IN"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pPr algn="l"/>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The initiator (peer that wants to build the tunnel) </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will send the first message. This is a proposal for </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the security association. The IKE uses </a:t>
            </a:r>
            <a:r>
              <a:rPr lang="en-US" b="1"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UDP</a:t>
            </a:r>
            <a:endParaRPr lang="en-US" b="1"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b="1"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port 500</a:t>
            </a:r>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 for this. In the output above you can see </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an initiator </a:t>
            </a:r>
            <a:r>
              <a:rPr lang="en-US" b="1"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SPI (Security Parameter Index)</a:t>
            </a:r>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 this is </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a unique value that identifies this security </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association.</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We can see the IKE version (1.0) and that we are </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using main mode. The domain of interpretation is </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IPsec and this is the first proposal. In the </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b="1"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transform payload</a:t>
            </a:r>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 you can find the attributes </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that we want to use for this security association.</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endParaRPr lang="en-IN"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endParaRPr lang="en-IN"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IN"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pPr algn="l"/>
            <a:endParaRPr lang="en-IN" sz="240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8194" name="Picture 2" descr="Wireshark Capture IKEv1 Main Mode Messag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53000" y="32539"/>
            <a:ext cx="6714067" cy="539977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2"/>
          <a:stretch>
            <a:fillRect/>
          </a:stretch>
        </p:blipFill>
        <p:spPr>
          <a:xfrm>
            <a:off x="10955655" y="5746115"/>
            <a:ext cx="1236345" cy="11118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wireshark capture ikev1 main mode messag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44133" y="107514"/>
            <a:ext cx="7399867" cy="49640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11667" y="203200"/>
            <a:ext cx="9177867" cy="6186309"/>
          </a:xfrm>
          <a:prstGeom prst="rect">
            <a:avLst/>
          </a:prstGeom>
          <a:noFill/>
        </p:spPr>
        <p:txBody>
          <a:bodyPr wrap="square">
            <a:spAutoFit/>
          </a:bodyPr>
          <a:lstStyle/>
          <a:p>
            <a:r>
              <a:rPr lang="en-US" b="0" i="0" dirty="0">
                <a:solidFill>
                  <a:schemeClr val="accent2">
                    <a:lumMod val="40000"/>
                    <a:lumOff val="60000"/>
                  </a:schemeClr>
                </a:solidFill>
                <a:effectLst/>
                <a:latin typeface="Open Sans" panose="020B0606030504020204" pitchFamily="34" charset="0"/>
              </a:rPr>
              <a:t>Message 2:</a:t>
            </a:r>
            <a:endParaRPr lang="en-US" b="0" i="0" dirty="0">
              <a:solidFill>
                <a:schemeClr val="accent2">
                  <a:lumMod val="40000"/>
                  <a:lumOff val="60000"/>
                </a:schemeClr>
              </a:solidFill>
              <a:effectLst/>
              <a:latin typeface="Open Sans" panose="020B0606030504020204" pitchFamily="34" charset="0"/>
            </a:endParaRPr>
          </a:p>
          <a:p>
            <a:endParaRPr lang="en-US" dirty="0">
              <a:solidFill>
                <a:srgbClr val="000000"/>
              </a:solidFill>
              <a:latin typeface="Open Sans" panose="020B0606030504020204" pitchFamily="34" charset="0"/>
            </a:endParaRPr>
          </a:p>
          <a:p>
            <a:endParaRPr lang="en-US" b="0" i="0" dirty="0">
              <a:solidFill>
                <a:srgbClr val="000000"/>
              </a:solidFill>
              <a:effectLst/>
              <a:latin typeface="Open Sans" panose="020B0606030504020204" pitchFamily="34" charset="0"/>
            </a:endParaRPr>
          </a:p>
          <a:p>
            <a:endParaRPr lang="en-US" dirty="0">
              <a:solidFill>
                <a:srgbClr val="000000"/>
              </a:solidFill>
              <a:latin typeface="Open Sans" panose="020B0606030504020204" pitchFamily="34" charset="0"/>
            </a:endParaRPr>
          </a:p>
          <a:p>
            <a:endParaRPr lang="en-US" b="0" i="0" dirty="0">
              <a:solidFill>
                <a:srgbClr val="000000"/>
              </a:solidFill>
              <a:effectLst/>
              <a:latin typeface="Open Sans" panose="020B0606030504020204" pitchFamily="34" charset="0"/>
            </a:endParaRPr>
          </a:p>
          <a:p>
            <a:endParaRPr lang="en-US" dirty="0">
              <a:solidFill>
                <a:srgbClr val="000000"/>
              </a:solidFill>
              <a:latin typeface="Open Sans" panose="020B0606030504020204" pitchFamily="34" charset="0"/>
            </a:endParaRPr>
          </a:p>
          <a:p>
            <a:endParaRPr lang="en-US" b="0" i="0" dirty="0">
              <a:solidFill>
                <a:srgbClr val="000000"/>
              </a:solidFill>
              <a:effectLst/>
              <a:latin typeface="Open Sans" panose="020B0606030504020204" pitchFamily="34" charset="0"/>
            </a:endParaRPr>
          </a:p>
          <a:p>
            <a:endParaRPr lang="en-US" b="0" i="0" dirty="0">
              <a:solidFill>
                <a:srgbClr val="000000"/>
              </a:solidFill>
              <a:effectLst/>
              <a:latin typeface="Open Sans" panose="020B0606030504020204" pitchFamily="34" charset="0"/>
            </a:endParaRPr>
          </a:p>
          <a:p>
            <a:endParaRPr lang="en-US" dirty="0">
              <a:solidFill>
                <a:srgbClr val="000000"/>
              </a:solidFill>
              <a:latin typeface="Open Sans" panose="020B0606030504020204" pitchFamily="34" charset="0"/>
            </a:endParaRPr>
          </a:p>
          <a:p>
            <a:endParaRPr lang="en-US" b="0" i="0" dirty="0">
              <a:solidFill>
                <a:srgbClr val="000000"/>
              </a:solidFill>
              <a:effectLst/>
              <a:latin typeface="Open Sans" panose="020B0606030504020204" pitchFamily="34" charset="0"/>
            </a:endParaRPr>
          </a:p>
          <a:p>
            <a:endParaRPr lang="en-US" dirty="0">
              <a:solidFill>
                <a:srgbClr val="000000"/>
              </a:solidFill>
              <a:latin typeface="Open Sans" panose="020B0606030504020204" pitchFamily="34" charset="0"/>
            </a:endParaRPr>
          </a:p>
          <a:p>
            <a:endParaRPr lang="en-US" b="0" i="0" dirty="0">
              <a:solidFill>
                <a:srgbClr val="000000"/>
              </a:solidFill>
              <a:effectLst/>
              <a:latin typeface="Open Sans" panose="020B0606030504020204" pitchFamily="34" charset="0"/>
            </a:endParaRPr>
          </a:p>
          <a:p>
            <a:endParaRPr lang="en-US" dirty="0">
              <a:solidFill>
                <a:srgbClr val="000000"/>
              </a:solidFill>
              <a:latin typeface="Open Sans" panose="020B0606030504020204" pitchFamily="34" charset="0"/>
            </a:endParaRPr>
          </a:p>
          <a:p>
            <a:endParaRPr lang="en-US" b="0" i="0" dirty="0">
              <a:solidFill>
                <a:srgbClr val="000000"/>
              </a:solidFill>
              <a:effectLst/>
              <a:latin typeface="Open Sans" panose="020B0606030504020204" pitchFamily="34" charset="0"/>
            </a:endParaRPr>
          </a:p>
          <a:p>
            <a:endParaRPr lang="en-US" dirty="0">
              <a:solidFill>
                <a:srgbClr val="000000"/>
              </a:solidFill>
              <a:latin typeface="Open Sans" panose="020B0606030504020204" pitchFamily="34" charset="0"/>
            </a:endParaRPr>
          </a:p>
          <a:p>
            <a:endParaRPr lang="en-US" dirty="0">
              <a:solidFill>
                <a:srgbClr val="000000"/>
              </a:solidFill>
              <a:latin typeface="Open Sans" panose="020B0606030504020204" pitchFamily="34" charset="0"/>
            </a:endParaRPr>
          </a:p>
          <a:p>
            <a:endParaRPr lang="en-US" b="0" i="0" dirty="0">
              <a:solidFill>
                <a:srgbClr val="000000"/>
              </a:solidFill>
              <a:effectLst/>
              <a:latin typeface="Open Sans" panose="020B0606030504020204" pitchFamily="34" charset="0"/>
            </a:endParaRPr>
          </a:p>
          <a:p>
            <a:endParaRPr lang="en-US" dirty="0">
              <a:solidFill>
                <a:srgbClr val="000000"/>
              </a:solidFill>
              <a:latin typeface="Open Sans" panose="020B0606030504020204" pitchFamily="34" charset="0"/>
            </a:endParaRPr>
          </a:p>
          <a:p>
            <a:endParaRPr lang="en-US" dirty="0">
              <a:solidFill>
                <a:srgbClr val="000000"/>
              </a:solidFill>
              <a:latin typeface="Open Sans" panose="020B0606030504020204" pitchFamily="34" charset="0"/>
            </a:endParaRPr>
          </a:p>
          <a:p>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When the responder receives the first message from the initiator, it will reply. This message is used to inform the initiator that we agree upon the attributes in the transform payload. You can also see that the responder has set its own SPI value.</a:t>
            </a:r>
            <a:endParaRPr lang="en-IN"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stretch>
            <a:fillRect/>
          </a:stretch>
        </p:blipFill>
        <p:spPr>
          <a:xfrm>
            <a:off x="10955655" y="5746115"/>
            <a:ext cx="1236345" cy="111188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4667" y="101600"/>
            <a:ext cx="9059333" cy="1477328"/>
          </a:xfrm>
          <a:prstGeom prst="rect">
            <a:avLst/>
          </a:prstGeom>
          <a:noFill/>
        </p:spPr>
        <p:txBody>
          <a:bodyPr wrap="square">
            <a:spAutoFit/>
          </a:bodyPr>
          <a:lstStyle/>
          <a:p>
            <a:r>
              <a:rPr lang="en-US" b="0" i="0" dirty="0">
                <a:solidFill>
                  <a:schemeClr val="accent2">
                    <a:lumMod val="40000"/>
                    <a:lumOff val="60000"/>
                  </a:schemeClr>
                </a:solidFill>
                <a:effectLst/>
                <a:latin typeface="Open Sans" panose="020B0606030504020204" pitchFamily="34" charset="0"/>
              </a:rPr>
              <a:t>Message 3:</a:t>
            </a:r>
            <a:endParaRPr lang="en-US" b="0" i="0" dirty="0">
              <a:solidFill>
                <a:schemeClr val="accent2">
                  <a:lumMod val="40000"/>
                  <a:lumOff val="60000"/>
                </a:schemeClr>
              </a:solidFill>
              <a:effectLst/>
              <a:latin typeface="Open Sans" panose="020B0606030504020204" pitchFamily="34" charset="0"/>
            </a:endParaRPr>
          </a:p>
          <a:p>
            <a:endParaRPr lang="en-US" dirty="0">
              <a:solidFill>
                <a:schemeClr val="bg2">
                  <a:lumMod val="20000"/>
                  <a:lumOff val="80000"/>
                </a:schemeClr>
              </a:solidFill>
              <a:latin typeface="Open Sans" panose="020B0606030504020204" pitchFamily="34" charset="0"/>
            </a:endParaRPr>
          </a:p>
          <a:p>
            <a:r>
              <a:rPr lang="en-US"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S</a:t>
            </a:r>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ince our peers agree on the security association to use, the initiator will start the Diffie Hellman key exchange. In the output above you can see the payload for the key exchange and the nonce.</a:t>
            </a:r>
            <a:endParaRPr lang="en-IN"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12290" name="Picture 2" descr="Wireshark Capture IKEv1 main mode messag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53042" y="1792817"/>
            <a:ext cx="7562850" cy="41529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2"/>
          <a:stretch>
            <a:fillRect/>
          </a:stretch>
        </p:blipFill>
        <p:spPr>
          <a:xfrm>
            <a:off x="10955655" y="5746115"/>
            <a:ext cx="1236345" cy="111188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35467"/>
            <a:ext cx="9144000" cy="1261884"/>
          </a:xfrm>
          <a:prstGeom prst="rect">
            <a:avLst/>
          </a:prstGeom>
          <a:noFill/>
        </p:spPr>
        <p:txBody>
          <a:bodyPr wrap="square">
            <a:spAutoFit/>
          </a:bodyPr>
          <a:lstStyle/>
          <a:p>
            <a:r>
              <a:rPr lang="en-US" sz="2000"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rPr>
              <a:t>Message 4:</a:t>
            </a:r>
            <a:endParaRPr lang="en-US" sz="2000"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endParaRPr>
          </a:p>
          <a:p>
            <a:endParaRPr lang="en-US" sz="20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The responder will also send the Diffie Hellman and nonces to the initiator, our two peers can now calculate the Diffie Hellman shared key.</a:t>
            </a:r>
            <a:endParaRPr lang="en-IN"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13314" name="Picture 2" descr="Wireshark Capture IKEv1 Main Mode Messag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71103" y="1701502"/>
            <a:ext cx="8372897" cy="477549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2"/>
          <a:stretch>
            <a:fillRect/>
          </a:stretch>
        </p:blipFill>
        <p:spPr>
          <a:xfrm>
            <a:off x="10955655" y="5746115"/>
            <a:ext cx="1236345" cy="11118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67733"/>
            <a:ext cx="9025467" cy="7017306"/>
          </a:xfrm>
          <a:prstGeom prst="rect">
            <a:avLst/>
          </a:prstGeom>
          <a:noFill/>
        </p:spPr>
        <p:txBody>
          <a:bodyPr wrap="square">
            <a:spAutoFit/>
          </a:bodyPr>
          <a:lstStyle/>
          <a:p>
            <a:pPr algn="l"/>
            <a:r>
              <a:rPr lang="en-IN" sz="2000"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rPr>
              <a:t>Message 5:</a:t>
            </a:r>
            <a:endParaRPr lang="en-IN" sz="2000" dirty="0">
              <a:solidFill>
                <a:schemeClr val="accent2">
                  <a:lumMod val="40000"/>
                  <a:lumOff val="60000"/>
                </a:schemeClr>
              </a:solidFill>
              <a:latin typeface="Calibri" panose="020F0502020204030204" pitchFamily="34" charset="0"/>
              <a:ea typeface="Calibri" panose="020F0502020204030204" pitchFamily="34" charset="0"/>
              <a:cs typeface="Calibri" panose="020F0502020204030204" pitchFamily="34" charset="0"/>
            </a:endParaRPr>
          </a:p>
          <a:p>
            <a:pPr algn="l"/>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The fifth message is encrypted so we can’t see its contents anymore. The last two messages are used for identification and authentication of each peer. The initiator starts.</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pPr algn="l"/>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pPr algn="l"/>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pPr algn="l"/>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pPr algn="l"/>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pPr algn="l"/>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2000" dirty="0">
                <a:solidFill>
                  <a:schemeClr val="accent2">
                    <a:lumMod val="40000"/>
                    <a:lumOff val="60000"/>
                  </a:schemeClr>
                </a:solidFill>
                <a:latin typeface="Calibri" panose="020F0502020204030204" pitchFamily="34" charset="0"/>
                <a:ea typeface="Calibri" panose="020F0502020204030204" pitchFamily="34" charset="0"/>
                <a:cs typeface="Calibri" panose="020F0502020204030204" pitchFamily="34" charset="0"/>
              </a:rPr>
              <a:t>Message 6:</a:t>
            </a:r>
            <a:endParaRPr lang="en-US" sz="2000" dirty="0">
              <a:solidFill>
                <a:schemeClr val="accent2">
                  <a:lumMod val="40000"/>
                  <a:lumOff val="60000"/>
                </a:schemeClr>
              </a:solidFill>
              <a:latin typeface="Calibri" panose="020F0502020204030204" pitchFamily="34" charset="0"/>
              <a:ea typeface="Calibri" panose="020F0502020204030204" pitchFamily="34" charset="0"/>
              <a:cs typeface="Calibri" panose="020F0502020204030204" pitchFamily="34" charset="0"/>
            </a:endParaRPr>
          </a:p>
          <a:p>
            <a:pPr algn="l"/>
            <a:endParaRPr lang="en-US" sz="2000"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20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pPr algn="l"/>
            <a:endParaRPr lang="en-US" sz="2000"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2000"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20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pPr algn="l"/>
            <a:endParaRPr lang="en-US" sz="20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pPr algn="l"/>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And above we have the 6th message from the responder with its identification and authentication information. IKEv1 main mode has now completed and we can continue with IKE phase 2.</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IN" sz="2000"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14338" name="Picture 2" descr="Wireshark Capture IKEv1 main mode messag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04508" y="1042736"/>
            <a:ext cx="7562850" cy="2305050"/>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wireshark capture ikev1 main mode messag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8308" y="3453064"/>
            <a:ext cx="763905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10955655" y="5746115"/>
            <a:ext cx="1236345" cy="111188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 y="84667"/>
            <a:ext cx="9067800" cy="6832640"/>
          </a:xfrm>
          <a:prstGeom prst="rect">
            <a:avLst/>
          </a:prstGeom>
          <a:noFill/>
        </p:spPr>
        <p:txBody>
          <a:bodyPr wrap="square">
            <a:spAutoFit/>
          </a:bodyPr>
          <a:lstStyle/>
          <a:p>
            <a:pPr algn="l">
              <a:lnSpc>
                <a:spcPct val="150000"/>
              </a:lnSpc>
            </a:pPr>
            <a:r>
              <a:rPr lang="en-IN" sz="2000"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rPr>
              <a:t>Aggressive Mode:</a:t>
            </a:r>
            <a:endParaRPr lang="en-IN" sz="2000"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endParaRPr lang="en-IN" sz="20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IKEv1 aggressive mode only requires three messages to establish </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the security association. It’s quicker than main mode since it adds </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all the information required for the DH exchange in the first two </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messages. Main mode is considered more secure since identification</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is encrypted, aggressive mode does this in clear-text.</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endParaRPr lang="en-US"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IN"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rPr>
              <a:t>Message 1:</a:t>
            </a:r>
            <a:endParaRPr lang="en-IN"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pPr>
            <a:endParaRPr lang="en-IN"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The first message is from the initiator to the responder. You can see </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the transform payload with the security association attributes , </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DH nonces and the identification (in clear text) in this single </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pPr>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message.</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endParaRPr lang="en-US"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endParaRPr lang="en-IN"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IN"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15362" name="Picture 2" descr="Wireshark Capture IKEv1 Aggressive Mode Messag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535526" y="101600"/>
            <a:ext cx="5504074" cy="66548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2"/>
          <a:stretch>
            <a:fillRect/>
          </a:stretch>
        </p:blipFill>
        <p:spPr>
          <a:xfrm>
            <a:off x="10955655" y="5746115"/>
            <a:ext cx="1236345" cy="111188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Wireshark Capture IKEv1 aggressive mode messag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71333" y="1081467"/>
            <a:ext cx="8314267" cy="56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0" y="118533"/>
            <a:ext cx="9144000" cy="1231106"/>
          </a:xfrm>
          <a:prstGeom prst="rect">
            <a:avLst/>
          </a:prstGeom>
          <a:noFill/>
        </p:spPr>
        <p:txBody>
          <a:bodyPr wrap="square">
            <a:spAutoFit/>
          </a:bodyPr>
          <a:lstStyle/>
          <a:p>
            <a:r>
              <a:rPr lang="en-US" sz="2000"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rPr>
              <a:t>Message 2:</a:t>
            </a:r>
            <a:endParaRPr lang="en-US" sz="2000"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endParaRPr>
          </a:p>
          <a:p>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The responder now has everything in needs to generate the DH shared key and sends some nonces to the initiator so that it can also calculate the DH shared key. It also calculates a hash that is used for authentication.</a:t>
            </a:r>
            <a:endParaRPr lang="en-IN"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stretch>
            <a:fillRect/>
          </a:stretch>
        </p:blipFill>
        <p:spPr>
          <a:xfrm>
            <a:off x="10955655" y="5746115"/>
            <a:ext cx="1236345" cy="111188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wireshark capture ikev1 aggressive mode messag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02858" y="1546756"/>
            <a:ext cx="7448550" cy="22574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43933" y="143933"/>
            <a:ext cx="10481733" cy="7940635"/>
          </a:xfrm>
          <a:prstGeom prst="rect">
            <a:avLst/>
          </a:prstGeom>
          <a:noFill/>
        </p:spPr>
        <p:txBody>
          <a:bodyPr wrap="square">
            <a:spAutoFit/>
          </a:bodyPr>
          <a:lstStyle/>
          <a:p>
            <a:pPr algn="l"/>
            <a:r>
              <a:rPr lang="en-IN" sz="2000"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rPr>
              <a:t>Message 3:</a:t>
            </a:r>
            <a:endParaRPr lang="en-IN" sz="2000" dirty="0">
              <a:solidFill>
                <a:schemeClr val="accent2">
                  <a:lumMod val="40000"/>
                  <a:lumOff val="60000"/>
                </a:schemeClr>
              </a:solidFill>
              <a:latin typeface="Calibri" panose="020F0502020204030204" pitchFamily="34" charset="0"/>
              <a:ea typeface="Calibri" panose="020F0502020204030204" pitchFamily="34" charset="0"/>
              <a:cs typeface="Calibri" panose="020F0502020204030204" pitchFamily="34" charset="0"/>
            </a:endParaRPr>
          </a:p>
          <a:p>
            <a:pPr algn="l"/>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Both peers have everything they need, the last message from the initiator is a hash that is used for authentication.</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Our IKE phase 1 tunnel is now up and running and we are ready to continue with IKE phase 2.</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pPr algn="l"/>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pPr algn="l"/>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pPr algn="l"/>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pPr algn="l"/>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r>
              <a:rPr lang="en-IN" sz="2000"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rPr>
              <a:t>IKE Phase 2:</a:t>
            </a:r>
            <a:endParaRPr lang="en-IN" sz="2000"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1600"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The IKE phase 2 tunnel (IPsec tunnel) will be actually used to protect user data. There is only one mode to build the IKE phase 2 tunnel which is called </a:t>
            </a:r>
            <a:r>
              <a:rPr lang="en-US" sz="16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Q</a:t>
            </a:r>
            <a:r>
              <a:rPr lang="en-US" sz="160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uick mode. </a:t>
            </a:r>
            <a:endParaRPr lang="en-US" sz="160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1600"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sz="1600"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Just like in IKE phase 1, our peers will negotiate about a number of items:</a:t>
            </a:r>
            <a:endParaRPr lang="en-US" sz="1600"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Arial" panose="020B0604020202020204" pitchFamily="34" charset="0"/>
              <a:buChar char="•"/>
            </a:pPr>
            <a:r>
              <a:rPr lang="en-US" sz="1600" b="1"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IPsec Protocol</a:t>
            </a:r>
            <a:r>
              <a:rPr lang="en-US" sz="1600"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 do we use AH or ESP?</a:t>
            </a:r>
            <a:endParaRPr lang="en-US" sz="1600"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Arial" panose="020B0604020202020204" pitchFamily="34" charset="0"/>
              <a:buChar char="•"/>
            </a:pPr>
            <a:r>
              <a:rPr lang="en-US" sz="1600" b="1"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Encapsulation Mode</a:t>
            </a:r>
            <a:r>
              <a:rPr lang="en-US" sz="1600"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 transport or tunnel mode?</a:t>
            </a:r>
            <a:endParaRPr lang="en-US" sz="1600"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Arial" panose="020B0604020202020204" pitchFamily="34" charset="0"/>
              <a:buChar char="•"/>
            </a:pPr>
            <a:r>
              <a:rPr lang="en-US" sz="1600" b="1"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Encryption</a:t>
            </a:r>
            <a:r>
              <a:rPr lang="en-US" sz="1600"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 what encryption algorithm do we use? DES, 3DES or AES?</a:t>
            </a:r>
            <a:endParaRPr lang="en-US" sz="1600"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Arial" panose="020B0604020202020204" pitchFamily="34" charset="0"/>
              <a:buChar char="•"/>
            </a:pPr>
            <a:r>
              <a:rPr lang="en-US" sz="1600" b="1"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Authentication</a:t>
            </a:r>
            <a:r>
              <a:rPr lang="en-US" sz="1600"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 what authentication algorithm do we use? MD5 or SHA?</a:t>
            </a:r>
            <a:endParaRPr lang="en-US" sz="1600"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Arial" panose="020B0604020202020204" pitchFamily="34" charset="0"/>
              <a:buChar char="•"/>
            </a:pPr>
            <a:r>
              <a:rPr lang="en-US" sz="1600" b="1"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Lifetime</a:t>
            </a:r>
            <a:r>
              <a:rPr lang="en-US" sz="1600"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 how long is the IKE phase 2 tunnel valid? When the tunnel is about to expire, we will refresh the keying material.</a:t>
            </a:r>
            <a:endParaRPr lang="en-US" sz="1600"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Arial" panose="020B0604020202020204" pitchFamily="34" charset="0"/>
              <a:buChar char="•"/>
            </a:pPr>
            <a:r>
              <a:rPr lang="en-US" sz="1600" b="1"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(Optional) DH exchange</a:t>
            </a:r>
            <a:r>
              <a:rPr lang="en-US" sz="1600"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 used for PFS (Perfect Forward Secrecy).</a:t>
            </a:r>
            <a:endParaRPr lang="en-US" sz="1600"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endParaRPr lang="en-IN" sz="1600"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endParaRPr lang="en-IN" sz="2000"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IN" sz="2000"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stretch>
            <a:fillRect/>
          </a:stretch>
        </p:blipFill>
        <p:spPr>
          <a:xfrm>
            <a:off x="10955655" y="5746115"/>
            <a:ext cx="1236345" cy="111188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7733" y="110067"/>
            <a:ext cx="8983133" cy="6463308"/>
          </a:xfrm>
          <a:prstGeom prst="rect">
            <a:avLst/>
          </a:prstGeom>
          <a:noFill/>
        </p:spPr>
        <p:txBody>
          <a:bodyPr wrap="square">
            <a:spAutoFit/>
          </a:bodyPr>
          <a:lstStyle/>
          <a:p>
            <a:pPr algn="l"/>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This negotiation happens within the protection of our IKE phase 1 tunnel so we can’t see anything.</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IN"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r>
              <a:rPr lang="en-IN" sz="2000"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rPr>
              <a:t>Message 1:</a:t>
            </a:r>
            <a:endParaRPr lang="en-IN" sz="2000"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IN" sz="2000" dirty="0">
              <a:solidFill>
                <a:schemeClr val="accent2">
                  <a:lumMod val="40000"/>
                  <a:lumOff val="60000"/>
                </a:schemeClr>
              </a:solidFill>
              <a:latin typeface="Calibri" panose="020F0502020204030204" pitchFamily="34" charset="0"/>
              <a:ea typeface="Calibri" panose="020F0502020204030204" pitchFamily="34" charset="0"/>
              <a:cs typeface="Calibri" panose="020F0502020204030204" pitchFamily="34" charset="0"/>
            </a:endParaRPr>
          </a:p>
          <a:p>
            <a:pPr algn="l"/>
            <a:endParaRPr lang="en-IN" sz="2000"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IN" sz="2000" dirty="0">
              <a:solidFill>
                <a:schemeClr val="accent2">
                  <a:lumMod val="40000"/>
                  <a:lumOff val="60000"/>
                </a:schemeClr>
              </a:solidFill>
              <a:latin typeface="Calibri" panose="020F0502020204030204" pitchFamily="34" charset="0"/>
              <a:ea typeface="Calibri" panose="020F0502020204030204" pitchFamily="34" charset="0"/>
              <a:cs typeface="Calibri" panose="020F0502020204030204" pitchFamily="34" charset="0"/>
            </a:endParaRPr>
          </a:p>
          <a:p>
            <a:pPr algn="l"/>
            <a:endParaRPr lang="en-IN" sz="2000"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IN" sz="2000" dirty="0">
              <a:solidFill>
                <a:schemeClr val="accent2">
                  <a:lumMod val="40000"/>
                  <a:lumOff val="60000"/>
                </a:schemeClr>
              </a:solidFill>
              <a:latin typeface="Calibri" panose="020F0502020204030204" pitchFamily="34" charset="0"/>
              <a:ea typeface="Calibri" panose="020F0502020204030204" pitchFamily="34" charset="0"/>
              <a:cs typeface="Calibri" panose="020F0502020204030204" pitchFamily="34" charset="0"/>
            </a:endParaRPr>
          </a:p>
          <a:p>
            <a:pPr algn="l"/>
            <a:endParaRPr lang="en-IN" sz="2000"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IN" sz="2000" dirty="0">
              <a:solidFill>
                <a:schemeClr val="accent2">
                  <a:lumMod val="40000"/>
                  <a:lumOff val="60000"/>
                </a:schemeClr>
              </a:solidFill>
              <a:latin typeface="Calibri" panose="020F0502020204030204" pitchFamily="34" charset="0"/>
              <a:ea typeface="Calibri" panose="020F0502020204030204" pitchFamily="34" charset="0"/>
              <a:cs typeface="Calibri" panose="020F0502020204030204" pitchFamily="34" charset="0"/>
            </a:endParaRPr>
          </a:p>
          <a:p>
            <a:pPr algn="l"/>
            <a:endParaRPr lang="en-IN" sz="2000"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IN" sz="2000" dirty="0">
              <a:solidFill>
                <a:schemeClr val="accent2">
                  <a:lumMod val="40000"/>
                  <a:lumOff val="60000"/>
                </a:schemeClr>
              </a:solidFill>
              <a:latin typeface="Calibri" panose="020F0502020204030204" pitchFamily="34" charset="0"/>
              <a:ea typeface="Calibri" panose="020F0502020204030204" pitchFamily="34" charset="0"/>
              <a:cs typeface="Calibri" panose="020F0502020204030204" pitchFamily="34" charset="0"/>
            </a:endParaRPr>
          </a:p>
          <a:p>
            <a:r>
              <a:rPr lang="en-IN" sz="2000"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rPr>
              <a:t>Message 2:</a:t>
            </a:r>
            <a:endParaRPr lang="en-IN" sz="2000"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endParaRPr>
          </a:p>
          <a:p>
            <a:endParaRPr lang="en-IN" sz="2000"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IN" sz="2000"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IN" sz="2000"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IN" sz="2000" dirty="0">
              <a:solidFill>
                <a:schemeClr val="accent2">
                  <a:lumMod val="40000"/>
                  <a:lumOff val="60000"/>
                </a:schemeClr>
              </a:solidFill>
              <a:latin typeface="Calibri" panose="020F0502020204030204" pitchFamily="34" charset="0"/>
              <a:ea typeface="Calibri" panose="020F0502020204030204" pitchFamily="34" charset="0"/>
              <a:cs typeface="Calibri" panose="020F0502020204030204" pitchFamily="34" charset="0"/>
            </a:endParaRPr>
          </a:p>
          <a:p>
            <a:pPr algn="l"/>
            <a:endParaRPr lang="en-IN" sz="2000"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IN" sz="2000" dirty="0">
              <a:solidFill>
                <a:schemeClr val="accent2">
                  <a:lumMod val="40000"/>
                  <a:lumOff val="60000"/>
                </a:schemeClr>
              </a:solidFill>
              <a:latin typeface="Calibri" panose="020F0502020204030204" pitchFamily="34" charset="0"/>
              <a:ea typeface="Calibri" panose="020F0502020204030204" pitchFamily="34" charset="0"/>
              <a:cs typeface="Calibri" panose="020F0502020204030204" pitchFamily="34" charset="0"/>
            </a:endParaRPr>
          </a:p>
          <a:p>
            <a:pPr algn="l"/>
            <a:endParaRPr lang="en-IN" sz="2000"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18434" name="Picture 2" descr="Wireshark Capture IKE Quick Mode Message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53041" y="1372130"/>
            <a:ext cx="7562850" cy="2400300"/>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descr="Wireshark Capture IKE Quick Mode Messag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3041" y="4449233"/>
            <a:ext cx="7600950" cy="23241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10955655" y="5746115"/>
            <a:ext cx="1236345" cy="11118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8467"/>
            <a:ext cx="12192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Rounded Corners 6"/>
          <p:cNvSpPr/>
          <p:nvPr/>
        </p:nvSpPr>
        <p:spPr>
          <a:xfrm>
            <a:off x="1214967" y="2853267"/>
            <a:ext cx="9762066" cy="812800"/>
          </a:xfrm>
          <a:prstGeom prst="round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400" dirty="0">
                <a:solidFill>
                  <a:srgbClr val="002060"/>
                </a:solidFill>
              </a:rPr>
              <a:t>IPSEC (Internet Protocol Security)</a:t>
            </a:r>
            <a:endParaRPr lang="en-IN" sz="4400" dirty="0">
              <a:solidFill>
                <a:srgbClr val="002060"/>
              </a:solidFill>
            </a:endParaRPr>
          </a:p>
        </p:txBody>
      </p:sp>
      <p:pic>
        <p:nvPicPr>
          <p:cNvPr id="4" name="Picture 3"/>
          <p:cNvPicPr>
            <a:picLocks noChangeAspect="1"/>
          </p:cNvPicPr>
          <p:nvPr/>
        </p:nvPicPr>
        <p:blipFill>
          <a:blip r:embed="rId2"/>
          <a:stretch>
            <a:fillRect/>
          </a:stretch>
        </p:blipFill>
        <p:spPr>
          <a:xfrm>
            <a:off x="10955655" y="5746115"/>
            <a:ext cx="1236345" cy="111188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Wireshark Capture IKE Quick Mode Messag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33992" y="612775"/>
            <a:ext cx="7600950" cy="23812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27000" y="110067"/>
            <a:ext cx="9017000" cy="7109639"/>
          </a:xfrm>
          <a:prstGeom prst="rect">
            <a:avLst/>
          </a:prstGeom>
          <a:noFill/>
        </p:spPr>
        <p:txBody>
          <a:bodyPr wrap="square">
            <a:spAutoFit/>
          </a:bodyPr>
          <a:lstStyle/>
          <a:p>
            <a:r>
              <a:rPr lang="en-IN" sz="1800"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rPr>
              <a:t>Message 3:</a:t>
            </a:r>
            <a:endParaRPr lang="en-IN" sz="1800"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endParaRPr>
          </a:p>
          <a:p>
            <a:endParaRPr lang="en-IN" dirty="0">
              <a:solidFill>
                <a:schemeClr val="accent2">
                  <a:lumMod val="40000"/>
                  <a:lumOff val="60000"/>
                </a:schemeClr>
              </a:solidFill>
              <a:latin typeface="Calibri" panose="020F0502020204030204" pitchFamily="34" charset="0"/>
              <a:ea typeface="Calibri" panose="020F0502020204030204" pitchFamily="34" charset="0"/>
              <a:cs typeface="Calibri" panose="020F0502020204030204" pitchFamily="34" charset="0"/>
            </a:endParaRPr>
          </a:p>
          <a:p>
            <a:endParaRPr lang="en-IN" sz="1800"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endParaRPr>
          </a:p>
          <a:p>
            <a:endParaRPr lang="en-IN" dirty="0">
              <a:solidFill>
                <a:schemeClr val="accent2">
                  <a:lumMod val="40000"/>
                  <a:lumOff val="60000"/>
                </a:schemeClr>
              </a:solidFill>
              <a:latin typeface="Calibri" panose="020F0502020204030204" pitchFamily="34" charset="0"/>
              <a:ea typeface="Calibri" panose="020F0502020204030204" pitchFamily="34" charset="0"/>
              <a:cs typeface="Calibri" panose="020F0502020204030204" pitchFamily="34" charset="0"/>
            </a:endParaRPr>
          </a:p>
          <a:p>
            <a:endParaRPr lang="en-IN" sz="1800"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endParaRPr>
          </a:p>
          <a:p>
            <a:endParaRPr lang="en-IN" dirty="0">
              <a:solidFill>
                <a:schemeClr val="accent2">
                  <a:lumMod val="40000"/>
                  <a:lumOff val="60000"/>
                </a:schemeClr>
              </a:solidFill>
              <a:latin typeface="Calibri" panose="020F0502020204030204" pitchFamily="34" charset="0"/>
              <a:ea typeface="Calibri" panose="020F0502020204030204" pitchFamily="34" charset="0"/>
              <a:cs typeface="Calibri" panose="020F0502020204030204" pitchFamily="34" charset="0"/>
            </a:endParaRPr>
          </a:p>
          <a:p>
            <a:endParaRPr lang="en-IN" sz="1800"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endParaRPr>
          </a:p>
          <a:p>
            <a:endParaRPr lang="en-IN" dirty="0">
              <a:solidFill>
                <a:schemeClr val="accent2">
                  <a:lumMod val="40000"/>
                  <a:lumOff val="60000"/>
                </a:schemeClr>
              </a:solidFill>
              <a:latin typeface="Calibri" panose="020F0502020204030204" pitchFamily="34" charset="0"/>
              <a:ea typeface="Calibri" panose="020F0502020204030204" pitchFamily="34" charset="0"/>
              <a:cs typeface="Calibri" panose="020F0502020204030204" pitchFamily="34" charset="0"/>
            </a:endParaRPr>
          </a:p>
          <a:p>
            <a:endParaRPr lang="en-IN" sz="1800"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endParaRPr>
          </a:p>
          <a:p>
            <a:endParaRPr lang="en-IN" dirty="0">
              <a:solidFill>
                <a:schemeClr val="accent2">
                  <a:lumMod val="40000"/>
                  <a:lumOff val="60000"/>
                </a:schemeClr>
              </a:solidFill>
              <a:latin typeface="Calibri" panose="020F0502020204030204" pitchFamily="34" charset="0"/>
              <a:ea typeface="Calibri" panose="020F0502020204030204" pitchFamily="34" charset="0"/>
              <a:cs typeface="Calibri" panose="020F0502020204030204" pitchFamily="34" charset="0"/>
            </a:endParaRPr>
          </a:p>
          <a:p>
            <a:endParaRPr lang="en-IN" sz="1800"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endParaRPr>
          </a:p>
          <a:p>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Once IKE phase 2 has completed, we are finally ready to protect some user data.</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endParaRPr lang="en-US"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endParaRPr lang="en-US"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pPr algn="l"/>
            <a:r>
              <a:rPr lang="en-US" sz="2400"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rPr>
              <a:t>IPsec Protocols:</a:t>
            </a:r>
            <a:endParaRPr lang="en-US" sz="2400"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AH and/or ESP are the two protocols that we use to actually protect user data. Both of them can be used in transport or tunnel mode, let’s walk through all the possible options.</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pPr algn="l"/>
            <a:r>
              <a:rPr lang="en-US" sz="2000"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rPr>
              <a:t>Authentication Header Protocol:</a:t>
            </a:r>
            <a:endParaRPr lang="en-US" sz="2000"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AH offers authentication and integrity but it doesn’t offer any encryption. It protects the IP packet by calculating a hash value over almost all fields in the IP header. The fields it excludes are the ones that can be changed in transit (TTL and header checksum).</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endParaRPr lang="en-IN"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2"/>
          <a:stretch>
            <a:fillRect/>
          </a:stretch>
        </p:blipFill>
        <p:spPr>
          <a:xfrm>
            <a:off x="10955655" y="5746115"/>
            <a:ext cx="1236345" cy="111188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4667" y="93133"/>
            <a:ext cx="10354733" cy="954107"/>
          </a:xfrm>
          <a:prstGeom prst="rect">
            <a:avLst/>
          </a:prstGeom>
          <a:noFill/>
        </p:spPr>
        <p:txBody>
          <a:bodyPr wrap="square">
            <a:spAutoFit/>
          </a:bodyPr>
          <a:lstStyle/>
          <a:p>
            <a:pPr algn="l"/>
            <a:r>
              <a:rPr lang="en-IN" sz="2000"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rPr>
              <a:t>Transport Mode:</a:t>
            </a:r>
            <a:endParaRPr lang="en-IN" sz="2000" dirty="0">
              <a:solidFill>
                <a:schemeClr val="accent2">
                  <a:lumMod val="40000"/>
                  <a:lumOff val="60000"/>
                </a:schemeClr>
              </a:solidFill>
              <a:latin typeface="Calibri" panose="020F0502020204030204" pitchFamily="34" charset="0"/>
              <a:ea typeface="Calibri" panose="020F0502020204030204" pitchFamily="34" charset="0"/>
              <a:cs typeface="Calibri" panose="020F0502020204030204" pitchFamily="34" charset="0"/>
            </a:endParaRPr>
          </a:p>
          <a:p>
            <a:pPr algn="l"/>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Transport mode is simple, it just adds an AH header after the IP header. Here’s an example of an IP packet that carries some TCP traffic</a:t>
            </a:r>
            <a:endParaRPr lang="en-IN"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20484" name="Picture 4" descr="IPsec AH Transport Mode IP Packe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80820" y="922862"/>
            <a:ext cx="6725179" cy="210321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84667" y="3240257"/>
            <a:ext cx="10354733" cy="1231106"/>
          </a:xfrm>
          <a:prstGeom prst="rect">
            <a:avLst/>
          </a:prstGeom>
          <a:noFill/>
        </p:spPr>
        <p:txBody>
          <a:bodyPr wrap="square">
            <a:spAutoFit/>
          </a:bodyPr>
          <a:lstStyle/>
          <a:p>
            <a:pPr algn="l"/>
            <a:r>
              <a:rPr lang="en-US" sz="2000"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rPr>
              <a:t>Tunnel Mode:</a:t>
            </a:r>
            <a:endParaRPr lang="en-US" sz="2000"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With tunnel mode we add a new IP header on top of the original IP packet. This could be useful when you are using private IP addresses and you need to tunnel your traffic over the Internet. It’s possible with AH but it doesn’t offer encryption:</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20486" name="Picture 6" descr="IPsec AH Tunnel Mode IP Pack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0820" y="4300063"/>
            <a:ext cx="6725179" cy="236431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a:off x="10955655" y="5746115"/>
            <a:ext cx="1236345" cy="111188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7733" y="67733"/>
            <a:ext cx="10329334" cy="6801862"/>
          </a:xfrm>
          <a:prstGeom prst="rect">
            <a:avLst/>
          </a:prstGeom>
          <a:noFill/>
        </p:spPr>
        <p:txBody>
          <a:bodyPr wrap="square">
            <a:spAutoFit/>
          </a:bodyPr>
          <a:lstStyle/>
          <a:p>
            <a:pPr algn="l"/>
            <a:r>
              <a:rPr lang="en-US" sz="2000"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rPr>
              <a:t>ESP (Encapsulating Security Payload) Protocol:</a:t>
            </a:r>
            <a:endParaRPr lang="en-US" sz="2000"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2000" dirty="0">
              <a:solidFill>
                <a:schemeClr val="accent2">
                  <a:lumMod val="40000"/>
                  <a:lumOff val="60000"/>
                </a:schemeClr>
              </a:solidFill>
              <a:latin typeface="Calibri" panose="020F0502020204030204" pitchFamily="34" charset="0"/>
              <a:ea typeface="Calibri" panose="020F0502020204030204" pitchFamily="34" charset="0"/>
              <a:cs typeface="Calibri" panose="020F0502020204030204" pitchFamily="34" charset="0"/>
            </a:endParaRPr>
          </a:p>
          <a:p>
            <a:pPr algn="l"/>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ESP is the more popular choice of the two since it allows you to encrypt IP traffic along with Authentication and Integrity. We can use it in transport or tunnel mode.</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pPr algn="l"/>
            <a:r>
              <a:rPr lang="en-US"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rPr>
              <a:t>Transport Mode:</a:t>
            </a:r>
            <a:endParaRPr lang="en-US"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When we use transport mode, we use the original IP header and insert an ESP header. Here’s what it looks like:</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pPr algn="l"/>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pPr algn="l"/>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pPr algn="l"/>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pPr algn="l"/>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pPr algn="l"/>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pPr algn="l"/>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Above you can see that we add an ESP header and trailer. Our transport layer (TCP for example) and payload will be encrypted. It also offers authentication but unlike AH, it’s not for the entire IP packet.</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21506" name="Picture 2" descr="ipsec esp transport mode ip packe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0522" y="2788410"/>
            <a:ext cx="9344025" cy="27336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2"/>
          <a:stretch>
            <a:fillRect/>
          </a:stretch>
        </p:blipFill>
        <p:spPr>
          <a:xfrm>
            <a:off x="10955655" y="5746115"/>
            <a:ext cx="1236345" cy="111188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4667" y="152400"/>
            <a:ext cx="10337800" cy="1261884"/>
          </a:xfrm>
          <a:prstGeom prst="rect">
            <a:avLst/>
          </a:prstGeom>
          <a:noFill/>
        </p:spPr>
        <p:txBody>
          <a:bodyPr wrap="square">
            <a:spAutoFit/>
          </a:bodyPr>
          <a:lstStyle/>
          <a:p>
            <a:pPr algn="l"/>
            <a:r>
              <a:rPr lang="en-US" sz="2000"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rPr>
              <a:t>Tunnel Mode:</a:t>
            </a:r>
            <a:endParaRPr lang="en-US" sz="2000"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sz="2000"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This is where we use a new IP header which is useful for site-to-site VPNs. It’s similar to transport mode but we add a new header. The original IP header is now also encrypted.</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22530" name="Picture 2" descr="ipsec esp tunnel mode ip packe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8697" y="1803400"/>
            <a:ext cx="10963275" cy="27432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2"/>
          <a:stretch>
            <a:fillRect/>
          </a:stretch>
        </p:blipFill>
        <p:spPr>
          <a:xfrm>
            <a:off x="10955655" y="5746115"/>
            <a:ext cx="1236345" cy="111188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3133" y="93133"/>
            <a:ext cx="10286999" cy="6771084"/>
          </a:xfrm>
          <a:prstGeom prst="rect">
            <a:avLst/>
          </a:prstGeom>
          <a:noFill/>
        </p:spPr>
        <p:txBody>
          <a:bodyPr wrap="square">
            <a:spAutoFit/>
          </a:bodyPr>
          <a:lstStyle/>
          <a:p>
            <a:r>
              <a:rPr lang="en-IN" dirty="0">
                <a:solidFill>
                  <a:schemeClr val="accent2">
                    <a:lumMod val="40000"/>
                    <a:lumOff val="60000"/>
                  </a:schemeClr>
                </a:solidFill>
                <a:latin typeface="Calibri" panose="020F0502020204030204" pitchFamily="34" charset="0"/>
                <a:ea typeface="Calibri" panose="020F0502020204030204" pitchFamily="34" charset="0"/>
                <a:cs typeface="Calibri" panose="020F0502020204030204" pitchFamily="34" charset="0"/>
              </a:rPr>
              <a:t>Configuration:</a:t>
            </a:r>
            <a:endParaRPr lang="en-IN" dirty="0">
              <a:solidFill>
                <a:schemeClr val="accent2">
                  <a:lumMod val="40000"/>
                  <a:lumOff val="60000"/>
                </a:schemeClr>
              </a:solidFill>
              <a:latin typeface="Calibri" panose="020F0502020204030204" pitchFamily="34" charset="0"/>
              <a:ea typeface="Calibri" panose="020F0502020204030204" pitchFamily="34" charset="0"/>
              <a:cs typeface="Calibri" panose="020F0502020204030204" pitchFamily="34" charset="0"/>
            </a:endParaRPr>
          </a:p>
          <a:p>
            <a:endParaRPr lang="en-IN" sz="1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r>
              <a:rPr lang="en-IN" sz="1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Before configuring the IPsec make sure you will have the reachability between the remote networks.</a:t>
            </a:r>
            <a:endParaRPr lang="en-IN" sz="1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endParaRPr lang="en-IN" sz="1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r>
              <a:rPr lang="en-IN" sz="1400" dirty="0">
                <a:solidFill>
                  <a:schemeClr val="accent2">
                    <a:lumMod val="40000"/>
                    <a:lumOff val="60000"/>
                  </a:schemeClr>
                </a:solidFill>
                <a:latin typeface="Calibri" panose="020F0502020204030204" pitchFamily="34" charset="0"/>
                <a:ea typeface="Calibri" panose="020F0502020204030204" pitchFamily="34" charset="0"/>
                <a:cs typeface="Calibri" panose="020F0502020204030204" pitchFamily="34" charset="0"/>
              </a:rPr>
              <a:t>R1: </a:t>
            </a:r>
            <a:endParaRPr lang="en-IN" sz="1400" dirty="0">
              <a:solidFill>
                <a:schemeClr val="accent2">
                  <a:lumMod val="40000"/>
                  <a:lumOff val="60000"/>
                </a:schemeClr>
              </a:solidFill>
              <a:latin typeface="Calibri" panose="020F0502020204030204" pitchFamily="34" charset="0"/>
              <a:ea typeface="Calibri" panose="020F0502020204030204" pitchFamily="34" charset="0"/>
              <a:cs typeface="Calibri" panose="020F0502020204030204" pitchFamily="34" charset="0"/>
            </a:endParaRPr>
          </a:p>
          <a:p>
            <a:r>
              <a:rPr lang="en-IN" sz="1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First step is to configure an ISAKMP Phase 1 policy:</a:t>
            </a:r>
            <a:endParaRPr lang="en-IN" sz="1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endParaRPr lang="en-IN" sz="1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r>
              <a:rPr lang="en-IN" sz="1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crypto </a:t>
            </a:r>
            <a:r>
              <a:rPr lang="en-IN" sz="1400" dirty="0" err="1">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isakmp</a:t>
            </a:r>
            <a:r>
              <a:rPr lang="en-IN" sz="1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 policy 1</a:t>
            </a:r>
            <a:endParaRPr lang="en-IN" sz="1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r>
              <a:rPr lang="en-IN" sz="1400" dirty="0" err="1">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encr</a:t>
            </a:r>
            <a:r>
              <a:rPr lang="en-IN" sz="1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 3des</a:t>
            </a:r>
            <a:endParaRPr lang="en-IN" sz="1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r>
              <a:rPr lang="en-IN" sz="1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hash md5</a:t>
            </a:r>
            <a:endParaRPr lang="en-IN" sz="1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r>
              <a:rPr lang="en-IN" sz="1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authentication pre-share</a:t>
            </a:r>
            <a:endParaRPr lang="en-IN" sz="1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r>
              <a:rPr lang="en-IN" sz="1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group 2</a:t>
            </a:r>
            <a:endParaRPr lang="en-IN" sz="1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r>
              <a:rPr lang="en-IN" sz="1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lifetime 86400</a:t>
            </a:r>
            <a:endParaRPr lang="en-IN" sz="1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r>
              <a:rPr lang="en-IN" sz="1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exit</a:t>
            </a:r>
            <a:endParaRPr lang="en-IN" sz="1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r>
              <a:rPr lang="en-IN" sz="1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crypto </a:t>
            </a:r>
            <a:r>
              <a:rPr lang="en-IN" sz="1400" dirty="0" err="1">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isakmp</a:t>
            </a:r>
            <a:r>
              <a:rPr lang="en-IN" sz="1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 key RTL address 1.1.1.2</a:t>
            </a:r>
            <a:endParaRPr lang="en-IN" sz="1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r>
              <a:rPr lang="en-IN" sz="1400" dirty="0" err="1">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ip</a:t>
            </a:r>
            <a:r>
              <a:rPr lang="en-IN" sz="1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 access-list extended VPN-TRAFFIC</a:t>
            </a:r>
            <a:endParaRPr lang="en-IN" sz="1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r>
              <a:rPr lang="en-IN" sz="1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permit </a:t>
            </a:r>
            <a:r>
              <a:rPr lang="en-IN" sz="1400" dirty="0" err="1">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ip</a:t>
            </a:r>
            <a:r>
              <a:rPr lang="en-IN" sz="1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 10.10.10.0 0.0.0.255 20.20.20.0 0.0.0.255</a:t>
            </a:r>
            <a:endParaRPr lang="en-IN" sz="1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r>
              <a:rPr lang="en-IN" sz="1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exit</a:t>
            </a:r>
            <a:endParaRPr lang="en-IN" sz="1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endParaRPr lang="en-IN" sz="1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r>
              <a:rPr lang="en-IN" sz="1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ISAKMP Phase 2 policy:</a:t>
            </a:r>
            <a:endParaRPr lang="en-IN" sz="1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endParaRPr lang="en-IN" sz="1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r>
              <a:rPr lang="en-IN" sz="1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crypto </a:t>
            </a:r>
            <a:r>
              <a:rPr lang="en-IN" sz="1400" dirty="0" err="1">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ipsec</a:t>
            </a:r>
            <a:r>
              <a:rPr lang="en-IN" sz="1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 transform-set TS esp-3des esp-md5-hmac</a:t>
            </a:r>
            <a:endParaRPr lang="en-IN" sz="1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r>
              <a:rPr lang="en-IN" sz="1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crypto map CMAP 10 </a:t>
            </a:r>
            <a:r>
              <a:rPr lang="en-IN" sz="1400" dirty="0" err="1">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ipsec-isakmp</a:t>
            </a:r>
            <a:endParaRPr lang="en-IN" sz="1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r>
              <a:rPr lang="en-IN" sz="1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set peer 1.1.1.2</a:t>
            </a:r>
            <a:endParaRPr lang="en-IN" sz="1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r>
              <a:rPr lang="en-IN" sz="1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set transform-set TS</a:t>
            </a:r>
            <a:endParaRPr lang="en-IN" sz="1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r>
              <a:rPr lang="en-IN" sz="1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match address VPN-TRAFFIC</a:t>
            </a:r>
            <a:endParaRPr lang="en-IN" sz="1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r>
              <a:rPr lang="en-IN" sz="1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exit</a:t>
            </a:r>
            <a:endParaRPr lang="en-IN" sz="1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endParaRPr lang="en-IN" sz="1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r>
              <a:rPr lang="en-IN" sz="1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interface GigabitEthernet3/0</a:t>
            </a:r>
            <a:endParaRPr lang="en-IN" sz="1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r>
              <a:rPr lang="en-IN" sz="1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crypto map CMAP</a:t>
            </a:r>
            <a:endParaRPr lang="en-IN" sz="1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r>
              <a:rPr lang="en-IN" sz="1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exit</a:t>
            </a:r>
            <a:endParaRPr lang="en-IN" sz="1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1"/>
          <a:stretch>
            <a:fillRect/>
          </a:stretch>
        </p:blipFill>
        <p:spPr>
          <a:xfrm>
            <a:off x="10955655" y="5746115"/>
            <a:ext cx="1236345" cy="111188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0067" y="93132"/>
            <a:ext cx="10303933" cy="6340197"/>
          </a:xfrm>
          <a:prstGeom prst="rect">
            <a:avLst/>
          </a:prstGeom>
          <a:noFill/>
        </p:spPr>
        <p:txBody>
          <a:bodyPr wrap="square">
            <a:spAutoFit/>
          </a:bodyPr>
          <a:lstStyle/>
          <a:p>
            <a:r>
              <a:rPr lang="en-IN" sz="1400" dirty="0">
                <a:solidFill>
                  <a:schemeClr val="accent2">
                    <a:lumMod val="40000"/>
                    <a:lumOff val="60000"/>
                  </a:schemeClr>
                </a:solidFill>
                <a:latin typeface="Calibri" panose="020F0502020204030204" pitchFamily="34" charset="0"/>
                <a:ea typeface="Calibri" panose="020F0502020204030204" pitchFamily="34" charset="0"/>
                <a:cs typeface="Calibri" panose="020F0502020204030204" pitchFamily="34" charset="0"/>
              </a:rPr>
              <a:t>R2: </a:t>
            </a:r>
            <a:endParaRPr lang="en-IN" sz="1400" dirty="0">
              <a:latin typeface="Calibri" panose="020F0502020204030204" pitchFamily="34" charset="0"/>
              <a:ea typeface="Calibri" panose="020F0502020204030204" pitchFamily="34" charset="0"/>
              <a:cs typeface="Calibri" panose="020F0502020204030204" pitchFamily="34" charset="0"/>
            </a:endParaRPr>
          </a:p>
          <a:p>
            <a:r>
              <a:rPr lang="en-IN" sz="1400" dirty="0">
                <a:latin typeface="Calibri" panose="020F0502020204030204" pitchFamily="34" charset="0"/>
                <a:ea typeface="Calibri" panose="020F0502020204030204" pitchFamily="34" charset="0"/>
                <a:cs typeface="Calibri" panose="020F0502020204030204" pitchFamily="34" charset="0"/>
              </a:rPr>
              <a:t>First step is to configure an ISAKMP Phase 1 policy:</a:t>
            </a:r>
            <a:endParaRPr lang="en-IN" sz="1400" dirty="0">
              <a:latin typeface="Calibri" panose="020F0502020204030204" pitchFamily="34" charset="0"/>
              <a:ea typeface="Calibri" panose="020F0502020204030204" pitchFamily="34" charset="0"/>
              <a:cs typeface="Calibri" panose="020F0502020204030204" pitchFamily="34" charset="0"/>
            </a:endParaRPr>
          </a:p>
          <a:p>
            <a:endParaRPr lang="en-IN" sz="1400" dirty="0">
              <a:latin typeface="Calibri" panose="020F0502020204030204" pitchFamily="34" charset="0"/>
              <a:ea typeface="Calibri" panose="020F0502020204030204" pitchFamily="34" charset="0"/>
              <a:cs typeface="Calibri" panose="020F0502020204030204" pitchFamily="34" charset="0"/>
            </a:endParaRPr>
          </a:p>
          <a:p>
            <a:r>
              <a:rPr lang="en-IN" sz="1400" dirty="0">
                <a:latin typeface="Calibri" panose="020F0502020204030204" pitchFamily="34" charset="0"/>
                <a:ea typeface="Calibri" panose="020F0502020204030204" pitchFamily="34" charset="0"/>
                <a:cs typeface="Calibri" panose="020F0502020204030204" pitchFamily="34" charset="0"/>
              </a:rPr>
              <a:t>crypto </a:t>
            </a:r>
            <a:r>
              <a:rPr lang="en-IN" sz="1400" dirty="0" err="1">
                <a:latin typeface="Calibri" panose="020F0502020204030204" pitchFamily="34" charset="0"/>
                <a:ea typeface="Calibri" panose="020F0502020204030204" pitchFamily="34" charset="0"/>
                <a:cs typeface="Calibri" panose="020F0502020204030204" pitchFamily="34" charset="0"/>
              </a:rPr>
              <a:t>isakmp</a:t>
            </a:r>
            <a:r>
              <a:rPr lang="en-IN" sz="1400" dirty="0">
                <a:latin typeface="Calibri" panose="020F0502020204030204" pitchFamily="34" charset="0"/>
                <a:ea typeface="Calibri" panose="020F0502020204030204" pitchFamily="34" charset="0"/>
                <a:cs typeface="Calibri" panose="020F0502020204030204" pitchFamily="34" charset="0"/>
              </a:rPr>
              <a:t> policy 1</a:t>
            </a:r>
            <a:endParaRPr lang="en-IN" sz="1400" dirty="0">
              <a:latin typeface="Calibri" panose="020F0502020204030204" pitchFamily="34" charset="0"/>
              <a:ea typeface="Calibri" panose="020F0502020204030204" pitchFamily="34" charset="0"/>
              <a:cs typeface="Calibri" panose="020F0502020204030204" pitchFamily="34" charset="0"/>
            </a:endParaRPr>
          </a:p>
          <a:p>
            <a:r>
              <a:rPr lang="en-IN" sz="1400" dirty="0" err="1">
                <a:latin typeface="Calibri" panose="020F0502020204030204" pitchFamily="34" charset="0"/>
                <a:ea typeface="Calibri" panose="020F0502020204030204" pitchFamily="34" charset="0"/>
                <a:cs typeface="Calibri" panose="020F0502020204030204" pitchFamily="34" charset="0"/>
              </a:rPr>
              <a:t>encr</a:t>
            </a:r>
            <a:r>
              <a:rPr lang="en-IN" sz="1400" dirty="0">
                <a:latin typeface="Calibri" panose="020F0502020204030204" pitchFamily="34" charset="0"/>
                <a:ea typeface="Calibri" panose="020F0502020204030204" pitchFamily="34" charset="0"/>
                <a:cs typeface="Calibri" panose="020F0502020204030204" pitchFamily="34" charset="0"/>
              </a:rPr>
              <a:t> 3des</a:t>
            </a:r>
            <a:endParaRPr lang="en-IN" sz="1400" dirty="0">
              <a:latin typeface="Calibri" panose="020F0502020204030204" pitchFamily="34" charset="0"/>
              <a:ea typeface="Calibri" panose="020F0502020204030204" pitchFamily="34" charset="0"/>
              <a:cs typeface="Calibri" panose="020F0502020204030204" pitchFamily="34" charset="0"/>
            </a:endParaRPr>
          </a:p>
          <a:p>
            <a:r>
              <a:rPr lang="en-IN" sz="1400" dirty="0">
                <a:latin typeface="Calibri" panose="020F0502020204030204" pitchFamily="34" charset="0"/>
                <a:ea typeface="Calibri" panose="020F0502020204030204" pitchFamily="34" charset="0"/>
                <a:cs typeface="Calibri" panose="020F0502020204030204" pitchFamily="34" charset="0"/>
              </a:rPr>
              <a:t>hash md5</a:t>
            </a:r>
            <a:endParaRPr lang="en-IN" sz="1400" dirty="0">
              <a:latin typeface="Calibri" panose="020F0502020204030204" pitchFamily="34" charset="0"/>
              <a:ea typeface="Calibri" panose="020F0502020204030204" pitchFamily="34" charset="0"/>
              <a:cs typeface="Calibri" panose="020F0502020204030204" pitchFamily="34" charset="0"/>
            </a:endParaRPr>
          </a:p>
          <a:p>
            <a:r>
              <a:rPr lang="en-IN" sz="1400" dirty="0">
                <a:latin typeface="Calibri" panose="020F0502020204030204" pitchFamily="34" charset="0"/>
                <a:ea typeface="Calibri" panose="020F0502020204030204" pitchFamily="34" charset="0"/>
                <a:cs typeface="Calibri" panose="020F0502020204030204" pitchFamily="34" charset="0"/>
              </a:rPr>
              <a:t>authentication pre-share</a:t>
            </a:r>
            <a:endParaRPr lang="en-IN" sz="1400" dirty="0">
              <a:latin typeface="Calibri" panose="020F0502020204030204" pitchFamily="34" charset="0"/>
              <a:ea typeface="Calibri" panose="020F0502020204030204" pitchFamily="34" charset="0"/>
              <a:cs typeface="Calibri" panose="020F0502020204030204" pitchFamily="34" charset="0"/>
            </a:endParaRPr>
          </a:p>
          <a:p>
            <a:r>
              <a:rPr lang="en-IN" sz="1400" dirty="0">
                <a:latin typeface="Calibri" panose="020F0502020204030204" pitchFamily="34" charset="0"/>
                <a:ea typeface="Calibri" panose="020F0502020204030204" pitchFamily="34" charset="0"/>
                <a:cs typeface="Calibri" panose="020F0502020204030204" pitchFamily="34" charset="0"/>
              </a:rPr>
              <a:t>group 2</a:t>
            </a:r>
            <a:endParaRPr lang="en-IN" sz="1400" dirty="0">
              <a:latin typeface="Calibri" panose="020F0502020204030204" pitchFamily="34" charset="0"/>
              <a:ea typeface="Calibri" panose="020F0502020204030204" pitchFamily="34" charset="0"/>
              <a:cs typeface="Calibri" panose="020F0502020204030204" pitchFamily="34" charset="0"/>
            </a:endParaRPr>
          </a:p>
          <a:p>
            <a:r>
              <a:rPr lang="en-IN" sz="1400" dirty="0">
                <a:latin typeface="Calibri" panose="020F0502020204030204" pitchFamily="34" charset="0"/>
                <a:ea typeface="Calibri" panose="020F0502020204030204" pitchFamily="34" charset="0"/>
                <a:cs typeface="Calibri" panose="020F0502020204030204" pitchFamily="34" charset="0"/>
              </a:rPr>
              <a:t>lifetime 86400</a:t>
            </a:r>
            <a:endParaRPr lang="en-IN" sz="1400" dirty="0">
              <a:latin typeface="Calibri" panose="020F0502020204030204" pitchFamily="34" charset="0"/>
              <a:ea typeface="Calibri" panose="020F0502020204030204" pitchFamily="34" charset="0"/>
              <a:cs typeface="Calibri" panose="020F0502020204030204" pitchFamily="34" charset="0"/>
            </a:endParaRPr>
          </a:p>
          <a:p>
            <a:r>
              <a:rPr lang="en-IN" sz="1400" dirty="0">
                <a:latin typeface="Calibri" panose="020F0502020204030204" pitchFamily="34" charset="0"/>
                <a:ea typeface="Calibri" panose="020F0502020204030204" pitchFamily="34" charset="0"/>
                <a:cs typeface="Calibri" panose="020F0502020204030204" pitchFamily="34" charset="0"/>
              </a:rPr>
              <a:t>exit</a:t>
            </a:r>
            <a:endParaRPr lang="en-IN" sz="1400" dirty="0">
              <a:latin typeface="Calibri" panose="020F0502020204030204" pitchFamily="34" charset="0"/>
              <a:ea typeface="Calibri" panose="020F0502020204030204" pitchFamily="34" charset="0"/>
              <a:cs typeface="Calibri" panose="020F0502020204030204" pitchFamily="34" charset="0"/>
            </a:endParaRPr>
          </a:p>
          <a:p>
            <a:r>
              <a:rPr lang="en-IN" sz="1400" dirty="0">
                <a:latin typeface="Calibri" panose="020F0502020204030204" pitchFamily="34" charset="0"/>
                <a:ea typeface="Calibri" panose="020F0502020204030204" pitchFamily="34" charset="0"/>
                <a:cs typeface="Calibri" panose="020F0502020204030204" pitchFamily="34" charset="0"/>
              </a:rPr>
              <a:t>crypto </a:t>
            </a:r>
            <a:r>
              <a:rPr lang="en-IN" sz="1400" dirty="0" err="1">
                <a:latin typeface="Calibri" panose="020F0502020204030204" pitchFamily="34" charset="0"/>
                <a:ea typeface="Calibri" panose="020F0502020204030204" pitchFamily="34" charset="0"/>
                <a:cs typeface="Calibri" panose="020F0502020204030204" pitchFamily="34" charset="0"/>
              </a:rPr>
              <a:t>isakmp</a:t>
            </a:r>
            <a:r>
              <a:rPr lang="en-IN" sz="1400" dirty="0">
                <a:latin typeface="Calibri" panose="020F0502020204030204" pitchFamily="34" charset="0"/>
                <a:ea typeface="Calibri" panose="020F0502020204030204" pitchFamily="34" charset="0"/>
                <a:cs typeface="Calibri" panose="020F0502020204030204" pitchFamily="34" charset="0"/>
              </a:rPr>
              <a:t> key RTL address 1.1.1.1</a:t>
            </a:r>
            <a:endParaRPr lang="en-IN" sz="1400" dirty="0">
              <a:latin typeface="Calibri" panose="020F0502020204030204" pitchFamily="34" charset="0"/>
              <a:ea typeface="Calibri" panose="020F0502020204030204" pitchFamily="34" charset="0"/>
              <a:cs typeface="Calibri" panose="020F0502020204030204" pitchFamily="34" charset="0"/>
            </a:endParaRPr>
          </a:p>
          <a:p>
            <a:r>
              <a:rPr lang="en-IN" sz="1400" dirty="0" err="1">
                <a:latin typeface="Calibri" panose="020F0502020204030204" pitchFamily="34" charset="0"/>
                <a:ea typeface="Calibri" panose="020F0502020204030204" pitchFamily="34" charset="0"/>
                <a:cs typeface="Calibri" panose="020F0502020204030204" pitchFamily="34" charset="0"/>
              </a:rPr>
              <a:t>ip</a:t>
            </a:r>
            <a:r>
              <a:rPr lang="en-IN" sz="1400" dirty="0">
                <a:latin typeface="Calibri" panose="020F0502020204030204" pitchFamily="34" charset="0"/>
                <a:ea typeface="Calibri" panose="020F0502020204030204" pitchFamily="34" charset="0"/>
                <a:cs typeface="Calibri" panose="020F0502020204030204" pitchFamily="34" charset="0"/>
              </a:rPr>
              <a:t> access-list extended VPN-TRAFFIC</a:t>
            </a:r>
            <a:endParaRPr lang="en-IN" sz="1400" dirty="0">
              <a:latin typeface="Calibri" panose="020F0502020204030204" pitchFamily="34" charset="0"/>
              <a:ea typeface="Calibri" panose="020F0502020204030204" pitchFamily="34" charset="0"/>
              <a:cs typeface="Calibri" panose="020F0502020204030204" pitchFamily="34" charset="0"/>
            </a:endParaRPr>
          </a:p>
          <a:p>
            <a:r>
              <a:rPr lang="en-IN" sz="1400" dirty="0">
                <a:latin typeface="Calibri" panose="020F0502020204030204" pitchFamily="34" charset="0"/>
                <a:ea typeface="Calibri" panose="020F0502020204030204" pitchFamily="34" charset="0"/>
                <a:cs typeface="Calibri" panose="020F0502020204030204" pitchFamily="34" charset="0"/>
              </a:rPr>
              <a:t>permit </a:t>
            </a:r>
            <a:r>
              <a:rPr lang="en-IN" sz="1400" dirty="0" err="1">
                <a:latin typeface="Calibri" panose="020F0502020204030204" pitchFamily="34" charset="0"/>
                <a:ea typeface="Calibri" panose="020F0502020204030204" pitchFamily="34" charset="0"/>
                <a:cs typeface="Calibri" panose="020F0502020204030204" pitchFamily="34" charset="0"/>
              </a:rPr>
              <a:t>ip</a:t>
            </a:r>
            <a:r>
              <a:rPr lang="en-IN" sz="1400" dirty="0">
                <a:latin typeface="Calibri" panose="020F0502020204030204" pitchFamily="34" charset="0"/>
                <a:ea typeface="Calibri" panose="020F0502020204030204" pitchFamily="34" charset="0"/>
                <a:cs typeface="Calibri" panose="020F0502020204030204" pitchFamily="34" charset="0"/>
              </a:rPr>
              <a:t> 20.20.20.0 0.0.0.255 10.10.10.0 0.0.0.255</a:t>
            </a:r>
            <a:endParaRPr lang="en-IN" sz="1400" dirty="0">
              <a:latin typeface="Calibri" panose="020F0502020204030204" pitchFamily="34" charset="0"/>
              <a:ea typeface="Calibri" panose="020F0502020204030204" pitchFamily="34" charset="0"/>
              <a:cs typeface="Calibri" panose="020F0502020204030204" pitchFamily="34" charset="0"/>
            </a:endParaRPr>
          </a:p>
          <a:p>
            <a:r>
              <a:rPr lang="en-IN" sz="1400" dirty="0">
                <a:latin typeface="Calibri" panose="020F0502020204030204" pitchFamily="34" charset="0"/>
                <a:ea typeface="Calibri" panose="020F0502020204030204" pitchFamily="34" charset="0"/>
                <a:cs typeface="Calibri" panose="020F0502020204030204" pitchFamily="34" charset="0"/>
              </a:rPr>
              <a:t>exit</a:t>
            </a:r>
            <a:endParaRPr lang="en-IN" sz="1400" dirty="0">
              <a:latin typeface="Calibri" panose="020F0502020204030204" pitchFamily="34" charset="0"/>
              <a:ea typeface="Calibri" panose="020F0502020204030204" pitchFamily="34" charset="0"/>
              <a:cs typeface="Calibri" panose="020F0502020204030204" pitchFamily="34" charset="0"/>
            </a:endParaRPr>
          </a:p>
          <a:p>
            <a:endParaRPr lang="en-IN" sz="1400" dirty="0">
              <a:latin typeface="Calibri" panose="020F0502020204030204" pitchFamily="34" charset="0"/>
              <a:ea typeface="Calibri" panose="020F0502020204030204" pitchFamily="34" charset="0"/>
              <a:cs typeface="Calibri" panose="020F0502020204030204" pitchFamily="34" charset="0"/>
            </a:endParaRPr>
          </a:p>
          <a:p>
            <a:r>
              <a:rPr lang="en-IN" sz="1400" dirty="0">
                <a:latin typeface="Calibri" panose="020F0502020204030204" pitchFamily="34" charset="0"/>
                <a:ea typeface="Calibri" panose="020F0502020204030204" pitchFamily="34" charset="0"/>
                <a:cs typeface="Calibri" panose="020F0502020204030204" pitchFamily="34" charset="0"/>
              </a:rPr>
              <a:t>ISAKMP Phase 2 policy:</a:t>
            </a:r>
            <a:endParaRPr lang="en-IN" sz="1400" dirty="0">
              <a:latin typeface="Calibri" panose="020F0502020204030204" pitchFamily="34" charset="0"/>
              <a:ea typeface="Calibri" panose="020F0502020204030204" pitchFamily="34" charset="0"/>
              <a:cs typeface="Calibri" panose="020F0502020204030204" pitchFamily="34" charset="0"/>
            </a:endParaRPr>
          </a:p>
          <a:p>
            <a:endParaRPr lang="en-IN" sz="1400" dirty="0">
              <a:latin typeface="Calibri" panose="020F0502020204030204" pitchFamily="34" charset="0"/>
              <a:ea typeface="Calibri" panose="020F0502020204030204" pitchFamily="34" charset="0"/>
              <a:cs typeface="Calibri" panose="020F0502020204030204" pitchFamily="34" charset="0"/>
            </a:endParaRPr>
          </a:p>
          <a:p>
            <a:r>
              <a:rPr lang="en-IN" sz="1400" dirty="0">
                <a:latin typeface="Calibri" panose="020F0502020204030204" pitchFamily="34" charset="0"/>
                <a:ea typeface="Calibri" panose="020F0502020204030204" pitchFamily="34" charset="0"/>
                <a:cs typeface="Calibri" panose="020F0502020204030204" pitchFamily="34" charset="0"/>
              </a:rPr>
              <a:t>crypto </a:t>
            </a:r>
            <a:r>
              <a:rPr lang="en-IN" sz="1400" dirty="0" err="1">
                <a:latin typeface="Calibri" panose="020F0502020204030204" pitchFamily="34" charset="0"/>
                <a:ea typeface="Calibri" panose="020F0502020204030204" pitchFamily="34" charset="0"/>
                <a:cs typeface="Calibri" panose="020F0502020204030204" pitchFamily="34" charset="0"/>
              </a:rPr>
              <a:t>ipsec</a:t>
            </a:r>
            <a:r>
              <a:rPr lang="en-IN" sz="1400" dirty="0">
                <a:latin typeface="Calibri" panose="020F0502020204030204" pitchFamily="34" charset="0"/>
                <a:ea typeface="Calibri" panose="020F0502020204030204" pitchFamily="34" charset="0"/>
                <a:cs typeface="Calibri" panose="020F0502020204030204" pitchFamily="34" charset="0"/>
              </a:rPr>
              <a:t> transform-set TS esp-3des esp-md5-hmac</a:t>
            </a:r>
            <a:endParaRPr lang="en-IN" sz="1400" dirty="0">
              <a:latin typeface="Calibri" panose="020F0502020204030204" pitchFamily="34" charset="0"/>
              <a:ea typeface="Calibri" panose="020F0502020204030204" pitchFamily="34" charset="0"/>
              <a:cs typeface="Calibri" panose="020F0502020204030204" pitchFamily="34" charset="0"/>
            </a:endParaRPr>
          </a:p>
          <a:p>
            <a:r>
              <a:rPr lang="en-IN" sz="1400" dirty="0">
                <a:latin typeface="Calibri" panose="020F0502020204030204" pitchFamily="34" charset="0"/>
                <a:ea typeface="Calibri" panose="020F0502020204030204" pitchFamily="34" charset="0"/>
                <a:cs typeface="Calibri" panose="020F0502020204030204" pitchFamily="34" charset="0"/>
              </a:rPr>
              <a:t>exit</a:t>
            </a:r>
            <a:endParaRPr lang="en-IN" sz="1400" dirty="0">
              <a:latin typeface="Calibri" panose="020F0502020204030204" pitchFamily="34" charset="0"/>
              <a:ea typeface="Calibri" panose="020F0502020204030204" pitchFamily="34" charset="0"/>
              <a:cs typeface="Calibri" panose="020F0502020204030204" pitchFamily="34" charset="0"/>
            </a:endParaRPr>
          </a:p>
          <a:p>
            <a:endParaRPr lang="en-IN" sz="1400" dirty="0">
              <a:latin typeface="Calibri" panose="020F0502020204030204" pitchFamily="34" charset="0"/>
              <a:ea typeface="Calibri" panose="020F0502020204030204" pitchFamily="34" charset="0"/>
              <a:cs typeface="Calibri" panose="020F0502020204030204" pitchFamily="34" charset="0"/>
            </a:endParaRPr>
          </a:p>
          <a:p>
            <a:r>
              <a:rPr lang="en-IN" sz="1400" dirty="0">
                <a:latin typeface="Calibri" panose="020F0502020204030204" pitchFamily="34" charset="0"/>
                <a:ea typeface="Calibri" panose="020F0502020204030204" pitchFamily="34" charset="0"/>
                <a:cs typeface="Calibri" panose="020F0502020204030204" pitchFamily="34" charset="0"/>
              </a:rPr>
              <a:t>crypto map CMAP 10 </a:t>
            </a:r>
            <a:r>
              <a:rPr lang="en-IN" sz="1400" dirty="0" err="1">
                <a:latin typeface="Calibri" panose="020F0502020204030204" pitchFamily="34" charset="0"/>
                <a:ea typeface="Calibri" panose="020F0502020204030204" pitchFamily="34" charset="0"/>
                <a:cs typeface="Calibri" panose="020F0502020204030204" pitchFamily="34" charset="0"/>
              </a:rPr>
              <a:t>ipsec-isakmp</a:t>
            </a:r>
            <a:endParaRPr lang="en-IN" sz="1400" dirty="0">
              <a:latin typeface="Calibri" panose="020F0502020204030204" pitchFamily="34" charset="0"/>
              <a:ea typeface="Calibri" panose="020F0502020204030204" pitchFamily="34" charset="0"/>
              <a:cs typeface="Calibri" panose="020F0502020204030204" pitchFamily="34" charset="0"/>
            </a:endParaRPr>
          </a:p>
          <a:p>
            <a:r>
              <a:rPr lang="en-IN" sz="1400" dirty="0">
                <a:latin typeface="Calibri" panose="020F0502020204030204" pitchFamily="34" charset="0"/>
                <a:ea typeface="Calibri" panose="020F0502020204030204" pitchFamily="34" charset="0"/>
                <a:cs typeface="Calibri" panose="020F0502020204030204" pitchFamily="34" charset="0"/>
              </a:rPr>
              <a:t>set peer 1.1.1.1</a:t>
            </a:r>
            <a:endParaRPr lang="en-IN" sz="1400" dirty="0">
              <a:latin typeface="Calibri" panose="020F0502020204030204" pitchFamily="34" charset="0"/>
              <a:ea typeface="Calibri" panose="020F0502020204030204" pitchFamily="34" charset="0"/>
              <a:cs typeface="Calibri" panose="020F0502020204030204" pitchFamily="34" charset="0"/>
            </a:endParaRPr>
          </a:p>
          <a:p>
            <a:r>
              <a:rPr lang="en-IN" sz="1400" dirty="0">
                <a:latin typeface="Calibri" panose="020F0502020204030204" pitchFamily="34" charset="0"/>
                <a:ea typeface="Calibri" panose="020F0502020204030204" pitchFamily="34" charset="0"/>
                <a:cs typeface="Calibri" panose="020F0502020204030204" pitchFamily="34" charset="0"/>
              </a:rPr>
              <a:t>set transform-set TS</a:t>
            </a:r>
            <a:endParaRPr lang="en-IN" sz="1400" dirty="0">
              <a:latin typeface="Calibri" panose="020F0502020204030204" pitchFamily="34" charset="0"/>
              <a:ea typeface="Calibri" panose="020F0502020204030204" pitchFamily="34" charset="0"/>
              <a:cs typeface="Calibri" panose="020F0502020204030204" pitchFamily="34" charset="0"/>
            </a:endParaRPr>
          </a:p>
          <a:p>
            <a:r>
              <a:rPr lang="en-IN" sz="1400" dirty="0">
                <a:latin typeface="Calibri" panose="020F0502020204030204" pitchFamily="34" charset="0"/>
                <a:ea typeface="Calibri" panose="020F0502020204030204" pitchFamily="34" charset="0"/>
                <a:cs typeface="Calibri" panose="020F0502020204030204" pitchFamily="34" charset="0"/>
              </a:rPr>
              <a:t>match address VPN-TRAFFIC</a:t>
            </a:r>
            <a:endParaRPr lang="en-IN" sz="1400" dirty="0">
              <a:latin typeface="Calibri" panose="020F0502020204030204" pitchFamily="34" charset="0"/>
              <a:ea typeface="Calibri" panose="020F0502020204030204" pitchFamily="34" charset="0"/>
              <a:cs typeface="Calibri" panose="020F0502020204030204" pitchFamily="34" charset="0"/>
            </a:endParaRPr>
          </a:p>
          <a:p>
            <a:r>
              <a:rPr lang="en-IN" sz="1400" dirty="0">
                <a:latin typeface="Calibri" panose="020F0502020204030204" pitchFamily="34" charset="0"/>
                <a:ea typeface="Calibri" panose="020F0502020204030204" pitchFamily="34" charset="0"/>
                <a:cs typeface="Calibri" panose="020F0502020204030204" pitchFamily="34" charset="0"/>
              </a:rPr>
              <a:t>exit</a:t>
            </a:r>
            <a:endParaRPr lang="en-IN" sz="1400" dirty="0">
              <a:latin typeface="Calibri" panose="020F0502020204030204" pitchFamily="34" charset="0"/>
              <a:ea typeface="Calibri" panose="020F0502020204030204" pitchFamily="34" charset="0"/>
              <a:cs typeface="Calibri" panose="020F0502020204030204" pitchFamily="34" charset="0"/>
            </a:endParaRPr>
          </a:p>
          <a:p>
            <a:endParaRPr lang="en-IN" sz="1400" dirty="0">
              <a:latin typeface="Calibri" panose="020F0502020204030204" pitchFamily="34" charset="0"/>
              <a:ea typeface="Calibri" panose="020F0502020204030204" pitchFamily="34" charset="0"/>
              <a:cs typeface="Calibri" panose="020F0502020204030204" pitchFamily="34" charset="0"/>
            </a:endParaRPr>
          </a:p>
          <a:p>
            <a:r>
              <a:rPr lang="en-IN" sz="1400" dirty="0">
                <a:latin typeface="Calibri" panose="020F0502020204030204" pitchFamily="34" charset="0"/>
                <a:ea typeface="Calibri" panose="020F0502020204030204" pitchFamily="34" charset="0"/>
                <a:cs typeface="Calibri" panose="020F0502020204030204" pitchFamily="34" charset="0"/>
              </a:rPr>
              <a:t>interface GigabitEthernet3/0</a:t>
            </a:r>
            <a:endParaRPr lang="en-IN" sz="1400" dirty="0">
              <a:latin typeface="Calibri" panose="020F0502020204030204" pitchFamily="34" charset="0"/>
              <a:ea typeface="Calibri" panose="020F0502020204030204" pitchFamily="34" charset="0"/>
              <a:cs typeface="Calibri" panose="020F0502020204030204" pitchFamily="34" charset="0"/>
            </a:endParaRPr>
          </a:p>
          <a:p>
            <a:r>
              <a:rPr lang="en-IN" sz="1400" dirty="0">
                <a:latin typeface="Calibri" panose="020F0502020204030204" pitchFamily="34" charset="0"/>
                <a:ea typeface="Calibri" panose="020F0502020204030204" pitchFamily="34" charset="0"/>
                <a:cs typeface="Calibri" panose="020F0502020204030204" pitchFamily="34" charset="0"/>
              </a:rPr>
              <a:t>crypto map CMAP</a:t>
            </a:r>
            <a:endParaRPr lang="en-IN" sz="1400" dirty="0">
              <a:latin typeface="Calibri" panose="020F0502020204030204" pitchFamily="34" charset="0"/>
              <a:ea typeface="Calibri" panose="020F0502020204030204" pitchFamily="34" charset="0"/>
              <a:cs typeface="Calibri" panose="020F0502020204030204" pitchFamily="34" charset="0"/>
            </a:endParaRPr>
          </a:p>
          <a:p>
            <a:r>
              <a:rPr lang="en-IN" sz="1400" dirty="0">
                <a:latin typeface="Calibri" panose="020F0502020204030204" pitchFamily="34" charset="0"/>
                <a:ea typeface="Calibri" panose="020F0502020204030204" pitchFamily="34" charset="0"/>
                <a:cs typeface="Calibri" panose="020F0502020204030204" pitchFamily="34" charset="0"/>
              </a:rPr>
              <a:t>exit</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1"/>
          <a:stretch>
            <a:fillRect/>
          </a:stretch>
        </p:blipFill>
        <p:spPr>
          <a:xfrm>
            <a:off x="10955655" y="5746115"/>
            <a:ext cx="1236345" cy="11118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7001" y="0"/>
            <a:ext cx="9084733" cy="5262979"/>
          </a:xfrm>
          <a:prstGeom prst="rect">
            <a:avLst/>
          </a:prstGeom>
          <a:noFill/>
        </p:spPr>
        <p:txBody>
          <a:bodyPr wrap="square">
            <a:spAutoFit/>
          </a:bodyPr>
          <a:lstStyle/>
          <a:p>
            <a:pPr algn="ctr"/>
            <a:r>
              <a:rPr lang="en-US" sz="2400" dirty="0">
                <a:solidFill>
                  <a:schemeClr val="accent2"/>
                </a:solidFill>
                <a:latin typeface="Calibri" panose="020F0502020204030204" pitchFamily="34" charset="0"/>
                <a:ea typeface="Calibri" panose="020F0502020204030204" pitchFamily="34" charset="0"/>
                <a:cs typeface="Calibri" panose="020F0502020204030204" pitchFamily="34" charset="0"/>
              </a:rPr>
              <a:t>AGENDA</a:t>
            </a:r>
            <a:endParaRPr lang="en-US" sz="24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p>
            <a:r>
              <a:rPr lang="en-US" sz="2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IPsec</a:t>
            </a:r>
            <a:endParaRPr lang="en-US" sz="2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r>
              <a:rPr lang="en-US" sz="2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IKE (Internet Key Exchange)</a:t>
            </a:r>
            <a:endParaRPr lang="en-US" sz="2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r>
              <a:rPr lang="en-US" sz="2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IKE Phase 1</a:t>
            </a:r>
            <a:endParaRPr lang="en-US" sz="2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Main Mode</a:t>
            </a:r>
            <a:endParaRPr lang="en-US" sz="2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Aggressive Mode</a:t>
            </a:r>
            <a:endParaRPr lang="en-US" sz="2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r>
              <a:rPr lang="en-US" sz="2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IKE Phase 2</a:t>
            </a:r>
            <a:endParaRPr lang="en-US" sz="2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Quick Mode</a:t>
            </a:r>
            <a:endParaRPr lang="en-US" sz="2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r>
              <a:rPr lang="en-US" sz="2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IPsec Modes</a:t>
            </a:r>
            <a:endParaRPr lang="en-US" sz="2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 Transport mode</a:t>
            </a:r>
            <a:endParaRPr lang="en-US" sz="2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 Tunnel mode</a:t>
            </a:r>
            <a:endParaRPr lang="en-US" sz="2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r>
              <a:rPr lang="en-US" sz="2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IPsec Protocols</a:t>
            </a:r>
            <a:endParaRPr lang="en-US" sz="2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  Authentication Header Protocol</a:t>
            </a:r>
            <a:endParaRPr lang="en-US" sz="2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rPr>
              <a:t>  ESP (Encapsulating Security Payload) Protocol</a:t>
            </a:r>
            <a:endParaRPr lang="en-US" sz="2400"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1"/>
          <a:stretch>
            <a:fillRect/>
          </a:stretch>
        </p:blipFill>
        <p:spPr>
          <a:xfrm>
            <a:off x="10955655" y="5746115"/>
            <a:ext cx="1236345" cy="11118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 y="0"/>
            <a:ext cx="10354310" cy="6670040"/>
          </a:xfrm>
          <a:prstGeom prst="rect">
            <a:avLst/>
          </a:prstGeom>
          <a:noFill/>
        </p:spPr>
        <p:txBody>
          <a:bodyPr wrap="square">
            <a:noAutofit/>
          </a:bodyPr>
          <a:lstStyle/>
          <a:p>
            <a:pPr algn="l"/>
            <a:r>
              <a:rPr lang="en-US" sz="2400" b="0" i="0" dirty="0">
                <a:solidFill>
                  <a:schemeClr val="accent2">
                    <a:lumMod val="40000"/>
                    <a:lumOff val="60000"/>
                  </a:schemeClr>
                </a:solidFill>
                <a:effectLst/>
                <a:latin typeface="Calibri" panose="020F0502020204030204" pitchFamily="34" charset="0"/>
                <a:cs typeface="Calibri" panose="020F0502020204030204" pitchFamily="34" charset="0"/>
              </a:rPr>
              <a:t>IPsec:</a:t>
            </a:r>
            <a:endParaRPr lang="en-US" sz="2400" b="0" i="0" dirty="0">
              <a:solidFill>
                <a:schemeClr val="accent2">
                  <a:lumMod val="40000"/>
                  <a:lumOff val="60000"/>
                </a:schemeClr>
              </a:solidFill>
              <a:effectLst/>
              <a:latin typeface="Calibri" panose="020F0502020204030204" pitchFamily="34" charset="0"/>
              <a:cs typeface="Calibri" panose="020F0502020204030204" pitchFamily="34" charset="0"/>
            </a:endParaRPr>
          </a:p>
          <a:p>
            <a:pPr algn="l">
              <a:lnSpc>
                <a:spcPct val="150000"/>
              </a:lnSpc>
            </a:pPr>
            <a:endParaRPr lang="en-US" sz="1600" b="0" i="0" dirty="0">
              <a:solidFill>
                <a:schemeClr val="bg2">
                  <a:lumMod val="20000"/>
                  <a:lumOff val="80000"/>
                </a:schemeClr>
              </a:solidFill>
              <a:effectLst/>
              <a:latin typeface="Calibri" panose="020F0502020204030204" pitchFamily="34" charset="0"/>
              <a:cs typeface="Calibri" panose="020F0502020204030204" pitchFamily="34" charset="0"/>
            </a:endParaRPr>
          </a:p>
          <a:p>
            <a:pPr algn="l">
              <a:lnSpc>
                <a:spcPct val="150000"/>
              </a:lnSpc>
            </a:pPr>
            <a:r>
              <a:rPr lang="en-US" sz="1600" b="0" i="0" dirty="0">
                <a:solidFill>
                  <a:schemeClr val="bg2">
                    <a:lumMod val="20000"/>
                    <a:lumOff val="80000"/>
                  </a:schemeClr>
                </a:solidFill>
                <a:effectLst/>
                <a:latin typeface="Calibri" panose="020F0502020204030204" pitchFamily="34" charset="0"/>
                <a:cs typeface="Calibri" panose="020F0502020204030204" pitchFamily="34" charset="0"/>
              </a:rPr>
              <a:t>IPsec (Internet Protocol Security) is a framework that helps us to protect IP traffic on the network layer.</a:t>
            </a:r>
            <a:r>
              <a:rPr lang="en-US" sz="1600" dirty="0">
                <a:solidFill>
                  <a:schemeClr val="bg2">
                    <a:lumMod val="20000"/>
                    <a:lumOff val="80000"/>
                  </a:schemeClr>
                </a:solidFill>
                <a:latin typeface="Calibri" panose="020F0502020204030204" pitchFamily="34" charset="0"/>
                <a:cs typeface="Calibri" panose="020F0502020204030204" pitchFamily="34" charset="0"/>
              </a:rPr>
              <a:t> B</a:t>
            </a:r>
            <a:r>
              <a:rPr lang="en-US" sz="1600" b="0" i="0" dirty="0">
                <a:solidFill>
                  <a:schemeClr val="bg2">
                    <a:lumMod val="20000"/>
                    <a:lumOff val="80000"/>
                  </a:schemeClr>
                </a:solidFill>
                <a:effectLst/>
                <a:latin typeface="Calibri" panose="020F0502020204030204" pitchFamily="34" charset="0"/>
                <a:cs typeface="Calibri" panose="020F0502020204030204" pitchFamily="34" charset="0"/>
              </a:rPr>
              <a:t>ecause the IP protocol itself doesn’t have any security features at all. IPsec can protect our traffic with the following features:</a:t>
            </a:r>
            <a:endParaRPr lang="en-US" sz="1600" b="0" i="0" dirty="0">
              <a:solidFill>
                <a:schemeClr val="bg2">
                  <a:lumMod val="20000"/>
                  <a:lumOff val="80000"/>
                </a:schemeClr>
              </a:solidFill>
              <a:effectLst/>
              <a:latin typeface="Calibri" panose="020F0502020204030204" pitchFamily="34" charset="0"/>
              <a:cs typeface="Calibri" panose="020F0502020204030204" pitchFamily="34" charset="0"/>
            </a:endParaRPr>
          </a:p>
          <a:p>
            <a:pPr algn="l">
              <a:lnSpc>
                <a:spcPct val="150000"/>
              </a:lnSpc>
            </a:pPr>
            <a:endParaRPr lang="en-US" sz="1600" b="0" i="0" dirty="0">
              <a:solidFill>
                <a:schemeClr val="bg2">
                  <a:lumMod val="20000"/>
                  <a:lumOff val="80000"/>
                </a:schemeClr>
              </a:solidFill>
              <a:effectLst/>
              <a:latin typeface="Calibri" panose="020F0502020204030204" pitchFamily="34" charset="0"/>
              <a:cs typeface="Calibri" panose="020F0502020204030204" pitchFamily="34" charset="0"/>
            </a:endParaRPr>
          </a:p>
          <a:p>
            <a:pPr algn="l">
              <a:lnSpc>
                <a:spcPct val="150000"/>
              </a:lnSpc>
              <a:buFont typeface="Arial" panose="020B0604020202020204" pitchFamily="34" charset="0"/>
              <a:buChar char="•"/>
            </a:pPr>
            <a:r>
              <a:rPr lang="en-US" sz="1600" b="1" i="0" dirty="0">
                <a:solidFill>
                  <a:schemeClr val="bg2">
                    <a:lumMod val="20000"/>
                    <a:lumOff val="80000"/>
                  </a:schemeClr>
                </a:solidFill>
                <a:effectLst/>
                <a:latin typeface="Calibri" panose="020F0502020204030204" pitchFamily="34" charset="0"/>
                <a:cs typeface="Calibri" panose="020F0502020204030204" pitchFamily="34" charset="0"/>
              </a:rPr>
              <a:t>Confidentiality</a:t>
            </a:r>
            <a:r>
              <a:rPr lang="en-US" sz="1600" b="0" i="0" dirty="0">
                <a:solidFill>
                  <a:schemeClr val="bg2">
                    <a:lumMod val="20000"/>
                    <a:lumOff val="80000"/>
                  </a:schemeClr>
                </a:solidFill>
                <a:effectLst/>
                <a:latin typeface="Calibri" panose="020F0502020204030204" pitchFamily="34" charset="0"/>
                <a:cs typeface="Calibri" panose="020F0502020204030204" pitchFamily="34" charset="0"/>
              </a:rPr>
              <a:t>: By encrypting our data, nobody except the sender and receiver will be able to read our data.</a:t>
            </a:r>
            <a:endParaRPr lang="en-US" sz="1600" b="0" i="0" dirty="0">
              <a:solidFill>
                <a:schemeClr val="bg2">
                  <a:lumMod val="20000"/>
                  <a:lumOff val="80000"/>
                </a:schemeClr>
              </a:solidFill>
              <a:effectLst/>
              <a:latin typeface="Calibri" panose="020F0502020204030204" pitchFamily="34" charset="0"/>
              <a:cs typeface="Calibri" panose="020F0502020204030204" pitchFamily="34" charset="0"/>
            </a:endParaRPr>
          </a:p>
          <a:p>
            <a:pPr indent="0" algn="l">
              <a:lnSpc>
                <a:spcPct val="150000"/>
              </a:lnSpc>
              <a:buFont typeface="Arial" panose="020B0604020202020204" pitchFamily="34" charset="0"/>
              <a:buNone/>
            </a:pPr>
            <a:endParaRPr lang="en-US" sz="1600" b="0" i="0" dirty="0">
              <a:solidFill>
                <a:schemeClr val="bg2">
                  <a:lumMod val="20000"/>
                  <a:lumOff val="80000"/>
                </a:schemeClr>
              </a:solidFill>
              <a:effectLst/>
              <a:latin typeface="Calibri" panose="020F0502020204030204" pitchFamily="34" charset="0"/>
              <a:cs typeface="Calibri" panose="020F0502020204030204" pitchFamily="34" charset="0"/>
            </a:endParaRPr>
          </a:p>
          <a:p>
            <a:pPr algn="l">
              <a:lnSpc>
                <a:spcPct val="150000"/>
              </a:lnSpc>
              <a:buFont typeface="Arial" panose="020B0604020202020204" pitchFamily="34" charset="0"/>
              <a:buChar char="•"/>
            </a:pPr>
            <a:r>
              <a:rPr lang="en-US" sz="1600" b="1" i="0" dirty="0">
                <a:solidFill>
                  <a:schemeClr val="bg2">
                    <a:lumMod val="20000"/>
                    <a:lumOff val="80000"/>
                  </a:schemeClr>
                </a:solidFill>
                <a:effectLst/>
                <a:latin typeface="Calibri" panose="020F0502020204030204" pitchFamily="34" charset="0"/>
                <a:cs typeface="Calibri" panose="020F0502020204030204" pitchFamily="34" charset="0"/>
              </a:rPr>
              <a:t>Integrity</a:t>
            </a:r>
            <a:r>
              <a:rPr lang="en-US" sz="1600" b="0" i="0" dirty="0">
                <a:solidFill>
                  <a:schemeClr val="bg2">
                    <a:lumMod val="20000"/>
                    <a:lumOff val="80000"/>
                  </a:schemeClr>
                </a:solidFill>
                <a:effectLst/>
                <a:latin typeface="Calibri" panose="020F0502020204030204" pitchFamily="34" charset="0"/>
                <a:cs typeface="Calibri" panose="020F0502020204030204" pitchFamily="34" charset="0"/>
              </a:rPr>
              <a:t>: We want to make sure that nobody changes the data in our packets. By calculating a hash value, the sender and receiver will be able to check if changes have been made to the packet.</a:t>
            </a:r>
            <a:endParaRPr lang="en-US" sz="1600" b="0" i="0" dirty="0">
              <a:solidFill>
                <a:schemeClr val="bg2">
                  <a:lumMod val="20000"/>
                  <a:lumOff val="80000"/>
                </a:schemeClr>
              </a:solidFill>
              <a:effectLst/>
              <a:latin typeface="Calibri" panose="020F0502020204030204" pitchFamily="34" charset="0"/>
              <a:cs typeface="Calibri" panose="020F0502020204030204" pitchFamily="34" charset="0"/>
            </a:endParaRPr>
          </a:p>
          <a:p>
            <a:pPr algn="l">
              <a:lnSpc>
                <a:spcPct val="150000"/>
              </a:lnSpc>
              <a:buFont typeface="Arial" panose="020B0604020202020204" pitchFamily="34" charset="0"/>
              <a:buChar char="•"/>
            </a:pPr>
            <a:endParaRPr lang="en-US" sz="1600" b="0" i="0" dirty="0">
              <a:solidFill>
                <a:schemeClr val="bg2">
                  <a:lumMod val="20000"/>
                  <a:lumOff val="80000"/>
                </a:schemeClr>
              </a:solidFill>
              <a:effectLst/>
              <a:latin typeface="Calibri" panose="020F0502020204030204" pitchFamily="34" charset="0"/>
              <a:cs typeface="Calibri" panose="020F0502020204030204" pitchFamily="34" charset="0"/>
            </a:endParaRPr>
          </a:p>
          <a:p>
            <a:pPr algn="l">
              <a:lnSpc>
                <a:spcPct val="150000"/>
              </a:lnSpc>
              <a:buFont typeface="Arial" panose="020B0604020202020204" pitchFamily="34" charset="0"/>
              <a:buChar char="•"/>
            </a:pPr>
            <a:r>
              <a:rPr lang="en-US" sz="1600" b="1" i="0" dirty="0">
                <a:solidFill>
                  <a:schemeClr val="bg2">
                    <a:lumMod val="20000"/>
                    <a:lumOff val="80000"/>
                  </a:schemeClr>
                </a:solidFill>
                <a:effectLst/>
                <a:latin typeface="Calibri" panose="020F0502020204030204" pitchFamily="34" charset="0"/>
                <a:cs typeface="Calibri" panose="020F0502020204030204" pitchFamily="34" charset="0"/>
              </a:rPr>
              <a:t>Authentication</a:t>
            </a:r>
            <a:r>
              <a:rPr lang="en-US" sz="1600" b="0" i="0" dirty="0">
                <a:solidFill>
                  <a:schemeClr val="bg2">
                    <a:lumMod val="20000"/>
                    <a:lumOff val="80000"/>
                  </a:schemeClr>
                </a:solidFill>
                <a:effectLst/>
                <a:latin typeface="Calibri" panose="020F0502020204030204" pitchFamily="34" charset="0"/>
                <a:cs typeface="Calibri" panose="020F0502020204030204" pitchFamily="34" charset="0"/>
              </a:rPr>
              <a:t>: The sender and receiver will authenticate each other to make sure that we are really talking with the device we intend to.</a:t>
            </a:r>
            <a:endParaRPr lang="en-US" sz="1600" b="0" i="0" dirty="0">
              <a:solidFill>
                <a:schemeClr val="bg2">
                  <a:lumMod val="20000"/>
                  <a:lumOff val="80000"/>
                </a:schemeClr>
              </a:solidFill>
              <a:effectLst/>
              <a:latin typeface="Calibri" panose="020F0502020204030204" pitchFamily="34" charset="0"/>
              <a:cs typeface="Calibri" panose="020F0502020204030204" pitchFamily="34" charset="0"/>
            </a:endParaRPr>
          </a:p>
          <a:p>
            <a:pPr indent="0" algn="l">
              <a:lnSpc>
                <a:spcPct val="150000"/>
              </a:lnSpc>
              <a:buFont typeface="Arial" panose="020B0604020202020204" pitchFamily="34" charset="0"/>
              <a:buNone/>
            </a:pPr>
            <a:endParaRPr lang="en-US" sz="1600" b="0" i="0" dirty="0">
              <a:solidFill>
                <a:schemeClr val="bg2">
                  <a:lumMod val="20000"/>
                  <a:lumOff val="80000"/>
                </a:schemeClr>
              </a:solidFill>
              <a:effectLst/>
              <a:latin typeface="Calibri" panose="020F0502020204030204" pitchFamily="34" charset="0"/>
              <a:cs typeface="Calibri" panose="020F0502020204030204" pitchFamily="34" charset="0"/>
            </a:endParaRPr>
          </a:p>
          <a:p>
            <a:pPr algn="l">
              <a:lnSpc>
                <a:spcPct val="150000"/>
              </a:lnSpc>
              <a:buFont typeface="Arial" panose="020B0604020202020204" pitchFamily="34" charset="0"/>
              <a:buChar char="•"/>
            </a:pPr>
            <a:r>
              <a:rPr lang="en-US" sz="1600" b="1" i="0" dirty="0">
                <a:solidFill>
                  <a:schemeClr val="bg2">
                    <a:lumMod val="20000"/>
                    <a:lumOff val="80000"/>
                  </a:schemeClr>
                </a:solidFill>
                <a:effectLst/>
                <a:latin typeface="Calibri" panose="020F0502020204030204" pitchFamily="34" charset="0"/>
                <a:cs typeface="Calibri" panose="020F0502020204030204" pitchFamily="34" charset="0"/>
              </a:rPr>
              <a:t>Anti-replay</a:t>
            </a:r>
            <a:r>
              <a:rPr lang="en-US" sz="1600" b="0" i="0" dirty="0">
                <a:solidFill>
                  <a:schemeClr val="bg2">
                    <a:lumMod val="20000"/>
                    <a:lumOff val="80000"/>
                  </a:schemeClr>
                </a:solidFill>
                <a:effectLst/>
                <a:latin typeface="Calibri" panose="020F0502020204030204" pitchFamily="34" charset="0"/>
                <a:cs typeface="Calibri" panose="020F0502020204030204" pitchFamily="34" charset="0"/>
              </a:rPr>
              <a:t>: Even if a packet is encrypted and authenticated, an attacker could try to capture these packets and send them again. By using sequence numbers, IPsec will not transmit any duplicate packets.</a:t>
            </a:r>
            <a:endParaRPr lang="en-US" sz="1600" b="0" i="0" dirty="0">
              <a:solidFill>
                <a:schemeClr val="bg2">
                  <a:lumMod val="20000"/>
                  <a:lumOff val="80000"/>
                </a:schemeClr>
              </a:solidFill>
              <a:effectLst/>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1"/>
          <a:stretch>
            <a:fillRect/>
          </a:stretch>
        </p:blipFill>
        <p:spPr>
          <a:xfrm>
            <a:off x="10955655" y="5746115"/>
            <a:ext cx="1236345" cy="11118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psec framework protocol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05000" y="118533"/>
            <a:ext cx="7543799" cy="667173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2"/>
          <a:stretch>
            <a:fillRect/>
          </a:stretch>
        </p:blipFill>
        <p:spPr>
          <a:xfrm>
            <a:off x="10955655" y="5746115"/>
            <a:ext cx="1236345" cy="11118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4666" y="50449"/>
            <a:ext cx="10811934" cy="7665560"/>
          </a:xfrm>
          <a:prstGeom prst="rect">
            <a:avLst/>
          </a:prstGeom>
          <a:noFill/>
        </p:spPr>
        <p:txBody>
          <a:bodyPr wrap="square">
            <a:spAutoFit/>
          </a:bodyPr>
          <a:lstStyle/>
          <a:p>
            <a:pPr algn="l">
              <a:lnSpc>
                <a:spcPct val="150000"/>
              </a:lnSpc>
            </a:pPr>
            <a:r>
              <a:rPr lang="en-US" sz="2400"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rPr>
              <a:t>Types of VPNs:</a:t>
            </a:r>
            <a:endParaRPr lang="en-US"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IPsec can be used on many different devices, it’s used on routers, firewalls, hosts and servers</a:t>
            </a:r>
            <a:endParaRPr lang="en-US"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pPr marL="285750" indent="-285750" algn="l">
              <a:lnSpc>
                <a:spcPct val="150000"/>
              </a:lnSpc>
              <a:buFont typeface="Arial" panose="020B0604020202020204" pitchFamily="34" charset="0"/>
              <a:buChar char="•"/>
            </a:pPr>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Between two routers to create a site-to-site VPN that “bridges” two LANs together.</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lnSpc>
                <a:spcPct val="150000"/>
              </a:lnSpc>
              <a:buFont typeface="Arial" panose="020B0604020202020204" pitchFamily="34" charset="0"/>
              <a:buChar char="•"/>
            </a:pPr>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   Between a firewall and windows host for remote access VPN.</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lnSpc>
                <a:spcPct val="150000"/>
              </a:lnSpc>
              <a:buFont typeface="Arial" panose="020B0604020202020204" pitchFamily="34" charset="0"/>
              <a:buChar char="•"/>
            </a:pPr>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   Between two Linux servers to protect an insecure protocol like telnet.</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lnSpc>
                <a:spcPct val="150000"/>
              </a:lnSpc>
              <a:buFont typeface="Arial" panose="020B0604020202020204" pitchFamily="34" charset="0"/>
              <a:buChar char="•"/>
            </a:pPr>
            <a:endParaRPr lang="en-US"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Before we can protect any IP packets, we need two IPsec peers that build the IPsec tunnel. To establish an IPsec tunnel, we use a protocol called </a:t>
            </a:r>
            <a:r>
              <a:rPr lang="en-US" b="1"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IKE (Internet Key Exchange)</a:t>
            </a:r>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There are </a:t>
            </a:r>
            <a:r>
              <a:rPr lang="en-US"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two phases </a:t>
            </a:r>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to build an IPsec tunnel:</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lnSpc>
                <a:spcPct val="150000"/>
              </a:lnSpc>
              <a:buFont typeface="Arial" panose="020B0604020202020204" pitchFamily="34" charset="0"/>
              <a:buChar char="•"/>
            </a:pPr>
            <a:r>
              <a:rPr lang="en-US"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IKE phase 1</a:t>
            </a:r>
            <a:endParaRPr lang="en-US"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lnSpc>
                <a:spcPct val="150000"/>
              </a:lnSpc>
              <a:buFont typeface="Arial" panose="020B0604020202020204" pitchFamily="34" charset="0"/>
              <a:buChar char="•"/>
            </a:pPr>
            <a:r>
              <a:rPr lang="en-US"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IKE phase 2</a:t>
            </a:r>
            <a:endParaRPr lang="en-US"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endParaRPr lang="en-US"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r>
              <a:rPr lang="en-US"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In IKE phase 1, two peers will negotiate about the encryption, authentication, hashing, group, life time that they want to use and some other parameters that are required. In this phase, an ISAKMP (Internet Security Association and Key Management Protocol) session is established. This is also called the ISAKMP tunnel or IKE phase 1 tunnel. The collection of parameters that the two devices will use is called a SA (Security Association).</a:t>
            </a:r>
            <a:endParaRPr lang="en-US"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endParaRPr lang="en-US"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endParaRPr lang="en-US" b="0" i="0" dirty="0">
              <a:solidFill>
                <a:schemeClr val="bg2">
                  <a:lumMod val="20000"/>
                  <a:lumOff val="80000"/>
                </a:schemeClr>
              </a:solidFill>
              <a:effectLst/>
              <a:latin typeface="Open Sans" panose="020B0606030504020204" pitchFamily="34" charset="0"/>
            </a:endParaRPr>
          </a:p>
        </p:txBody>
      </p:sp>
      <p:pic>
        <p:nvPicPr>
          <p:cNvPr id="2" name="Picture 1"/>
          <p:cNvPicPr>
            <a:picLocks noChangeAspect="1"/>
          </p:cNvPicPr>
          <p:nvPr/>
        </p:nvPicPr>
        <p:blipFill>
          <a:blip r:embed="rId1"/>
          <a:stretch>
            <a:fillRect/>
          </a:stretch>
        </p:blipFill>
        <p:spPr>
          <a:xfrm>
            <a:off x="10955655" y="5746115"/>
            <a:ext cx="1236345" cy="11118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R1 R2 IKE Phase 1 tunnel"/>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98196" y="324908"/>
            <a:ext cx="5705475" cy="17716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94733" y="451909"/>
            <a:ext cx="10092267" cy="5632311"/>
          </a:xfrm>
          <a:prstGeom prst="rect">
            <a:avLst/>
          </a:prstGeom>
          <a:noFill/>
        </p:spPr>
        <p:txBody>
          <a:bodyPr wrap="square">
            <a:spAutoFit/>
          </a:bodyPr>
          <a:lstStyle/>
          <a:p>
            <a:endParaRPr lang="en-US" b="0" i="0" dirty="0">
              <a:solidFill>
                <a:srgbClr val="000000"/>
              </a:solidFill>
              <a:effectLst/>
              <a:latin typeface="Open Sans" panose="020B0606030504020204" pitchFamily="34" charset="0"/>
            </a:endParaRPr>
          </a:p>
          <a:p>
            <a:endParaRPr lang="en-US" dirty="0">
              <a:solidFill>
                <a:srgbClr val="000000"/>
              </a:solidFill>
              <a:latin typeface="Open Sans" panose="020B0606030504020204" pitchFamily="34" charset="0"/>
            </a:endParaRPr>
          </a:p>
          <a:p>
            <a:endParaRPr lang="en-US" b="0" i="0" dirty="0">
              <a:solidFill>
                <a:srgbClr val="000000"/>
              </a:solidFill>
              <a:effectLst/>
              <a:latin typeface="Open Sans" panose="020B0606030504020204" pitchFamily="34" charset="0"/>
            </a:endParaRPr>
          </a:p>
          <a:p>
            <a:endParaRPr lang="en-US" dirty="0">
              <a:solidFill>
                <a:srgbClr val="000000"/>
              </a:solidFill>
              <a:latin typeface="Open Sans" panose="020B0606030504020204" pitchFamily="34" charset="0"/>
            </a:endParaRPr>
          </a:p>
          <a:p>
            <a:endParaRPr lang="en-US" b="0" i="0" dirty="0">
              <a:solidFill>
                <a:srgbClr val="000000"/>
              </a:solidFill>
              <a:effectLst/>
              <a:latin typeface="Open Sans" panose="020B0606030504020204" pitchFamily="34" charset="0"/>
            </a:endParaRPr>
          </a:p>
          <a:p>
            <a:endParaRPr lang="en-US" dirty="0">
              <a:solidFill>
                <a:srgbClr val="000000"/>
              </a:solidFill>
              <a:latin typeface="Open Sans" panose="020B0606030504020204" pitchFamily="34" charset="0"/>
            </a:endParaRPr>
          </a:p>
          <a:p>
            <a:endParaRPr lang="en-US" b="0" i="0" dirty="0">
              <a:solidFill>
                <a:srgbClr val="000000"/>
              </a:solidFill>
              <a:effectLst/>
              <a:latin typeface="Open Sans" panose="020B0606030504020204" pitchFamily="34" charset="0"/>
            </a:endParaRPr>
          </a:p>
          <a:p>
            <a:r>
              <a:rPr lang="en-US"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The IKE phase 1 tunnel is only used for management traffic. We use this tunnel as a secure method to establish the second tunnel called the IKE phase 2 tunnel or IPsec tunnel and for management traffic like keepalives.</a:t>
            </a:r>
            <a:endParaRPr lang="en-US"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endParaRPr lang="en-US"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endParaRPr lang="en-US" b="0" i="0" dirty="0">
              <a:solidFill>
                <a:srgbClr val="000000"/>
              </a:solidFill>
              <a:effectLst/>
              <a:latin typeface="Open Sans" panose="020B0606030504020204" pitchFamily="34" charset="0"/>
            </a:endParaRPr>
          </a:p>
          <a:p>
            <a:endParaRPr lang="en-US" dirty="0">
              <a:solidFill>
                <a:srgbClr val="000000"/>
              </a:solidFill>
              <a:latin typeface="Open Sans" panose="020B0606030504020204" pitchFamily="34" charset="0"/>
            </a:endParaRPr>
          </a:p>
          <a:p>
            <a:endParaRPr lang="en-US" b="0" i="0" dirty="0">
              <a:solidFill>
                <a:srgbClr val="000000"/>
              </a:solidFill>
              <a:effectLst/>
              <a:latin typeface="Open Sans" panose="020B0606030504020204" pitchFamily="34" charset="0"/>
            </a:endParaRPr>
          </a:p>
          <a:p>
            <a:endParaRPr lang="en-US" dirty="0">
              <a:solidFill>
                <a:srgbClr val="000000"/>
              </a:solidFill>
              <a:latin typeface="Open Sans" panose="020B0606030504020204" pitchFamily="34" charset="0"/>
            </a:endParaRPr>
          </a:p>
          <a:p>
            <a:endParaRPr lang="en-US" b="0" i="0" dirty="0">
              <a:solidFill>
                <a:srgbClr val="000000"/>
              </a:solidFill>
              <a:effectLst/>
              <a:latin typeface="Open Sans" panose="020B0606030504020204" pitchFamily="34" charset="0"/>
            </a:endParaRPr>
          </a:p>
          <a:p>
            <a:endParaRPr lang="en-US" dirty="0">
              <a:solidFill>
                <a:srgbClr val="000000"/>
              </a:solidFill>
              <a:latin typeface="Open Sans" panose="020B0606030504020204" pitchFamily="34" charset="0"/>
            </a:endParaRPr>
          </a:p>
          <a:p>
            <a:endParaRPr lang="en-US" b="0" i="0" dirty="0">
              <a:solidFill>
                <a:srgbClr val="000000"/>
              </a:solidFill>
              <a:effectLst/>
              <a:latin typeface="Open Sans" panose="020B0606030504020204" pitchFamily="34" charset="0"/>
            </a:endParaRPr>
          </a:p>
          <a:p>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Once IKE phase 2 is completed, we have an IKE phase 2 tunnel (or IPsec tunnel) that we can use to protect our user data. This user data will be sent through the IKE phase 2 tunnel.</a:t>
            </a:r>
            <a:endParaRPr lang="en-IN"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5126" name="Picture 6" descr="R1 R2 data through IPsec tunn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8196" y="3268064"/>
            <a:ext cx="5705475" cy="20574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3"/>
          <a:stretch>
            <a:fillRect/>
          </a:stretch>
        </p:blipFill>
        <p:spPr>
          <a:xfrm>
            <a:off x="10955655" y="5746115"/>
            <a:ext cx="1236345" cy="11118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350" y="-10114"/>
            <a:ext cx="10647117" cy="7090693"/>
          </a:xfrm>
          <a:prstGeom prst="rect">
            <a:avLst/>
          </a:prstGeom>
          <a:noFill/>
        </p:spPr>
        <p:txBody>
          <a:bodyPr wrap="square">
            <a:spAutoFit/>
          </a:bodyPr>
          <a:lstStyle/>
          <a:p>
            <a:pPr algn="l"/>
            <a:r>
              <a:rPr lang="en-IN" sz="2400" dirty="0">
                <a:solidFill>
                  <a:schemeClr val="accent2">
                    <a:lumMod val="40000"/>
                    <a:lumOff val="60000"/>
                  </a:schemeClr>
                </a:solidFill>
                <a:latin typeface="Calibri" panose="020F0502020204030204" pitchFamily="34" charset="0"/>
                <a:ea typeface="Calibri" panose="020F0502020204030204" pitchFamily="34" charset="0"/>
                <a:cs typeface="Calibri" panose="020F0502020204030204" pitchFamily="34" charset="0"/>
              </a:rPr>
              <a:t>IPsec Modes:</a:t>
            </a:r>
            <a:endParaRPr lang="en-IN" sz="2400"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IN"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r>
              <a:rPr lang="en-IN"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Both protocols support two different modes:</a:t>
            </a:r>
            <a:endParaRPr lang="en-IN"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lnSpc>
                <a:spcPct val="150000"/>
              </a:lnSpc>
              <a:buFont typeface="Arial" panose="020B0604020202020204" pitchFamily="34" charset="0"/>
              <a:buChar char="•"/>
            </a:pPr>
            <a:r>
              <a:rPr lang="en-IN"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Transport mode</a:t>
            </a:r>
            <a:endParaRPr lang="en-IN"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lnSpc>
                <a:spcPct val="150000"/>
              </a:lnSpc>
              <a:buFont typeface="Arial" panose="020B0604020202020204" pitchFamily="34" charset="0"/>
              <a:buChar char="•"/>
            </a:pPr>
            <a:r>
              <a:rPr lang="en-IN"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Tunnel mode</a:t>
            </a:r>
            <a:endParaRPr lang="en-IN"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endParaRPr lang="en-IN"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r>
              <a:rPr lang="en-IN" dirty="0">
                <a:solidFill>
                  <a:schemeClr val="accent2">
                    <a:lumMod val="40000"/>
                    <a:lumOff val="60000"/>
                  </a:schemeClr>
                </a:solidFill>
                <a:latin typeface="Calibri" panose="020F0502020204030204" pitchFamily="34" charset="0"/>
                <a:ea typeface="Calibri" panose="020F0502020204030204" pitchFamily="34" charset="0"/>
                <a:cs typeface="Calibri" panose="020F0502020204030204" pitchFamily="34" charset="0"/>
              </a:rPr>
              <a:t>Tunnel Mode:</a:t>
            </a:r>
            <a:endParaRPr lang="en-IN" dirty="0">
              <a:solidFill>
                <a:schemeClr val="accent2">
                  <a:lumMod val="40000"/>
                  <a:lumOff val="60000"/>
                </a:schemeClr>
              </a:solidFill>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IPSec tunnel mode is the </a:t>
            </a:r>
            <a:r>
              <a:rPr lang="en-US"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default mode</a:t>
            </a:r>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 With tunnel mode, the entire original IP packet is protected by IPSec. This means IPSec wraps the original packet, encrypts it, adds a new IP header and sends it to the other side of the VPN tunnel (IPSec peer).</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Tunnel mode is most commonly used between site-to-site gateways, the gateway acting as a proxy for the hosts behind it.</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r>
              <a:rPr lang="en-US" dirty="0">
                <a:solidFill>
                  <a:schemeClr val="accent2">
                    <a:lumMod val="40000"/>
                    <a:lumOff val="60000"/>
                  </a:schemeClr>
                </a:solidFill>
                <a:latin typeface="Calibri" panose="020F0502020204030204" pitchFamily="34" charset="0"/>
                <a:ea typeface="Calibri" panose="020F0502020204030204" pitchFamily="34" charset="0"/>
                <a:cs typeface="Calibri" panose="020F0502020204030204" pitchFamily="34" charset="0"/>
              </a:rPr>
              <a:t>Transport Mode:</a:t>
            </a:r>
            <a:endParaRPr lang="en-US" dirty="0">
              <a:solidFill>
                <a:schemeClr val="accent2">
                  <a:lumMod val="40000"/>
                  <a:lumOff val="60000"/>
                </a:schemeClr>
              </a:solidFill>
              <a:latin typeface="Calibri" panose="020F0502020204030204" pitchFamily="34" charset="0"/>
              <a:ea typeface="Calibri" panose="020F0502020204030204" pitchFamily="34" charset="0"/>
              <a:cs typeface="Calibri" panose="020F0502020204030204" pitchFamily="34" charset="0"/>
            </a:endParaRPr>
          </a:p>
          <a:p>
            <a:pPr algn="just">
              <a:lnSpc>
                <a:spcPct val="150000"/>
              </a:lnSpc>
            </a:pPr>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IPSec Transport mode is used for end-to-end communications, for example, for communication between a client and a server or between a workstation and a gateway (if the gateway is being treated as a host). A good example would be an encrypted Telnet or Remote Desktop session from a workstation to a server.</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lnSpc>
                <a:spcPct val="150000"/>
              </a:lnSpc>
            </a:pPr>
            <a:endParaRPr lang="en-IN" dirty="0">
              <a:solidFill>
                <a:schemeClr val="bg2">
                  <a:lumMod val="20000"/>
                  <a:lumOff val="8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71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29199" y="84667"/>
            <a:ext cx="5300133" cy="260773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2"/>
          <a:stretch>
            <a:fillRect/>
          </a:stretch>
        </p:blipFill>
        <p:spPr>
          <a:xfrm>
            <a:off x="10955655" y="5746115"/>
            <a:ext cx="1236345" cy="11118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199" y="59267"/>
            <a:ext cx="10320867" cy="6647974"/>
          </a:xfrm>
          <a:prstGeom prst="rect">
            <a:avLst/>
          </a:prstGeom>
          <a:noFill/>
        </p:spPr>
        <p:txBody>
          <a:bodyPr wrap="square">
            <a:spAutoFit/>
          </a:bodyPr>
          <a:lstStyle/>
          <a:p>
            <a:pPr algn="l"/>
            <a:r>
              <a:rPr lang="en-IN" sz="2400"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rPr>
              <a:t>IKE Phase 1:</a:t>
            </a:r>
            <a:endParaRPr lang="en-IN" sz="2400"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IN" sz="2400" dirty="0">
              <a:solidFill>
                <a:schemeClr val="accent2">
                  <a:lumMod val="40000"/>
                  <a:lumOff val="60000"/>
                </a:schemeClr>
              </a:solidFill>
              <a:latin typeface="Calibri" panose="020F0502020204030204" pitchFamily="34" charset="0"/>
              <a:ea typeface="Calibri" panose="020F0502020204030204" pitchFamily="34" charset="0"/>
              <a:cs typeface="Calibri" panose="020F0502020204030204" pitchFamily="34" charset="0"/>
            </a:endParaRPr>
          </a:p>
          <a:p>
            <a:pPr algn="l"/>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Step 1 : Negotiation</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The peer that has traffic that should be protected will initiate the IKE phase 1 negotiation. The two peers will negotiate about the following items:</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Hashing: we use a hashing algorithm to verify the integrity, we use MD5 or SHA for this.</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Authentication: each peer has to prove who he is. Two commonly used options are a pre-shared key or digital certificates.</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DH (Diffie Hellman) group: the DH group determines the strength of the key that is used in the key exchange process. The higher group numbers are more secure but take longer to compute.</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Lifetime: how long does the IKE phase 1 tunnel stand up? the shorter the lifetime, the more secure it is because rebuilding it means we will also use new keying material. Each vendor uses a different lifetime, a common default value is 86400 seconds (1 day).</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r>
              <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rPr>
              <a:t>Encryption: what algorithm do we use for encryption? For example, DES, 3DES or AES.</a:t>
            </a:r>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b="0" i="0" dirty="0">
              <a:solidFill>
                <a:schemeClr val="bg2">
                  <a:lumMod val="20000"/>
                  <a:lumOff val="8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US"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endParaRPr>
          </a:p>
          <a:p>
            <a:pPr algn="l"/>
            <a:endParaRPr lang="en-IN" b="0" i="0" dirty="0">
              <a:solidFill>
                <a:schemeClr val="accent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1"/>
          <a:stretch>
            <a:fillRect/>
          </a:stretch>
        </p:blipFill>
        <p:spPr>
          <a:xfrm>
            <a:off x="10955655" y="5746115"/>
            <a:ext cx="1236345" cy="111188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11122</Words>
  <Application>WPS Presentation</Application>
  <PresentationFormat>Widescreen</PresentationFormat>
  <Paragraphs>366</Paragraphs>
  <Slides>25</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25</vt:i4>
      </vt:variant>
    </vt:vector>
  </HeadingPairs>
  <TitlesOfParts>
    <vt:vector size="40" baseType="lpstr">
      <vt:lpstr>Arial</vt:lpstr>
      <vt:lpstr>SimSun</vt:lpstr>
      <vt:lpstr>Wingdings</vt:lpstr>
      <vt:lpstr>Wingdings 3</vt:lpstr>
      <vt:lpstr>Arial</vt:lpstr>
      <vt:lpstr>Calibri</vt:lpstr>
      <vt:lpstr>Open Sans</vt:lpstr>
      <vt:lpstr>Segoe Print</vt:lpstr>
      <vt:lpstr>Century Gothic</vt:lpstr>
      <vt:lpstr>Microsoft YaHei</vt:lpstr>
      <vt:lpstr>Arial Unicode MS</vt:lpstr>
      <vt:lpstr>Aptos</vt:lpstr>
      <vt:lpstr>Bahnschrift Light SemiCondensed</vt:lpstr>
      <vt:lpstr>Calibri Light</vt:lpstr>
      <vt:lpstr>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Differences Between TCP/IP and OSI Model</dc:title>
  <dc:creator>E RAMESH GOUD</dc:creator>
  <cp:lastModifiedBy>Ramya Sree</cp:lastModifiedBy>
  <cp:revision>109</cp:revision>
  <dcterms:created xsi:type="dcterms:W3CDTF">2021-02-22T18:15:00Z</dcterms:created>
  <dcterms:modified xsi:type="dcterms:W3CDTF">2025-01-12T13:22:38Z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8CF76940E6894237A861A959946A51FB_12</vt:lpwstr>
  </property>
  <property fmtid="{D5CDD505-2E9C-101B-9397-08002B2CF9AE}" pid="3" name="KSOProductBuildVer">
    <vt:lpwstr>1033-12.2.0.19307</vt:lpwstr>
  </property>
</Properties>
</file>