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341" r:id="rId3"/>
    <p:sldId id="333" r:id="rId4"/>
    <p:sldId id="332" r:id="rId5"/>
    <p:sldId id="334" r:id="rId6"/>
    <p:sldId id="337" r:id="rId7"/>
    <p:sldId id="338" r:id="rId8"/>
    <p:sldId id="335" r:id="rId9"/>
    <p:sldId id="33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94690"/>
  </p:normalViewPr>
  <p:slideViewPr>
    <p:cSldViewPr snapToGrid="0">
      <p:cViewPr varScale="1">
        <p:scale>
          <a:sx n="90" d="100"/>
          <a:sy n="90" d="100"/>
        </p:scale>
        <p:origin x="42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E6693-A1C2-E74C-91C0-9626C1B7E529}"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59244-E4B2-874B-A225-195E5E30E7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C0B0E05-C14B-4449-A183-31B6A235A6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C0B0E05-C14B-4449-A183-31B6A235A6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C0B0E05-C14B-4449-A183-31B6A235A6C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C0B0E05-C14B-4449-A183-31B6A235A6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0B0E05-C14B-4449-A183-31B6A235A6CB}"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71D604D-636D-4727-9B65-C85B926849D1}"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70" y="-8468"/>
            <a:ext cx="12198570" cy="686646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Network Address Translation (NA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p:cNvSpPr/>
          <p:nvPr/>
        </p:nvSpPr>
        <p:spPr>
          <a:xfrm>
            <a:off x="2201333" y="3043766"/>
            <a:ext cx="7789334" cy="770468"/>
          </a:xfrm>
          <a:prstGeom prst="round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Network Address Translation(NAT)</a:t>
            </a:r>
            <a:endParaRPr lang="en-IN" sz="4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10955655" y="5746115"/>
            <a:ext cx="1236345" cy="11118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267" y="67733"/>
            <a:ext cx="10388600" cy="5201424"/>
          </a:xfrm>
          <a:prstGeom prst="rect">
            <a:avLst/>
          </a:prstGeom>
          <a:noFill/>
        </p:spPr>
        <p:txBody>
          <a:bodyPr wrap="square">
            <a:spAutoFit/>
          </a:bodyPr>
          <a:lstStyle/>
          <a:p>
            <a:pPr algn="ctr"/>
            <a:r>
              <a:rPr lang="en-US" sz="3200" b="1"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AGENDA</a:t>
            </a:r>
            <a:endParaRPr lang="en-US" sz="3200" b="1"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ctr"/>
            <a:endParaRPr lang="en-US" sz="3200" b="1"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SzPts val="1800"/>
              <a:buChar char="•"/>
            </a:pPr>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NAT</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SzPts val="1800"/>
              <a:buChar char="•"/>
            </a:pPr>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Working of NAT</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SzPts val="1800"/>
              <a:buChar char="•"/>
            </a:pPr>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NAT inside and outside address</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SzPts val="1800"/>
              <a:buChar char="•"/>
            </a:pPr>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NAT types</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SzPts val="1800"/>
              <a:buChar char="•"/>
            </a:pPr>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Advantages of NAT</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SzPts val="1800"/>
              <a:buChar char="•"/>
            </a:pPr>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Disadvantages of NAT</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marL="342900" lvl="0" indent="-342900" algn="l" rtl="0">
              <a:spcBef>
                <a:spcPts val="0"/>
              </a:spcBef>
              <a:spcAft>
                <a:spcPts val="0"/>
              </a:spcAft>
              <a:buSzPts val="180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3200" b="1"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1"/>
          <a:stretch>
            <a:fillRect/>
          </a:stretch>
        </p:blipFill>
        <p:spPr>
          <a:xfrm>
            <a:off x="10955655" y="5746115"/>
            <a:ext cx="1236345" cy="11118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199" y="59267"/>
            <a:ext cx="10303933" cy="6329938"/>
          </a:xfrm>
          <a:prstGeom prst="rect">
            <a:avLst/>
          </a:prstGeom>
          <a:noFill/>
        </p:spPr>
        <p:txBody>
          <a:bodyPr wrap="square">
            <a:spAutoFit/>
          </a:bodyPr>
          <a:lstStyle/>
          <a:p>
            <a:pPr algn="l"/>
            <a:r>
              <a:rPr lang="en-US" sz="28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NAT:</a:t>
            </a:r>
            <a:endParaRPr lang="en-US" sz="28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sz="14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Network Address Translation (NAT) is a service that enables private IP networks to use the internet and cloud. NAT translates one or more private IP addresses in an internal network to a public IP address before packets are sent to an external network. NAT generally operates on a Router or a Firewall.</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fontAlgn="base"/>
            <a:r>
              <a:rPr lang="en-US" sz="240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Working of Network Address Translation (NAT):</a:t>
            </a:r>
            <a:endParaRPr lang="en-US" sz="240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fontAlgn="base"/>
            <a:endParaRPr lang="en-US" sz="140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rtl="0" fontAlgn="base">
              <a:spcAft>
                <a:spcPts val="750"/>
              </a:spcAft>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Generally, the border router is configured for NAT i.e. the router which has one interface in the local (inside) network and one interface in the global (outside) network. When a packet traverse outside the local (inside) network, then NAT converts that local (private) IP address to a global (public) IP address. When a packet enters the local network, the global (public) IP address is converted to a local (private) IP address.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rtl="0" fontAlgn="base">
              <a:spcAft>
                <a:spcPts val="750"/>
              </a:spcAft>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If NAT runs out of addresses, i.e., no address is left in the pool configured then the packets will be dropped and an Internet Control Message Protocol (ICMP) host unreachable packet to the destination is sent.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r>
              <a:rPr lang="en-US" sz="240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NAT inside and outside addresses:</a:t>
            </a:r>
            <a:endParaRPr lang="en-US" sz="240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Inside refers to the addresses which must be translated. Outside refers to the addresses which are not in control of an organization. These are the network Addresses in which the translation of the addresses will be done.</a:t>
            </a:r>
            <a:endPar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1"/>
          <a:stretch>
            <a:fillRect/>
          </a:stretch>
        </p:blipFill>
        <p:spPr>
          <a:xfrm>
            <a:off x="10955655" y="5746115"/>
            <a:ext cx="1236345" cy="11118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3534" y="118533"/>
            <a:ext cx="9110134" cy="290406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2" name="Picture 4" descr="Lightbo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3127" y="198283"/>
            <a:ext cx="8990541" cy="2498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0230" y="3263217"/>
            <a:ext cx="10456333" cy="3277820"/>
          </a:xfrm>
          <a:prstGeom prst="rect">
            <a:avLst/>
          </a:prstGeom>
          <a:noFill/>
        </p:spPr>
        <p:txBody>
          <a:bodyPr wrap="square">
            <a:spAutoFit/>
          </a:bodyPr>
          <a:lstStyle/>
          <a:p>
            <a:pPr algn="l" fontAlgn="base">
              <a:spcAft>
                <a:spcPts val="1800"/>
              </a:spcAft>
              <a:buFont typeface="Arial" panose="020B0604020202020204" pitchFamily="34" charset="0"/>
              <a:buChar char="•"/>
            </a:pPr>
            <a:r>
              <a:rPr lang="en-US"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Inside local address –</a:t>
            </a: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An IP address that is assigned to a host on the Inside (local) network. The address is probably not an IP address assigned by the service provider i.e., these are private IP addresses. This is the inside host seen from the inside network.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fontAlgn="base">
              <a:spcAft>
                <a:spcPts val="1800"/>
              </a:spcAft>
              <a:buFont typeface="Arial" panose="020B0604020202020204" pitchFamily="34" charset="0"/>
              <a:buChar char="•"/>
            </a:pPr>
            <a:r>
              <a:rPr lang="en-US"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Inside global address –</a:t>
            </a: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IP address that represents one or more inside local IP addresses to the outside world. This is the inside host as seen from the outside network.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fontAlgn="base">
              <a:spcAft>
                <a:spcPts val="1800"/>
              </a:spcAft>
              <a:buFont typeface="Arial" panose="020B0604020202020204" pitchFamily="34" charset="0"/>
              <a:buChar char="•"/>
            </a:pPr>
            <a:r>
              <a:rPr lang="en-US"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Outside local address –</a:t>
            </a: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This is the actual IP address of the destination host in the local network after translation.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fontAlgn="base">
              <a:spcAft>
                <a:spcPts val="1800"/>
              </a:spcAft>
              <a:buFont typeface="Arial" panose="020B0604020202020204" pitchFamily="34" charset="0"/>
              <a:buChar char="•"/>
            </a:pPr>
            <a:r>
              <a:rPr lang="en-US"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Outside global address –</a:t>
            </a: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This is the outside host as seen from the outside network. It is the IP address of the outside destination host before translation.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0955655" y="5746115"/>
            <a:ext cx="1236345" cy="11118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132" y="0"/>
            <a:ext cx="10447867" cy="8320226"/>
          </a:xfrm>
          <a:prstGeom prst="rect">
            <a:avLst/>
          </a:prstGeom>
          <a:noFill/>
        </p:spPr>
        <p:txBody>
          <a:bodyPr wrap="square">
            <a:spAutoFit/>
          </a:bodyPr>
          <a:lstStyle/>
          <a:p>
            <a:pPr algn="l" fontAlgn="base"/>
            <a:r>
              <a:rPr lang="en-US" sz="240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Network Address Translation (NAT) Types:</a:t>
            </a:r>
            <a:endParaRPr lang="en-US" sz="240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fontAlgn="base"/>
            <a:endParaRPr lang="en-US" sz="24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lgn="l" fontAlgn="base">
              <a:buFont typeface="Arial" panose="020B0604020202020204" pitchFamily="34" charset="0"/>
              <a:buChar char="•"/>
            </a:pPr>
            <a:r>
              <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Static NAT</a:t>
            </a:r>
            <a:endPar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gn="l" fontAlgn="base">
              <a:buFont typeface="Arial" panose="020B0604020202020204" pitchFamily="34" charset="0"/>
              <a:buChar char="•"/>
            </a:pPr>
            <a:r>
              <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Dynamic NAT</a:t>
            </a:r>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lgn="l" fontAlgn="base">
              <a:buFont typeface="Arial" panose="020B0604020202020204" pitchFamily="34" charset="0"/>
              <a:buChar char="•"/>
            </a:pPr>
            <a:r>
              <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Port Address Translation (PAT)</a:t>
            </a:r>
            <a:endPar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gn="l" fontAlgn="base">
              <a:buFont typeface="Arial" panose="020B0604020202020204" pitchFamily="34" charset="0"/>
              <a:buChar char="•"/>
            </a:pPr>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fontAlgn="base"/>
            <a:r>
              <a:rPr lang="en-IN" sz="200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Static NAT:</a:t>
            </a:r>
            <a:endParaRPr lang="en-IN" sz="200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rtl="0" fontAlgn="base">
              <a:spcAft>
                <a:spcPts val="750"/>
              </a:spcAft>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In static NAT, a single Private IP address is mapped with a single Public IP address </a:t>
            </a:r>
            <a:r>
              <a:rPr lang="en-US" b="0" i="0" dirty="0" err="1">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i.e</a:t>
            </a: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one-to-one mapping between Private and Public IP addresses. This is generally used for Web hosting. These are not used in organizations as there are many devices that will need Internet access and to provide Internet access, a public IP address is needed.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rtl="0" fontAlgn="base">
              <a:spcAft>
                <a:spcPts val="750"/>
              </a:spcAft>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Suppose, if there are 3000 devices that need access to the Internet, the organization has to buy 3000 public addresses that will be very costly. </a:t>
            </a:r>
            <a:endParaRPr lang="en-IN" sz="12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just" rtl="0" fontAlgn="base">
              <a:spcAft>
                <a:spcPts val="750"/>
              </a:spcAft>
            </a:pPr>
            <a:r>
              <a:rPr lang="en-IN" sz="20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Dynamic NAT:</a:t>
            </a:r>
            <a:endParaRPr lang="en-IN" sz="20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just" rtl="0" fontAlgn="base">
              <a:spcAft>
                <a:spcPts val="750"/>
              </a:spcAft>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In this type of NAT, an unregistered IP address is translated into a registered (Public) IP address from a pool of public IP addresses. </a:t>
            </a:r>
            <a:r>
              <a:rPr lang="en-IN"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This is one-to-many mapping. </a:t>
            </a: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If the IP address of the pool is not free, then the packet will be dropped as only a fixed number of private IP addresses can be translated to public addresses.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rtl="0" fontAlgn="base">
              <a:spcAft>
                <a:spcPts val="750"/>
              </a:spcAft>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Suppose, if there is a pool of 2 public IP addresses then only 2 private IP addresses can be translated at a given time. If 3rd private IP address wants to access the Internet then the packet will be dropped therefore many private IP addresses are mapped to a pool of public IP addresses. NAT is used when the number of users who want to access the Internet is fixed. This is also very costly as the organization has to buy many global IP addresses to make a pool.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rtl="0" fontAlgn="base">
              <a:spcAft>
                <a:spcPts val="750"/>
              </a:spcAft>
            </a:pPr>
            <a:endParaRPr lang="en-US" sz="20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just" rtl="0" fontAlgn="base">
              <a:spcAft>
                <a:spcPts val="750"/>
              </a:spcAft>
            </a:pP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fontAlgn="base"/>
            <a:endParaRPr lang="en-IN" sz="200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fontAlgn="base"/>
            <a:endPar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1"/>
          <a:stretch>
            <a:fillRect/>
          </a:stretch>
        </p:blipFill>
        <p:spPr>
          <a:xfrm>
            <a:off x="10955655" y="5746115"/>
            <a:ext cx="1236345" cy="11118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199" y="76200"/>
            <a:ext cx="10337801" cy="6550511"/>
          </a:xfrm>
          <a:prstGeom prst="rect">
            <a:avLst/>
          </a:prstGeom>
          <a:noFill/>
        </p:spPr>
        <p:txBody>
          <a:bodyPr wrap="square">
            <a:spAutoFit/>
          </a:bodyPr>
          <a:lstStyle/>
          <a:p>
            <a:pPr algn="l" fontAlgn="base">
              <a:spcBef>
                <a:spcPts val="1800"/>
              </a:spcBef>
              <a:spcAft>
                <a:spcPts val="1800"/>
              </a:spcAft>
            </a:pPr>
            <a:r>
              <a:rPr lang="en-US" sz="240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Port Address Translation (PAT)</a:t>
            </a:r>
            <a:endParaRPr lang="en-US" sz="240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rtl="0" fontAlgn="base">
              <a:spcAft>
                <a:spcPts val="750"/>
              </a:spcAft>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This is also known as NAT overload. In this, many local (private) IP Addresses can be translated to a single Public  IP address. Port numbers are used to distinguish the traffic i.e., which traffic belongs to which IP address. </a:t>
            </a:r>
            <a:r>
              <a:rPr lang="en-IN"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This is many-to-one mapping. </a:t>
            </a: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This is most frequently used as it is cost-effective as thousands of users can be connected to the Internet by using only one real global (public) IP address.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lvl="0" algn="l" rtl="0">
              <a:spcBef>
                <a:spcPts val="1600"/>
              </a:spcBef>
              <a:spcAft>
                <a:spcPts val="0"/>
              </a:spcAft>
              <a:buSzPts val="1800"/>
            </a:pPr>
            <a:r>
              <a:rPr lang="en-US"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Advantages of NAT: </a:t>
            </a:r>
            <a:endParaRPr lang="en-US"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1600"/>
              </a:spcBef>
              <a:spcAft>
                <a:spcPts val="0"/>
              </a:spcAft>
              <a:buSzPts val="1800"/>
              <a:buFont typeface="Arial" panose="020B0604020202020204" pitchFamily="34" charset="0"/>
              <a:buChar char="•"/>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NAT conserves legally registered IP addresses.</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1600"/>
              </a:spcBef>
              <a:spcAft>
                <a:spcPts val="0"/>
              </a:spcAft>
              <a:buSzPts val="1800"/>
              <a:buFont typeface="Arial" panose="020B0604020202020204" pitchFamily="34" charset="0"/>
              <a:buChar char="•"/>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It provides privacy as the device’s IP address, sending and receiving the traffic, will be hidden.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1600"/>
              </a:spcBef>
              <a:spcAft>
                <a:spcPts val="0"/>
              </a:spcAft>
              <a:buSzPts val="1800"/>
              <a:buFont typeface="Arial" panose="020B0604020202020204" pitchFamily="34" charset="0"/>
              <a:buChar char="•"/>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Eliminates address renumbering when a network evolves.</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lvl="0" algn="l" rtl="0">
              <a:spcBef>
                <a:spcPts val="1600"/>
              </a:spcBef>
              <a:spcAft>
                <a:spcPts val="0"/>
              </a:spcAft>
              <a:buSzPts val="1800"/>
            </a:pPr>
            <a:r>
              <a:rPr lang="en-US"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Disadvantage of NAT: </a:t>
            </a:r>
            <a:endParaRPr lang="en-US"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1600"/>
              </a:spcBef>
              <a:spcAft>
                <a:spcPts val="0"/>
              </a:spcAft>
              <a:buSzPts val="1800"/>
              <a:buFont typeface="Arial" panose="020B0604020202020204" pitchFamily="34" charset="0"/>
              <a:buChar char="•"/>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Translation results in switching path delays.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1600"/>
              </a:spcBef>
              <a:spcAft>
                <a:spcPts val="0"/>
              </a:spcAft>
              <a:buSzPts val="1800"/>
              <a:buFont typeface="Arial" panose="020B0604020202020204" pitchFamily="34" charset="0"/>
              <a:buChar char="•"/>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Certain applications will not function while NAT is enabled.</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1600"/>
              </a:spcBef>
              <a:spcAft>
                <a:spcPts val="0"/>
              </a:spcAft>
              <a:buSzPts val="1800"/>
              <a:buFont typeface="Arial" panose="020B0604020202020204" pitchFamily="34" charset="0"/>
              <a:buChar char="•"/>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Complicates tunneling protocols such as IPsec.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1600"/>
              </a:spcBef>
              <a:spcAft>
                <a:spcPts val="0"/>
              </a:spcAft>
              <a:buSzPts val="1800"/>
              <a:buFont typeface="Arial" panose="020B0604020202020204" pitchFamily="34" charset="0"/>
              <a:buChar char="•"/>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Also, the router being a network layer device, should not tamper with port numbers(transport layer) but it has to do so because of NAT.</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1"/>
          <a:stretch>
            <a:fillRect/>
          </a:stretch>
        </p:blipFill>
        <p:spPr>
          <a:xfrm>
            <a:off x="10955655" y="5746115"/>
            <a:ext cx="1236345" cy="11118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599" y="101600"/>
            <a:ext cx="10346267" cy="5447645"/>
          </a:xfrm>
          <a:prstGeom prst="rect">
            <a:avLst/>
          </a:prstGeom>
          <a:noFill/>
        </p:spPr>
        <p:txBody>
          <a:bodyPr wrap="square">
            <a:spAutoFit/>
          </a:bodyPr>
          <a:lstStyle/>
          <a:p>
            <a:pPr lvl="0" algn="l" rtl="0">
              <a:spcBef>
                <a:spcPts val="0"/>
              </a:spcBef>
              <a:spcAft>
                <a:spcPts val="0"/>
              </a:spcAft>
              <a:buClr>
                <a:srgbClr val="316989"/>
              </a:buClr>
              <a:buSzPts val="1800"/>
            </a:pPr>
            <a:r>
              <a:rPr lang="en-IN" sz="2400" b="1"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Lab Implementation:</a:t>
            </a:r>
            <a:endParaRPr lang="en-IN" sz="2400" b="1"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lvl="0" algn="l" rtl="0">
              <a:spcBef>
                <a:spcPts val="0"/>
              </a:spcBef>
              <a:spcAft>
                <a:spcPts val="0"/>
              </a:spcAft>
              <a:buClr>
                <a:srgbClr val="316989"/>
              </a:buClr>
              <a:buSzPts val="1800"/>
            </a:pPr>
            <a:endParaRPr lang="en-IN"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lvl="0" algn="l" rtl="0">
              <a:spcBef>
                <a:spcPts val="0"/>
              </a:spcBef>
              <a:spcAft>
                <a:spcPts val="0"/>
              </a:spcAft>
              <a:buClr>
                <a:srgbClr val="316989"/>
              </a:buClr>
              <a:buSzPts val="1800"/>
            </a:pP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R1#config terminal</a:t>
            </a:r>
            <a:br>
              <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b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R1(config)#interface ethernet 1/0</a:t>
            </a:r>
            <a:endPar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lvl="0" algn="l" rtl="0">
              <a:spcBef>
                <a:spcPts val="0"/>
              </a:spcBef>
              <a:spcAft>
                <a:spcPts val="0"/>
              </a:spcAft>
              <a:buClr>
                <a:srgbClr val="316989"/>
              </a:buClr>
              <a:buSzPts val="1800"/>
            </a:pP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R1(config-if)#ip address 10.10.10.1 255.255.255.0</a:t>
            </a:r>
            <a:endPar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lvl="0" algn="l" rtl="0">
              <a:spcBef>
                <a:spcPts val="0"/>
              </a:spcBef>
              <a:spcAft>
                <a:spcPts val="0"/>
              </a:spcAft>
              <a:buClr>
                <a:srgbClr val="316989"/>
              </a:buClr>
              <a:buSzPts val="1800"/>
            </a:pP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R1(config-if)#</a:t>
            </a:r>
            <a:r>
              <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no shut</a:t>
            </a:r>
            <a:br>
              <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b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R1(config-if)#ip </a:t>
            </a:r>
            <a:r>
              <a:rPr lang="en-IN" i="0" dirty="0" err="1">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nat</a:t>
            </a: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inside</a:t>
            </a:r>
            <a:endPar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lvl="0" algn="l" rtl="0">
              <a:spcBef>
                <a:spcPts val="0"/>
              </a:spcBef>
              <a:spcAft>
                <a:spcPts val="0"/>
              </a:spcAft>
              <a:buClr>
                <a:srgbClr val="316989"/>
              </a:buClr>
              <a:buSzPts val="1800"/>
            </a:pP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R1(config-if)#</a:t>
            </a:r>
            <a:r>
              <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exit</a:t>
            </a:r>
            <a:br>
              <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b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R1(config)#interface ethernet 1/1</a:t>
            </a:r>
            <a:endPar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lvl="0" algn="l" rtl="0">
              <a:spcBef>
                <a:spcPts val="0"/>
              </a:spcBef>
              <a:spcAft>
                <a:spcPts val="0"/>
              </a:spcAft>
              <a:buClr>
                <a:srgbClr val="316989"/>
              </a:buClr>
              <a:buSzPts val="1800"/>
            </a:pP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R1(config-if)#</a:t>
            </a:r>
            <a:r>
              <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ip address 202.13.45.100 255.255.255.0</a:t>
            </a:r>
            <a:endPar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lvl="0" algn="l" rtl="0">
              <a:spcBef>
                <a:spcPts val="0"/>
              </a:spcBef>
              <a:spcAft>
                <a:spcPts val="0"/>
              </a:spcAft>
              <a:buClr>
                <a:srgbClr val="316989"/>
              </a:buClr>
              <a:buSzPts val="1800"/>
            </a:pP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R1(config-if)#no shut</a:t>
            </a:r>
            <a:br>
              <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b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R1(config-if)#ip </a:t>
            </a:r>
            <a:r>
              <a:rPr lang="en-IN" i="0" dirty="0" err="1">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nat</a:t>
            </a: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outside</a:t>
            </a:r>
            <a:br>
              <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b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R1(config-if)#end</a:t>
            </a:r>
            <a:endPar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lvl="0" algn="l" rtl="0">
              <a:spcBef>
                <a:spcPts val="0"/>
              </a:spcBef>
              <a:spcAft>
                <a:spcPts val="0"/>
              </a:spcAft>
              <a:buClr>
                <a:srgbClr val="316989"/>
              </a:buClr>
              <a:buSzPts val="1800"/>
            </a:pPr>
            <a:endPar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lvl="0" algn="l" rtl="0">
              <a:spcBef>
                <a:spcPts val="0"/>
              </a:spcBef>
              <a:spcAft>
                <a:spcPts val="0"/>
              </a:spcAft>
              <a:buClr>
                <a:srgbClr val="316989"/>
              </a:buClr>
              <a:buSzPts val="1800"/>
            </a:pPr>
            <a:r>
              <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R1(config)# </a:t>
            </a:r>
            <a:r>
              <a:rPr lang="en-IN" i="0" dirty="0" err="1">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ip</a:t>
            </a: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a:t>
            </a:r>
            <a:r>
              <a:rPr lang="en-IN" i="0" dirty="0" err="1">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nat</a:t>
            </a: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inside source static 10.10.10.10 202.14.35.100</a:t>
            </a:r>
            <a:endPar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lvl="0" algn="l" rtl="0">
              <a:spcBef>
                <a:spcPts val="0"/>
              </a:spcBef>
              <a:spcAft>
                <a:spcPts val="0"/>
              </a:spcAft>
              <a:buClr>
                <a:srgbClr val="316989"/>
              </a:buClr>
              <a:buSzPts val="1800"/>
            </a:pPr>
            <a:endPar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lvl="0" algn="l" rtl="0">
              <a:spcBef>
                <a:spcPts val="0"/>
              </a:spcBef>
              <a:spcAft>
                <a:spcPts val="0"/>
              </a:spcAft>
              <a:buClr>
                <a:srgbClr val="316989"/>
              </a:buClr>
              <a:buSzPts val="1800"/>
            </a:pPr>
            <a:r>
              <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Verification:</a:t>
            </a:r>
            <a:endPar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lvl="0" algn="l" rtl="0">
              <a:spcBef>
                <a:spcPts val="0"/>
              </a:spcBef>
              <a:spcAft>
                <a:spcPts val="0"/>
              </a:spcAft>
              <a:buClr>
                <a:srgbClr val="316989"/>
              </a:buClr>
              <a:buSzPts val="1800"/>
            </a:pPr>
            <a:r>
              <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R1#show </a:t>
            </a:r>
            <a:r>
              <a:rPr lang="en-US" i="0" dirty="0" err="1">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ip</a:t>
            </a:r>
            <a:r>
              <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i="0" dirty="0" err="1">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nat</a:t>
            </a:r>
            <a:r>
              <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statistics</a:t>
            </a:r>
            <a:endPar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lvl="0" algn="l" rtl="0">
              <a:spcBef>
                <a:spcPts val="0"/>
              </a:spcBef>
              <a:spcAft>
                <a:spcPts val="0"/>
              </a:spcAft>
              <a:buClr>
                <a:srgbClr val="316989"/>
              </a:buClr>
              <a:buSzPts val="1800"/>
            </a:pPr>
            <a:r>
              <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R1#show </a:t>
            </a:r>
            <a:r>
              <a:rPr lang="en-US" i="0" dirty="0" err="1">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ip</a:t>
            </a:r>
            <a:r>
              <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i="0" dirty="0" err="1">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nat</a:t>
            </a:r>
            <a:r>
              <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translations</a:t>
            </a:r>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1"/>
          <a:stretch>
            <a:fillRect/>
          </a:stretch>
        </p:blipFill>
        <p:spPr>
          <a:xfrm>
            <a:off x="10955655" y="5746115"/>
            <a:ext cx="1236345" cy="111188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4923</Words>
  <Application>WPS Presentation</Application>
  <PresentationFormat>Widescreen</PresentationFormat>
  <Paragraphs>76</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Wingdings 3</vt:lpstr>
      <vt:lpstr>Arial</vt:lpstr>
      <vt:lpstr>Calibri</vt:lpstr>
      <vt:lpstr>Century Gothic</vt:lpstr>
      <vt:lpstr>Microsoft YaHei</vt:lpstr>
      <vt:lpstr>Arial Unicode MS</vt:lpstr>
      <vt:lpstr>Aptos</vt:lpstr>
      <vt:lpstr>Segoe Print</vt:lpstr>
      <vt:lpstr>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Differences Between TCP/IP and OSI Model</dc:title>
  <dc:creator>E RAMESH GOUD</dc:creator>
  <cp:lastModifiedBy>Ramya Sree</cp:lastModifiedBy>
  <cp:revision>109</cp:revision>
  <dcterms:created xsi:type="dcterms:W3CDTF">2021-02-22T18:15:00Z</dcterms:created>
  <dcterms:modified xsi:type="dcterms:W3CDTF">2025-01-12T12:01:51Z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7B47CD1F3C82443C9A7FD6C2C4541CF4_12</vt:lpwstr>
  </property>
  <property fmtid="{D5CDD505-2E9C-101B-9397-08002B2CF9AE}" pid="3" name="KSOProductBuildVer">
    <vt:lpwstr>1033-12.2.0.19307</vt:lpwstr>
  </property>
</Properties>
</file>