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1" r:id="rId2"/>
  </p:sldMasterIdLst>
  <p:notesMasterIdLst>
    <p:notesMasterId r:id="rId11"/>
  </p:notesMasterIdLst>
  <p:sldIdLst>
    <p:sldId id="258" r:id="rId3"/>
    <p:sldId id="259" r:id="rId4"/>
    <p:sldId id="260" r:id="rId5"/>
    <p:sldId id="261" r:id="rId6"/>
    <p:sldId id="263" r:id="rId7"/>
    <p:sldId id="264" r:id="rId8"/>
    <p:sldId id="265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46B6A0-80E1-436E-BF2D-87CF9E98584A}" v="31" dt="2025-07-01T03:31:01.388"/>
    <p1510:client id="{3450601F-7DC7-466E-B3E9-881614D9BC95}" v="26" dt="2025-07-01T03:23:43.614"/>
    <p1510:client id="{7394B2C5-F48C-4C7A-B808-197581060B8C}" v="21" dt="2025-06-29T14:55:20.235"/>
    <p1510:client id="{A190D7FB-8984-45EE-8C7F-4D02E2AA2023}" v="354" dt="2025-06-30T17:21:25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42384-8F5D-464D-AF53-F7D03344F467}" type="datetimeFigureOut">
              <a:t>7/1/2025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5D729-D4AA-437A-88BC-75F035C21A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8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24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21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07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27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15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98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0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28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308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8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3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DBC09E-10FE-C48A-8AE5-2DE3D7D70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21" y="978408"/>
            <a:ext cx="8528068" cy="3290123"/>
          </a:xfrm>
        </p:spPr>
        <p:txBody>
          <a:bodyPr anchor="t">
            <a:normAutofit/>
          </a:bodyPr>
          <a:lstStyle/>
          <a:p>
            <a:r>
              <a:rPr lang="en-US" sz="6600" dirty="0"/>
              <a:t>Power BI</a:t>
            </a:r>
            <a:br>
              <a:rPr lang="en-US" sz="6600" dirty="0"/>
            </a:br>
            <a:r>
              <a:rPr lang="en-US" sz="6600" dirty="0"/>
              <a:t>Internship Task </a:t>
            </a:r>
            <a:br>
              <a:rPr lang="en-US" sz="6600" dirty="0"/>
            </a:br>
            <a:r>
              <a:rPr lang="en-US" sz="6600" dirty="0"/>
              <a:t>Batch - 10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870" y="4854298"/>
            <a:ext cx="6141545" cy="1352181"/>
          </a:xfrm>
        </p:spPr>
        <p:txBody>
          <a:bodyPr anchor="t">
            <a:normAutofit lnSpcReduction="10000"/>
          </a:bodyPr>
          <a:lstStyle/>
          <a:p>
            <a:r>
              <a:rPr lang="en-US" i="0" dirty="0">
                <a:ea typeface="+mn-lt"/>
                <a:cs typeface="+mn-lt"/>
              </a:rPr>
              <a:t>Internship Program: Soulvibe.Tech</a:t>
            </a:r>
          </a:p>
          <a:p>
            <a:r>
              <a:rPr lang="en-US" i="0" dirty="0"/>
              <a:t>Submitted By – Ajay Kumar Sahu</a:t>
            </a:r>
          </a:p>
          <a:p>
            <a:r>
              <a:rPr lang="en-US" i="0" dirty="0"/>
              <a:t>Date : 1 July , 2025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BD83C-D653-7B6E-791C-91DC49F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8B09CB6-CBCC-A221-E35E-4FA21592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696" y="4617503"/>
            <a:ext cx="6071583" cy="45719"/>
          </a:xfrm>
          <a:custGeom>
            <a:avLst/>
            <a:gdLst>
              <a:gd name="connsiteX0" fmla="*/ 0 w 6071583"/>
              <a:gd name="connsiteY0" fmla="*/ 0 h 45719"/>
              <a:gd name="connsiteX1" fmla="*/ 3434358 w 6071583"/>
              <a:gd name="connsiteY1" fmla="*/ 0 h 45719"/>
              <a:gd name="connsiteX2" fmla="*/ 4667593 w 6071583"/>
              <a:gd name="connsiteY2" fmla="*/ 0 h 45719"/>
              <a:gd name="connsiteX3" fmla="*/ 6071583 w 6071583"/>
              <a:gd name="connsiteY3" fmla="*/ 0 h 45719"/>
              <a:gd name="connsiteX4" fmla="*/ 6071583 w 6071583"/>
              <a:gd name="connsiteY4" fmla="*/ 45719 h 45719"/>
              <a:gd name="connsiteX5" fmla="*/ 4667593 w 6071583"/>
              <a:gd name="connsiteY5" fmla="*/ 45719 h 45719"/>
              <a:gd name="connsiteX6" fmla="*/ 3434358 w 6071583"/>
              <a:gd name="connsiteY6" fmla="*/ 45719 h 45719"/>
              <a:gd name="connsiteX7" fmla="*/ 0 w 6071583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71583" h="45719">
                <a:moveTo>
                  <a:pt x="0" y="0"/>
                </a:moveTo>
                <a:lnTo>
                  <a:pt x="3434358" y="0"/>
                </a:lnTo>
                <a:lnTo>
                  <a:pt x="4667593" y="0"/>
                </a:lnTo>
                <a:lnTo>
                  <a:pt x="6071583" y="0"/>
                </a:lnTo>
                <a:lnTo>
                  <a:pt x="6071583" y="45719"/>
                </a:lnTo>
                <a:lnTo>
                  <a:pt x="4667593" y="45719"/>
                </a:lnTo>
                <a:lnTo>
                  <a:pt x="3434358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3"/>
    </mc:Choice>
    <mc:Fallback xmlns="">
      <p:transition spd="slow" advTm="1327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71B1-DB7F-F261-E810-75BC8660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Dataset Overview</a:t>
            </a:r>
            <a:endParaRPr lang="en-US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583B-F37A-F568-07C4-E2B2BB49F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File: DA Batch 10 Dataset.csv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Key columns: District, Taluka, College Name, College Type, University, Course Name, Type, Duration, Category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Data volume:  60,000+ records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Single flat table (no relationships)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7893-E19C-8F14-A6F8-05D3B49E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7F2DE-7F95-817A-5947-B1DB11782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318560"/>
            <a:ext cx="11155680" cy="376732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Loaded the .csv file into Power BI.</a:t>
            </a:r>
          </a:p>
          <a:p>
            <a:r>
              <a:rPr lang="en-US" dirty="0"/>
              <a:t>Then Clicked on Transformed Data which redirected to the Power Query Editor .</a:t>
            </a:r>
          </a:p>
          <a:p>
            <a:r>
              <a:rPr lang="en-US" dirty="0">
                <a:ea typeface="+mn-lt"/>
                <a:cs typeface="+mn-lt"/>
              </a:rPr>
              <a:t>Performed the following actions using power query editor 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   1. Removed or fill missing values in College Type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   2. Renamed columns to remove spaces (e.g., </a:t>
            </a:r>
            <a:r>
              <a:rPr lang="en-US" dirty="0" err="1">
                <a:ea typeface="+mn-lt"/>
                <a:cs typeface="+mn-lt"/>
              </a:rPr>
              <a:t>Course_Name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Course_Duration_Months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   3. Created a new column Specialization by extracting the portion after the hyphen in Course Name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   4. Created a column Duration Category:</a:t>
            </a:r>
            <a:endParaRPr lang="en-US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Short (&lt;12 months)</a:t>
            </a:r>
            <a:endParaRPr lang="en-US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Medium (12–36 months)</a:t>
            </a:r>
            <a:endParaRPr lang="en-US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Long (&gt;36 months)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7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DD979A39-187E-1FA8-BAD8-5AABA79A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" y="225005"/>
            <a:ext cx="12184965" cy="584227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152D47"/>
                </a:solidFill>
                <a:ea typeface="+mj-lt"/>
                <a:cs typeface="+mj-lt"/>
              </a:rPr>
              <a:t>Dashboard in Power BI </a:t>
            </a:r>
            <a:endParaRPr lang="en-US"/>
          </a:p>
        </p:txBody>
      </p:sp>
      <p:pic>
        <p:nvPicPr>
          <p:cNvPr id="17" name="Content Placeholder 16" descr="A screenshot of a data dashboard&#10;&#10;AI-generated content may be incorrect.">
            <a:extLst>
              <a:ext uri="{FF2B5EF4-FFF2-40B4-BE49-F238E27FC236}">
                <a16:creationId xmlns:a16="http://schemas.microsoft.com/office/drawing/2014/main" id="{AE0A26AE-E7CD-F9C1-4DEC-C91115BB1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536" y="646106"/>
            <a:ext cx="10611989" cy="59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646FA6-9646-19AF-B7AB-63F4AF32A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43E501E-EE65-171D-9AE8-15CEE561D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D150688-2FEB-79A9-2E3C-E5029B22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" y="225005"/>
            <a:ext cx="12184965" cy="584227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152D47"/>
                </a:solidFill>
                <a:ea typeface="+mj-lt"/>
                <a:cs typeface="+mj-lt"/>
              </a:rPr>
              <a:t>Report Page (Q&amp;A) in Power BI </a:t>
            </a:r>
            <a:endParaRPr lang="en-US" dirty="0"/>
          </a:p>
        </p:txBody>
      </p:sp>
      <p:pic>
        <p:nvPicPr>
          <p:cNvPr id="7" name="Picture 6" descr="A screenshot of a report page&#10;&#10;AI-generated content may be incorrect.">
            <a:extLst>
              <a:ext uri="{FF2B5EF4-FFF2-40B4-BE49-F238E27FC236}">
                <a16:creationId xmlns:a16="http://schemas.microsoft.com/office/drawing/2014/main" id="{C5E552F6-F6BA-FD78-35DB-98DFA75F89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416"/>
          <a:stretch>
            <a:fillRect/>
          </a:stretch>
        </p:blipFill>
        <p:spPr>
          <a:xfrm>
            <a:off x="787525" y="717285"/>
            <a:ext cx="10615727" cy="598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3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DD6F-91C6-2DAA-F207-83A6D132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>
                <a:solidFill>
                  <a:srgbClr val="152D47"/>
                </a:solidFill>
                <a:ea typeface="+mj-lt"/>
                <a:cs typeface="+mj-lt"/>
              </a:rPr>
              <a:t>Key Insights </a:t>
            </a:r>
            <a:r>
              <a:rPr lang="en-US" dirty="0">
                <a:solidFill>
                  <a:srgbClr val="152D47"/>
                </a:solidFill>
                <a:ea typeface="+mj-lt"/>
                <a:cs typeface="+mj-lt"/>
              </a:rPr>
              <a:t>Identified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4505-BD40-93C2-AC18-7A4FC9537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4C4C4D"/>
                </a:solidFill>
                <a:latin typeface="Heebo"/>
                <a:cs typeface="Heebo"/>
              </a:rPr>
              <a:t>Pune has the highest number of colleges (1.3K).</a:t>
            </a:r>
            <a:endParaRPr lang="en-US" dirty="0"/>
          </a:p>
          <a:p>
            <a:r>
              <a:rPr lang="en-US" dirty="0">
                <a:solidFill>
                  <a:srgbClr val="4C4C4D"/>
                </a:solidFill>
                <a:latin typeface="Heebo"/>
                <a:cs typeface="Heebo"/>
              </a:rPr>
              <a:t>Arts &amp; Science are the most common course categories.</a:t>
            </a:r>
            <a:endParaRPr lang="en-US" dirty="0"/>
          </a:p>
          <a:p>
            <a:r>
              <a:rPr lang="en-US" dirty="0">
                <a:solidFill>
                  <a:srgbClr val="4C4C4D"/>
                </a:solidFill>
                <a:latin typeface="Heebo"/>
                <a:cs typeface="Heebo"/>
              </a:rPr>
              <a:t>Majority of courses are unaided &amp; non-professional.</a:t>
            </a:r>
            <a:endParaRPr lang="en-US" dirty="0"/>
          </a:p>
          <a:p>
            <a:r>
              <a:rPr lang="en-US" dirty="0">
                <a:solidFill>
                  <a:srgbClr val="4C4C4D"/>
                </a:solidFill>
                <a:latin typeface="Heebo"/>
                <a:cs typeface="Heebo"/>
              </a:rPr>
              <a:t>ITI is the top specialization (82 courses).</a:t>
            </a:r>
            <a:endParaRPr lang="en-US" dirty="0"/>
          </a:p>
          <a:p>
            <a:r>
              <a:rPr lang="en-US" dirty="0">
                <a:solidFill>
                  <a:srgbClr val="4C4C4D"/>
                </a:solidFill>
                <a:latin typeface="Heebo"/>
                <a:cs typeface="Heebo"/>
              </a:rPr>
              <a:t>Avg course durations range from 12 to 54 months.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07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8C3E7-085B-94FC-DC7F-34ACACB3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E80A-6881-1DDA-5A42-612D6B781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Completed the Power BI dashboard and Q&amp;A report exactly as given in the internship tasks.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 Learned a lot about cleaning data, transforming it, and building visuals from scratch.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 Got confident in showing insights through charts and interactive dashboards.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 Now ready to apply this experience to real projects and help make better business decisions.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9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083F47-750E-A41F-1E5A-EFB05450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CA8903-D01D-EDF2-EC36-1FB8427C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046F2-F8C0-1CBA-4738-4E62860D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9"/>
            <a:ext cx="7102131" cy="52222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dirty="0"/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CF33AA8-569A-6274-BBA4-E58E6FC3B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7102129" cy="149279"/>
          </a:xfrm>
          <a:custGeom>
            <a:avLst/>
            <a:gdLst>
              <a:gd name="connsiteX0" fmla="*/ 0 w 7102129"/>
              <a:gd name="connsiteY0" fmla="*/ 0 h 149279"/>
              <a:gd name="connsiteX1" fmla="*/ 7102129 w 7102129"/>
              <a:gd name="connsiteY1" fmla="*/ 0 h 149279"/>
              <a:gd name="connsiteX2" fmla="*/ 7102129 w 7102129"/>
              <a:gd name="connsiteY2" fmla="*/ 149279 h 149279"/>
              <a:gd name="connsiteX3" fmla="*/ 0 w 7102129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2129" h="149279">
                <a:moveTo>
                  <a:pt x="0" y="0"/>
                </a:moveTo>
                <a:lnTo>
                  <a:pt x="7102129" y="0"/>
                </a:lnTo>
                <a:lnTo>
                  <a:pt x="7102129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F6DFD98-DAB6-7C4E-4578-A61344CE6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883" y="6209135"/>
            <a:ext cx="3072468" cy="45719"/>
          </a:xfrm>
          <a:custGeom>
            <a:avLst/>
            <a:gdLst>
              <a:gd name="connsiteX0" fmla="*/ 0 w 3072468"/>
              <a:gd name="connsiteY0" fmla="*/ 0 h 45719"/>
              <a:gd name="connsiteX1" fmla="*/ 3072468 w 3072468"/>
              <a:gd name="connsiteY1" fmla="*/ 0 h 45719"/>
              <a:gd name="connsiteX2" fmla="*/ 3072468 w 3072468"/>
              <a:gd name="connsiteY2" fmla="*/ 45719 h 45719"/>
              <a:gd name="connsiteX3" fmla="*/ 0 w 3072468"/>
              <a:gd name="connsiteY3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2468" h="45719">
                <a:moveTo>
                  <a:pt x="0" y="0"/>
                </a:moveTo>
                <a:lnTo>
                  <a:pt x="3072468" y="0"/>
                </a:lnTo>
                <a:lnTo>
                  <a:pt x="3072468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652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5"/>
    </mc:Choice>
    <mc:Fallback xmlns="">
      <p:transition spd="slow" advTm="12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313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Aptos</vt:lpstr>
      <vt:lpstr>Aptos Display</vt:lpstr>
      <vt:lpstr>Arial</vt:lpstr>
      <vt:lpstr>Bierstadt</vt:lpstr>
      <vt:lpstr>Calibri</vt:lpstr>
      <vt:lpstr>Heebo</vt:lpstr>
      <vt:lpstr>Wingdings</vt:lpstr>
      <vt:lpstr>office theme</vt:lpstr>
      <vt:lpstr>GestaltVTI</vt:lpstr>
      <vt:lpstr>Power BI Internship Task  Batch - 10</vt:lpstr>
      <vt:lpstr>Dataset Overview </vt:lpstr>
      <vt:lpstr>Data Preparation </vt:lpstr>
      <vt:lpstr>Dashboard in Power BI </vt:lpstr>
      <vt:lpstr>Report Page (Q&amp;A) in Power BI </vt:lpstr>
      <vt:lpstr>Key Insights Identified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Ajay Kumar Sahu</cp:lastModifiedBy>
  <cp:revision>160</cp:revision>
  <dcterms:created xsi:type="dcterms:W3CDTF">2025-06-29T14:53:17Z</dcterms:created>
  <dcterms:modified xsi:type="dcterms:W3CDTF">2025-07-01T07:54:18Z</dcterms:modified>
</cp:coreProperties>
</file>