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97254-5F52-5CB5-35B8-EC9734ACA3B8}" v="228" dt="2025-06-24T06:22:59.511"/>
    <p1510:client id="{75976F4F-5150-7295-361B-D69AA3DA6307}" v="1077" dt="2025-06-24T14:33:25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DBC09E-10FE-C48A-8AE5-2DE3D7D70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21" y="978408"/>
            <a:ext cx="8528068" cy="3290123"/>
          </a:xfrm>
        </p:spPr>
        <p:txBody>
          <a:bodyPr anchor="t">
            <a:normAutofit/>
          </a:bodyPr>
          <a:lstStyle/>
          <a:p>
            <a:r>
              <a:rPr lang="en-US" sz="6600" dirty="0"/>
              <a:t>SQL Internship Task </a:t>
            </a:r>
            <a:br>
              <a:rPr lang="en-US" sz="6600" dirty="0"/>
            </a:br>
            <a:r>
              <a:rPr lang="en-US" sz="6600" dirty="0"/>
              <a:t>Batch - 10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854298"/>
            <a:ext cx="6141545" cy="1352181"/>
          </a:xfrm>
        </p:spPr>
        <p:txBody>
          <a:bodyPr anchor="t">
            <a:normAutofit lnSpcReduction="10000"/>
          </a:bodyPr>
          <a:lstStyle/>
          <a:p>
            <a:r>
              <a:rPr lang="en-US" i="0" dirty="0">
                <a:ea typeface="+mn-lt"/>
                <a:cs typeface="+mn-lt"/>
              </a:rPr>
              <a:t>Internship Program: Soulvibe.Tech</a:t>
            </a:r>
          </a:p>
          <a:p>
            <a:r>
              <a:rPr lang="en-US" i="0" dirty="0"/>
              <a:t>Submitted By – Ajay Kumar Sahu</a:t>
            </a:r>
          </a:p>
          <a:p>
            <a:r>
              <a:rPr lang="en-US" i="0" dirty="0"/>
              <a:t>Date : 25 June , 2025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BD83C-D653-7B6E-791C-91DC49F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B09CB6-CBCC-A221-E35E-4FA21592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696" y="4617503"/>
            <a:ext cx="6071583" cy="45719"/>
          </a:xfrm>
          <a:custGeom>
            <a:avLst/>
            <a:gdLst>
              <a:gd name="connsiteX0" fmla="*/ 0 w 6071583"/>
              <a:gd name="connsiteY0" fmla="*/ 0 h 45719"/>
              <a:gd name="connsiteX1" fmla="*/ 3434358 w 6071583"/>
              <a:gd name="connsiteY1" fmla="*/ 0 h 45719"/>
              <a:gd name="connsiteX2" fmla="*/ 4667593 w 6071583"/>
              <a:gd name="connsiteY2" fmla="*/ 0 h 45719"/>
              <a:gd name="connsiteX3" fmla="*/ 6071583 w 6071583"/>
              <a:gd name="connsiteY3" fmla="*/ 0 h 45719"/>
              <a:gd name="connsiteX4" fmla="*/ 6071583 w 6071583"/>
              <a:gd name="connsiteY4" fmla="*/ 45719 h 45719"/>
              <a:gd name="connsiteX5" fmla="*/ 4667593 w 6071583"/>
              <a:gd name="connsiteY5" fmla="*/ 45719 h 45719"/>
              <a:gd name="connsiteX6" fmla="*/ 3434358 w 6071583"/>
              <a:gd name="connsiteY6" fmla="*/ 45719 h 45719"/>
              <a:gd name="connsiteX7" fmla="*/ 0 w 6071583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1583" h="45719">
                <a:moveTo>
                  <a:pt x="0" y="0"/>
                </a:moveTo>
                <a:lnTo>
                  <a:pt x="3434358" y="0"/>
                </a:lnTo>
                <a:lnTo>
                  <a:pt x="4667593" y="0"/>
                </a:lnTo>
                <a:lnTo>
                  <a:pt x="6071583" y="0"/>
                </a:lnTo>
                <a:lnTo>
                  <a:pt x="6071583" y="45719"/>
                </a:lnTo>
                <a:lnTo>
                  <a:pt x="4667593" y="45719"/>
                </a:lnTo>
                <a:lnTo>
                  <a:pt x="3434358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BA39-42CB-3AAB-0EEA-BBF3D1F8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35126"/>
            <a:ext cx="11155680" cy="1463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Q8. Find colleges where the longest and shortest course durations are more than 24 months apart .</a:t>
            </a:r>
          </a:p>
          <a:p>
            <a:endParaRPr lang="en-US" sz="36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15418A-B02D-BAAD-2A1E-D408C7B63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8951" y="2005480"/>
            <a:ext cx="7800195" cy="37673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04A47-0493-E2CE-A70E-C5AB636CF38A}"/>
              </a:ext>
            </a:extLst>
          </p:cNvPr>
          <p:cNvSpPr txBox="1"/>
          <p:nvPr/>
        </p:nvSpPr>
        <p:spPr>
          <a:xfrm>
            <a:off x="1298310" y="5932248"/>
            <a:ext cx="99526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There are colleges offering both short and long-duration programs, showing a good mix for different types of students.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79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4"/>
    </mc:Choice>
    <mc:Fallback xmlns="">
      <p:transition spd="slow" advTm="21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C0E9-9AC7-ABDA-13C9-3EF27B7F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Q9. Show the cumulative number of professional courses offered by each university sorted alphabetically.</a:t>
            </a:r>
          </a:p>
          <a:p>
            <a:endParaRPr lang="en-US" sz="32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448A72-F391-2BD6-6EC3-8E57D21F7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763" y="2006183"/>
            <a:ext cx="8953500" cy="37147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1148B-2244-C3A3-6F87-B09820237238}"/>
              </a:ext>
            </a:extLst>
          </p:cNvPr>
          <p:cNvSpPr txBox="1"/>
          <p:nvPr/>
        </p:nvSpPr>
        <p:spPr>
          <a:xfrm>
            <a:off x="1223081" y="5812227"/>
            <a:ext cx="97349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A few universities are major contributors to the total number of professional courses, especially when viewed cumulatively.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05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47"/>
    </mc:Choice>
    <mc:Fallback xmlns="">
      <p:transition spd="slow" advTm="22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74AF-C1C7-2998-3B21-430BF7FC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100"/>
            <a:ext cx="11155680" cy="1463040"/>
          </a:xfrm>
        </p:spPr>
        <p:txBody>
          <a:bodyPr/>
          <a:lstStyle/>
          <a:p>
            <a:r>
              <a:rPr lang="en-US" sz="3600" dirty="0"/>
              <a:t>Q10. Using a self-join or CTE, find colleges offering more than one course category.</a:t>
            </a:r>
          </a:p>
          <a:p>
            <a:endParaRPr lang="en-US" sz="36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003F7F-3764-7BC6-ED37-DB0423D27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3065" y="1974777"/>
            <a:ext cx="8011965" cy="37673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6D7A6-8689-0D8A-1714-086807B6638A}"/>
              </a:ext>
            </a:extLst>
          </p:cNvPr>
          <p:cNvSpPr txBox="1"/>
          <p:nvPr/>
        </p:nvSpPr>
        <p:spPr>
          <a:xfrm>
            <a:off x="1328615" y="5933179"/>
            <a:ext cx="95477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It’s interesting to see that many colleges don’t just stick to one area — they offer multiple streams to attract a variety of students.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91"/>
    </mc:Choice>
    <mc:Fallback xmlns="">
      <p:transition spd="slow" advTm="28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4474-F973-5831-2434-862CC2AB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Q11. Create a temporary table (CTE) that includes average duration of courses by district and use it to list talukas where the average course duration is above the district average.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497E45-431D-2396-6017-B849E9BF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72" b="25779"/>
          <a:stretch>
            <a:fillRect/>
          </a:stretch>
        </p:blipFill>
        <p:spPr>
          <a:xfrm>
            <a:off x="1362932" y="2444165"/>
            <a:ext cx="9061931" cy="27961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0028A-316C-866A-54E8-B7A3A67B3B00}"/>
              </a:ext>
            </a:extLst>
          </p:cNvPr>
          <p:cNvSpPr txBox="1"/>
          <p:nvPr/>
        </p:nvSpPr>
        <p:spPr>
          <a:xfrm>
            <a:off x="964163" y="5620298"/>
            <a:ext cx="98593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Talukas like Aurangabad and </a:t>
            </a:r>
            <a:r>
              <a:rPr lang="en-US" dirty="0" err="1">
                <a:ea typeface="+mn-lt"/>
                <a:cs typeface="+mn-lt"/>
              </a:rPr>
              <a:t>Kopargaon</a:t>
            </a:r>
            <a:r>
              <a:rPr lang="en-US" dirty="0">
                <a:ea typeface="+mn-lt"/>
                <a:cs typeface="+mn-lt"/>
              </a:rPr>
              <a:t> go beyond district averages in course length, possibly offering more in-depth programs.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4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10"/>
    </mc:Choice>
    <mc:Fallback xmlns="">
      <p:transition spd="slow" advTm="32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8A75-834F-D454-DC98-7D8A5866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a typeface="+mj-lt"/>
                <a:cs typeface="+mj-lt"/>
              </a:rPr>
              <a:t>Q12. Create a new column classifying course duration as: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Short (&lt; 12 months)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Medium (12-36 months)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j-lt"/>
                <a:cs typeface="+mj-lt"/>
              </a:rPr>
              <a:t>Long (&gt; 36 months)</a:t>
            </a:r>
            <a:endParaRPr lang="en-US" sz="1800" dirty="0"/>
          </a:p>
          <a:p>
            <a:r>
              <a:rPr lang="en-US" sz="1800" dirty="0">
                <a:ea typeface="+mj-lt"/>
                <a:cs typeface="+mj-lt"/>
              </a:rPr>
              <a:t>Then count the number of each duration type per course category.</a:t>
            </a:r>
            <a:endParaRPr lang="en-US" sz="1800" dirty="0"/>
          </a:p>
          <a:p>
            <a:endParaRPr lang="en-US" sz="60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325ADC-1992-1D56-565F-87D51557E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25539"/>
          <a:stretch>
            <a:fillRect/>
          </a:stretch>
        </p:blipFill>
        <p:spPr>
          <a:xfrm>
            <a:off x="1902000" y="2605728"/>
            <a:ext cx="8382000" cy="250360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5D672-8291-3B69-36A9-8EC554EE93A9}"/>
              </a:ext>
            </a:extLst>
          </p:cNvPr>
          <p:cNvSpPr txBox="1"/>
          <p:nvPr/>
        </p:nvSpPr>
        <p:spPr>
          <a:xfrm>
            <a:off x="1281746" y="5404773"/>
            <a:ext cx="9633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Most courses fall in the 1–3 year range, showing that medium-length programs are the standard.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44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69"/>
    </mc:Choice>
    <mc:Fallback xmlns="">
      <p:transition spd="slow" advTm="34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B1DA-3782-D89D-4139-3A493A57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Q13. Extract only the course specialization from Course Name. (e.g., from "Bachelor of Engineering (B. E.) - Electrical", extract "Electrical")</a:t>
            </a:r>
          </a:p>
          <a:p>
            <a:endParaRPr lang="en-US" sz="72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5B37D3-00E5-46B4-1071-D98A8D341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6209" y="1928547"/>
            <a:ext cx="8096250" cy="32289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1CB3B4-F599-ABC8-E922-E69DDE536848}"/>
              </a:ext>
            </a:extLst>
          </p:cNvPr>
          <p:cNvSpPr txBox="1"/>
          <p:nvPr/>
        </p:nvSpPr>
        <p:spPr>
          <a:xfrm>
            <a:off x="995008" y="5478842"/>
            <a:ext cx="102145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Specializations like Computer Science or Electrical were pulled out from the course names, which can help categorize them better.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10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4"/>
    </mc:Choice>
    <mc:Fallback xmlns="">
      <p:transition spd="slow" advTm="20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8646-08D3-C66C-577B-434ECC02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Q14. Count how many courses include the word Engineering in the name.</a:t>
            </a:r>
            <a:endParaRPr lang="en-US" sz="2400" dirty="0"/>
          </a:p>
          <a:p>
            <a:endParaRPr lang="en-US" sz="72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F42462-EDE3-7041-8349-2693396A9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5766" y="1713798"/>
            <a:ext cx="8411611" cy="37673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D52F6-13C8-6E7E-84F1-3E63A4449F33}"/>
              </a:ext>
            </a:extLst>
          </p:cNvPr>
          <p:cNvSpPr txBox="1"/>
          <p:nvPr/>
        </p:nvSpPr>
        <p:spPr>
          <a:xfrm>
            <a:off x="1372859" y="5617388"/>
            <a:ext cx="91314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A total of 5771 courses contain the word “Engineering,” proving the field is highly offered and in demand.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176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1"/>
    </mc:Choice>
    <mc:Fallback xmlns="">
      <p:transition spd="slow" advTm="22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541A-C24B-F571-1FF6-E220FB5C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ea typeface="+mj-lt"/>
                <a:cs typeface="+mj-lt"/>
              </a:rPr>
              <a:t>Q15. List all unique combinations of Course Name, Course Type, and Course Category.</a:t>
            </a:r>
            <a:endParaRPr lang="en-US" sz="2000" dirty="0"/>
          </a:p>
          <a:p>
            <a:endParaRPr lang="en-US" sz="66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3ADFA4-1355-1037-891D-4034526B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7409" y="1707751"/>
            <a:ext cx="7681753" cy="37673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5D2FC-E831-AC10-E978-76D284DA49F9}"/>
              </a:ext>
            </a:extLst>
          </p:cNvPr>
          <p:cNvSpPr txBox="1"/>
          <p:nvPr/>
        </p:nvSpPr>
        <p:spPr>
          <a:xfrm>
            <a:off x="1423239" y="5781123"/>
            <a:ext cx="89802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There are many different course combinations, and seeing them helps understand how colleges structure their academic programs.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9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44"/>
    </mc:Choice>
    <mc:Fallback xmlns="">
      <p:transition spd="slow" advTm="199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A20-D924-94D8-7BDD-7C221997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ea typeface="+mj-lt"/>
                <a:cs typeface="+mj-lt"/>
              </a:rPr>
              <a:t>Q16. Write a query to get all courses that are not offered by any Government college.</a:t>
            </a:r>
            <a:endParaRPr lang="en-US" sz="6600" dirty="0"/>
          </a:p>
          <a:p>
            <a:endParaRPr lang="en-US" sz="66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D9439B-9C8D-1ACD-67F8-9C029C562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716" y="1713798"/>
            <a:ext cx="7183141" cy="37673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EC18C-BD8D-2095-580D-BF057C75CD53}"/>
              </a:ext>
            </a:extLst>
          </p:cNvPr>
          <p:cNvSpPr txBox="1"/>
          <p:nvPr/>
        </p:nvSpPr>
        <p:spPr>
          <a:xfrm>
            <a:off x="1536594" y="5604793"/>
            <a:ext cx="81741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Some courses are only found in private or aided colleges and not in government institutions, which makes them niche.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8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60"/>
    </mc:Choice>
    <mc:Fallback xmlns="">
      <p:transition spd="slow" advTm="21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D91C-BA06-092A-CCA6-4C3EC480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Q17. Find the university that has the second-highest number of aided courses.</a:t>
            </a:r>
            <a:endParaRPr lang="en-US" sz="2400" dirty="0"/>
          </a:p>
          <a:p>
            <a:endParaRPr lang="en-US" sz="72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4B7991-8A24-24CA-01EA-53975D09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3203" y="1714612"/>
            <a:ext cx="8953500" cy="37052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983C4-2D41-990B-3E47-970DFC6E83BE}"/>
              </a:ext>
            </a:extLst>
          </p:cNvPr>
          <p:cNvSpPr txBox="1"/>
          <p:nvPr/>
        </p:nvSpPr>
        <p:spPr>
          <a:xfrm>
            <a:off x="995008" y="5504033"/>
            <a:ext cx="99248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The university with the second-most aided courses is NCVT, showing its strong participation in supported programs.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1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2"/>
    </mc:Choice>
    <mc:Fallback xmlns="">
      <p:transition spd="slow" advTm="21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CCF0-1D50-A814-4A0F-D3FC2347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E138-5172-1779-CE96-E43361A8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 have Replaced all the missing values with 'NA' using the Power Query Editor </a:t>
            </a:r>
          </a:p>
          <a:p>
            <a:r>
              <a:rPr lang="en-US" sz="2000" dirty="0">
                <a:ea typeface="+mn-lt"/>
                <a:cs typeface="+mn-lt"/>
              </a:rPr>
              <a:t>I have also renamed </a:t>
            </a:r>
            <a:r>
              <a:rPr lang="en-US" dirty="0"/>
              <a:t>column</a:t>
            </a:r>
            <a:r>
              <a:rPr lang="en-US" sz="2000" dirty="0">
                <a:ea typeface="+mn-lt"/>
                <a:cs typeface="+mn-lt"/>
              </a:rPr>
              <a:t> names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Then I have saved the .csv in the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'C:/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ProgramData</a:t>
            </a:r>
            <a:r>
              <a:rPr lang="en-US" sz="1600" b="1" dirty="0">
                <a:latin typeface="Calibri"/>
                <a:ea typeface="Calibri"/>
                <a:cs typeface="Calibri"/>
              </a:rPr>
              <a:t>/MySQL/MySQL Server 8.0/Uploads/Workfile.csv' </a:t>
            </a:r>
            <a:r>
              <a:rPr lang="en-US" sz="1100" dirty="0">
                <a:latin typeface="Calibri"/>
                <a:ea typeface="Calibri"/>
                <a:cs typeface="Calibri"/>
              </a:rPr>
              <a:t> 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Created database and table using SQL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Loaded data using LOAD DATA INFILE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Disabled row limit in MySQL Workbench for full view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4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10"/>
    </mc:Choice>
    <mc:Fallback xmlns="">
      <p:transition spd="slow" advTm="44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E5AA-799F-3E94-F388-3D9ACE16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Q18. Show courses whose durations are above the median course duration.</a:t>
            </a:r>
          </a:p>
          <a:p>
            <a:endParaRPr lang="en-US" sz="24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B67E87-284A-B360-2135-C68E6E943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6250" y="1942229"/>
            <a:ext cx="8953500" cy="2971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12A2BD-D3F2-E434-3473-EF92378D46CF}"/>
              </a:ext>
            </a:extLst>
          </p:cNvPr>
          <p:cNvSpPr txBox="1"/>
          <p:nvPr/>
        </p:nvSpPr>
        <p:spPr>
          <a:xfrm>
            <a:off x="1087721" y="5202801"/>
            <a:ext cx="100130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Longer-than-median courses are mostly degrees and PG programs, showing their advanced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7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65"/>
    </mc:Choice>
    <mc:Fallback xmlns="">
      <p:transition spd="slow" advTm="28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4B0F-C51C-042E-1AC0-05CA70F9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Q19. For each University, find the percentage of unaided courses that are professional.</a:t>
            </a:r>
          </a:p>
          <a:p>
            <a:endParaRPr lang="en-US" sz="7200" dirty="0"/>
          </a:p>
        </p:txBody>
      </p:sp>
      <p:pic>
        <p:nvPicPr>
          <p:cNvPr id="4" name="Content Placeholder 3" descr="A screenshot of a cell content&#10;&#10;AI-generated content may be incorrect.">
            <a:extLst>
              <a:ext uri="{FF2B5EF4-FFF2-40B4-BE49-F238E27FC236}">
                <a16:creationId xmlns:a16="http://schemas.microsoft.com/office/drawing/2014/main" id="{398A97B4-7FDD-AB9C-D826-22C61103D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298" y="1947974"/>
            <a:ext cx="8953500" cy="3238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88DFE-172D-D145-013D-AA8F53B18243}"/>
              </a:ext>
            </a:extLst>
          </p:cNvPr>
          <p:cNvSpPr txBox="1"/>
          <p:nvPr/>
        </p:nvSpPr>
        <p:spPr>
          <a:xfrm>
            <a:off x="1221719" y="5415867"/>
            <a:ext cx="98854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A few universities offer mostly professional unaided courses, suggesting they are job-oriented even without funding.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5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5"/>
    </mc:Choice>
    <mc:Fallback xmlns="">
      <p:transition spd="slow" advTm="18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CEA-54F6-3252-0F29-33F3E70E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Q20. Determine which Course Category has the highest average course duration and display the top 3.</a:t>
            </a:r>
            <a:endParaRPr lang="en-US" sz="2800" dirty="0"/>
          </a:p>
          <a:p>
            <a:endParaRPr lang="en-US" sz="66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67CA30-2938-23AD-2791-51E27682D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8099" y="2010132"/>
            <a:ext cx="7241898" cy="37673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9AC18-D1BD-A60E-A9CF-B03C36139CDB}"/>
              </a:ext>
            </a:extLst>
          </p:cNvPr>
          <p:cNvSpPr txBox="1"/>
          <p:nvPr/>
        </p:nvSpPr>
        <p:spPr>
          <a:xfrm>
            <a:off x="1649950" y="5793719"/>
            <a:ext cx="90684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Categories like Architecture, Health Science, and Agriculture have longer average durations — likely because they require more depth.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9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28"/>
    </mc:Choice>
    <mc:Fallback xmlns="">
      <p:transition spd="slow" advTm="29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A35F-D2E7-564B-5DE1-E507B92B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CA45-C826-B0F0-DA85-7084264C9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252037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Working on this SQL task gave me practical experience in handling real-world data. I learned how to clean data, load it into MySQL, and write queries to extract meaningful insights. Through 20 different questions, I explored various areas like customer behavior, course patterns, and institutional performance.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Gained hands-on experience with real datasets using SQL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Cleaned, loaded, and queried data using MySQL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Explored customer behavior, course duration, college performance, etc.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Improved skills in </a:t>
            </a:r>
            <a:r>
              <a:rPr lang="en-US" dirty="0">
                <a:latin typeface="Consolas"/>
              </a:rPr>
              <a:t>JOIN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</a:rPr>
              <a:t>GROUP BY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</a:rPr>
              <a:t>CTE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</a:rPr>
              <a:t>RANK</a:t>
            </a:r>
            <a:r>
              <a:rPr lang="en-US" dirty="0">
                <a:ea typeface="+mn-lt"/>
                <a:cs typeface="+mn-lt"/>
              </a:rPr>
              <a:t>, and aggregate functions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Built confidence in solving data problems through SQL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Created a strong base for learning tools like Power BI and Tableau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4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26"/>
    </mc:Choice>
    <mc:Fallback xmlns="">
      <p:transition spd="slow" advTm="67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CA8903-D01D-EDF2-EC36-1FB8427C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046F2-F8C0-1CBA-4738-4E62860D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7102131" cy="522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CF33AA8-569A-6274-BBA4-E58E6FC3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7102129" cy="149279"/>
          </a:xfrm>
          <a:custGeom>
            <a:avLst/>
            <a:gdLst>
              <a:gd name="connsiteX0" fmla="*/ 0 w 7102129"/>
              <a:gd name="connsiteY0" fmla="*/ 0 h 149279"/>
              <a:gd name="connsiteX1" fmla="*/ 7102129 w 7102129"/>
              <a:gd name="connsiteY1" fmla="*/ 0 h 149279"/>
              <a:gd name="connsiteX2" fmla="*/ 7102129 w 7102129"/>
              <a:gd name="connsiteY2" fmla="*/ 149279 h 149279"/>
              <a:gd name="connsiteX3" fmla="*/ 0 w 7102129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29" h="149279">
                <a:moveTo>
                  <a:pt x="0" y="0"/>
                </a:moveTo>
                <a:lnTo>
                  <a:pt x="7102129" y="0"/>
                </a:lnTo>
                <a:lnTo>
                  <a:pt x="7102129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6DFD98-DAB6-7C4E-4578-A61344CE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883" y="6209135"/>
            <a:ext cx="3072468" cy="45719"/>
          </a:xfrm>
          <a:custGeom>
            <a:avLst/>
            <a:gdLst>
              <a:gd name="connsiteX0" fmla="*/ 0 w 3072468"/>
              <a:gd name="connsiteY0" fmla="*/ 0 h 45719"/>
              <a:gd name="connsiteX1" fmla="*/ 3072468 w 3072468"/>
              <a:gd name="connsiteY1" fmla="*/ 0 h 45719"/>
              <a:gd name="connsiteX2" fmla="*/ 3072468 w 3072468"/>
              <a:gd name="connsiteY2" fmla="*/ 45719 h 45719"/>
              <a:gd name="connsiteX3" fmla="*/ 0 w 3072468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2468" h="45719">
                <a:moveTo>
                  <a:pt x="0" y="0"/>
                </a:moveTo>
                <a:lnTo>
                  <a:pt x="3072468" y="0"/>
                </a:lnTo>
                <a:lnTo>
                  <a:pt x="3072468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8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5"/>
    </mc:Choice>
    <mc:Fallback xmlns="">
      <p:transition spd="slow" advTm="12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1515-517F-2FB7-2623-BDB8736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Q1. Find the top 5 districts with the highest number of colleges offering professional courses.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80D54C6-C51E-951F-52E6-47AEF51E4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80245"/>
              </p:ext>
            </p:extLst>
          </p:nvPr>
        </p:nvGraphicFramePr>
        <p:xfrm>
          <a:off x="520700" y="2578100"/>
          <a:ext cx="111569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475">
                  <a:extLst>
                    <a:ext uri="{9D8B030D-6E8A-4147-A177-3AD203B41FA5}">
                      <a16:colId xmlns:a16="http://schemas.microsoft.com/office/drawing/2014/main" val="1858416690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1501762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Total_professional_colleges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0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Nagpur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8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Nashik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3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Ahmednagar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0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Aurangabad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71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59B5E80-B3D4-10AF-F789-D62C1861B14D}"/>
              </a:ext>
            </a:extLst>
          </p:cNvPr>
          <p:cNvSpPr txBox="1"/>
          <p:nvPr/>
        </p:nvSpPr>
        <p:spPr>
          <a:xfrm>
            <a:off x="690359" y="5093025"/>
            <a:ext cx="107982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This shows that Pune, Nagpur, and Nashik are leading in terms of professional college availability, making them key education centers.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50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3"/>
    </mc:Choice>
    <mc:Fallback xmlns="">
      <p:transition spd="slow" advTm="27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D8E8-42E7-8C71-74E1-C4404B46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60694"/>
            <a:ext cx="11155680" cy="1463040"/>
          </a:xfrm>
        </p:spPr>
        <p:txBody>
          <a:bodyPr>
            <a:noAutofit/>
          </a:bodyPr>
          <a:lstStyle/>
          <a:p>
            <a:r>
              <a:rPr lang="en-US" sz="3200" b="0" dirty="0">
                <a:ea typeface="+mj-lt"/>
                <a:cs typeface="+mj-lt"/>
              </a:rPr>
              <a:t>Q2. Calculate the average course duration (in months) for each Course Type and sort them in descending order.</a:t>
            </a:r>
            <a:endParaRPr lang="en-US" sz="32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4BA522-ED52-35FD-4EC1-9F3D961A7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3968" y="1969735"/>
            <a:ext cx="8486775" cy="34480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F73E4-026C-E42E-59A2-BB0E9A3E7B84}"/>
              </a:ext>
            </a:extLst>
          </p:cNvPr>
          <p:cNvSpPr txBox="1"/>
          <p:nvPr/>
        </p:nvSpPr>
        <p:spPr>
          <a:xfrm>
            <a:off x="924821" y="5522871"/>
            <a:ext cx="96389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</a:p>
          <a:p>
            <a:r>
              <a:rPr lang="en-US" dirty="0">
                <a:ea typeface="+mn-lt"/>
                <a:cs typeface="+mn-lt"/>
              </a:rPr>
              <a:t>It’s clear that DUAL Degree and Ph.D. programs take longer to complete, while certificate and diploma courses are shorter, which makes sense.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37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82"/>
    </mc:Choice>
    <mc:Fallback xmlns="">
      <p:transition spd="slow" advTm="24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5F965-CEB0-57A9-EFC2-411012BA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Q3. Count how many unique College Names offer each Course Category.</a:t>
            </a:r>
          </a:p>
          <a:p>
            <a:pPr>
              <a:lnSpc>
                <a:spcPct val="90000"/>
              </a:lnSpc>
            </a:pP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4632A-C1D6-7D79-AB4C-FCF10E298061}"/>
              </a:ext>
            </a:extLst>
          </p:cNvPr>
          <p:cNvSpPr txBox="1"/>
          <p:nvPr/>
        </p:nvSpPr>
        <p:spPr>
          <a:xfrm>
            <a:off x="521208" y="2578608"/>
            <a:ext cx="6263640" cy="3767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CONCLUSION 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Arts , Science and Commerce courses are the most common across colleges, showing high interest and demand</a:t>
            </a: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FDDED2-5641-9563-DB4E-4BBB3C125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64120" b="206"/>
          <a:stretch>
            <a:fillRect/>
          </a:stretch>
        </p:blipFill>
        <p:spPr>
          <a:xfrm>
            <a:off x="7762054" y="976160"/>
            <a:ext cx="3453465" cy="5378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06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37"/>
    </mc:Choice>
    <mc:Fallback xmlns="">
      <p:transition spd="slow" advTm="193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FB61-A726-D80F-9730-4D059776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Q4. Find the names of colleges offering both Post Graduate and Under Graduate courses.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ACB43-2527-4056-EB21-C0928807C6B3}"/>
              </a:ext>
            </a:extLst>
          </p:cNvPr>
          <p:cNvSpPr txBox="1"/>
          <p:nvPr/>
        </p:nvSpPr>
        <p:spPr>
          <a:xfrm>
            <a:off x="521208" y="2578608"/>
            <a:ext cx="4672584" cy="3767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CONCLUSION 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Many colleges offer both UG and PG programs, proving they support students through multiple academic stages.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5D28BA-A298-7824-F4CD-3FD22040B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507" r="45226" b="1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34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70"/>
    </mc:Choice>
    <mc:Fallback xmlns="">
      <p:transition spd="slow" advTm="19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3AAE6-C89D-B39A-64D4-CFE0964D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Q5. List all universities that have more than 10 unaided courses that are not professional.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B04EAE-2411-E3F6-E65D-ABF13842E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45921"/>
          <a:stretch>
            <a:fillRect/>
          </a:stretch>
        </p:blipFill>
        <p:spPr>
          <a:xfrm>
            <a:off x="517866" y="2299390"/>
            <a:ext cx="5578133" cy="4048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230D3-3E66-CB2C-D533-B11CEA4DF92A}"/>
              </a:ext>
            </a:extLst>
          </p:cNvPr>
          <p:cNvSpPr txBox="1"/>
          <p:nvPr/>
        </p:nvSpPr>
        <p:spPr>
          <a:xfrm>
            <a:off x="6510528" y="2304288"/>
            <a:ext cx="5157216" cy="40507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CONCLUSION 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Some universities are focusing more on unaided, non-professional courses, which means they’re offering general education without government support.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53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69"/>
    </mc:Choice>
    <mc:Fallback xmlns="">
      <p:transition spd="slow" advTm="21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16904-07F5-2C59-7F27-9A8A5449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Q6. Display colleges from the "Engineering" category that have at least one course with a duration greater than the category’s average.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74EA1E-E293-ECCC-6BE0-31D62D679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322" r="36444" b="-161"/>
          <a:stretch>
            <a:fillRect/>
          </a:stretch>
        </p:blipFill>
        <p:spPr>
          <a:xfrm>
            <a:off x="5850306" y="2098224"/>
            <a:ext cx="5979584" cy="4055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91F1A4-FA27-AB27-6003-A56ACB4D0FF7}"/>
              </a:ext>
            </a:extLst>
          </p:cNvPr>
          <p:cNvSpPr txBox="1"/>
          <p:nvPr/>
        </p:nvSpPr>
        <p:spPr>
          <a:xfrm>
            <a:off x="518733" y="2095878"/>
            <a:ext cx="5157216" cy="40507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CONCLUSION 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All colleges in the Engineering category seem to follow a similar pattern in course length — none go above average.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8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13"/>
    </mc:Choice>
    <mc:Fallback xmlns="">
      <p:transition spd="slow" advTm="219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A04A-BE94-A109-B860-4D711CC7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Q7. Assign a rank to each course within a College Name based on course duration, longest first.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C312EF-0D81-8D97-5EB6-3144EE0F1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5785" y="2309709"/>
            <a:ext cx="8953500" cy="3495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81C7D-3BA2-99EE-22A2-105E880D96BE}"/>
              </a:ext>
            </a:extLst>
          </p:cNvPr>
          <p:cNvSpPr txBox="1"/>
          <p:nvPr/>
        </p:nvSpPr>
        <p:spPr>
          <a:xfrm>
            <a:off x="1228530" y="5903007"/>
            <a:ext cx="94861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CONCLUSION 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Ranking shows that longer courses are usually UG or PG, while shorter ones come lower in the list.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46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82"/>
    </mc:Choice>
    <mc:Fallback xmlns="">
      <p:transition spd="slow" advTm="28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6|7.9|3.5|7.7|5|7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5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5|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3.3|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0.5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.9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9|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4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4|1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.5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6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0.1|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6|2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.8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4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6.4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8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8|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9.4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3.3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9.4|1.9"/>
</p:tagLst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1071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Bierstadt</vt:lpstr>
      <vt:lpstr>Calibri</vt:lpstr>
      <vt:lpstr>Consolas</vt:lpstr>
      <vt:lpstr>GestaltVTI</vt:lpstr>
      <vt:lpstr>SQL Internship Task  Batch - 10</vt:lpstr>
      <vt:lpstr>Data Cleaning &amp; Setup</vt:lpstr>
      <vt:lpstr>Q1. Find the top 5 districts with the highest number of colleges offering professional courses.</vt:lpstr>
      <vt:lpstr>Q2. Calculate the average course duration (in months) for each Course Type and sort them in descending order.</vt:lpstr>
      <vt:lpstr>Q3. Count how many unique College Names offer each Course Category. </vt:lpstr>
      <vt:lpstr>Q4. Find the names of colleges offering both Post Graduate and Under Graduate courses.</vt:lpstr>
      <vt:lpstr>Q5. List all universities that have more than 10 unaided courses that are not professional.</vt:lpstr>
      <vt:lpstr>Q6. Display colleges from the "Engineering" category that have at least one course with a duration greater than the category’s average.</vt:lpstr>
      <vt:lpstr>Q7. Assign a rank to each course within a College Name based on course duration, longest first.</vt:lpstr>
      <vt:lpstr>Q8. Find colleges where the longest and shortest course durations are more than 24 months apart . </vt:lpstr>
      <vt:lpstr>Q9. Show the cumulative number of professional courses offered by each university sorted alphabetically. </vt:lpstr>
      <vt:lpstr>Q10. Using a self-join or CTE, find colleges offering more than one course category. </vt:lpstr>
      <vt:lpstr>Q11. Create a temporary table (CTE) that includes average duration of courses by district and use it to list talukas where the average course duration is above the district average. </vt:lpstr>
      <vt:lpstr>Q12. Create a new column classifying course duration as: Short (&lt; 12 months) Medium (12-36 months) Long (&gt; 36 months) Then count the number of each duration type per course category. </vt:lpstr>
      <vt:lpstr>Q13. Extract only the course specialization from Course Name. (e.g., from "Bachelor of Engineering (B. E.) - Electrical", extract "Electrical") </vt:lpstr>
      <vt:lpstr>Q14. Count how many courses include the word Engineering in the name. </vt:lpstr>
      <vt:lpstr>Q15. List all unique combinations of Course Name, Course Type, and Course Category. </vt:lpstr>
      <vt:lpstr>Q16. Write a query to get all courses that are not offered by any Government college. </vt:lpstr>
      <vt:lpstr>Q17. Find the university that has the second-highest number of aided courses. </vt:lpstr>
      <vt:lpstr>Q18. Show courses whose durations are above the median course duration. </vt:lpstr>
      <vt:lpstr>Q19. For each University, find the percentage of unaided courses that are professional. </vt:lpstr>
      <vt:lpstr>Q20. Determine which Course Category has the highest average course duration and display the top 3. </vt:lpstr>
      <vt:lpstr>CONCLUSION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Kumar Sahu</dc:creator>
  <cp:lastModifiedBy>Ajay Kumar Sahu</cp:lastModifiedBy>
  <cp:revision>368</cp:revision>
  <dcterms:created xsi:type="dcterms:W3CDTF">2025-06-24T06:08:05Z</dcterms:created>
  <dcterms:modified xsi:type="dcterms:W3CDTF">2025-06-25T06:38:56Z</dcterms:modified>
</cp:coreProperties>
</file>