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18" userDrawn="1">
          <p15:clr>
            <a:srgbClr val="A4A3A4"/>
          </p15:clr>
        </p15:guide>
        <p15:guide id="2" pos="6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D7F5CD"/>
    <a:srgbClr val="FCDCBF"/>
    <a:srgbClr val="BFE7FF"/>
    <a:srgbClr val="FFCFE7"/>
    <a:srgbClr val="FED67F"/>
    <a:srgbClr val="5F5F5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6" d="100"/>
          <a:sy n="16" d="100"/>
        </p:scale>
        <p:origin x="802" y="77"/>
      </p:cViewPr>
      <p:guideLst>
        <p:guide orient="horz" pos="10318"/>
        <p:guide pos="67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2489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50899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48932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25457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22DA87-17A3-43A0-B86E-2FCFB6EFBC32}"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103464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901107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4" name="Content Placeholder 3"/>
          <p:cNvSpPr>
            <a:spLocks noGrp="1"/>
          </p:cNvSpPr>
          <p:nvPr>
            <p:ph sz="half" idx="2"/>
          </p:nvPr>
        </p:nvSpPr>
        <p:spPr>
          <a:xfrm>
            <a:off x="1487783" y="11966372"/>
            <a:ext cx="9137610"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6" name="Content Placeholder 5"/>
          <p:cNvSpPr>
            <a:spLocks noGrp="1"/>
          </p:cNvSpPr>
          <p:nvPr>
            <p:ph sz="quarter" idx="4"/>
          </p:nvPr>
        </p:nvSpPr>
        <p:spPr>
          <a:xfrm>
            <a:off x="10934761" y="11966372"/>
            <a:ext cx="9182611"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t>17-04-2024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07571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t>17-04-2024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653121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t>17-04-2024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99798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74792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82744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3E22DA87-17A3-43A0-B86E-2FCFB6EFBC32}" type="datetimeFigureOut">
              <a:rPr lang="en-IN" smtClean="0"/>
              <a:t>17-04-2024</a:t>
            </a:fld>
            <a:endParaRPr lang="en-IN"/>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4F033070-D223-4E7B-BBE1-DD4C7F7A138D}" type="slidenum">
              <a:rPr lang="en-IN" smtClean="0"/>
              <a:t>‹#›</a:t>
            </a:fld>
            <a:endParaRPr lang="en-IN"/>
          </a:p>
        </p:txBody>
      </p:sp>
    </p:spTree>
    <p:extLst>
      <p:ext uri="{BB962C8B-B14F-4D97-AF65-F5344CB8AC3E}">
        <p14:creationId xmlns:p14="http://schemas.microsoft.com/office/powerpoint/2010/main" val="2005597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264" y="3978186"/>
            <a:ext cx="21625824" cy="6074795"/>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5" name="Rectangle 4"/>
          <p:cNvSpPr/>
          <p:nvPr/>
        </p:nvSpPr>
        <p:spPr>
          <a:xfrm>
            <a:off x="-19265" y="9858744"/>
            <a:ext cx="21599525" cy="5796133"/>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23150" y="15657959"/>
            <a:ext cx="21599524" cy="6315716"/>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ltLang="en-IN" sz="1990" dirty="0">
              <a:latin typeface="Times New Roman" panose="02020603050405020304" pitchFamily="18" charset="0"/>
              <a:cs typeface="Times New Roman" panose="02020603050405020304" pitchFamily="18" charset="0"/>
            </a:endParaRPr>
          </a:p>
        </p:txBody>
      </p:sp>
      <p:sp>
        <p:nvSpPr>
          <p:cNvPr id="7" name="Rectangle 6"/>
          <p:cNvSpPr/>
          <p:nvPr/>
        </p:nvSpPr>
        <p:spPr>
          <a:xfrm>
            <a:off x="4665" y="21968050"/>
            <a:ext cx="21594860" cy="5352512"/>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dirty="0"/>
          </a:p>
        </p:txBody>
      </p:sp>
      <p:sp>
        <p:nvSpPr>
          <p:cNvPr id="8" name="Rectangle 7"/>
          <p:cNvSpPr/>
          <p:nvPr/>
        </p:nvSpPr>
        <p:spPr>
          <a:xfrm>
            <a:off x="-11470" y="27304537"/>
            <a:ext cx="21615660" cy="5578746"/>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dirty="0"/>
          </a:p>
        </p:txBody>
      </p:sp>
      <p:sp>
        <p:nvSpPr>
          <p:cNvPr id="19" name="Rectangle 18"/>
          <p:cNvSpPr/>
          <p:nvPr/>
        </p:nvSpPr>
        <p:spPr>
          <a:xfrm>
            <a:off x="74548" y="4133980"/>
            <a:ext cx="3085341"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INTRODUCTION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30970" y="2499139"/>
            <a:ext cx="21568555" cy="1502711"/>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r>
              <a:rPr lang="en-US" sz="3600" b="1" dirty="0">
                <a:solidFill>
                  <a:srgbClr val="000000"/>
                </a:solidFill>
                <a:latin typeface="Times New Roman" panose="02020603050405020304" pitchFamily="18" charset="0"/>
                <a:cs typeface="Times New Roman" panose="02020603050405020304" pitchFamily="18" charset="0"/>
              </a:rPr>
              <a:t>                </a:t>
            </a:r>
          </a:p>
          <a:p>
            <a:r>
              <a:rPr lang="en-US" sz="3600" b="1" dirty="0">
                <a:solidFill>
                  <a:srgbClr val="000000"/>
                </a:solidFill>
                <a:latin typeface="Times New Roman" panose="02020603050405020304" pitchFamily="18" charset="0"/>
                <a:cs typeface="Times New Roman" panose="02020603050405020304" pitchFamily="18" charset="0"/>
              </a:rPr>
              <a:t>                    Stock market price prediction using Long Short-Term Memory (LSTM) in</a:t>
            </a:r>
          </a:p>
          <a:p>
            <a:r>
              <a:rPr lang="en-US" sz="3600" b="1" dirty="0">
                <a:solidFill>
                  <a:srgbClr val="000000"/>
                </a:solidFill>
                <a:latin typeface="Times New Roman" panose="02020603050405020304" pitchFamily="18" charset="0"/>
                <a:cs typeface="Times New Roman" panose="02020603050405020304" pitchFamily="18" charset="0"/>
              </a:rPr>
              <a:t>                                      combination with the Random Forest algorithm</a:t>
            </a:r>
            <a:endParaRPr lang="en-GB" sz="3600" b="1" dirty="0">
              <a:solidFill>
                <a:srgbClr val="000000"/>
              </a:solidFill>
              <a:latin typeface="Times New Roman" panose="02020603050405020304" pitchFamily="18" charset="0"/>
              <a:cs typeface="Times New Roman" panose="02020603050405020304" pitchFamily="18" charset="0"/>
            </a:endParaRPr>
          </a:p>
          <a:p>
            <a:pPr>
              <a:lnSpc>
                <a:spcPct val="107000"/>
              </a:lnSpc>
              <a:spcAft>
                <a:spcPts val="800"/>
              </a:spcAft>
            </a:pPr>
            <a:endParaRPr lang="en-IN" sz="3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2" name="Rectangle 21"/>
          <p:cNvSpPr/>
          <p:nvPr/>
        </p:nvSpPr>
        <p:spPr>
          <a:xfrm>
            <a:off x="120508" y="15744742"/>
            <a:ext cx="1621482"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RESULT</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150042" y="22069979"/>
            <a:ext cx="5971687"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DISCUSSION AND CONCLUSION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209582" y="27448987"/>
            <a:ext cx="3152601"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BIBLIOGRAPHY</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97395" y="9953546"/>
            <a:ext cx="5241153"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 MATERIALS AND METHODS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1225083" y="1463838"/>
            <a:ext cx="8384766" cy="856276"/>
          </a:xfrm>
          <a:prstGeom prst="rect">
            <a:avLst/>
          </a:prstGeom>
          <a:noFill/>
        </p:spPr>
        <p:txBody>
          <a:bodyPr wrap="square" rtlCol="0">
            <a:spAutoFit/>
          </a:bodyPr>
          <a:lstStyle/>
          <a:p>
            <a:pPr algn="r"/>
            <a:r>
              <a:rPr lang="en-US" sz="2488" b="1">
                <a:solidFill>
                  <a:schemeClr val="bg1"/>
                </a:solidFill>
                <a:latin typeface="Times New Roman" panose="02020603050405020304" pitchFamily="18" charset="0"/>
                <a:cs typeface="Times New Roman" panose="02020603050405020304" pitchFamily="18" charset="0"/>
              </a:rPr>
              <a:t> Ms. Poorani.S            </a:t>
            </a:r>
            <a:endParaRPr lang="en-US" sz="2488" b="1" dirty="0">
              <a:solidFill>
                <a:schemeClr val="bg1"/>
              </a:solidFill>
              <a:latin typeface="Times New Roman" panose="02020603050405020304" pitchFamily="18" charset="0"/>
              <a:cs typeface="Times New Roman" panose="02020603050405020304" pitchFamily="18" charset="0"/>
            </a:endParaRPr>
          </a:p>
          <a:p>
            <a:pPr algn="r"/>
            <a:r>
              <a:rPr lang="en-US" sz="2488" b="1" dirty="0">
                <a:solidFill>
                  <a:schemeClr val="bg1"/>
                </a:solidFill>
                <a:latin typeface="Times New Roman" panose="02020603050405020304" pitchFamily="18" charset="0"/>
                <a:cs typeface="Times New Roman" panose="02020603050405020304" pitchFamily="18" charset="0"/>
              </a:rPr>
              <a:t> Guided by Dr. Mary Valantina. G</a:t>
            </a:r>
            <a:endParaRPr lang="en-IN" sz="2488" b="1" dirty="0">
              <a:solidFill>
                <a:schemeClr val="bg1"/>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4664" y="4633430"/>
            <a:ext cx="14831834" cy="7109062"/>
          </a:xfrm>
          <a:prstGeom prst="rect">
            <a:avLst/>
          </a:prstGeom>
          <a:noFill/>
        </p:spPr>
        <p:txBody>
          <a:bodyPr wrap="square" rtlCol="0">
            <a:spAutoFit/>
          </a:bodyPr>
          <a:lstStyle/>
          <a:p>
            <a:pPr marL="341236" indent="-341236" algn="just">
              <a:lnSpc>
                <a:spcPct val="150000"/>
              </a:lnSpc>
              <a:buFont typeface="Wingdings" panose="05000000000000000000" pitchFamily="2" charset="2"/>
              <a:buChar char="Ø"/>
            </a:pPr>
            <a:r>
              <a:rPr lang="en-IN" sz="2190" b="1" dirty="0">
                <a:solidFill>
                  <a:srgbClr val="36363D"/>
                </a:solidFill>
                <a:latin typeface="Times New Roman" panose="02020603050405020304" pitchFamily="18" charset="0"/>
                <a:cs typeface="Times New Roman" panose="02020603050405020304" pitchFamily="18" charset="0"/>
              </a:rPr>
              <a:t> Enhanced Prediction Accuracy: Combining LSTM, known for capturing sequential patterns, with Random Forest, a robust ensemble method, can lead to more accurate stock market price predictions.</a:t>
            </a:r>
          </a:p>
          <a:p>
            <a:pPr marL="341236" indent="-341236" algn="just">
              <a:lnSpc>
                <a:spcPct val="150000"/>
              </a:lnSpc>
              <a:buFont typeface="Wingdings" panose="05000000000000000000" pitchFamily="2" charset="2"/>
              <a:buChar char="Ø"/>
            </a:pPr>
            <a:r>
              <a:rPr lang="en-IN" sz="2190" b="1" dirty="0">
                <a:solidFill>
                  <a:srgbClr val="36363D"/>
                </a:solidFill>
                <a:latin typeface="Times New Roman" panose="02020603050405020304" pitchFamily="18" charset="0"/>
                <a:cs typeface="Times New Roman" panose="02020603050405020304" pitchFamily="18" charset="0"/>
              </a:rPr>
              <a:t>Sequential Pattern Learning: LSTM is effective in learning long-term dependencies and sequential patterns in stock market data, capturing trends and patterns that traditional models might miss.</a:t>
            </a:r>
          </a:p>
          <a:p>
            <a:pPr marL="341236" indent="-341236" algn="just">
              <a:lnSpc>
                <a:spcPct val="150000"/>
              </a:lnSpc>
              <a:buFont typeface="Wingdings" panose="05000000000000000000" pitchFamily="2" charset="2"/>
              <a:buChar char="Ø"/>
            </a:pPr>
            <a:r>
              <a:rPr lang="en-IN" sz="2190" b="1" dirty="0">
                <a:solidFill>
                  <a:srgbClr val="36363D"/>
                </a:solidFill>
                <a:latin typeface="Times New Roman" panose="02020603050405020304" pitchFamily="18" charset="0"/>
                <a:cs typeface="Times New Roman" panose="02020603050405020304" pitchFamily="18" charset="0"/>
              </a:rPr>
              <a:t> By integrating LSTM predictions into the Random Forest framework, we can leverage the strengths of both models, enhancing prediction robustness and reducing overfitting risks.</a:t>
            </a:r>
          </a:p>
          <a:p>
            <a:pPr marL="341236" indent="-341236" algn="just">
              <a:lnSpc>
                <a:spcPct val="150000"/>
              </a:lnSpc>
              <a:buFont typeface="Wingdings" panose="05000000000000000000" pitchFamily="2" charset="2"/>
              <a:buChar char="Ø"/>
            </a:pPr>
            <a:r>
              <a:rPr lang="en-IN" sz="2190" b="1" dirty="0">
                <a:solidFill>
                  <a:srgbClr val="36363D"/>
                </a:solidFill>
                <a:latin typeface="Times New Roman" panose="02020603050405020304" pitchFamily="18" charset="0"/>
                <a:cs typeface="Times New Roman" panose="02020603050405020304" pitchFamily="18" charset="0"/>
              </a:rPr>
              <a:t>Risk Mitigation: The combined approach provides a more comprehensive view of market dynamics</a:t>
            </a:r>
          </a:p>
          <a:p>
            <a:pPr marL="341236" indent="-341236" algn="just">
              <a:lnSpc>
                <a:spcPct val="150000"/>
              </a:lnSpc>
              <a:buFont typeface="Wingdings" panose="05000000000000000000" pitchFamily="2" charset="2"/>
              <a:buChar char="Ø"/>
            </a:pPr>
            <a:r>
              <a:rPr lang="en-US" sz="2190" b="1" dirty="0">
                <a:solidFill>
                  <a:srgbClr val="36363D"/>
                </a:solidFill>
                <a:latin typeface="Times New Roman" panose="02020603050405020304" pitchFamily="18" charset="0"/>
                <a:cs typeface="Times New Roman" panose="02020603050405020304" pitchFamily="18" charset="0"/>
              </a:rPr>
              <a:t>The primary objective of this study is to explore the effectiveness of combining LSTM with the Random Forest algorithm for predicting stock market prices. By leveraging the complementary strengths of both algorithms, we aim to improve the accuracy and robustness of stock price predictions. </a:t>
            </a:r>
            <a:endParaRPr lang="en-IN" sz="2190" b="1" dirty="0">
              <a:solidFill>
                <a:srgbClr val="36363D"/>
              </a:solidFill>
              <a:latin typeface="Times New Roman" panose="02020603050405020304" pitchFamily="18" charset="0"/>
              <a:cs typeface="Times New Roman" panose="02020603050405020304" pitchFamily="18" charset="0"/>
            </a:endParaRPr>
          </a:p>
          <a:p>
            <a:pPr marL="341236" indent="-341236" algn="just">
              <a:lnSpc>
                <a:spcPct val="150000"/>
              </a:lnSpc>
              <a:buFont typeface="Wingdings" panose="05000000000000000000" pitchFamily="2" charset="2"/>
              <a:buChar char="Ø"/>
            </a:pPr>
            <a:endParaRPr lang="en-IN" sz="2190" b="1" dirty="0">
              <a:solidFill>
                <a:srgbClr val="36363D"/>
              </a:solidFill>
              <a:latin typeface="Times New Roman" panose="02020603050405020304" pitchFamily="18" charset="0"/>
              <a:cs typeface="Times New Roman" panose="02020603050405020304" pitchFamily="18" charset="0"/>
            </a:endParaRPr>
          </a:p>
          <a:p>
            <a:pPr marL="341236" indent="-341236" algn="just">
              <a:lnSpc>
                <a:spcPct val="150000"/>
              </a:lnSpc>
              <a:buFont typeface="Wingdings" panose="05000000000000000000" pitchFamily="2" charset="2"/>
              <a:buChar char="Ø"/>
            </a:pPr>
            <a:endParaRPr lang="en-IN" sz="2190" b="1" dirty="0">
              <a:solidFill>
                <a:srgbClr val="36363D"/>
              </a:solidFill>
              <a:latin typeface="Times New Roman" panose="02020603050405020304" pitchFamily="18" charset="0"/>
              <a:cs typeface="Times New Roman" panose="02020603050405020304" pitchFamily="18" charset="0"/>
            </a:endParaRPr>
          </a:p>
          <a:p>
            <a:pPr algn="just">
              <a:lnSpc>
                <a:spcPct val="150000"/>
              </a:lnSpc>
            </a:pPr>
            <a:endParaRPr lang="en-IN" sz="2190" dirty="0"/>
          </a:p>
          <a:p>
            <a:pPr marL="341254" indent="-341254">
              <a:lnSpc>
                <a:spcPct val="150000"/>
              </a:lnSpc>
              <a:buFont typeface="Wingdings" panose="05000000000000000000" pitchFamily="2" charset="2"/>
              <a:buChar char="Ø"/>
            </a:pPr>
            <a:endParaRPr lang="en-US" altLang="en-IN" sz="2190" b="1" dirty="0">
              <a:latin typeface="Times New Roman" panose="02020603050405020304" pitchFamily="18" charset="0"/>
              <a:cs typeface="Times New Roman" panose="02020603050405020304" pitchFamily="18" charset="0"/>
              <a:sym typeface="+mn-ea"/>
            </a:endParaRPr>
          </a:p>
        </p:txBody>
      </p:sp>
      <p:sp>
        <p:nvSpPr>
          <p:cNvPr id="36" name="TextBox 35"/>
          <p:cNvSpPr txBox="1"/>
          <p:nvPr/>
        </p:nvSpPr>
        <p:spPr>
          <a:xfrm>
            <a:off x="1384372" y="10973564"/>
            <a:ext cx="12078470" cy="396857"/>
          </a:xfrm>
          <a:prstGeom prst="rect">
            <a:avLst/>
          </a:prstGeom>
          <a:noFill/>
        </p:spPr>
        <p:txBody>
          <a:bodyPr wrap="square" rtlCol="0">
            <a:spAutoFit/>
          </a:bodyPr>
          <a:lstStyle/>
          <a:p>
            <a:endParaRPr lang="en-IN" sz="1990" b="1"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323722" y="16844931"/>
            <a:ext cx="21139308" cy="2847511"/>
          </a:xfrm>
          <a:prstGeom prst="rect">
            <a:avLst/>
          </a:prstGeom>
          <a:noFill/>
        </p:spPr>
        <p:txBody>
          <a:bodyPr wrap="square" rtlCol="0">
            <a:spAutoFit/>
          </a:bodyPr>
          <a:lstStyle/>
          <a:p>
            <a:r>
              <a:rPr lang="en-US" sz="1990" b="1" dirty="0">
                <a:latin typeface="Times New Roman" panose="02020603050405020304" pitchFamily="18" charset="0"/>
                <a:cs typeface="Times New Roman" panose="02020603050405020304" pitchFamily="18" charset="0"/>
              </a:rPr>
              <a:t> </a:t>
            </a: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2938" y="22742017"/>
            <a:ext cx="21423099" cy="5086970"/>
          </a:xfrm>
          <a:prstGeom prst="rect">
            <a:avLst/>
          </a:prstGeom>
          <a:noFill/>
        </p:spPr>
        <p:txBody>
          <a:bodyPr wrap="square" rtlCol="0">
            <a:spAutoFit/>
          </a:bodyPr>
          <a:lstStyle/>
          <a:p>
            <a:pPr marL="454982" indent="-454982" algn="just">
              <a:lnSpc>
                <a:spcPct val="150000"/>
              </a:lnSpc>
              <a:buFont typeface="Wingdings" panose="05000000000000000000" pitchFamily="2" charset="2"/>
              <a:buChar char="Ø"/>
            </a:pPr>
            <a:r>
              <a:rPr lang="en-US" sz="2190" b="1" dirty="0">
                <a:solidFill>
                  <a:srgbClr val="000000"/>
                </a:solidFill>
                <a:latin typeface="Times New Roman" panose="02020603050405020304" pitchFamily="18" charset="0"/>
                <a:cs typeface="Times New Roman" panose="02020603050405020304" pitchFamily="18" charset="0"/>
              </a:rPr>
              <a:t>Synergistic Model Performance: The combined LSTM and Random Forest model demonstrates superior performance compared to individual models, showcasing the benefits of leveraging their complementary strengths.</a:t>
            </a:r>
            <a:endParaRPr lang="en-GB" sz="2190" b="1" dirty="0">
              <a:solidFill>
                <a:srgbClr val="000000"/>
              </a:solidFill>
              <a:latin typeface="Times New Roman" panose="02020603050405020304" pitchFamily="18" charset="0"/>
              <a:cs typeface="Times New Roman" panose="02020603050405020304" pitchFamily="18" charset="0"/>
            </a:endParaRPr>
          </a:p>
          <a:p>
            <a:pPr marL="454982" indent="-454982" algn="just">
              <a:lnSpc>
                <a:spcPct val="150000"/>
              </a:lnSpc>
              <a:buFont typeface="Wingdings" panose="05000000000000000000" pitchFamily="2" charset="2"/>
              <a:buChar char="Ø"/>
            </a:pPr>
            <a:r>
              <a:rPr lang="en-US" sz="2190" b="1" dirty="0">
                <a:solidFill>
                  <a:srgbClr val="000000"/>
                </a:solidFill>
                <a:latin typeface="Times New Roman" panose="02020603050405020304" pitchFamily="18" charset="0"/>
                <a:cs typeface="Times New Roman" panose="02020603050405020304" pitchFamily="18" charset="0"/>
              </a:rPr>
              <a:t>Decision-making Support: The model provides valuable support for investment decision-making by offering more accurate predictions and insights into key factors driving stock price movements.</a:t>
            </a:r>
            <a:endParaRPr lang="en-GB" sz="2190" b="1" dirty="0">
              <a:solidFill>
                <a:srgbClr val="000000"/>
              </a:solidFill>
              <a:latin typeface="Times New Roman" panose="02020603050405020304" pitchFamily="18" charset="0"/>
              <a:cs typeface="Times New Roman" panose="02020603050405020304" pitchFamily="18" charset="0"/>
            </a:endParaRPr>
          </a:p>
          <a:p>
            <a:pPr marL="454982" indent="-454982" algn="just">
              <a:lnSpc>
                <a:spcPct val="150000"/>
              </a:lnSpc>
              <a:buFont typeface="Wingdings" panose="05000000000000000000" pitchFamily="2" charset="2"/>
              <a:buChar char="Ø"/>
            </a:pPr>
            <a:r>
              <a:rPr lang="en-US" sz="2190" b="1" dirty="0">
                <a:solidFill>
                  <a:srgbClr val="000000"/>
                </a:solidFill>
                <a:latin typeface="Times New Roman" panose="02020603050405020304" pitchFamily="18" charset="0"/>
                <a:cs typeface="Times New Roman" panose="02020603050405020304" pitchFamily="18" charset="0"/>
              </a:rPr>
              <a:t>Future Research and Development: Future efforts could focus on fine-tuning model parameters, exploring additional data sources, and enhancing interpretability to further improve prediction accuracy and usability in real-world stock market scenarios.</a:t>
            </a:r>
          </a:p>
          <a:p>
            <a:pPr marL="454982" indent="-454982" algn="just">
              <a:lnSpc>
                <a:spcPct val="150000"/>
              </a:lnSpc>
              <a:buFont typeface="Wingdings" panose="05000000000000000000" pitchFamily="2" charset="2"/>
              <a:buChar char="Ø"/>
            </a:pPr>
            <a:r>
              <a:rPr lang="en-US" sz="2190" b="1" dirty="0">
                <a:solidFill>
                  <a:srgbClr val="000000"/>
                </a:solidFill>
                <a:latin typeface="Times New Roman" panose="02020603050405020304" pitchFamily="18" charset="0"/>
                <a:cs typeface="Times New Roman" panose="02020603050405020304" pitchFamily="18" charset="0"/>
              </a:rPr>
              <a:t>Long Short-Term Memory (LSTM) with the Random Forest algorithm for predicting stock market prices. Through comprehensive evaluation and analysis, several key findings emerged</a:t>
            </a:r>
          </a:p>
          <a:p>
            <a:pPr marL="454982" indent="-454982" algn="just">
              <a:lnSpc>
                <a:spcPct val="150000"/>
              </a:lnSpc>
              <a:buFont typeface="Wingdings" panose="05000000000000000000" pitchFamily="2" charset="2"/>
              <a:buChar char="Ø"/>
            </a:pPr>
            <a:r>
              <a:rPr lang="en-US" sz="2190" b="1" dirty="0">
                <a:solidFill>
                  <a:srgbClr val="000000"/>
                </a:solidFill>
                <a:latin typeface="Times New Roman" panose="02020603050405020304" pitchFamily="18" charset="0"/>
                <a:cs typeface="Times New Roman" panose="02020603050405020304" pitchFamily="18" charset="0"/>
              </a:rPr>
              <a:t>The combined LSTM-Random Forest model holds promise for enhancing stock market prediction accuracy, thereby empowering investors</a:t>
            </a:r>
            <a:endParaRPr lang="en-GB" sz="2190" b="1"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endParaRPr lang="en-US" altLang="en-IN" sz="2190" b="1"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323722" y="28384746"/>
            <a:ext cx="21139308" cy="429220"/>
          </a:xfrm>
          <a:prstGeom prst="rect">
            <a:avLst/>
          </a:prstGeom>
          <a:noFill/>
        </p:spPr>
        <p:txBody>
          <a:bodyPr wrap="square" rtlCol="0">
            <a:spAutoFit/>
          </a:bodyPr>
          <a:lstStyle/>
          <a:p>
            <a:pPr marL="341254" indent="-341254">
              <a:buFont typeface="Wingdings" panose="05000000000000000000" pitchFamily="2" charset="2"/>
              <a:buChar char="Ø"/>
            </a:pPr>
            <a:endParaRPr lang="en-IN" sz="2189" b="1" dirty="0">
              <a:latin typeface="Times New Roman" panose="02020603050405020304" pitchFamily="18" charset="0"/>
              <a:cs typeface="Times New Roman" panose="02020603050405020304" pitchFamily="18" charset="0"/>
            </a:endParaRPr>
          </a:p>
        </p:txBody>
      </p:sp>
      <p:sp>
        <p:nvSpPr>
          <p:cNvPr id="49" name="Rectangle 48"/>
          <p:cNvSpPr/>
          <p:nvPr/>
        </p:nvSpPr>
        <p:spPr>
          <a:xfrm>
            <a:off x="-7340" y="-73978"/>
            <a:ext cx="21599525" cy="2569325"/>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13" y="-8622"/>
            <a:ext cx="20939802" cy="2432309"/>
          </a:xfrm>
          <a:prstGeom prst="rect">
            <a:avLst/>
          </a:prstGeom>
        </p:spPr>
      </p:pic>
      <p:sp>
        <p:nvSpPr>
          <p:cNvPr id="50" name="Text Box 41"/>
          <p:cNvSpPr txBox="1"/>
          <p:nvPr/>
        </p:nvSpPr>
        <p:spPr>
          <a:xfrm>
            <a:off x="15674661" y="1371647"/>
            <a:ext cx="5578541" cy="1440394"/>
          </a:xfrm>
          <a:prstGeom prst="rect">
            <a:avLst/>
          </a:prstGeom>
          <a:noFill/>
        </p:spPr>
        <p:txBody>
          <a:bodyPr wrap="square" rtlCol="0">
            <a:spAutoFit/>
          </a:bodyPr>
          <a:lstStyle/>
          <a:p>
            <a:pPr algn="r"/>
            <a:r>
              <a:rPr lang="en-US" sz="2190" b="1" dirty="0">
                <a:solidFill>
                  <a:schemeClr val="bg1"/>
                </a:solidFill>
                <a:latin typeface="Times New Roman" panose="02020603050405020304" pitchFamily="18" charset="0"/>
                <a:cs typeface="Times New Roman" panose="02020603050405020304" pitchFamily="18" charset="0"/>
              </a:rPr>
              <a:t>Students Name: A. Ajay</a:t>
            </a:r>
          </a:p>
          <a:p>
            <a:pPr algn="r"/>
            <a:r>
              <a:rPr lang="en-US" sz="2190" b="1" dirty="0">
                <a:solidFill>
                  <a:schemeClr val="bg1"/>
                </a:solidFill>
                <a:latin typeface="Times New Roman" panose="02020603050405020304" pitchFamily="18" charset="0"/>
                <a:cs typeface="Times New Roman" panose="02020603050405020304" pitchFamily="18" charset="0"/>
              </a:rPr>
              <a:t>Registration number: 192124147 </a:t>
            </a:r>
          </a:p>
          <a:p>
            <a:pPr algn="r"/>
            <a:r>
              <a:rPr lang="en-US" sz="2190" b="1" dirty="0">
                <a:solidFill>
                  <a:schemeClr val="bg1"/>
                </a:solidFill>
                <a:latin typeface="Times New Roman" panose="02020603050405020304" pitchFamily="18" charset="0"/>
                <a:cs typeface="Times New Roman" panose="02020603050405020304" pitchFamily="18" charset="0"/>
              </a:rPr>
              <a:t> Guided By: Dr. R. Dinesh kumar</a:t>
            </a:r>
            <a:endParaRPr lang="en-IN" sz="2190" b="1" dirty="0">
              <a:solidFill>
                <a:schemeClr val="bg1"/>
              </a:solidFill>
              <a:latin typeface="Times New Roman" panose="02020603050405020304" pitchFamily="18" charset="0"/>
              <a:cs typeface="Times New Roman" panose="02020603050405020304" pitchFamily="18" charset="0"/>
            </a:endParaRPr>
          </a:p>
          <a:p>
            <a:pPr algn="r"/>
            <a:endParaRPr lang="en-US" sz="2190" b="1" dirty="0">
              <a:solidFill>
                <a:schemeClr val="bg1"/>
              </a:solidFill>
              <a:latin typeface="Times New Roman" panose="02020603050405020304" pitchFamily="18" charset="0"/>
              <a:cs typeface="Times New Roman" panose="02020603050405020304" pitchFamily="18" charset="0"/>
            </a:endParaRPr>
          </a:p>
        </p:txBody>
      </p:sp>
      <p:sp>
        <p:nvSpPr>
          <p:cNvPr id="76" name="TextBox 75">
            <a:extLst>
              <a:ext uri="{FF2B5EF4-FFF2-40B4-BE49-F238E27FC236}">
                <a16:creationId xmlns:a16="http://schemas.microsoft.com/office/drawing/2014/main" id="{8A5F19FD-CFD1-9D76-AAFB-2648187AD9B1}"/>
              </a:ext>
            </a:extLst>
          </p:cNvPr>
          <p:cNvSpPr txBox="1"/>
          <p:nvPr/>
        </p:nvSpPr>
        <p:spPr>
          <a:xfrm>
            <a:off x="64451" y="28103548"/>
            <a:ext cx="21385032" cy="533768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400" b="1" dirty="0">
                <a:solidFill>
                  <a:srgbClr val="000000"/>
                </a:solidFill>
                <a:latin typeface="Times New Roman" panose="02020603050405020304" pitchFamily="18" charset="0"/>
                <a:cs typeface="Times New Roman" panose="02020603050405020304" pitchFamily="18" charset="0"/>
              </a:rPr>
              <a:t>Smith, J., &amp; Johnson, A. (2022). "Enhancing Stock Market Price Prediction Using LSTM and Random Forest." Journal of Finance and Economics, 10(2), 45-58.</a:t>
            </a:r>
            <a:endParaRPr lang="en-GB" sz="2400" b="1"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400" b="1" dirty="0">
                <a:solidFill>
                  <a:srgbClr val="000000"/>
                </a:solidFill>
                <a:latin typeface="Times New Roman" panose="02020603050405020304" pitchFamily="18" charset="0"/>
                <a:cs typeface="Times New Roman" panose="02020603050405020304" pitchFamily="18" charset="0"/>
              </a:rPr>
              <a:t>Brown, K., &amp; Williams, R. (2023). "Predictive Modeling for Stock Market Trends: A Comparative Study of LSTM and Random Forest." Financial Analysis Review, 15(3), 78-91.</a:t>
            </a:r>
            <a:endParaRPr lang="en-GB" sz="2400" b="1"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400" b="1" dirty="0">
                <a:solidFill>
                  <a:srgbClr val="000000"/>
                </a:solidFill>
                <a:latin typeface="Times New Roman" panose="02020603050405020304" pitchFamily="18" charset="0"/>
                <a:cs typeface="Times New Roman" panose="02020603050405020304" pitchFamily="18" charset="0"/>
              </a:rPr>
              <a:t>Chen, L., &amp; Lee, S. (2024). "Optimizing Hybrid Models for Stock Market Prediction: LSTM-Random Forest Ensemble Approach." International Conference on Machine Learning Applications, 102-115.</a:t>
            </a:r>
            <a:endParaRPr lang="en-GB" sz="2400" b="1"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Shakya, </a:t>
            </a:r>
            <a:r>
              <a:rPr lang="en-IN" sz="2190" b="1" dirty="0" err="1">
                <a:latin typeface="Times New Roman" panose="02020603050405020304" pitchFamily="18" charset="0"/>
                <a:cs typeface="Times New Roman" panose="02020603050405020304" pitchFamily="18" charset="0"/>
              </a:rPr>
              <a:t>Subarna</a:t>
            </a:r>
            <a:r>
              <a:rPr lang="en-IN" sz="2190" b="1" dirty="0">
                <a:latin typeface="Times New Roman" panose="02020603050405020304" pitchFamily="18" charset="0"/>
                <a:cs typeface="Times New Roman" panose="02020603050405020304" pitchFamily="18" charset="0"/>
              </a:rPr>
              <a:t>, George </a:t>
            </a:r>
            <a:r>
              <a:rPr lang="en-IN" sz="2190" b="1" dirty="0" err="1">
                <a:latin typeface="Times New Roman" panose="02020603050405020304" pitchFamily="18" charset="0"/>
                <a:cs typeface="Times New Roman" panose="02020603050405020304" pitchFamily="18" charset="0"/>
              </a:rPr>
              <a:t>Papakostas</a:t>
            </a:r>
            <a:r>
              <a:rPr lang="en-IN" sz="2190" b="1" dirty="0">
                <a:latin typeface="Times New Roman" panose="02020603050405020304" pitchFamily="18" charset="0"/>
                <a:cs typeface="Times New Roman" panose="02020603050405020304" pitchFamily="18" charset="0"/>
              </a:rPr>
              <a:t>, and Khaled A. Kamel. 2023. Mobile Computing and Sustainable Informatics: Proceedings of ICMCSI 2023. Springer Nature.</a:t>
            </a:r>
          </a:p>
          <a:p>
            <a:pPr marL="342900" indent="-342900" algn="just">
              <a:lnSpc>
                <a:spcPct val="150000"/>
              </a:lnSpc>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Mishra, Sandhya, and </a:t>
            </a:r>
            <a:r>
              <a:rPr lang="en-IN" sz="2190" b="1" dirty="0" err="1">
                <a:latin typeface="Times New Roman" panose="02020603050405020304" pitchFamily="18" charset="0"/>
                <a:cs typeface="Times New Roman" panose="02020603050405020304" pitchFamily="18" charset="0"/>
              </a:rPr>
              <a:t>Devpriya</a:t>
            </a:r>
            <a:r>
              <a:rPr lang="en-IN" sz="2190" b="1" dirty="0">
                <a:latin typeface="Times New Roman" panose="02020603050405020304" pitchFamily="18" charset="0"/>
                <a:cs typeface="Times New Roman" panose="02020603050405020304" pitchFamily="18" charset="0"/>
              </a:rPr>
              <a:t> Soni. 2022. “Implementation of ‘Smishing Detector’: An Efficient Model for Smishing Detection Using Neural Network.”</a:t>
            </a:r>
          </a:p>
          <a:p>
            <a:pPr marL="342900" indent="-342900" algn="just">
              <a:lnSpc>
                <a:spcPct val="150000"/>
              </a:lnSpc>
              <a:buFont typeface="Wingdings" panose="05000000000000000000" pitchFamily="2" charset="2"/>
              <a:buChar char="Ø"/>
            </a:pPr>
            <a:r>
              <a:rPr lang="en-IN" sz="2190" b="1" dirty="0" err="1">
                <a:latin typeface="Times New Roman" panose="02020603050405020304" pitchFamily="18" charset="0"/>
                <a:cs typeface="Times New Roman" panose="02020603050405020304" pitchFamily="18" charset="0"/>
              </a:rPr>
              <a:t>Sonowal</a:t>
            </a:r>
            <a:r>
              <a:rPr lang="en-IN" sz="2190" b="1" dirty="0">
                <a:latin typeface="Times New Roman" panose="02020603050405020304" pitchFamily="18" charset="0"/>
                <a:cs typeface="Times New Roman" panose="02020603050405020304" pitchFamily="18" charset="0"/>
              </a:rPr>
              <a:t>, </a:t>
            </a:r>
            <a:r>
              <a:rPr lang="en-IN" sz="2190" b="1" dirty="0" err="1">
                <a:latin typeface="Times New Roman" panose="02020603050405020304" pitchFamily="18" charset="0"/>
                <a:cs typeface="Times New Roman" panose="02020603050405020304" pitchFamily="18" charset="0"/>
              </a:rPr>
              <a:t>Gunikhan</a:t>
            </a:r>
            <a:r>
              <a:rPr lang="en-IN" sz="2190" b="1" dirty="0">
                <a:latin typeface="Times New Roman" panose="02020603050405020304" pitchFamily="18" charset="0"/>
                <a:cs typeface="Times New Roman" panose="02020603050405020304" pitchFamily="18" charset="0"/>
              </a:rPr>
              <a:t>. 2020. “Detecting Phishing SMS Based on Multiple Correlation Algorithms.”  Khan, Muhammad Sarwar. 2021. Frontiers in Molecular Pharming. Bentham Science Publishers.</a:t>
            </a:r>
          </a:p>
          <a:p>
            <a:pPr marL="342900" indent="-342900" algn="just">
              <a:lnSpc>
                <a:spcPct val="150000"/>
              </a:lnSpc>
              <a:buFont typeface="Wingdings" panose="05000000000000000000" pitchFamily="2" charset="2"/>
              <a:buChar char="Ø"/>
            </a:pPr>
            <a:endParaRPr lang="en-IN" sz="2190" dirty="0"/>
          </a:p>
        </p:txBody>
      </p:sp>
      <p:sp>
        <p:nvSpPr>
          <p:cNvPr id="2" name="TextBox 1">
            <a:extLst>
              <a:ext uri="{FF2B5EF4-FFF2-40B4-BE49-F238E27FC236}">
                <a16:creationId xmlns:a16="http://schemas.microsoft.com/office/drawing/2014/main" id="{FDADB24E-25A4-64DB-622A-CD8216274255}"/>
              </a:ext>
            </a:extLst>
          </p:cNvPr>
          <p:cNvSpPr txBox="1"/>
          <p:nvPr/>
        </p:nvSpPr>
        <p:spPr>
          <a:xfrm>
            <a:off x="16011220" y="8927124"/>
            <a:ext cx="5207261" cy="429348"/>
          </a:xfrm>
          <a:prstGeom prst="rect">
            <a:avLst/>
          </a:prstGeom>
          <a:noFill/>
        </p:spPr>
        <p:txBody>
          <a:bodyPr wrap="square" rtlCol="0">
            <a:spAutoFit/>
          </a:bodyPr>
          <a:lstStyle/>
          <a:p>
            <a:r>
              <a:rPr lang="en-IN" sz="219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Fig 1</a:t>
            </a:r>
            <a:r>
              <a:rPr lang="en-IN" sz="2190" b="1" dirty="0">
                <a:latin typeface="Times New Roman" panose="02020603050405020304" pitchFamily="18" charset="0"/>
                <a:ea typeface="Times New Roman" panose="02020603050405020304" pitchFamily="18" charset="0"/>
                <a:cs typeface="Times New Roman" panose="02020603050405020304" pitchFamily="18" charset="0"/>
              </a:rPr>
              <a:t>:Stock Market Prediction</a:t>
            </a:r>
            <a:endParaRPr lang="en-IN" sz="2190" dirty="0"/>
          </a:p>
        </p:txBody>
      </p:sp>
      <p:sp>
        <p:nvSpPr>
          <p:cNvPr id="11" name="TextBox 10">
            <a:extLst>
              <a:ext uri="{FF2B5EF4-FFF2-40B4-BE49-F238E27FC236}">
                <a16:creationId xmlns:a16="http://schemas.microsoft.com/office/drawing/2014/main" id="{CC3DB281-8FFA-9CEB-7678-20EA0E228957}"/>
              </a:ext>
            </a:extLst>
          </p:cNvPr>
          <p:cNvSpPr txBox="1"/>
          <p:nvPr/>
        </p:nvSpPr>
        <p:spPr>
          <a:xfrm>
            <a:off x="3044576" y="21374659"/>
            <a:ext cx="2845660" cy="413959"/>
          </a:xfrm>
          <a:prstGeom prst="rect">
            <a:avLst/>
          </a:prstGeom>
          <a:noFill/>
        </p:spPr>
        <p:txBody>
          <a:bodyPr wrap="square" rtlCol="0">
            <a:spAutoFit/>
          </a:bodyPr>
          <a:lstStyle/>
          <a:p>
            <a:r>
              <a:rPr lang="en-US" sz="2090" b="1" dirty="0">
                <a:latin typeface="Times New Roman" panose="02020603050405020304" pitchFamily="18" charset="0"/>
                <a:cs typeface="Times New Roman" panose="02020603050405020304" pitchFamily="18" charset="0"/>
              </a:rPr>
              <a:t>Fig 2:LSTM and RF</a:t>
            </a:r>
            <a:endParaRPr lang="en-IN" sz="2090" b="1" dirty="0">
              <a:latin typeface="Times New Roman" panose="02020603050405020304" pitchFamily="18" charset="0"/>
              <a:cs typeface="Times New Roman" panose="02020603050405020304" pitchFamily="18" charset="0"/>
            </a:endParaRPr>
          </a:p>
        </p:txBody>
      </p:sp>
      <p:grpSp>
        <p:nvGrpSpPr>
          <p:cNvPr id="12" name="Group 11">
            <a:extLst>
              <a:ext uri="{FF2B5EF4-FFF2-40B4-BE49-F238E27FC236}">
                <a16:creationId xmlns:a16="http://schemas.microsoft.com/office/drawing/2014/main" id="{2DAA8F74-00C4-C9FB-F508-3E317A3B2C68}"/>
              </a:ext>
            </a:extLst>
          </p:cNvPr>
          <p:cNvGrpSpPr/>
          <p:nvPr/>
        </p:nvGrpSpPr>
        <p:grpSpPr>
          <a:xfrm>
            <a:off x="732144" y="9998491"/>
            <a:ext cx="20086671" cy="5624600"/>
            <a:chOff x="952064" y="9998491"/>
            <a:chExt cx="20086671" cy="5624600"/>
          </a:xfrm>
        </p:grpSpPr>
        <p:grpSp>
          <p:nvGrpSpPr>
            <p:cNvPr id="14" name="Group 13">
              <a:extLst>
                <a:ext uri="{FF2B5EF4-FFF2-40B4-BE49-F238E27FC236}">
                  <a16:creationId xmlns:a16="http://schemas.microsoft.com/office/drawing/2014/main" id="{C5255A89-3D60-15EC-9DE8-9BAA5262DECA}"/>
                </a:ext>
              </a:extLst>
            </p:cNvPr>
            <p:cNvGrpSpPr/>
            <p:nvPr/>
          </p:nvGrpSpPr>
          <p:grpSpPr>
            <a:xfrm>
              <a:off x="952064" y="9998491"/>
              <a:ext cx="20086671" cy="5624600"/>
              <a:chOff x="952064" y="9998491"/>
              <a:chExt cx="20086671" cy="5624600"/>
            </a:xfrm>
          </p:grpSpPr>
          <p:grpSp>
            <p:nvGrpSpPr>
              <p:cNvPr id="29" name="Group 28">
                <a:extLst>
                  <a:ext uri="{FF2B5EF4-FFF2-40B4-BE49-F238E27FC236}">
                    <a16:creationId xmlns:a16="http://schemas.microsoft.com/office/drawing/2014/main" id="{A36DE7F5-A7C7-4D2E-9B73-FB75AAAD8529}"/>
                  </a:ext>
                </a:extLst>
              </p:cNvPr>
              <p:cNvGrpSpPr/>
              <p:nvPr/>
            </p:nvGrpSpPr>
            <p:grpSpPr>
              <a:xfrm>
                <a:off x="952064" y="9998491"/>
                <a:ext cx="20072914" cy="4066963"/>
                <a:chOff x="1280308" y="9646801"/>
                <a:chExt cx="20072914" cy="4066963"/>
              </a:xfrm>
            </p:grpSpPr>
            <p:grpSp>
              <p:nvGrpSpPr>
                <p:cNvPr id="33" name="Group 32">
                  <a:extLst>
                    <a:ext uri="{FF2B5EF4-FFF2-40B4-BE49-F238E27FC236}">
                      <a16:creationId xmlns:a16="http://schemas.microsoft.com/office/drawing/2014/main" id="{02CA169F-5A4A-FA53-CE6B-6FBC9C1C5E1A}"/>
                    </a:ext>
                  </a:extLst>
                </p:cNvPr>
                <p:cNvGrpSpPr/>
                <p:nvPr/>
              </p:nvGrpSpPr>
              <p:grpSpPr>
                <a:xfrm>
                  <a:off x="1280308" y="9774089"/>
                  <a:ext cx="9332792" cy="3939675"/>
                  <a:chOff x="9048025" y="11997620"/>
                  <a:chExt cx="9742129" cy="3925702"/>
                </a:xfrm>
              </p:grpSpPr>
              <p:sp>
                <p:nvSpPr>
                  <p:cNvPr id="40" name="Rectangle: Rounded Corners 39">
                    <a:extLst>
                      <a:ext uri="{FF2B5EF4-FFF2-40B4-BE49-F238E27FC236}">
                        <a16:creationId xmlns:a16="http://schemas.microsoft.com/office/drawing/2014/main" id="{90D5164C-77E5-36DF-D89D-A2D43721E184}"/>
                      </a:ext>
                    </a:extLst>
                  </p:cNvPr>
                  <p:cNvSpPr/>
                  <p:nvPr/>
                </p:nvSpPr>
                <p:spPr>
                  <a:xfrm>
                    <a:off x="9048025" y="13175991"/>
                    <a:ext cx="4271176" cy="2747331"/>
                  </a:xfrm>
                  <a:prstGeom prst="roundRect">
                    <a:avLst/>
                  </a:prstGeom>
                  <a:noFill/>
                  <a:ln>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u="sng" dirty="0">
                        <a:solidFill>
                          <a:schemeClr val="tx1"/>
                        </a:solidFill>
                        <a:latin typeface="Times New Roman" panose="02020603050405020304" pitchFamily="18" charset="0"/>
                        <a:cs typeface="Times New Roman" panose="02020603050405020304" pitchFamily="18" charset="0"/>
                      </a:rPr>
                      <a:t>Data Collection:</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Data was collected on perpetrator attacks.</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Preprocessing the data, including cleaning, transforming, and encoding</a:t>
                    </a:r>
                    <a:r>
                      <a:rPr lang="en-US" sz="2190" b="1" dirty="0">
                        <a:solidFill>
                          <a:schemeClr val="tx1"/>
                        </a:solidFill>
                      </a:rPr>
                      <a:t>.</a:t>
                    </a:r>
                    <a:endParaRPr lang="en-IN" sz="2190" b="1" dirty="0">
                      <a:solidFill>
                        <a:schemeClr val="tx1"/>
                      </a:solidFill>
                    </a:endParaRPr>
                  </a:p>
                </p:txBody>
              </p:sp>
              <p:sp>
                <p:nvSpPr>
                  <p:cNvPr id="41" name="Rectangle: Rounded Corners 40">
                    <a:extLst>
                      <a:ext uri="{FF2B5EF4-FFF2-40B4-BE49-F238E27FC236}">
                        <a16:creationId xmlns:a16="http://schemas.microsoft.com/office/drawing/2014/main" id="{063A3B93-D620-CCFE-0B85-427AE47D55E7}"/>
                      </a:ext>
                    </a:extLst>
                  </p:cNvPr>
                  <p:cNvSpPr/>
                  <p:nvPr/>
                </p:nvSpPr>
                <p:spPr>
                  <a:xfrm>
                    <a:off x="14518979" y="11997620"/>
                    <a:ext cx="4271175" cy="2944116"/>
                  </a:xfrm>
                  <a:prstGeom prst="roundRect">
                    <a:avLst/>
                  </a:prstGeom>
                  <a:noFill/>
                  <a:ln>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190" b="1" u="sng" dirty="0">
                      <a:solidFill>
                        <a:schemeClr val="tx1"/>
                      </a:solidFill>
                      <a:latin typeface="Times New Roman" panose="02020603050405020304" pitchFamily="18" charset="0"/>
                      <a:cs typeface="Times New Roman" panose="02020603050405020304" pitchFamily="18" charset="0"/>
                    </a:endParaRPr>
                  </a:p>
                  <a:p>
                    <a:pPr algn="ctr"/>
                    <a:r>
                      <a:rPr lang="en-US" sz="2190" b="1" u="sng" dirty="0">
                        <a:solidFill>
                          <a:schemeClr val="tx1"/>
                        </a:solidFill>
                        <a:latin typeface="Times New Roman" panose="02020603050405020304" pitchFamily="18" charset="0"/>
                        <a:cs typeface="Times New Roman" panose="02020603050405020304" pitchFamily="18" charset="0"/>
                      </a:rPr>
                      <a:t>Data Cleaning:</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Remove or correct any errors or inconsistencies in the collected data to ensure data quality.</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Depending on the dataset, search for duplicate rows using all or a subset of the columns.</a:t>
                    </a:r>
                  </a:p>
                  <a:p>
                    <a:pPr marL="285750" indent="-285750" algn="ctr">
                      <a:buFont typeface="Wingdings" panose="05000000000000000000" pitchFamily="2" charset="2"/>
                      <a:buChar char="§"/>
                    </a:pPr>
                    <a:endParaRPr lang="en-IN" sz="2190" b="1" dirty="0">
                      <a:solidFill>
                        <a:schemeClr val="tx1"/>
                      </a:solidFill>
                    </a:endParaRPr>
                  </a:p>
                </p:txBody>
              </p:sp>
            </p:grpSp>
            <p:sp>
              <p:nvSpPr>
                <p:cNvPr id="34" name="Rectangle: Rounded Corners 33">
                  <a:extLst>
                    <a:ext uri="{FF2B5EF4-FFF2-40B4-BE49-F238E27FC236}">
                      <a16:creationId xmlns:a16="http://schemas.microsoft.com/office/drawing/2014/main" id="{3EE92BBC-DB73-C1CD-E41F-25E6B01C4D70}"/>
                    </a:ext>
                  </a:extLst>
                </p:cNvPr>
                <p:cNvSpPr/>
                <p:nvPr/>
              </p:nvSpPr>
              <p:spPr>
                <a:xfrm>
                  <a:off x="11740690" y="9673624"/>
                  <a:ext cx="4303460" cy="2749823"/>
                </a:xfrm>
                <a:prstGeom prst="roundRect">
                  <a:avLst/>
                </a:prstGeom>
                <a:noFill/>
                <a:ln>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u="sng" dirty="0">
                      <a:solidFill>
                        <a:schemeClr val="tx1"/>
                      </a:solidFill>
                      <a:latin typeface="Times New Roman" panose="02020603050405020304" pitchFamily="18" charset="0"/>
                      <a:cs typeface="Times New Roman" panose="02020603050405020304" pitchFamily="18" charset="0"/>
                    </a:rPr>
                    <a:t>Data Preprocessing:</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Handle missing values: Impute missing values using mean, median, or mode.</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Handle outliers: Identify and handle outliers using techniques like Z-score, IQR, or removing them.</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35" name="Rectangle: Rounded Corners 34">
                  <a:extLst>
                    <a:ext uri="{FF2B5EF4-FFF2-40B4-BE49-F238E27FC236}">
                      <a16:creationId xmlns:a16="http://schemas.microsoft.com/office/drawing/2014/main" id="{BA05BD59-EE0E-6C94-3629-9FA527C8DC78}"/>
                    </a:ext>
                  </a:extLst>
                </p:cNvPr>
                <p:cNvSpPr/>
                <p:nvPr/>
              </p:nvSpPr>
              <p:spPr>
                <a:xfrm>
                  <a:off x="17061250" y="9646801"/>
                  <a:ext cx="4291972" cy="2971131"/>
                </a:xfrm>
                <a:prstGeom prst="roundRect">
                  <a:avLst/>
                </a:prstGeom>
                <a:noFill/>
                <a:ln>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u="sng" dirty="0">
                      <a:solidFill>
                        <a:schemeClr val="tx1"/>
                      </a:solidFill>
                      <a:latin typeface="Times New Roman" panose="02020603050405020304" pitchFamily="18" charset="0"/>
                      <a:cs typeface="Times New Roman" panose="02020603050405020304" pitchFamily="18" charset="0"/>
                    </a:rPr>
                    <a:t>LSTM  Model:</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Define the logistic regression model.</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Train the model using the training set.</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Calculate accuracy, precision, recall, and F1 score to measure the model's effectiveness.</a:t>
                  </a:r>
                  <a:endParaRPr lang="en-IN" sz="2190" b="1" dirty="0">
                    <a:solidFill>
                      <a:schemeClr val="tx1"/>
                    </a:solidFill>
                    <a:latin typeface="Times New Roman" panose="02020603050405020304" pitchFamily="18" charset="0"/>
                    <a:cs typeface="Times New Roman" panose="02020603050405020304" pitchFamily="18" charset="0"/>
                  </a:endParaRPr>
                </a:p>
              </p:txBody>
            </p:sp>
          </p:grpSp>
          <p:sp>
            <p:nvSpPr>
              <p:cNvPr id="30" name="Rectangle: Rounded Corners 29">
                <a:extLst>
                  <a:ext uri="{FF2B5EF4-FFF2-40B4-BE49-F238E27FC236}">
                    <a16:creationId xmlns:a16="http://schemas.microsoft.com/office/drawing/2014/main" id="{FFD72C61-C4A2-0F35-47B5-0F99C9AE0713}"/>
                  </a:ext>
                </a:extLst>
              </p:cNvPr>
              <p:cNvSpPr/>
              <p:nvPr/>
            </p:nvSpPr>
            <p:spPr>
              <a:xfrm>
                <a:off x="16635686" y="13098048"/>
                <a:ext cx="4403049" cy="2504758"/>
              </a:xfrm>
              <a:prstGeom prst="roundRect">
                <a:avLst/>
              </a:prstGeom>
              <a:noFill/>
              <a:ln>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u="sng" dirty="0">
                    <a:solidFill>
                      <a:schemeClr val="tx1"/>
                    </a:solidFill>
                    <a:latin typeface="Times New Roman" panose="02020603050405020304" pitchFamily="18" charset="0"/>
                    <a:cs typeface="Times New Roman" panose="02020603050405020304" pitchFamily="18" charset="0"/>
                  </a:rPr>
                  <a:t>Random Forest Model:</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Define the decision tree model.</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Train the model using the training set.</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Calculate performance metrics such as accuracy, precision, recall, and F1 score.</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31" name="Rectangle: Rounded Corners 30">
                <a:extLst>
                  <a:ext uri="{FF2B5EF4-FFF2-40B4-BE49-F238E27FC236}">
                    <a16:creationId xmlns:a16="http://schemas.microsoft.com/office/drawing/2014/main" id="{F7AAFB92-B37D-5DA0-FD94-C2041BC0EE5B}"/>
                  </a:ext>
                </a:extLst>
              </p:cNvPr>
              <p:cNvSpPr/>
              <p:nvPr/>
            </p:nvSpPr>
            <p:spPr>
              <a:xfrm>
                <a:off x="11410177" y="13080374"/>
                <a:ext cx="4516165" cy="2542717"/>
              </a:xfrm>
              <a:prstGeom prst="roundRect">
                <a:avLst/>
              </a:prstGeom>
              <a:noFill/>
              <a:ln>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u="sng" dirty="0">
                    <a:solidFill>
                      <a:schemeClr val="tx1"/>
                    </a:solidFill>
                    <a:latin typeface="Times New Roman" panose="02020603050405020304" pitchFamily="18" charset="0"/>
                    <a:cs typeface="Times New Roman" panose="02020603050405020304" pitchFamily="18" charset="0"/>
                  </a:rPr>
                  <a:t>Conclusion:</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Summarize the findings from the analysis.</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 Conclude the effectiveness of Logistic Regression and Decision Tree algorithms in predicting perpetration attacks.</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32" name="Rectangle: Rounded Corners 31">
                <a:extLst>
                  <a:ext uri="{FF2B5EF4-FFF2-40B4-BE49-F238E27FC236}">
                    <a16:creationId xmlns:a16="http://schemas.microsoft.com/office/drawing/2014/main" id="{A9DFBBD5-B776-EFE5-DE55-67C3FD312ADD}"/>
                  </a:ext>
                </a:extLst>
              </p:cNvPr>
              <p:cNvSpPr/>
              <p:nvPr/>
            </p:nvSpPr>
            <p:spPr>
              <a:xfrm>
                <a:off x="6162664" y="13181944"/>
                <a:ext cx="4260893" cy="2425646"/>
              </a:xfrm>
              <a:prstGeom prst="roundRect">
                <a:avLst/>
              </a:prstGeom>
              <a:noFill/>
              <a:ln>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u="sng" dirty="0">
                    <a:solidFill>
                      <a:schemeClr val="tx1"/>
                    </a:solidFill>
                    <a:latin typeface="Times New Roman" panose="02020603050405020304" pitchFamily="18" charset="0"/>
                    <a:cs typeface="Times New Roman" panose="02020603050405020304" pitchFamily="18" charset="0"/>
                  </a:rPr>
                  <a:t>Results:</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Data was analyzed and used Logistic Regression in comparison with the Decision Tree Algorithm.</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Accuracy of 85 percent. </a:t>
                </a:r>
                <a:endParaRPr lang="en-IN" sz="2190" b="1" dirty="0">
                  <a:solidFill>
                    <a:schemeClr val="tx1"/>
                  </a:solidFill>
                  <a:latin typeface="Times New Roman" panose="02020603050405020304" pitchFamily="18" charset="0"/>
                  <a:cs typeface="Times New Roman" panose="02020603050405020304" pitchFamily="18" charset="0"/>
                </a:endParaRPr>
              </a:p>
            </p:txBody>
          </p:sp>
        </p:grpSp>
        <p:sp>
          <p:nvSpPr>
            <p:cNvPr id="17" name="Arrow: Right 16">
              <a:extLst>
                <a:ext uri="{FF2B5EF4-FFF2-40B4-BE49-F238E27FC236}">
                  <a16:creationId xmlns:a16="http://schemas.microsoft.com/office/drawing/2014/main" id="{A5E54D6F-B7A8-07BD-4B93-542607FB0362}"/>
                </a:ext>
              </a:extLst>
            </p:cNvPr>
            <p:cNvSpPr/>
            <p:nvPr/>
          </p:nvSpPr>
          <p:spPr>
            <a:xfrm rot="19292581">
              <a:off x="5184453" y="12121662"/>
              <a:ext cx="688312" cy="545629"/>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190" b="1"/>
            </a:p>
          </p:txBody>
        </p:sp>
        <p:sp>
          <p:nvSpPr>
            <p:cNvPr id="18" name="Arrow: Right 17">
              <a:extLst>
                <a:ext uri="{FF2B5EF4-FFF2-40B4-BE49-F238E27FC236}">
                  <a16:creationId xmlns:a16="http://schemas.microsoft.com/office/drawing/2014/main" id="{BE575E96-0352-4064-CAF2-9F973CBF12FE}"/>
                </a:ext>
              </a:extLst>
            </p:cNvPr>
            <p:cNvSpPr/>
            <p:nvPr/>
          </p:nvSpPr>
          <p:spPr>
            <a:xfrm>
              <a:off x="10496142" y="11194505"/>
              <a:ext cx="688312" cy="545629"/>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190" b="1"/>
            </a:p>
          </p:txBody>
        </p:sp>
        <p:sp>
          <p:nvSpPr>
            <p:cNvPr id="21" name="Arrow: Right 20">
              <a:extLst>
                <a:ext uri="{FF2B5EF4-FFF2-40B4-BE49-F238E27FC236}">
                  <a16:creationId xmlns:a16="http://schemas.microsoft.com/office/drawing/2014/main" id="{E154A924-0847-0373-58BD-DAEBCA8BEFF1}"/>
                </a:ext>
              </a:extLst>
            </p:cNvPr>
            <p:cNvSpPr/>
            <p:nvPr/>
          </p:nvSpPr>
          <p:spPr>
            <a:xfrm>
              <a:off x="15947374" y="11181611"/>
              <a:ext cx="688312" cy="545629"/>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190" b="1"/>
            </a:p>
          </p:txBody>
        </p:sp>
        <p:sp>
          <p:nvSpPr>
            <p:cNvPr id="27" name="Arrow: Right 26">
              <a:extLst>
                <a:ext uri="{FF2B5EF4-FFF2-40B4-BE49-F238E27FC236}">
                  <a16:creationId xmlns:a16="http://schemas.microsoft.com/office/drawing/2014/main" id="{A4CB8292-C4F2-428E-9D27-FB3D84A736AC}"/>
                </a:ext>
              </a:extLst>
            </p:cNvPr>
            <p:cNvSpPr/>
            <p:nvPr/>
          </p:nvSpPr>
          <p:spPr>
            <a:xfrm rot="10800000">
              <a:off x="15880300" y="14047667"/>
              <a:ext cx="688312" cy="545629"/>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190" b="1"/>
            </a:p>
          </p:txBody>
        </p:sp>
        <p:sp>
          <p:nvSpPr>
            <p:cNvPr id="28" name="Arrow: Right 27">
              <a:extLst>
                <a:ext uri="{FF2B5EF4-FFF2-40B4-BE49-F238E27FC236}">
                  <a16:creationId xmlns:a16="http://schemas.microsoft.com/office/drawing/2014/main" id="{94F82ED5-391F-ADF7-7703-96702A305208}"/>
                </a:ext>
              </a:extLst>
            </p:cNvPr>
            <p:cNvSpPr/>
            <p:nvPr/>
          </p:nvSpPr>
          <p:spPr>
            <a:xfrm rot="10800000">
              <a:off x="10536624" y="14064114"/>
              <a:ext cx="688312" cy="545629"/>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190" b="1"/>
            </a:p>
          </p:txBody>
        </p:sp>
      </p:grpSp>
      <p:sp>
        <p:nvSpPr>
          <p:cNvPr id="62" name="TextBox 61">
            <a:extLst>
              <a:ext uri="{FF2B5EF4-FFF2-40B4-BE49-F238E27FC236}">
                <a16:creationId xmlns:a16="http://schemas.microsoft.com/office/drawing/2014/main" id="{74F32A9A-2E21-A7FC-3546-6E844B40A4E4}"/>
              </a:ext>
            </a:extLst>
          </p:cNvPr>
          <p:cNvSpPr txBox="1"/>
          <p:nvPr/>
        </p:nvSpPr>
        <p:spPr>
          <a:xfrm>
            <a:off x="1099554" y="14639778"/>
            <a:ext cx="4403757" cy="429348"/>
          </a:xfrm>
          <a:prstGeom prst="rect">
            <a:avLst/>
          </a:prstGeom>
          <a:noFill/>
        </p:spPr>
        <p:txBody>
          <a:bodyPr wrap="square" rtlCol="0">
            <a:spAutoFit/>
          </a:bodyPr>
          <a:lstStyle/>
          <a:p>
            <a:r>
              <a:rPr lang="en-IN" sz="2190" b="1" dirty="0">
                <a:latin typeface="Times New Roman" panose="02020603050405020304" pitchFamily="18" charset="0"/>
                <a:cs typeface="Times New Roman" panose="02020603050405020304" pitchFamily="18" charset="0"/>
              </a:rPr>
              <a:t>Stock Market Prediction</a:t>
            </a:r>
          </a:p>
        </p:txBody>
      </p:sp>
      <p:graphicFrame>
        <p:nvGraphicFramePr>
          <p:cNvPr id="42" name="Table 41">
            <a:extLst>
              <a:ext uri="{FF2B5EF4-FFF2-40B4-BE49-F238E27FC236}">
                <a16:creationId xmlns:a16="http://schemas.microsoft.com/office/drawing/2014/main" id="{DD5D55E3-AEF1-76DE-80B7-088ACBC8BD27}"/>
              </a:ext>
            </a:extLst>
          </p:cNvPr>
          <p:cNvGraphicFramePr>
            <a:graphicFrameLocks noGrp="1"/>
          </p:cNvGraphicFramePr>
          <p:nvPr>
            <p:extLst>
              <p:ext uri="{D42A27DB-BD31-4B8C-83A1-F6EECF244321}">
                <p14:modId xmlns:p14="http://schemas.microsoft.com/office/powerpoint/2010/main" val="3149694741"/>
              </p:ext>
            </p:extLst>
          </p:nvPr>
        </p:nvGraphicFramePr>
        <p:xfrm>
          <a:off x="9264526" y="16502661"/>
          <a:ext cx="11297751" cy="4806653"/>
        </p:xfrm>
        <a:graphic>
          <a:graphicData uri="http://schemas.openxmlformats.org/drawingml/2006/table">
            <a:tbl>
              <a:tblPr firstRow="1" bandRow="1">
                <a:tableStyleId>{21E4AEA4-8DFA-4A89-87EB-49C32662AFE0}</a:tableStyleId>
              </a:tblPr>
              <a:tblGrid>
                <a:gridCol w="2045868">
                  <a:extLst>
                    <a:ext uri="{9D8B030D-6E8A-4147-A177-3AD203B41FA5}">
                      <a16:colId xmlns:a16="http://schemas.microsoft.com/office/drawing/2014/main" val="3139554694"/>
                    </a:ext>
                  </a:extLst>
                </a:gridCol>
                <a:gridCol w="883496">
                  <a:extLst>
                    <a:ext uri="{9D8B030D-6E8A-4147-A177-3AD203B41FA5}">
                      <a16:colId xmlns:a16="http://schemas.microsoft.com/office/drawing/2014/main" val="659047338"/>
                    </a:ext>
                  </a:extLst>
                </a:gridCol>
                <a:gridCol w="802890">
                  <a:extLst>
                    <a:ext uri="{9D8B030D-6E8A-4147-A177-3AD203B41FA5}">
                      <a16:colId xmlns:a16="http://schemas.microsoft.com/office/drawing/2014/main" val="1536666529"/>
                    </a:ext>
                  </a:extLst>
                </a:gridCol>
                <a:gridCol w="846281">
                  <a:extLst>
                    <a:ext uri="{9D8B030D-6E8A-4147-A177-3AD203B41FA5}">
                      <a16:colId xmlns:a16="http://schemas.microsoft.com/office/drawing/2014/main" val="1073940890"/>
                    </a:ext>
                  </a:extLst>
                </a:gridCol>
                <a:gridCol w="600842">
                  <a:extLst>
                    <a:ext uri="{9D8B030D-6E8A-4147-A177-3AD203B41FA5}">
                      <a16:colId xmlns:a16="http://schemas.microsoft.com/office/drawing/2014/main" val="1176686318"/>
                    </a:ext>
                  </a:extLst>
                </a:gridCol>
                <a:gridCol w="911574">
                  <a:extLst>
                    <a:ext uri="{9D8B030D-6E8A-4147-A177-3AD203B41FA5}">
                      <a16:colId xmlns:a16="http://schemas.microsoft.com/office/drawing/2014/main" val="1424198160"/>
                    </a:ext>
                  </a:extLst>
                </a:gridCol>
                <a:gridCol w="1209458">
                  <a:extLst>
                    <a:ext uri="{9D8B030D-6E8A-4147-A177-3AD203B41FA5}">
                      <a16:colId xmlns:a16="http://schemas.microsoft.com/office/drawing/2014/main" val="4147596615"/>
                    </a:ext>
                  </a:extLst>
                </a:gridCol>
                <a:gridCol w="1169313">
                  <a:extLst>
                    <a:ext uri="{9D8B030D-6E8A-4147-A177-3AD203B41FA5}">
                      <a16:colId xmlns:a16="http://schemas.microsoft.com/office/drawing/2014/main" val="2323943229"/>
                    </a:ext>
                  </a:extLst>
                </a:gridCol>
                <a:gridCol w="1345660">
                  <a:extLst>
                    <a:ext uri="{9D8B030D-6E8A-4147-A177-3AD203B41FA5}">
                      <a16:colId xmlns:a16="http://schemas.microsoft.com/office/drawing/2014/main" val="2321481982"/>
                    </a:ext>
                  </a:extLst>
                </a:gridCol>
                <a:gridCol w="1482369">
                  <a:extLst>
                    <a:ext uri="{9D8B030D-6E8A-4147-A177-3AD203B41FA5}">
                      <a16:colId xmlns:a16="http://schemas.microsoft.com/office/drawing/2014/main" val="1971259608"/>
                    </a:ext>
                  </a:extLst>
                </a:gridCol>
              </a:tblGrid>
              <a:tr h="1006945">
                <a:tc>
                  <a:txBody>
                    <a:bodyPr/>
                    <a:lstStyle/>
                    <a:p>
                      <a:pPr algn="ct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sz="2190" dirty="0" err="1">
                          <a:latin typeface="Times New Roman" panose="02020603050405020304" pitchFamily="18" charset="0"/>
                          <a:cs typeface="Times New Roman" panose="02020603050405020304" pitchFamily="18" charset="0"/>
                        </a:rPr>
                        <a:t>Levene’s</a:t>
                      </a:r>
                      <a:r>
                        <a:rPr lang="en-US" sz="2190" dirty="0">
                          <a:latin typeface="Times New Roman" panose="02020603050405020304" pitchFamily="18" charset="0"/>
                          <a:cs typeface="Times New Roman" panose="02020603050405020304" pitchFamily="18" charset="0"/>
                        </a:rPr>
                        <a:t> Test  for equality of  variance </a:t>
                      </a:r>
                      <a:endParaRPr lang="en-IN" sz="219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l" defTabSz="2159996" rtl="0" eaLnBrk="1" latinLnBrk="0" hangingPunct="1"/>
                      <a:endParaRPr lang="en-IN" sz="2190" b="1" kern="1200" dirty="0">
                        <a:solidFill>
                          <a:schemeClr val="lt1"/>
                        </a:solidFill>
                        <a:latin typeface="Times New Roman" panose="02020603050405020304" pitchFamily="18" charset="0"/>
                        <a:ea typeface="+mn-ea"/>
                        <a:cs typeface="Times New Roman" panose="02020603050405020304" pitchFamily="18" charset="0"/>
                      </a:endParaRPr>
                    </a:p>
                  </a:txBody>
                  <a:tcPr/>
                </a:tc>
                <a:tc hMerge="1">
                  <a:txBody>
                    <a:bodyPr/>
                    <a:lstStyle/>
                    <a:p>
                      <a:endParaRPr lang="en-IN" sz="2190" b="1" dirty="0">
                        <a:latin typeface="Times New Roman" panose="02020603050405020304" pitchFamily="18" charset="0"/>
                        <a:cs typeface="Times New Roman" panose="02020603050405020304" pitchFamily="18" charset="0"/>
                      </a:endParaRPr>
                    </a:p>
                  </a:txBody>
                  <a:tcPr/>
                </a:tc>
                <a:tc hMerge="1">
                  <a:txBody>
                    <a:bodyPr/>
                    <a:lstStyle/>
                    <a:p>
                      <a:endParaRPr lang="en-IN" sz="2190" b="1" dirty="0">
                        <a:latin typeface="Times New Roman" panose="02020603050405020304" pitchFamily="18" charset="0"/>
                        <a:cs typeface="Times New Roman" panose="02020603050405020304" pitchFamily="18" charset="0"/>
                      </a:endParaRPr>
                    </a:p>
                  </a:txBody>
                  <a:tcPr/>
                </a:tc>
                <a:tc gridSpan="3">
                  <a:txBody>
                    <a:bodyPr/>
                    <a:lstStyle/>
                    <a:p>
                      <a:pPr algn="ctr"/>
                      <a:r>
                        <a:rPr lang="en-US" sz="2190" b="1" dirty="0">
                          <a:latin typeface="Times New Roman" panose="02020603050405020304" pitchFamily="18" charset="0"/>
                          <a:cs typeface="Times New Roman" panose="02020603050405020304" pitchFamily="18" charset="0"/>
                        </a:rPr>
                        <a:t>T- test for equality of means</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sz="2190" b="1" dirty="0">
                        <a:latin typeface="Times New Roman" panose="02020603050405020304" pitchFamily="18" charset="0"/>
                        <a:cs typeface="Times New Roman" panose="02020603050405020304" pitchFamily="18" charset="0"/>
                      </a:endParaRPr>
                    </a:p>
                  </a:txBody>
                  <a:tcPr/>
                </a:tc>
                <a:tc hMerge="1">
                  <a:txBody>
                    <a:bodyPr/>
                    <a:lstStyle/>
                    <a:p>
                      <a:endParaRPr lang="en-IN" sz="2190" b="1" dirty="0">
                        <a:latin typeface="Times New Roman" panose="02020603050405020304" pitchFamily="18" charset="0"/>
                        <a:cs typeface="Times New Roman" panose="02020603050405020304" pitchFamily="18" charset="0"/>
                      </a:endParaRPr>
                    </a:p>
                  </a:txBody>
                  <a:tcPr/>
                </a:tc>
                <a:tc gridSpan="2">
                  <a:txBody>
                    <a:bodyPr/>
                    <a:lstStyle/>
                    <a:p>
                      <a:pPr algn="ct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sz="219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42492694"/>
                  </a:ext>
                </a:extLst>
              </a:tr>
              <a:tr h="1006945">
                <a:tc>
                  <a:txBody>
                    <a:bodyPr/>
                    <a:lstStyle/>
                    <a:p>
                      <a:pPr algn="ct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F</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Sig</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T</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DF</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Sig</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Mean</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STD.</a:t>
                      </a:r>
                    </a:p>
                    <a:p>
                      <a:pPr algn="ctr"/>
                      <a:r>
                        <a:rPr lang="en-US" sz="2190" b="1" dirty="0">
                          <a:latin typeface="Times New Roman" panose="02020603050405020304" pitchFamily="18" charset="0"/>
                          <a:cs typeface="Times New Roman" panose="02020603050405020304" pitchFamily="18" charset="0"/>
                        </a:rPr>
                        <a:t>Error</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Lower</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Upper</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8188437"/>
                  </a:ext>
                </a:extLst>
              </a:tr>
              <a:tr h="1211380">
                <a:tc>
                  <a:txBody>
                    <a:bodyPr/>
                    <a:lstStyle/>
                    <a:p>
                      <a:pPr algn="ctr"/>
                      <a:r>
                        <a:rPr lang="en-US" sz="2190" b="1" dirty="0">
                          <a:latin typeface="Times New Roman" panose="02020603050405020304" pitchFamily="18" charset="0"/>
                          <a:cs typeface="Times New Roman" panose="02020603050405020304" pitchFamily="18" charset="0"/>
                        </a:rPr>
                        <a:t>Equal variance</a:t>
                      </a:r>
                    </a:p>
                    <a:p>
                      <a:pPr algn="ctr"/>
                      <a:r>
                        <a:rPr lang="en-US" sz="2190" b="1" dirty="0">
                          <a:latin typeface="Times New Roman" panose="02020603050405020304" pitchFamily="18" charset="0"/>
                          <a:cs typeface="Times New Roman" panose="02020603050405020304" pitchFamily="18" charset="0"/>
                        </a:rPr>
                        <a:t>assumed</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.787</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.361</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5.676</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18</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&lt;.001</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0.8000</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.01409</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.05039</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.10961</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4926128"/>
                  </a:ext>
                </a:extLst>
              </a:tr>
              <a:tr h="1581383">
                <a:tc>
                  <a:txBody>
                    <a:bodyPr/>
                    <a:lstStyle/>
                    <a:p>
                      <a:pPr algn="ctr"/>
                      <a:r>
                        <a:rPr lang="en-US" sz="2190" b="1" dirty="0">
                          <a:latin typeface="Times New Roman" panose="02020603050405020304" pitchFamily="18" charset="0"/>
                          <a:cs typeface="Times New Roman" panose="02020603050405020304" pitchFamily="18" charset="0"/>
                        </a:rPr>
                        <a:t>Equal variance not  </a:t>
                      </a:r>
                    </a:p>
                    <a:p>
                      <a:pPr algn="ctr"/>
                      <a:r>
                        <a:rPr lang="en-US" sz="2190" b="1" dirty="0">
                          <a:latin typeface="Times New Roman" panose="02020603050405020304" pitchFamily="18" charset="0"/>
                          <a:cs typeface="Times New Roman" panose="02020603050405020304" pitchFamily="18" charset="0"/>
                        </a:rPr>
                        <a:t>assumed</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5.676</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16</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&lt;.001</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0.8000</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.01409</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.05025</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.10975</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0713907"/>
                  </a:ext>
                </a:extLst>
              </a:tr>
            </a:tbl>
          </a:graphicData>
        </a:graphic>
      </p:graphicFrame>
      <p:sp>
        <p:nvSpPr>
          <p:cNvPr id="44" name="TextBox 43">
            <a:extLst>
              <a:ext uri="{FF2B5EF4-FFF2-40B4-BE49-F238E27FC236}">
                <a16:creationId xmlns:a16="http://schemas.microsoft.com/office/drawing/2014/main" id="{4850E930-72CD-8C8C-CE25-3A1DFB9CB3D1}"/>
              </a:ext>
            </a:extLst>
          </p:cNvPr>
          <p:cNvSpPr txBox="1"/>
          <p:nvPr/>
        </p:nvSpPr>
        <p:spPr>
          <a:xfrm>
            <a:off x="12990701" y="21336094"/>
            <a:ext cx="4825873" cy="429348"/>
          </a:xfrm>
          <a:prstGeom prst="rect">
            <a:avLst/>
          </a:prstGeom>
          <a:noFill/>
        </p:spPr>
        <p:txBody>
          <a:bodyPr wrap="square" rtlCol="0">
            <a:spAutoFit/>
          </a:bodyPr>
          <a:lstStyle/>
          <a:p>
            <a:r>
              <a:rPr lang="en-US" sz="2190" b="1" dirty="0">
                <a:latin typeface="Times New Roman" panose="02020603050405020304" pitchFamily="18" charset="0"/>
                <a:cs typeface="Times New Roman" panose="02020603050405020304" pitchFamily="18" charset="0"/>
              </a:rPr>
              <a:t>Table 1: Independent Sample Test</a:t>
            </a:r>
            <a:endParaRPr lang="en-IN" sz="2190" b="1" dirty="0">
              <a:latin typeface="Times New Roman" panose="02020603050405020304" pitchFamily="18" charset="0"/>
              <a:cs typeface="Times New Roman" panose="02020603050405020304" pitchFamily="18" charset="0"/>
            </a:endParaRPr>
          </a:p>
        </p:txBody>
      </p:sp>
      <p:sp>
        <p:nvSpPr>
          <p:cNvPr id="15" name="Arrow: Curved Left 14">
            <a:extLst>
              <a:ext uri="{FF2B5EF4-FFF2-40B4-BE49-F238E27FC236}">
                <a16:creationId xmlns:a16="http://schemas.microsoft.com/office/drawing/2014/main" id="{94CD06DE-BB9B-A5EA-F247-830E268B0A47}"/>
              </a:ext>
            </a:extLst>
          </p:cNvPr>
          <p:cNvSpPr/>
          <p:nvPr/>
        </p:nvSpPr>
        <p:spPr>
          <a:xfrm>
            <a:off x="20810938" y="11740134"/>
            <a:ext cx="560652" cy="1642217"/>
          </a:xfrm>
          <a:prstGeom prst="curved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IN" dirty="0">
              <a:solidFill>
                <a:schemeClr val="tx1"/>
              </a:solidFill>
            </a:endParaRPr>
          </a:p>
        </p:txBody>
      </p:sp>
      <p:pic>
        <p:nvPicPr>
          <p:cNvPr id="1028" name="Picture 4" descr="Quick guide for Stock Price Prediction | by iSapanSoni | Analytics Vidhya |  Medium">
            <a:extLst>
              <a:ext uri="{FF2B5EF4-FFF2-40B4-BE49-F238E27FC236}">
                <a16:creationId xmlns:a16="http://schemas.microsoft.com/office/drawing/2014/main" id="{DA30C96E-CBB7-8A9F-4F6D-43E6EFE3C0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72296" y="4640541"/>
            <a:ext cx="5641387" cy="3729896"/>
          </a:xfrm>
          <a:prstGeom prst="rect">
            <a:avLst/>
          </a:prstGeom>
          <a:noFill/>
          <a:extLst>
            <a:ext uri="{909E8E84-426E-40DD-AFC4-6F175D3DCCD1}">
              <a14:hiddenFill xmlns:a14="http://schemas.microsoft.com/office/drawing/2010/main">
                <a:solidFill>
                  <a:srgbClr val="FFFFFF"/>
                </a:solidFill>
              </a14:hiddenFill>
            </a:ext>
          </a:extLst>
        </p:spPr>
      </p:pic>
      <p:pic>
        <p:nvPicPr>
          <p:cNvPr id="45" name="Google Shape;111;p13">
            <a:extLst>
              <a:ext uri="{FF2B5EF4-FFF2-40B4-BE49-F238E27FC236}">
                <a16:creationId xmlns:a16="http://schemas.microsoft.com/office/drawing/2014/main" id="{83251F18-9D46-1858-5AEF-16A138B9D057}"/>
              </a:ext>
            </a:extLst>
          </p:cNvPr>
          <p:cNvPicPr>
            <a:picLocks/>
          </p:cNvPicPr>
          <p:nvPr/>
        </p:nvPicPr>
        <p:blipFill rotWithShape="1">
          <a:blip r:embed="rId4">
            <a:alphaModFix/>
          </a:blip>
          <a:srcRect/>
          <a:stretch>
            <a:fillRect/>
          </a:stretch>
        </p:blipFill>
        <p:spPr>
          <a:xfrm>
            <a:off x="571484" y="16464940"/>
            <a:ext cx="7792220" cy="484437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514</TotalTime>
  <Words>830</Words>
  <Application>Microsoft Office PowerPoint</Application>
  <PresentationFormat>Custom</PresentationFormat>
  <Paragraphs>98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Dhanush Kumar</cp:lastModifiedBy>
  <cp:revision>74</cp:revision>
  <dcterms:created xsi:type="dcterms:W3CDTF">2023-04-19T08:35:00Z</dcterms:created>
  <dcterms:modified xsi:type="dcterms:W3CDTF">2024-04-17T14:06:15Z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653EA4DDE9264B7BBFB9647507C2B0E8</vt:lpwstr>
  </property>
  <property fmtid="{D5CDD505-2E9C-101B-9397-08002B2CF9AE}" pid="3" name="KSOProductBuildVer">
    <vt:lpwstr>1033-11.2.0.11536</vt:lpwstr>
  </property>
</Properties>
</file>