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686" y="34"/>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17-04-2024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64" y="3978186"/>
            <a:ext cx="21625824"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9265" y="9858744"/>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3150" y="15657959"/>
            <a:ext cx="21599524" cy="6315716"/>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665" y="21968050"/>
            <a:ext cx="21594860"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11470" y="27304537"/>
            <a:ext cx="21615660"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19" name="Rectangle 18"/>
          <p:cNvSpPr/>
          <p:nvPr/>
        </p:nvSpPr>
        <p:spPr>
          <a:xfrm>
            <a:off x="74548" y="4133980"/>
            <a:ext cx="308534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499139"/>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1" i="0" u="none" strike="noStrike" dirty="0">
                <a:solidFill>
                  <a:srgbClr val="000000"/>
                </a:solidFill>
                <a:effectLst/>
                <a:latin typeface="Times New Roman" panose="02020603050405020304" pitchFamily="18" charset="0"/>
                <a:cs typeface="Times New Roman" panose="02020603050405020304" pitchFamily="18" charset="0"/>
              </a:rPr>
              <a:t>Stock market price prediction using K- Nearest </a:t>
            </a:r>
            <a:r>
              <a:rPr lang="en-US" sz="3600" b="1" i="0" u="none" strike="noStrike" dirty="0" err="1">
                <a:solidFill>
                  <a:srgbClr val="000000"/>
                </a:solidFill>
                <a:effectLst/>
                <a:latin typeface="Times New Roman" panose="02020603050405020304" pitchFamily="18" charset="0"/>
                <a:cs typeface="Times New Roman" panose="02020603050405020304" pitchFamily="18" charset="0"/>
              </a:rPr>
              <a:t>Neighour</a:t>
            </a:r>
            <a:r>
              <a:rPr lang="en-US" sz="3600" b="1" i="0" u="none" strike="noStrike" dirty="0">
                <a:solidFill>
                  <a:srgbClr val="000000"/>
                </a:solidFill>
                <a:effectLst/>
                <a:latin typeface="Times New Roman" panose="02020603050405020304" pitchFamily="18" charset="0"/>
                <a:cs typeface="Times New Roman" panose="02020603050405020304" pitchFamily="18" charset="0"/>
              </a:rPr>
              <a:t>  (KNN) in combination with Linear Regression</a:t>
            </a:r>
            <a:endParaRPr lang="en-IN" sz="3600" b="1" dirty="0">
              <a:latin typeface="Times New Roman" panose="02020603050405020304" pitchFamily="18" charset="0"/>
              <a:cs typeface="Times New Roman" panose="02020603050405020304" pitchFamily="18" charset="0"/>
            </a:endParaRPr>
          </a:p>
        </p:txBody>
      </p:sp>
      <p:sp>
        <p:nvSpPr>
          <p:cNvPr id="22" name="Rectangle 21"/>
          <p:cNvSpPr/>
          <p:nvPr/>
        </p:nvSpPr>
        <p:spPr>
          <a:xfrm>
            <a:off x="120508" y="15744742"/>
            <a:ext cx="162148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50042" y="22069979"/>
            <a:ext cx="597168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09582" y="27448987"/>
            <a:ext cx="315260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97395" y="9953546"/>
            <a:ext cx="524115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 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8782" y="4117617"/>
            <a:ext cx="14831834" cy="609801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endParaRPr lang="en-US" sz="2190" b="1" dirty="0">
              <a:solidFill>
                <a:srgbClr val="36363D"/>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36363D"/>
                </a:solidFill>
                <a:effectLst/>
                <a:latin typeface="Times New Roman" panose="02020603050405020304" pitchFamily="18" charset="0"/>
                <a:cs typeface="Times New Roman" panose="02020603050405020304" pitchFamily="18" charset="0"/>
              </a:rPr>
              <a:t>Machine Learning in Financial Markets: Machine learning techniques have become essential tools in financial markets for analyzing complex data and making predictions. These algorithms can learn from historical market data to forecast future trends and prices.</a:t>
            </a:r>
          </a:p>
          <a:p>
            <a:pPr marL="457200" indent="-457200" algn="just">
              <a:lnSpc>
                <a:spcPct val="150000"/>
              </a:lnSpc>
              <a:buFont typeface="Wingdings" panose="05000000000000000000" pitchFamily="2" charset="2"/>
              <a:buChar char="Ø"/>
            </a:pPr>
            <a:r>
              <a:rPr lang="en-US" sz="2190" b="1" dirty="0">
                <a:solidFill>
                  <a:srgbClr val="36363D"/>
                </a:solidFill>
                <a:effectLst/>
                <a:latin typeface="Times New Roman" panose="02020603050405020304" pitchFamily="18" charset="0"/>
                <a:cs typeface="Times New Roman" panose="02020603050405020304" pitchFamily="18" charset="0"/>
              </a:rPr>
              <a:t> K-Nearest Neighbors (KNN) for Local Similarity: KNN is a supervised learning algorithm used for both classification and regression tasks.</a:t>
            </a:r>
          </a:p>
          <a:p>
            <a:pPr marL="457200" indent="-457200" algn="just">
              <a:lnSpc>
                <a:spcPct val="150000"/>
              </a:lnSpc>
              <a:buFont typeface="Wingdings" panose="05000000000000000000" pitchFamily="2" charset="2"/>
              <a:buChar char="Ø"/>
            </a:pPr>
            <a:r>
              <a:rPr lang="en-US" sz="2190" b="1" dirty="0">
                <a:solidFill>
                  <a:srgbClr val="36363D"/>
                </a:solidFill>
                <a:effectLst/>
                <a:latin typeface="Times New Roman" panose="02020603050405020304" pitchFamily="18" charset="0"/>
                <a:cs typeface="Times New Roman" panose="02020603050405020304" pitchFamily="18" charset="0"/>
              </a:rPr>
              <a:t> Linear Regression for Trend Analysis: Linear Regression is a fundamental statistical method for modeling relationships between variables. In the context of stock price prediction, Linear Regression helps capture global trends and overall patterns in market data to estimate future prices. </a:t>
            </a:r>
          </a:p>
          <a:p>
            <a:pPr marL="457200" indent="-457200" algn="just">
              <a:lnSpc>
                <a:spcPct val="150000"/>
              </a:lnSpc>
              <a:buFont typeface="Wingdings" panose="05000000000000000000" pitchFamily="2" charset="2"/>
              <a:buChar char="Ø"/>
            </a:pPr>
            <a:r>
              <a:rPr lang="en-US" sz="2190" b="1" dirty="0">
                <a:solidFill>
                  <a:srgbClr val="36363D"/>
                </a:solidFill>
                <a:effectLst/>
                <a:latin typeface="Times New Roman" panose="02020603050405020304" pitchFamily="18" charset="0"/>
                <a:cs typeface="Times New Roman" panose="02020603050405020304" pitchFamily="18" charset="0"/>
              </a:rPr>
              <a:t>Combining KNN and Linear Regression: By combining KNN's ability to capture local similarities with Linear Regression's capability to analyze broader trends,</a:t>
            </a:r>
            <a:endParaRPr lang="en-IN" sz="2190" b="1" dirty="0">
              <a:solidFill>
                <a:srgbClr val="36363D"/>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sym typeface="+mn-ea"/>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6384" y="22718572"/>
            <a:ext cx="21423099" cy="508697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Improved Predictive Accuracy: The combination of KNN and Linear Regression leads to improved accuracy by leveraging both local and global information embedded in the data.</a:t>
            </a:r>
            <a:endParaRPr lang="en-IN" sz="2190" b="1"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Enhanced Robustness and Adaptability: The hybrid model enhances robustness and adaptability by reducing model biases and overfitting risks, resulting in more reliable predictions across different market scenarios. </a:t>
            </a:r>
            <a:endParaRPr lang="en-IN" sz="2190" b="1"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Valuable Insights for Decision-Making: The interpretability of the combined model provides valuable insights into the factors influencing stock prices, enabling informed.</a:t>
            </a:r>
          </a:p>
          <a:p>
            <a:pPr marL="457200" indent="-4572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combination of KNN and Linear Regression leverages the strengths of both approaches: KNN's ability to capture local patterns and nonlinear relationships, and Linear Regression's simplicity and interpretability.</a:t>
            </a:r>
          </a:p>
          <a:p>
            <a:pPr marL="457200" indent="-4572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Linear Regression, on the other hand, models the relationship between independent variables and the target variable using a linear equation, making predictions based on the weighted sum of input features.</a:t>
            </a:r>
          </a:p>
          <a:p>
            <a:pPr marL="457200" indent="-457200"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429220"/>
          </a:xfrm>
          <a:prstGeom prst="rect">
            <a:avLst/>
          </a:prstGeom>
          <a:noFill/>
        </p:spPr>
        <p:txBody>
          <a:bodyPr wrap="square" rtlCol="0">
            <a:spAutoFit/>
          </a:bodyPr>
          <a:lstStyle/>
          <a:p>
            <a:pPr marL="341254" indent="-341254">
              <a:buFont typeface="Wingdings" panose="05000000000000000000" pitchFamily="2" charset="2"/>
              <a:buChar char="Ø"/>
            </a:pPr>
            <a:endParaRPr lang="en-IN" sz="2189" b="1" dirty="0">
              <a:latin typeface="Times New Roman" panose="02020603050405020304" pitchFamily="18" charset="0"/>
              <a:cs typeface="Times New Roman" panose="02020603050405020304" pitchFamily="18" charset="0"/>
            </a:endParaRPr>
          </a:p>
        </p:txBody>
      </p:sp>
      <p:sp>
        <p:nvSpPr>
          <p:cNvPr id="49" name="Rectangle 48"/>
          <p:cNvSpPr/>
          <p:nvPr/>
        </p:nvSpPr>
        <p:spPr>
          <a:xfrm>
            <a:off x="-7340" y="-73978"/>
            <a:ext cx="21599525"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74661" y="1371647"/>
            <a:ext cx="5578541" cy="1440394"/>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Students Name: A. Ajay</a:t>
            </a:r>
          </a:p>
          <a:p>
            <a:pPr algn="r"/>
            <a:r>
              <a:rPr lang="en-US" sz="2190" b="1" dirty="0">
                <a:solidFill>
                  <a:schemeClr val="bg1"/>
                </a:solidFill>
                <a:latin typeface="Times New Roman" panose="02020603050405020304" pitchFamily="18" charset="0"/>
                <a:cs typeface="Times New Roman" panose="02020603050405020304" pitchFamily="18" charset="0"/>
              </a:rPr>
              <a:t>Registration number: 192124147 </a:t>
            </a:r>
          </a:p>
          <a:p>
            <a:pPr algn="r"/>
            <a:r>
              <a:rPr lang="en-US" sz="2190" b="1" dirty="0">
                <a:solidFill>
                  <a:schemeClr val="bg1"/>
                </a:solidFill>
                <a:latin typeface="Times New Roman" panose="02020603050405020304" pitchFamily="18" charset="0"/>
                <a:cs typeface="Times New Roman" panose="02020603050405020304" pitchFamily="18" charset="0"/>
              </a:rPr>
              <a:t> Guided By: Dr. R. Dinesh kumar</a:t>
            </a:r>
            <a:endParaRPr lang="en-IN" sz="2190" b="1" dirty="0">
              <a:solidFill>
                <a:schemeClr val="bg1"/>
              </a:solidFill>
              <a:latin typeface="Times New Roman" panose="02020603050405020304" pitchFamily="18" charset="0"/>
              <a:cs typeface="Times New Roman" panose="02020603050405020304" pitchFamily="18" charset="0"/>
            </a:endParaRPr>
          </a:p>
          <a:p>
            <a:pPr algn="r"/>
            <a:endParaRPr lang="en-US" sz="2190" b="1" dirty="0">
              <a:solidFill>
                <a:schemeClr val="bg1"/>
              </a:solidFill>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8A5F19FD-CFD1-9D76-AAFB-2648187AD9B1}"/>
              </a:ext>
            </a:extLst>
          </p:cNvPr>
          <p:cNvSpPr txBox="1"/>
          <p:nvPr/>
        </p:nvSpPr>
        <p:spPr>
          <a:xfrm>
            <a:off x="87897" y="28080101"/>
            <a:ext cx="21385032" cy="458144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Hastie, T., </a:t>
            </a:r>
            <a:r>
              <a:rPr lang="en-US" sz="2190" b="1" dirty="0" err="1">
                <a:solidFill>
                  <a:schemeClr val="tx1"/>
                </a:solidFill>
                <a:latin typeface="Times New Roman" panose="02020603050405020304" pitchFamily="18" charset="0"/>
                <a:cs typeface="Times New Roman" panose="02020603050405020304" pitchFamily="18" charset="0"/>
              </a:rPr>
              <a:t>Tibshirani</a:t>
            </a:r>
            <a:r>
              <a:rPr lang="en-US" sz="2190" b="1" dirty="0">
                <a:solidFill>
                  <a:schemeClr val="tx1"/>
                </a:solidFill>
                <a:latin typeface="Times New Roman" panose="02020603050405020304" pitchFamily="18" charset="0"/>
                <a:cs typeface="Times New Roman" panose="02020603050405020304" pitchFamily="18" charset="0"/>
              </a:rPr>
              <a:t>, R., &amp; Friedman, J. (2009). The Elements of Statistical Learning: Data Mining, Inference, and Prediction (2nd ed.). Springer. Altman, E. I. (1968). </a:t>
            </a:r>
          </a:p>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Financial ratios, discriminant analysis and the prediction of corporate bankruptcy. Journal of Finance, 23(4), 589-609. Cover, T., &amp; Hart, P. (1967). </a:t>
            </a:r>
          </a:p>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Nearest neighbor pattern classification. IEEE Transactions on Information Theory, 13(1), 21-27. Zhang, L., Cao, F., &amp; Wang, X. (2018).</a:t>
            </a:r>
          </a:p>
          <a:p>
            <a:pPr marL="457200" indent="-4572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Shakya, </a:t>
            </a:r>
            <a:r>
              <a:rPr lang="en-IN" sz="2190" b="1" dirty="0" err="1">
                <a:latin typeface="Times New Roman" panose="02020603050405020304" pitchFamily="18" charset="0"/>
                <a:cs typeface="Times New Roman" panose="02020603050405020304" pitchFamily="18" charset="0"/>
              </a:rPr>
              <a:t>Subarna</a:t>
            </a:r>
            <a:r>
              <a:rPr lang="en-IN" sz="2190" b="1" dirty="0">
                <a:latin typeface="Times New Roman" panose="02020603050405020304" pitchFamily="18" charset="0"/>
                <a:cs typeface="Times New Roman" panose="02020603050405020304" pitchFamily="18" charset="0"/>
              </a:rPr>
              <a:t>, George </a:t>
            </a:r>
            <a:r>
              <a:rPr lang="en-IN" sz="2190" b="1" dirty="0" err="1">
                <a:latin typeface="Times New Roman" panose="02020603050405020304" pitchFamily="18" charset="0"/>
                <a:cs typeface="Times New Roman" panose="02020603050405020304" pitchFamily="18" charset="0"/>
              </a:rPr>
              <a:t>Papakostas</a:t>
            </a:r>
            <a:r>
              <a:rPr lang="en-IN" sz="2190" b="1" dirty="0">
                <a:latin typeface="Times New Roman" panose="02020603050405020304" pitchFamily="18" charset="0"/>
                <a:cs typeface="Times New Roman" panose="02020603050405020304" pitchFamily="18" charset="0"/>
              </a:rPr>
              <a:t>, and Khaled A. Kamel. 2023. Mobile Computing and Sustainable Informatics: Proceedings of ICMCSI 2023. Springer Nature.</a:t>
            </a:r>
          </a:p>
          <a:p>
            <a:pPr marL="342900" indent="-3429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Mishra, Sandhya, and </a:t>
            </a:r>
            <a:r>
              <a:rPr lang="en-IN" sz="2190" b="1" dirty="0" err="1">
                <a:latin typeface="Times New Roman" panose="02020603050405020304" pitchFamily="18" charset="0"/>
                <a:cs typeface="Times New Roman" panose="02020603050405020304" pitchFamily="18" charset="0"/>
              </a:rPr>
              <a:t>Devpriya</a:t>
            </a:r>
            <a:r>
              <a:rPr lang="en-IN" sz="2190" b="1" dirty="0">
                <a:latin typeface="Times New Roman" panose="02020603050405020304" pitchFamily="18" charset="0"/>
                <a:cs typeface="Times New Roman" panose="02020603050405020304" pitchFamily="18" charset="0"/>
              </a:rPr>
              <a:t> Soni. 2022. “Implementation of ‘Smishing Detector’: An Efficient Model for Smishing Detection Using Neural Network.”</a:t>
            </a:r>
          </a:p>
          <a:p>
            <a:pPr marL="342900" indent="-342900" algn="just">
              <a:lnSpc>
                <a:spcPct val="150000"/>
              </a:lnSpc>
              <a:buFont typeface="Wingdings" panose="05000000000000000000" pitchFamily="2" charset="2"/>
              <a:buChar char="Ø"/>
            </a:pPr>
            <a:r>
              <a:rPr lang="en-IN" sz="2190" b="1" dirty="0" err="1">
                <a:latin typeface="Times New Roman" panose="02020603050405020304" pitchFamily="18" charset="0"/>
                <a:cs typeface="Times New Roman" panose="02020603050405020304" pitchFamily="18" charset="0"/>
              </a:rPr>
              <a:t>Sonowal</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Gunikhan</a:t>
            </a:r>
            <a:r>
              <a:rPr lang="en-IN" sz="2190" b="1" dirty="0">
                <a:latin typeface="Times New Roman" panose="02020603050405020304" pitchFamily="18" charset="0"/>
                <a:cs typeface="Times New Roman" panose="02020603050405020304" pitchFamily="18" charset="0"/>
              </a:rPr>
              <a:t>. 2020. “Detecting Phishing SMS Based on Multiple Correlation Algorithms.”  Khan, Muhammad Sarwar. 2021. Frontiers in Molecular Pharming. Bentham Science Publishers.</a:t>
            </a:r>
          </a:p>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A review of machine learning methods for stock market forecasting. Technological and Economic Development of Economy, 24(2), 336-355. </a:t>
            </a:r>
            <a:r>
              <a:rPr lang="en-US" sz="2190" b="1" dirty="0" err="1">
                <a:solidFill>
                  <a:schemeClr val="tx1"/>
                </a:solidFill>
                <a:latin typeface="Times New Roman" panose="02020603050405020304" pitchFamily="18" charset="0"/>
                <a:cs typeface="Times New Roman" panose="02020603050405020304" pitchFamily="18" charset="0"/>
              </a:rPr>
              <a:t>Géron</a:t>
            </a:r>
            <a:r>
              <a:rPr lang="en-US" sz="2190" b="1" dirty="0">
                <a:solidFill>
                  <a:schemeClr val="tx1"/>
                </a:solidFill>
                <a:latin typeface="Times New Roman" panose="02020603050405020304" pitchFamily="18" charset="0"/>
                <a:cs typeface="Times New Roman" panose="02020603050405020304" pitchFamily="18" charset="0"/>
              </a:rPr>
              <a:t>, A. (2019). </a:t>
            </a:r>
          </a:p>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Hands-On Machine Learning with Scikit-Learn, </a:t>
            </a:r>
            <a:r>
              <a:rPr lang="en-US" sz="2190" b="1" dirty="0" err="1">
                <a:solidFill>
                  <a:schemeClr val="tx1"/>
                </a:solidFill>
                <a:latin typeface="Times New Roman" panose="02020603050405020304" pitchFamily="18" charset="0"/>
                <a:cs typeface="Times New Roman" panose="02020603050405020304" pitchFamily="18" charset="0"/>
              </a:rPr>
              <a:t>Keras</a:t>
            </a:r>
            <a:r>
              <a:rPr lang="en-US" sz="2190" b="1" dirty="0">
                <a:solidFill>
                  <a:schemeClr val="tx1"/>
                </a:solidFill>
                <a:latin typeface="Times New Roman" panose="02020603050405020304" pitchFamily="18" charset="0"/>
                <a:cs typeface="Times New Roman" panose="02020603050405020304" pitchFamily="18" charset="0"/>
              </a:rPr>
              <a:t>, and TensorFlow: Concepts, Tools, and Techniques to Build Intelligent Systems (2nd ed.). O'Reilly Media</a:t>
            </a:r>
            <a:endParaRPr lang="en-IN" sz="219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DADB24E-25A4-64DB-622A-CD8216274255}"/>
              </a:ext>
            </a:extLst>
          </p:cNvPr>
          <p:cNvSpPr txBox="1"/>
          <p:nvPr/>
        </p:nvSpPr>
        <p:spPr>
          <a:xfrm>
            <a:off x="16011220" y="8927124"/>
            <a:ext cx="5207261" cy="429348"/>
          </a:xfrm>
          <a:prstGeom prst="rect">
            <a:avLst/>
          </a:prstGeom>
          <a:noFill/>
        </p:spPr>
        <p:txBody>
          <a:bodyPr wrap="square" rtlCol="0">
            <a:spAutoFit/>
          </a:bodyPr>
          <a:lstStyle/>
          <a:p>
            <a:r>
              <a:rPr lang="en-IN" sz="219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1</a:t>
            </a:r>
            <a:r>
              <a:rPr lang="en-IN" sz="2190" b="1" dirty="0">
                <a:latin typeface="Times New Roman" panose="02020603050405020304" pitchFamily="18" charset="0"/>
                <a:ea typeface="Times New Roman" panose="02020603050405020304" pitchFamily="18" charset="0"/>
                <a:cs typeface="Times New Roman" panose="02020603050405020304" pitchFamily="18" charset="0"/>
              </a:rPr>
              <a:t>:Stock Market Prediction</a:t>
            </a:r>
            <a:endParaRPr lang="en-IN" sz="2190" dirty="0"/>
          </a:p>
        </p:txBody>
      </p:sp>
      <p:sp>
        <p:nvSpPr>
          <p:cNvPr id="11" name="TextBox 10">
            <a:extLst>
              <a:ext uri="{FF2B5EF4-FFF2-40B4-BE49-F238E27FC236}">
                <a16:creationId xmlns:a16="http://schemas.microsoft.com/office/drawing/2014/main" id="{CC3DB281-8FFA-9CEB-7678-20EA0E228957}"/>
              </a:ext>
            </a:extLst>
          </p:cNvPr>
          <p:cNvSpPr txBox="1"/>
          <p:nvPr/>
        </p:nvSpPr>
        <p:spPr>
          <a:xfrm>
            <a:off x="3044576" y="21538781"/>
            <a:ext cx="2845660" cy="413959"/>
          </a:xfrm>
          <a:prstGeom prst="rect">
            <a:avLst/>
          </a:prstGeom>
          <a:noFill/>
        </p:spPr>
        <p:txBody>
          <a:bodyPr wrap="square" rtlCol="0">
            <a:spAutoFit/>
          </a:bodyPr>
          <a:lstStyle/>
          <a:p>
            <a:r>
              <a:rPr lang="en-US" sz="2090" b="1" dirty="0">
                <a:latin typeface="Times New Roman" panose="02020603050405020304" pitchFamily="18" charset="0"/>
                <a:cs typeface="Times New Roman" panose="02020603050405020304" pitchFamily="18" charset="0"/>
              </a:rPr>
              <a:t>Fig 2:LSTM and RF</a:t>
            </a:r>
            <a:endParaRPr lang="en-IN" sz="2090" b="1"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2DAA8F74-00C4-C9FB-F508-3E317A3B2C68}"/>
              </a:ext>
            </a:extLst>
          </p:cNvPr>
          <p:cNvGrpSpPr/>
          <p:nvPr/>
        </p:nvGrpSpPr>
        <p:grpSpPr>
          <a:xfrm>
            <a:off x="732144" y="9998491"/>
            <a:ext cx="20086671" cy="5624600"/>
            <a:chOff x="952064" y="9998491"/>
            <a:chExt cx="20086671" cy="5624600"/>
          </a:xfrm>
        </p:grpSpPr>
        <p:grpSp>
          <p:nvGrpSpPr>
            <p:cNvPr id="14" name="Group 13">
              <a:extLst>
                <a:ext uri="{FF2B5EF4-FFF2-40B4-BE49-F238E27FC236}">
                  <a16:creationId xmlns:a16="http://schemas.microsoft.com/office/drawing/2014/main" id="{C5255A89-3D60-15EC-9DE8-9BAA5262DECA}"/>
                </a:ext>
              </a:extLst>
            </p:cNvPr>
            <p:cNvGrpSpPr/>
            <p:nvPr/>
          </p:nvGrpSpPr>
          <p:grpSpPr>
            <a:xfrm>
              <a:off x="952064" y="9998491"/>
              <a:ext cx="20086671" cy="5624600"/>
              <a:chOff x="952064" y="9998491"/>
              <a:chExt cx="20086671" cy="5624600"/>
            </a:xfrm>
          </p:grpSpPr>
          <p:grpSp>
            <p:nvGrpSpPr>
              <p:cNvPr id="29" name="Group 28">
                <a:extLst>
                  <a:ext uri="{FF2B5EF4-FFF2-40B4-BE49-F238E27FC236}">
                    <a16:creationId xmlns:a16="http://schemas.microsoft.com/office/drawing/2014/main" id="{A36DE7F5-A7C7-4D2E-9B73-FB75AAAD8529}"/>
                  </a:ext>
                </a:extLst>
              </p:cNvPr>
              <p:cNvGrpSpPr/>
              <p:nvPr/>
            </p:nvGrpSpPr>
            <p:grpSpPr>
              <a:xfrm>
                <a:off x="952064" y="9998491"/>
                <a:ext cx="20072914" cy="4066963"/>
                <a:chOff x="1280308" y="9646801"/>
                <a:chExt cx="20072914" cy="4066963"/>
              </a:xfrm>
            </p:grpSpPr>
            <p:grpSp>
              <p:nvGrpSpPr>
                <p:cNvPr id="33" name="Group 32">
                  <a:extLst>
                    <a:ext uri="{FF2B5EF4-FFF2-40B4-BE49-F238E27FC236}">
                      <a16:creationId xmlns:a16="http://schemas.microsoft.com/office/drawing/2014/main" id="{02CA169F-5A4A-FA53-CE6B-6FBC9C1C5E1A}"/>
                    </a:ext>
                  </a:extLst>
                </p:cNvPr>
                <p:cNvGrpSpPr/>
                <p:nvPr/>
              </p:nvGrpSpPr>
              <p:grpSpPr>
                <a:xfrm>
                  <a:off x="1280308" y="9774089"/>
                  <a:ext cx="9332792" cy="3939675"/>
                  <a:chOff x="9048025" y="11997620"/>
                  <a:chExt cx="9742129" cy="3925702"/>
                </a:xfrm>
              </p:grpSpPr>
              <p:sp>
                <p:nvSpPr>
                  <p:cNvPr id="40" name="Rectangle: Rounded Corners 39">
                    <a:extLst>
                      <a:ext uri="{FF2B5EF4-FFF2-40B4-BE49-F238E27FC236}">
                        <a16:creationId xmlns:a16="http://schemas.microsoft.com/office/drawing/2014/main" id="{90D5164C-77E5-36DF-D89D-A2D43721E184}"/>
                      </a:ext>
                    </a:extLst>
                  </p:cNvPr>
                  <p:cNvSpPr/>
                  <p:nvPr/>
                </p:nvSpPr>
                <p:spPr>
                  <a:xfrm>
                    <a:off x="9048025" y="13175991"/>
                    <a:ext cx="4271176" cy="2747331"/>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Data Collection:</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Data was collected on perpetrator attacks.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Preprocessing the data, including cleaning, transforming, and encoding</a:t>
                    </a:r>
                    <a:r>
                      <a:rPr lang="en-US" sz="2190" b="1" dirty="0">
                        <a:solidFill>
                          <a:schemeClr val="tx1"/>
                        </a:solidFill>
                      </a:rPr>
                      <a:t>.</a:t>
                    </a:r>
                    <a:endParaRPr lang="en-IN" sz="2190" b="1" dirty="0">
                      <a:solidFill>
                        <a:schemeClr val="tx1"/>
                      </a:solidFill>
                    </a:endParaRPr>
                  </a:p>
                </p:txBody>
              </p:sp>
              <p:sp>
                <p:nvSpPr>
                  <p:cNvPr id="41" name="Rectangle: Rounded Corners 40">
                    <a:extLst>
                      <a:ext uri="{FF2B5EF4-FFF2-40B4-BE49-F238E27FC236}">
                        <a16:creationId xmlns:a16="http://schemas.microsoft.com/office/drawing/2014/main" id="{063A3B93-D620-CCFE-0B85-427AE47D55E7}"/>
                      </a:ext>
                    </a:extLst>
                  </p:cNvPr>
                  <p:cNvSpPr/>
                  <p:nvPr/>
                </p:nvSpPr>
                <p:spPr>
                  <a:xfrm>
                    <a:off x="14518979" y="11997620"/>
                    <a:ext cx="4271175" cy="2944116"/>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b="1" u="sng" dirty="0">
                      <a:solidFill>
                        <a:schemeClr val="tx1"/>
                      </a:solidFill>
                      <a:latin typeface="Times New Roman" panose="02020603050405020304" pitchFamily="18" charset="0"/>
                      <a:cs typeface="Times New Roman" panose="02020603050405020304" pitchFamily="18" charset="0"/>
                    </a:endParaRPr>
                  </a:p>
                  <a:p>
                    <a:pPr algn="ctr"/>
                    <a:r>
                      <a:rPr lang="en-US" sz="2190" b="1" u="sng" dirty="0">
                        <a:solidFill>
                          <a:schemeClr val="tx1"/>
                        </a:solidFill>
                        <a:latin typeface="Times New Roman" panose="02020603050405020304" pitchFamily="18" charset="0"/>
                        <a:cs typeface="Times New Roman" panose="02020603050405020304" pitchFamily="18" charset="0"/>
                      </a:rPr>
                      <a:t>Data Cleaning:</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Remove or correct any errors or inconsistencies in the collected data to ensure data quality.</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Depending on the dataset, search for duplicate rows using all or a subset of the columns.</a:t>
                    </a:r>
                  </a:p>
                  <a:p>
                    <a:pPr marL="285750" indent="-285750" algn="ctr">
                      <a:buFont typeface="Wingdings" panose="05000000000000000000" pitchFamily="2" charset="2"/>
                      <a:buChar char="§"/>
                    </a:pPr>
                    <a:endParaRPr lang="en-IN" sz="2190" b="1" dirty="0">
                      <a:solidFill>
                        <a:schemeClr val="tx1"/>
                      </a:solidFill>
                    </a:endParaRPr>
                  </a:p>
                </p:txBody>
              </p:sp>
            </p:grpSp>
            <p:sp>
              <p:nvSpPr>
                <p:cNvPr id="34" name="Rectangle: Rounded Corners 33">
                  <a:extLst>
                    <a:ext uri="{FF2B5EF4-FFF2-40B4-BE49-F238E27FC236}">
                      <a16:creationId xmlns:a16="http://schemas.microsoft.com/office/drawing/2014/main" id="{3EE92BBC-DB73-C1CD-E41F-25E6B01C4D70}"/>
                    </a:ext>
                  </a:extLst>
                </p:cNvPr>
                <p:cNvSpPr/>
                <p:nvPr/>
              </p:nvSpPr>
              <p:spPr>
                <a:xfrm>
                  <a:off x="11740690" y="9673624"/>
                  <a:ext cx="4303460" cy="2749823"/>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Data Preprocessing:</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Handle missing values: Impute missing values using mean, median, or mode.</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Handle outliers: Identify and handle outliers using techniques like Z-score, IQR, or removing them.</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BA05BD59-EE0E-6C94-3629-9FA527C8DC78}"/>
                    </a:ext>
                  </a:extLst>
                </p:cNvPr>
                <p:cNvSpPr/>
                <p:nvPr/>
              </p:nvSpPr>
              <p:spPr>
                <a:xfrm>
                  <a:off x="17061250" y="9646801"/>
                  <a:ext cx="4291972" cy="2971131"/>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KNN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Define the logistic regression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Train the model using the training set.</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Calculate accuracy, precision, recall, and F1 score to measure the model's effectiveness.</a:t>
                  </a:r>
                  <a:endParaRPr lang="en-IN" sz="2190" b="1" dirty="0">
                    <a:solidFill>
                      <a:schemeClr val="tx1"/>
                    </a:solidFill>
                    <a:latin typeface="Times New Roman" panose="02020603050405020304" pitchFamily="18" charset="0"/>
                    <a:cs typeface="Times New Roman" panose="02020603050405020304" pitchFamily="18" charset="0"/>
                  </a:endParaRPr>
                </a:p>
              </p:txBody>
            </p:sp>
          </p:grpSp>
          <p:sp>
            <p:nvSpPr>
              <p:cNvPr id="30" name="Rectangle: Rounded Corners 29">
                <a:extLst>
                  <a:ext uri="{FF2B5EF4-FFF2-40B4-BE49-F238E27FC236}">
                    <a16:creationId xmlns:a16="http://schemas.microsoft.com/office/drawing/2014/main" id="{FFD72C61-C4A2-0F35-47B5-0F99C9AE0713}"/>
                  </a:ext>
                </a:extLst>
              </p:cNvPr>
              <p:cNvSpPr/>
              <p:nvPr/>
            </p:nvSpPr>
            <p:spPr>
              <a:xfrm>
                <a:off x="16635686" y="13098048"/>
                <a:ext cx="4403049" cy="2504758"/>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Linear Regression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Define the decision tree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Train the model using the training set.</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Calculate performance metrics such as accuracy, precision, recall, and F1 score.</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F7AAFB92-B37D-5DA0-FD94-C2041BC0EE5B}"/>
                  </a:ext>
                </a:extLst>
              </p:cNvPr>
              <p:cNvSpPr/>
              <p:nvPr/>
            </p:nvSpPr>
            <p:spPr>
              <a:xfrm>
                <a:off x="11410177" y="13080374"/>
                <a:ext cx="4516165" cy="2542717"/>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Summarize the findings from the analysis.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 Conclude the effectiveness of Logistic Regression and Decision Tree algorithms in predicting perpetration attacks.</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A9DFBBD5-B776-EFE5-DE55-67C3FD312ADD}"/>
                  </a:ext>
                </a:extLst>
              </p:cNvPr>
              <p:cNvSpPr/>
              <p:nvPr/>
            </p:nvSpPr>
            <p:spPr>
              <a:xfrm>
                <a:off x="6162664" y="13181944"/>
                <a:ext cx="4260893" cy="2425646"/>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Results: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Data was analyzed and used Logistic Regression in comparison with the Decision Tree Algorithm.</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Accuracy of 85 percent. </a:t>
                </a:r>
                <a:endParaRPr lang="en-IN" sz="2190" b="1" dirty="0">
                  <a:solidFill>
                    <a:schemeClr val="tx1"/>
                  </a:solidFill>
                  <a:latin typeface="Times New Roman" panose="02020603050405020304" pitchFamily="18" charset="0"/>
                  <a:cs typeface="Times New Roman" panose="02020603050405020304" pitchFamily="18" charset="0"/>
                </a:endParaRPr>
              </a:p>
            </p:txBody>
          </p:sp>
        </p:grpSp>
        <p:sp>
          <p:nvSpPr>
            <p:cNvPr id="17" name="Arrow: Right 16">
              <a:extLst>
                <a:ext uri="{FF2B5EF4-FFF2-40B4-BE49-F238E27FC236}">
                  <a16:creationId xmlns:a16="http://schemas.microsoft.com/office/drawing/2014/main" id="{A5E54D6F-B7A8-07BD-4B93-542607FB0362}"/>
                </a:ext>
              </a:extLst>
            </p:cNvPr>
            <p:cNvSpPr/>
            <p:nvPr/>
          </p:nvSpPr>
          <p:spPr>
            <a:xfrm rot="19292581">
              <a:off x="5184453" y="12121662"/>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18" name="Arrow: Right 17">
              <a:extLst>
                <a:ext uri="{FF2B5EF4-FFF2-40B4-BE49-F238E27FC236}">
                  <a16:creationId xmlns:a16="http://schemas.microsoft.com/office/drawing/2014/main" id="{BE575E96-0352-4064-CAF2-9F973CBF12FE}"/>
                </a:ext>
              </a:extLst>
            </p:cNvPr>
            <p:cNvSpPr/>
            <p:nvPr/>
          </p:nvSpPr>
          <p:spPr>
            <a:xfrm>
              <a:off x="10496142" y="11194505"/>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1" name="Arrow: Right 20">
              <a:extLst>
                <a:ext uri="{FF2B5EF4-FFF2-40B4-BE49-F238E27FC236}">
                  <a16:creationId xmlns:a16="http://schemas.microsoft.com/office/drawing/2014/main" id="{E154A924-0847-0373-58BD-DAEBCA8BEFF1}"/>
                </a:ext>
              </a:extLst>
            </p:cNvPr>
            <p:cNvSpPr/>
            <p:nvPr/>
          </p:nvSpPr>
          <p:spPr>
            <a:xfrm>
              <a:off x="15947374" y="11181611"/>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7" name="Arrow: Right 26">
              <a:extLst>
                <a:ext uri="{FF2B5EF4-FFF2-40B4-BE49-F238E27FC236}">
                  <a16:creationId xmlns:a16="http://schemas.microsoft.com/office/drawing/2014/main" id="{A4CB8292-C4F2-428E-9D27-FB3D84A736AC}"/>
                </a:ext>
              </a:extLst>
            </p:cNvPr>
            <p:cNvSpPr/>
            <p:nvPr/>
          </p:nvSpPr>
          <p:spPr>
            <a:xfrm rot="10800000">
              <a:off x="15880300" y="14047667"/>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8" name="Arrow: Right 27">
              <a:extLst>
                <a:ext uri="{FF2B5EF4-FFF2-40B4-BE49-F238E27FC236}">
                  <a16:creationId xmlns:a16="http://schemas.microsoft.com/office/drawing/2014/main" id="{94F82ED5-391F-ADF7-7703-96702A305208}"/>
                </a:ext>
              </a:extLst>
            </p:cNvPr>
            <p:cNvSpPr/>
            <p:nvPr/>
          </p:nvSpPr>
          <p:spPr>
            <a:xfrm rot="10800000">
              <a:off x="10536624" y="14064114"/>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grpSp>
      <p:sp>
        <p:nvSpPr>
          <p:cNvPr id="62" name="TextBox 61">
            <a:extLst>
              <a:ext uri="{FF2B5EF4-FFF2-40B4-BE49-F238E27FC236}">
                <a16:creationId xmlns:a16="http://schemas.microsoft.com/office/drawing/2014/main" id="{74F32A9A-2E21-A7FC-3546-6E844B40A4E4}"/>
              </a:ext>
            </a:extLst>
          </p:cNvPr>
          <p:cNvSpPr txBox="1"/>
          <p:nvPr/>
        </p:nvSpPr>
        <p:spPr>
          <a:xfrm>
            <a:off x="1099554" y="14639778"/>
            <a:ext cx="4403757"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Stock Market Prediction</a:t>
            </a:r>
          </a:p>
        </p:txBody>
      </p:sp>
      <p:graphicFrame>
        <p:nvGraphicFramePr>
          <p:cNvPr id="42" name="Table 41">
            <a:extLst>
              <a:ext uri="{FF2B5EF4-FFF2-40B4-BE49-F238E27FC236}">
                <a16:creationId xmlns:a16="http://schemas.microsoft.com/office/drawing/2014/main" id="{DD5D55E3-AEF1-76DE-80B7-088ACBC8BD27}"/>
              </a:ext>
            </a:extLst>
          </p:cNvPr>
          <p:cNvGraphicFramePr>
            <a:graphicFrameLocks noGrp="1"/>
          </p:cNvGraphicFramePr>
          <p:nvPr>
            <p:extLst>
              <p:ext uri="{D42A27DB-BD31-4B8C-83A1-F6EECF244321}">
                <p14:modId xmlns:p14="http://schemas.microsoft.com/office/powerpoint/2010/main" val="3943511810"/>
              </p:ext>
            </p:extLst>
          </p:nvPr>
        </p:nvGraphicFramePr>
        <p:xfrm>
          <a:off x="9264526" y="16572999"/>
          <a:ext cx="11297751" cy="4806653"/>
        </p:xfrm>
        <a:graphic>
          <a:graphicData uri="http://schemas.openxmlformats.org/drawingml/2006/table">
            <a:tbl>
              <a:tblPr firstRow="1" bandRow="1">
                <a:tableStyleId>{21E4AEA4-8DFA-4A89-87EB-49C32662AFE0}</a:tableStyleId>
              </a:tblPr>
              <a:tblGrid>
                <a:gridCol w="2045868">
                  <a:extLst>
                    <a:ext uri="{9D8B030D-6E8A-4147-A177-3AD203B41FA5}">
                      <a16:colId xmlns:a16="http://schemas.microsoft.com/office/drawing/2014/main" val="3139554694"/>
                    </a:ext>
                  </a:extLst>
                </a:gridCol>
                <a:gridCol w="883496">
                  <a:extLst>
                    <a:ext uri="{9D8B030D-6E8A-4147-A177-3AD203B41FA5}">
                      <a16:colId xmlns:a16="http://schemas.microsoft.com/office/drawing/2014/main" val="659047338"/>
                    </a:ext>
                  </a:extLst>
                </a:gridCol>
                <a:gridCol w="802890">
                  <a:extLst>
                    <a:ext uri="{9D8B030D-6E8A-4147-A177-3AD203B41FA5}">
                      <a16:colId xmlns:a16="http://schemas.microsoft.com/office/drawing/2014/main" val="1536666529"/>
                    </a:ext>
                  </a:extLst>
                </a:gridCol>
                <a:gridCol w="846281">
                  <a:extLst>
                    <a:ext uri="{9D8B030D-6E8A-4147-A177-3AD203B41FA5}">
                      <a16:colId xmlns:a16="http://schemas.microsoft.com/office/drawing/2014/main" val="1073940890"/>
                    </a:ext>
                  </a:extLst>
                </a:gridCol>
                <a:gridCol w="600842">
                  <a:extLst>
                    <a:ext uri="{9D8B030D-6E8A-4147-A177-3AD203B41FA5}">
                      <a16:colId xmlns:a16="http://schemas.microsoft.com/office/drawing/2014/main" val="1176686318"/>
                    </a:ext>
                  </a:extLst>
                </a:gridCol>
                <a:gridCol w="911574">
                  <a:extLst>
                    <a:ext uri="{9D8B030D-6E8A-4147-A177-3AD203B41FA5}">
                      <a16:colId xmlns:a16="http://schemas.microsoft.com/office/drawing/2014/main" val="1424198160"/>
                    </a:ext>
                  </a:extLst>
                </a:gridCol>
                <a:gridCol w="1209458">
                  <a:extLst>
                    <a:ext uri="{9D8B030D-6E8A-4147-A177-3AD203B41FA5}">
                      <a16:colId xmlns:a16="http://schemas.microsoft.com/office/drawing/2014/main" val="4147596615"/>
                    </a:ext>
                  </a:extLst>
                </a:gridCol>
                <a:gridCol w="1169313">
                  <a:extLst>
                    <a:ext uri="{9D8B030D-6E8A-4147-A177-3AD203B41FA5}">
                      <a16:colId xmlns:a16="http://schemas.microsoft.com/office/drawing/2014/main" val="2323943229"/>
                    </a:ext>
                  </a:extLst>
                </a:gridCol>
                <a:gridCol w="1345660">
                  <a:extLst>
                    <a:ext uri="{9D8B030D-6E8A-4147-A177-3AD203B41FA5}">
                      <a16:colId xmlns:a16="http://schemas.microsoft.com/office/drawing/2014/main" val="2321481982"/>
                    </a:ext>
                  </a:extLst>
                </a:gridCol>
                <a:gridCol w="1482369">
                  <a:extLst>
                    <a:ext uri="{9D8B030D-6E8A-4147-A177-3AD203B41FA5}">
                      <a16:colId xmlns:a16="http://schemas.microsoft.com/office/drawing/2014/main" val="1971259608"/>
                    </a:ext>
                  </a:extLst>
                </a:gridCol>
              </a:tblGrid>
              <a:tr h="1006945">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2190" dirty="0" err="1">
                          <a:latin typeface="Times New Roman" panose="02020603050405020304" pitchFamily="18" charset="0"/>
                          <a:cs typeface="Times New Roman" panose="02020603050405020304" pitchFamily="18" charset="0"/>
                        </a:rPr>
                        <a:t>Levene’s</a:t>
                      </a:r>
                      <a:r>
                        <a:rPr lang="en-US" sz="2190" dirty="0">
                          <a:latin typeface="Times New Roman" panose="02020603050405020304" pitchFamily="18" charset="0"/>
                          <a:cs typeface="Times New Roman" panose="02020603050405020304" pitchFamily="18" charset="0"/>
                        </a:rPr>
                        <a:t> Test  for equality of  variance </a:t>
                      </a:r>
                      <a:endParaRPr lang="en-IN" sz="219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l" defTabSz="2159996" rtl="0" eaLnBrk="1" latinLnBrk="0" hangingPunct="1"/>
                      <a:endParaRPr lang="en-IN" sz="2190" b="1" kern="1200" dirty="0">
                        <a:solidFill>
                          <a:schemeClr val="lt1"/>
                        </a:solidFill>
                        <a:latin typeface="Times New Roman" panose="02020603050405020304" pitchFamily="18" charset="0"/>
                        <a:ea typeface="+mn-ea"/>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gridSpan="3">
                  <a:txBody>
                    <a:bodyPr/>
                    <a:lstStyle/>
                    <a:p>
                      <a:pPr algn="ctr"/>
                      <a:r>
                        <a:rPr lang="en-US" sz="2190" b="1" dirty="0">
                          <a:latin typeface="Times New Roman" panose="02020603050405020304" pitchFamily="18" charset="0"/>
                          <a:cs typeface="Times New Roman" panose="02020603050405020304" pitchFamily="18" charset="0"/>
                        </a:rPr>
                        <a:t>T- test for equality of means</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gridSpan="2">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2492694"/>
                  </a:ext>
                </a:extLst>
              </a:tr>
              <a:tr h="1006945">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F</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Sig</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T</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DF</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Sig</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Mean</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STD.</a:t>
                      </a:r>
                    </a:p>
                    <a:p>
                      <a:pPr algn="ctr"/>
                      <a:r>
                        <a:rPr lang="en-US" sz="2190" b="1" dirty="0">
                          <a:latin typeface="Times New Roman" panose="02020603050405020304" pitchFamily="18" charset="0"/>
                          <a:cs typeface="Times New Roman" panose="02020603050405020304" pitchFamily="18" charset="0"/>
                        </a:rPr>
                        <a:t>Error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Lower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Upper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188437"/>
                  </a:ext>
                </a:extLst>
              </a:tr>
              <a:tr h="1211380">
                <a:tc>
                  <a:txBody>
                    <a:bodyPr/>
                    <a:lstStyle/>
                    <a:p>
                      <a:pPr algn="ctr"/>
                      <a:r>
                        <a:rPr lang="en-US" sz="2190" b="1" dirty="0">
                          <a:latin typeface="Times New Roman" panose="02020603050405020304" pitchFamily="18" charset="0"/>
                          <a:cs typeface="Times New Roman" panose="02020603050405020304" pitchFamily="18" charset="0"/>
                        </a:rPr>
                        <a:t>Equal variance</a:t>
                      </a:r>
                    </a:p>
                    <a:p>
                      <a:pPr algn="ctr"/>
                      <a:r>
                        <a:rPr lang="en-US" sz="2190" b="1" dirty="0">
                          <a:latin typeface="Times New Roman" panose="02020603050405020304" pitchFamily="18" charset="0"/>
                          <a:cs typeface="Times New Roman" panose="02020603050405020304" pitchFamily="18" charset="0"/>
                        </a:rPr>
                        <a:t>assumed</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.787</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.361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5.676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18</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&lt;.001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0.8000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.01409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.05039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.10961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4926128"/>
                  </a:ext>
                </a:extLst>
              </a:tr>
              <a:tr h="1581383">
                <a:tc>
                  <a:txBody>
                    <a:bodyPr/>
                    <a:lstStyle/>
                    <a:p>
                      <a:pPr algn="ctr"/>
                      <a:r>
                        <a:rPr lang="en-US" sz="2190" b="1" dirty="0">
                          <a:latin typeface="Times New Roman" panose="02020603050405020304" pitchFamily="18" charset="0"/>
                          <a:cs typeface="Times New Roman" panose="02020603050405020304" pitchFamily="18" charset="0"/>
                        </a:rPr>
                        <a:t>Equal variance not  </a:t>
                      </a:r>
                    </a:p>
                    <a:p>
                      <a:pPr algn="ctr"/>
                      <a:r>
                        <a:rPr lang="en-US" sz="2190" b="1" dirty="0">
                          <a:latin typeface="Times New Roman" panose="02020603050405020304" pitchFamily="18" charset="0"/>
                          <a:cs typeface="Times New Roman" panose="02020603050405020304" pitchFamily="18" charset="0"/>
                        </a:rPr>
                        <a:t>assumed</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5.676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&lt;.001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0.8000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.01409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.05025</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.10975</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713907"/>
                  </a:ext>
                </a:extLst>
              </a:tr>
            </a:tbl>
          </a:graphicData>
        </a:graphic>
      </p:graphicFrame>
      <p:sp>
        <p:nvSpPr>
          <p:cNvPr id="44" name="TextBox 43">
            <a:extLst>
              <a:ext uri="{FF2B5EF4-FFF2-40B4-BE49-F238E27FC236}">
                <a16:creationId xmlns:a16="http://schemas.microsoft.com/office/drawing/2014/main" id="{4850E930-72CD-8C8C-CE25-3A1DFB9CB3D1}"/>
              </a:ext>
            </a:extLst>
          </p:cNvPr>
          <p:cNvSpPr txBox="1"/>
          <p:nvPr/>
        </p:nvSpPr>
        <p:spPr>
          <a:xfrm>
            <a:off x="12990701" y="21406432"/>
            <a:ext cx="4825873" cy="429348"/>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Table 1: Independent Sample Test</a:t>
            </a:r>
            <a:endParaRPr lang="en-IN" sz="2190" b="1" dirty="0">
              <a:latin typeface="Times New Roman" panose="02020603050405020304" pitchFamily="18" charset="0"/>
              <a:cs typeface="Times New Roman" panose="02020603050405020304" pitchFamily="18" charset="0"/>
            </a:endParaRPr>
          </a:p>
        </p:txBody>
      </p:sp>
      <p:sp>
        <p:nvSpPr>
          <p:cNvPr id="15" name="Arrow: Curved Left 14">
            <a:extLst>
              <a:ext uri="{FF2B5EF4-FFF2-40B4-BE49-F238E27FC236}">
                <a16:creationId xmlns:a16="http://schemas.microsoft.com/office/drawing/2014/main" id="{94CD06DE-BB9B-A5EA-F247-830E268B0A47}"/>
              </a:ext>
            </a:extLst>
          </p:cNvPr>
          <p:cNvSpPr/>
          <p:nvPr/>
        </p:nvSpPr>
        <p:spPr>
          <a:xfrm>
            <a:off x="20810938" y="11740134"/>
            <a:ext cx="560652" cy="1642217"/>
          </a:xfrm>
          <a:prstGeom prst="curved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solidFill>
                <a:schemeClr val="tx1"/>
              </a:solidFill>
            </a:endParaRPr>
          </a:p>
        </p:txBody>
      </p:sp>
      <p:pic>
        <p:nvPicPr>
          <p:cNvPr id="46" name="Google Shape;111;p13">
            <a:extLst>
              <a:ext uri="{FF2B5EF4-FFF2-40B4-BE49-F238E27FC236}">
                <a16:creationId xmlns:a16="http://schemas.microsoft.com/office/drawing/2014/main" id="{B1EB4054-AA7C-1A2F-72B1-AAB6847DDE6C}"/>
              </a:ext>
            </a:extLst>
          </p:cNvPr>
          <p:cNvPicPr>
            <a:picLocks/>
          </p:cNvPicPr>
          <p:nvPr/>
        </p:nvPicPr>
        <p:blipFill rotWithShape="1">
          <a:blip r:embed="rId3">
            <a:alphaModFix/>
          </a:blip>
          <a:srcRect t="14324"/>
          <a:stretch>
            <a:fillRect/>
          </a:stretch>
        </p:blipFill>
        <p:spPr>
          <a:xfrm>
            <a:off x="676912" y="16365822"/>
            <a:ext cx="7318225" cy="5122503"/>
          </a:xfrm>
          <a:prstGeom prst="rect">
            <a:avLst/>
          </a:prstGeom>
          <a:noFill/>
          <a:ln>
            <a:noFill/>
          </a:ln>
        </p:spPr>
      </p:pic>
      <p:pic>
        <p:nvPicPr>
          <p:cNvPr id="1030" name="Picture 6" descr="Stock Price Prediction of Future Data">
            <a:extLst>
              <a:ext uri="{FF2B5EF4-FFF2-40B4-BE49-F238E27FC236}">
                <a16:creationId xmlns:a16="http://schemas.microsoft.com/office/drawing/2014/main" id="{01A191C0-08F8-3741-6327-81E3DEE2D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78014" y="4762756"/>
            <a:ext cx="6216125" cy="39061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529</TotalTime>
  <Words>875</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Dhanush Kumar</cp:lastModifiedBy>
  <cp:revision>75</cp:revision>
  <dcterms:created xsi:type="dcterms:W3CDTF">2023-04-19T08:35:00Z</dcterms:created>
  <dcterms:modified xsi:type="dcterms:W3CDTF">2024-04-17T14:21:35Z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