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10" y="-3432"/>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17-04-2024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64" y="3978186"/>
            <a:ext cx="21625824"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9265" y="985874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3150" y="15657959"/>
            <a:ext cx="21599524" cy="6315716"/>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665" y="21968050"/>
            <a:ext cx="2159486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11470" y="27304537"/>
            <a:ext cx="21615660"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9" name="Rectangle 18"/>
          <p:cNvSpPr/>
          <p:nvPr/>
        </p:nvSpPr>
        <p:spPr>
          <a:xfrm>
            <a:off x="74548" y="4133980"/>
            <a:ext cx="308534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499139"/>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3600" b="1" i="0" u="none" strike="noStrike" dirty="0">
                <a:solidFill>
                  <a:srgbClr val="000000"/>
                </a:solidFill>
                <a:effectLst/>
                <a:latin typeface="Times New Roman" panose="02020603050405020304" pitchFamily="18" charset="0"/>
                <a:cs typeface="Times New Roman" panose="02020603050405020304" pitchFamily="18" charset="0"/>
              </a:rPr>
              <a:t>Stock Market price prediction using Long Short-Term Memory (LSTM) in combination with </a:t>
            </a:r>
            <a:r>
              <a:rPr lang="en-US" sz="3600" b="1" i="0" u="none" strike="noStrike" dirty="0" err="1">
                <a:solidFill>
                  <a:srgbClr val="000000"/>
                </a:solidFill>
                <a:effectLst/>
                <a:latin typeface="Times New Roman" panose="02020603050405020304" pitchFamily="18" charset="0"/>
                <a:cs typeface="Times New Roman" panose="02020603050405020304" pitchFamily="18" charset="0"/>
              </a:rPr>
              <a:t>svm</a:t>
            </a:r>
            <a:endParaRPr lang="en-IN" sz="3600" b="1" dirty="0">
              <a:latin typeface="Times New Roman" panose="02020603050405020304" pitchFamily="18" charset="0"/>
              <a:cs typeface="Times New Roman" panose="02020603050405020304" pitchFamily="18" charset="0"/>
            </a:endParaRPr>
          </a:p>
        </p:txBody>
      </p:sp>
      <p:sp>
        <p:nvSpPr>
          <p:cNvPr id="22" name="Rectangle 21"/>
          <p:cNvSpPr/>
          <p:nvPr/>
        </p:nvSpPr>
        <p:spPr>
          <a:xfrm>
            <a:off x="120508" y="15744742"/>
            <a:ext cx="162148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50042" y="22069979"/>
            <a:ext cx="59716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09582" y="27448987"/>
            <a:ext cx="315260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97395" y="9953546"/>
            <a:ext cx="524115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 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8782" y="3601803"/>
            <a:ext cx="14831834" cy="609801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endParaRPr lang="en-US" sz="2190" b="1" dirty="0">
              <a:solidFill>
                <a:srgbClr val="36363D"/>
              </a:solidFill>
              <a:effectLst/>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endParaRPr lang="en-US" sz="2190" b="1" dirty="0">
              <a:solidFill>
                <a:srgbClr val="36363D"/>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Leveraging LSTM and SVM: LSTM is a type of neural network specialized in processing sequences of data, making it ideal for analyzing time-series data like stock prices. SVM, on the other hand, is a robust machine learning algorithm known for handling complex patterns and high-dimensional data. </a:t>
            </a: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Combining for Enhanced Prediction: By combining LSTM and SVM, we aim to capitalize on their respective strengths. LSTM captures time-dependent patterns in stock market data, while SVM refines these patterns into effective predictive models, leading to more accurate forecasts. </a:t>
            </a: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Data Processing and Feature Extraction: LSTM processes historical stock market data to extract relevant features and learn patterns over time. The output from LSTM is then fed into SVM, which further refines the feature representation to improve prediction performance. </a:t>
            </a:r>
          </a:p>
          <a:p>
            <a:pPr marL="457200" indent="-457200" algn="just">
              <a:lnSpc>
                <a:spcPct val="150000"/>
              </a:lnSpc>
              <a:buFont typeface="Wingdings" panose="05000000000000000000" pitchFamily="2" charset="2"/>
              <a:buChar char="Ø"/>
            </a:pPr>
            <a:r>
              <a:rPr lang="en-US" sz="2190" b="1" dirty="0">
                <a:solidFill>
                  <a:srgbClr val="36363D"/>
                </a:solidFill>
                <a:effectLst/>
                <a:latin typeface="Times New Roman" panose="02020603050405020304" pitchFamily="18" charset="0"/>
                <a:cs typeface="Times New Roman" panose="02020603050405020304" pitchFamily="18" charset="0"/>
              </a:rPr>
              <a:t>Goal of the Study: Our goal is to develop a hybrid LSTM-SVM model that surpasses traditional forecasting methods..</a:t>
            </a:r>
            <a:endParaRPr lang="en-IN" sz="2190" b="1" dirty="0">
              <a:solidFill>
                <a:srgbClr val="36363D"/>
              </a:solidFill>
              <a:effectLst/>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6384" y="22624786"/>
            <a:ext cx="21423099" cy="458144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Enhanced Prediction Accuracy: The combined model improves prediction accuracy by leveraging LSTM's ability to capture temporal patterns and SVM's feature refinement capabilities. </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Interpretability and Insights: Analysts can gain valuable insights into stock market trends and drivers of price movements, aiding in decision-making and risk assessment. </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Robustness and Scalability: The hybrid model exhibits robustness and scalability, making it suitable for diverse market conditions and investment strategies. </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Real-World Applications: The LSTM-SVM approach has practical applications in financial markets, offering a powerful tool for investors, traders, and financial institutions</a:t>
            </a:r>
            <a:r>
              <a:rPr lang="en-US" sz="2190" b="1" dirty="0">
                <a:latin typeface="Times New Roman" panose="02020603050405020304" pitchFamily="18" charset="0"/>
                <a:cs typeface="Times New Roman" panose="02020603050405020304" pitchFamily="18" charset="0"/>
              </a:rPr>
              <a:t>.</a:t>
            </a:r>
            <a:endParaRPr lang="en-IN" sz="2190" b="1"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combined LSTM-SVM model holds promise for enhancing stock market prediction accuracy, thereby empowering investors and analysts to make more informed trading decisions.</a:t>
            </a:r>
          </a:p>
          <a:p>
            <a:pPr marL="457200" indent="-4572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While no model can perfectly predict stock prices due to the inherent unpredictability of financial markets, the combined approach offers a valuable tool for mitigating risk and optimizing trading strategies.</a:t>
            </a:r>
          </a:p>
        </p:txBody>
      </p:sp>
      <p:sp>
        <p:nvSpPr>
          <p:cNvPr id="39" name="TextBox 38"/>
          <p:cNvSpPr txBox="1"/>
          <p:nvPr/>
        </p:nvSpPr>
        <p:spPr>
          <a:xfrm>
            <a:off x="323722" y="28384746"/>
            <a:ext cx="21139308" cy="429220"/>
          </a:xfrm>
          <a:prstGeom prst="rect">
            <a:avLst/>
          </a:prstGeom>
          <a:noFill/>
        </p:spPr>
        <p:txBody>
          <a:bodyPr wrap="square" rtlCol="0">
            <a:spAutoFit/>
          </a:bodyPr>
          <a:lstStyle/>
          <a:p>
            <a:pPr marL="341254" indent="-341254">
              <a:buFont typeface="Wingdings" panose="05000000000000000000" pitchFamily="2" charset="2"/>
              <a:buChar char="Ø"/>
            </a:pPr>
            <a:endParaRPr lang="en-IN" sz="2189" b="1" dirty="0">
              <a:latin typeface="Times New Roman" panose="02020603050405020304" pitchFamily="18" charset="0"/>
              <a:cs typeface="Times New Roman" panose="02020603050405020304" pitchFamily="18" charset="0"/>
            </a:endParaRPr>
          </a:p>
        </p:txBody>
      </p:sp>
      <p:sp>
        <p:nvSpPr>
          <p:cNvPr id="49" name="Rectangle 48"/>
          <p:cNvSpPr/>
          <p:nvPr/>
        </p:nvSpPr>
        <p:spPr>
          <a:xfrm>
            <a:off x="-7340" y="-73978"/>
            <a:ext cx="21599525"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74661" y="1371647"/>
            <a:ext cx="5578541" cy="1440394"/>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Students Name: A. Ajay</a:t>
            </a:r>
          </a:p>
          <a:p>
            <a:pPr algn="r"/>
            <a:r>
              <a:rPr lang="en-US" sz="2190" b="1" dirty="0">
                <a:solidFill>
                  <a:schemeClr val="bg1"/>
                </a:solidFill>
                <a:latin typeface="Times New Roman" panose="02020603050405020304" pitchFamily="18" charset="0"/>
                <a:cs typeface="Times New Roman" panose="02020603050405020304" pitchFamily="18" charset="0"/>
              </a:rPr>
              <a:t>Registration number: 192124147 </a:t>
            </a:r>
          </a:p>
          <a:p>
            <a:pPr algn="r"/>
            <a:r>
              <a:rPr lang="en-US" sz="2190" b="1" dirty="0">
                <a:solidFill>
                  <a:schemeClr val="bg1"/>
                </a:solidFill>
                <a:latin typeface="Times New Roman" panose="02020603050405020304" pitchFamily="18" charset="0"/>
                <a:cs typeface="Times New Roman" panose="02020603050405020304" pitchFamily="18" charset="0"/>
              </a:rPr>
              <a:t> Guided By: Dr. R. Dinesh kumar</a:t>
            </a:r>
            <a:endParaRPr lang="en-IN" sz="2190" b="1" dirty="0">
              <a:solidFill>
                <a:schemeClr val="bg1"/>
              </a:solidFill>
              <a:latin typeface="Times New Roman" panose="02020603050405020304" pitchFamily="18" charset="0"/>
              <a:cs typeface="Times New Roman" panose="02020603050405020304" pitchFamily="18" charset="0"/>
            </a:endParaRPr>
          </a:p>
          <a:p>
            <a:pPr algn="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8A5F19FD-CFD1-9D76-AAFB-2648187AD9B1}"/>
              </a:ext>
            </a:extLst>
          </p:cNvPr>
          <p:cNvSpPr txBox="1"/>
          <p:nvPr/>
        </p:nvSpPr>
        <p:spPr>
          <a:xfrm>
            <a:off x="87897" y="27986315"/>
            <a:ext cx="21385032" cy="458144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2190" b="1" dirty="0">
                <a:solidFill>
                  <a:schemeClr val="tx1"/>
                </a:solidFill>
                <a:latin typeface="Times New Roman" panose="02020603050405020304" pitchFamily="18" charset="0"/>
                <a:cs typeface="Times New Roman" panose="02020603050405020304" pitchFamily="18" charset="0"/>
              </a:rPr>
              <a:t>Hochester, S., &amp; </a:t>
            </a:r>
            <a:r>
              <a:rPr lang="en-IN" sz="2190" b="1" dirty="0" err="1">
                <a:solidFill>
                  <a:schemeClr val="tx1"/>
                </a:solidFill>
                <a:latin typeface="Times New Roman" panose="02020603050405020304" pitchFamily="18" charset="0"/>
                <a:cs typeface="Times New Roman" panose="02020603050405020304" pitchFamily="18" charset="0"/>
              </a:rPr>
              <a:t>Schmidhuber</a:t>
            </a:r>
            <a:r>
              <a:rPr lang="en-IN" sz="2190" b="1" dirty="0">
                <a:solidFill>
                  <a:schemeClr val="tx1"/>
                </a:solidFill>
                <a:latin typeface="Times New Roman" panose="02020603050405020304" pitchFamily="18" charset="0"/>
                <a:cs typeface="Times New Roman" panose="02020603050405020304" pitchFamily="18" charset="0"/>
              </a:rPr>
              <a:t>, J. (1997). Long short-term memory. Neural Computation, 9(8), 1735-1780. Link </a:t>
            </a:r>
            <a:r>
              <a:rPr lang="en-IN" sz="2190" b="1" dirty="0" err="1">
                <a:solidFill>
                  <a:schemeClr val="tx1"/>
                </a:solidFill>
                <a:latin typeface="Times New Roman" panose="02020603050405020304" pitchFamily="18" charset="0"/>
                <a:cs typeface="Times New Roman" panose="02020603050405020304" pitchFamily="18" charset="0"/>
              </a:rPr>
              <a:t>Vapnik</a:t>
            </a:r>
            <a:r>
              <a:rPr lang="en-IN" sz="2190" b="1" dirty="0">
                <a:solidFill>
                  <a:schemeClr val="tx1"/>
                </a:solidFill>
                <a:latin typeface="Times New Roman" panose="02020603050405020304" pitchFamily="18" charset="0"/>
                <a:cs typeface="Times New Roman" panose="02020603050405020304" pitchFamily="18" charset="0"/>
              </a:rPr>
              <a:t>, V. N. (1995). </a:t>
            </a:r>
          </a:p>
          <a:p>
            <a:pPr marL="457200" indent="-457200" algn="just">
              <a:lnSpc>
                <a:spcPct val="150000"/>
              </a:lnSpc>
              <a:buFont typeface="Wingdings" panose="05000000000000000000" pitchFamily="2" charset="2"/>
              <a:buChar char="Ø"/>
            </a:pPr>
            <a:r>
              <a:rPr lang="en-IN" sz="2190" b="1" dirty="0">
                <a:solidFill>
                  <a:schemeClr val="tx1"/>
                </a:solidFill>
                <a:latin typeface="Times New Roman" panose="02020603050405020304" pitchFamily="18" charset="0"/>
                <a:cs typeface="Times New Roman" panose="02020603050405020304" pitchFamily="18" charset="0"/>
              </a:rPr>
              <a:t>The Nature of Statistical Learning Theory. Springer. </a:t>
            </a:r>
            <a:r>
              <a:rPr lang="en-IN" sz="2190" b="1" dirty="0" err="1">
                <a:solidFill>
                  <a:schemeClr val="tx1"/>
                </a:solidFill>
                <a:latin typeface="Times New Roman" panose="02020603050405020304" pitchFamily="18" charset="0"/>
                <a:cs typeface="Times New Roman" panose="02020603050405020304" pitchFamily="18" charset="0"/>
              </a:rPr>
              <a:t>Palit</a:t>
            </a:r>
            <a:r>
              <a:rPr lang="en-IN" sz="2190" b="1" dirty="0">
                <a:solidFill>
                  <a:schemeClr val="tx1"/>
                </a:solidFill>
                <a:latin typeface="Times New Roman" panose="02020603050405020304" pitchFamily="18" charset="0"/>
                <a:cs typeface="Times New Roman" panose="02020603050405020304" pitchFamily="18" charset="0"/>
              </a:rPr>
              <a:t>, A., &amp; Popovic, D. (2020). LSTM and SVM based Stock Price Prediction using Financial News Sentiments. </a:t>
            </a:r>
          </a:p>
          <a:p>
            <a:pPr marL="457200" indent="-457200" algn="just">
              <a:lnSpc>
                <a:spcPct val="150000"/>
              </a:lnSpc>
              <a:buFont typeface="Wingdings" panose="05000000000000000000" pitchFamily="2" charset="2"/>
              <a:buChar char="Ø"/>
            </a:pPr>
            <a:r>
              <a:rPr lang="en-IN" sz="2190" b="1" dirty="0">
                <a:solidFill>
                  <a:schemeClr val="tx1"/>
                </a:solidFill>
                <a:latin typeface="Times New Roman" panose="02020603050405020304" pitchFamily="18" charset="0"/>
                <a:cs typeface="Times New Roman" panose="02020603050405020304" pitchFamily="18" charset="0"/>
              </a:rPr>
              <a:t>In Proceedings of the 2020 IEEE/ACM International Conference on Advances in Social Networks Analysis and Mining (ASONAM) (pp. 828-835). IEEE. </a:t>
            </a:r>
          </a:p>
          <a:p>
            <a:pPr marL="457200" indent="-457200" algn="just">
              <a:lnSpc>
                <a:spcPct val="150000"/>
              </a:lnSpc>
              <a:buFont typeface="Wingdings" panose="05000000000000000000" pitchFamily="2" charset="2"/>
              <a:buChar char="Ø"/>
            </a:pPr>
            <a:r>
              <a:rPr lang="en-IN" sz="2190" b="1" dirty="0">
                <a:solidFill>
                  <a:schemeClr val="tx1"/>
                </a:solidFill>
                <a:latin typeface="Times New Roman" panose="02020603050405020304" pitchFamily="18" charset="0"/>
                <a:cs typeface="Times New Roman" panose="02020603050405020304" pitchFamily="18" charset="0"/>
              </a:rPr>
              <a:t>Zhang, Z., Salzmann, M., &amp; </a:t>
            </a:r>
            <a:r>
              <a:rPr lang="en-IN" sz="2190" b="1" dirty="0" err="1">
                <a:solidFill>
                  <a:schemeClr val="tx1"/>
                </a:solidFill>
                <a:latin typeface="Times New Roman" panose="02020603050405020304" pitchFamily="18" charset="0"/>
                <a:cs typeface="Times New Roman" panose="02020603050405020304" pitchFamily="18" charset="0"/>
              </a:rPr>
              <a:t>Poggio</a:t>
            </a:r>
            <a:r>
              <a:rPr lang="en-IN" sz="2190" b="1" dirty="0">
                <a:solidFill>
                  <a:schemeClr val="tx1"/>
                </a:solidFill>
                <a:latin typeface="Times New Roman" panose="02020603050405020304" pitchFamily="18" charset="0"/>
                <a:cs typeface="Times New Roman" panose="02020603050405020304" pitchFamily="18" charset="0"/>
              </a:rPr>
              <a:t>, T. (2017). Perceptual learning: toward a comprehensive theory. Annual Review of Psychology, 68, 605-632. Li Sun, Y., Zhang, J., Huang, Y., &amp; Wang, J. (2019). </a:t>
            </a:r>
          </a:p>
          <a:p>
            <a:pPr marL="457200" indent="-457200" algn="just">
              <a:lnSpc>
                <a:spcPct val="150000"/>
              </a:lnSpc>
              <a:buFont typeface="Wingdings" panose="05000000000000000000" pitchFamily="2" charset="2"/>
              <a:buChar char="Ø"/>
            </a:pPr>
            <a:r>
              <a:rPr lang="en-IN" sz="2190" b="1" dirty="0">
                <a:solidFill>
                  <a:schemeClr val="tx1"/>
                </a:solidFill>
                <a:latin typeface="Times New Roman" panose="02020603050405020304" pitchFamily="18" charset="0"/>
                <a:cs typeface="Times New Roman" panose="02020603050405020304" pitchFamily="18" charset="0"/>
              </a:rPr>
              <a:t>Stock price prediction using attention-based multi-input LSTM. IEEE Access, 7, 83679-83688. </a:t>
            </a:r>
          </a:p>
          <a:p>
            <a:pPr marL="457200" indent="-457200" algn="just">
              <a:lnSpc>
                <a:spcPct val="150000"/>
              </a:lnSpc>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Sonowal</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Gunikhan</a:t>
            </a:r>
            <a:r>
              <a:rPr lang="en-IN" sz="2190" b="1" dirty="0">
                <a:latin typeface="Times New Roman" panose="02020603050405020304" pitchFamily="18" charset="0"/>
                <a:cs typeface="Times New Roman" panose="02020603050405020304" pitchFamily="18" charset="0"/>
              </a:rPr>
              <a:t>. 2020. “Detecting Phishing SMS Based on Multiple Correlation Algorithms.”  Khan, Muhammad Sarwar. 2021. Frontiers in Molecular Pharming. Bentham Science Publishers.</a:t>
            </a:r>
          </a:p>
          <a:p>
            <a:pPr marL="457200" indent="-457200" algn="just">
              <a:lnSpc>
                <a:spcPct val="150000"/>
              </a:lnSpc>
              <a:buFont typeface="Wingdings" panose="05000000000000000000" pitchFamily="2" charset="2"/>
              <a:buChar char="Ø"/>
            </a:pPr>
            <a:r>
              <a:rPr lang="en-US" sz="2190" b="1" dirty="0">
                <a:solidFill>
                  <a:schemeClr val="tx1"/>
                </a:solidFill>
                <a:latin typeface="Times New Roman" panose="02020603050405020304" pitchFamily="18" charset="0"/>
                <a:cs typeface="Times New Roman" panose="02020603050405020304" pitchFamily="18" charset="0"/>
              </a:rPr>
              <a:t>A review of machine learning methods for stock market forecasting. Technological and Economic Development of Economy, 24(2), 336-355. </a:t>
            </a:r>
            <a:r>
              <a:rPr lang="en-US" sz="2190" b="1" dirty="0" err="1">
                <a:solidFill>
                  <a:schemeClr val="tx1"/>
                </a:solidFill>
                <a:latin typeface="Times New Roman" panose="02020603050405020304" pitchFamily="18" charset="0"/>
                <a:cs typeface="Times New Roman" panose="02020603050405020304" pitchFamily="18" charset="0"/>
              </a:rPr>
              <a:t>Géron</a:t>
            </a:r>
            <a:r>
              <a:rPr lang="en-US" sz="2190" b="1" dirty="0">
                <a:solidFill>
                  <a:schemeClr val="tx1"/>
                </a:solidFill>
                <a:latin typeface="Times New Roman" panose="02020603050405020304" pitchFamily="18" charset="0"/>
                <a:cs typeface="Times New Roman" panose="02020603050405020304" pitchFamily="18" charset="0"/>
              </a:rPr>
              <a:t>, A. (2019). </a:t>
            </a:r>
          </a:p>
        </p:txBody>
      </p:sp>
      <p:sp>
        <p:nvSpPr>
          <p:cNvPr id="2" name="TextBox 1">
            <a:extLst>
              <a:ext uri="{FF2B5EF4-FFF2-40B4-BE49-F238E27FC236}">
                <a16:creationId xmlns:a16="http://schemas.microsoft.com/office/drawing/2014/main" id="{FDADB24E-25A4-64DB-622A-CD8216274255}"/>
              </a:ext>
            </a:extLst>
          </p:cNvPr>
          <p:cNvSpPr txBox="1"/>
          <p:nvPr/>
        </p:nvSpPr>
        <p:spPr>
          <a:xfrm>
            <a:off x="16011220" y="8927124"/>
            <a:ext cx="5207261" cy="429348"/>
          </a:xfrm>
          <a:prstGeom prst="rect">
            <a:avLst/>
          </a:prstGeom>
          <a:noFill/>
        </p:spPr>
        <p:txBody>
          <a:bodyPr wrap="square" rtlCol="0">
            <a:spAutoFit/>
          </a:bodyPr>
          <a:lstStyle/>
          <a:p>
            <a:r>
              <a:rPr lang="en-IN" sz="219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1</a:t>
            </a:r>
            <a:r>
              <a:rPr lang="en-IN" sz="2190" b="1" dirty="0">
                <a:latin typeface="Times New Roman" panose="02020603050405020304" pitchFamily="18" charset="0"/>
                <a:ea typeface="Times New Roman" panose="02020603050405020304" pitchFamily="18" charset="0"/>
                <a:cs typeface="Times New Roman" panose="02020603050405020304" pitchFamily="18" charset="0"/>
              </a:rPr>
              <a:t>:Stock Market Prediction</a:t>
            </a:r>
            <a:endParaRPr lang="en-IN" sz="2190" dirty="0"/>
          </a:p>
        </p:txBody>
      </p:sp>
      <p:sp>
        <p:nvSpPr>
          <p:cNvPr id="11" name="TextBox 10">
            <a:extLst>
              <a:ext uri="{FF2B5EF4-FFF2-40B4-BE49-F238E27FC236}">
                <a16:creationId xmlns:a16="http://schemas.microsoft.com/office/drawing/2014/main" id="{CC3DB281-8FFA-9CEB-7678-20EA0E228957}"/>
              </a:ext>
            </a:extLst>
          </p:cNvPr>
          <p:cNvSpPr txBox="1"/>
          <p:nvPr/>
        </p:nvSpPr>
        <p:spPr>
          <a:xfrm>
            <a:off x="3044576" y="21538781"/>
            <a:ext cx="2845660" cy="413959"/>
          </a:xfrm>
          <a:prstGeom prst="rect">
            <a:avLst/>
          </a:prstGeom>
          <a:noFill/>
        </p:spPr>
        <p:txBody>
          <a:bodyPr wrap="square" rtlCol="0">
            <a:spAutoFit/>
          </a:bodyPr>
          <a:lstStyle/>
          <a:p>
            <a:r>
              <a:rPr lang="en-US" sz="2090" b="1" dirty="0">
                <a:latin typeface="Times New Roman" panose="02020603050405020304" pitchFamily="18" charset="0"/>
                <a:cs typeface="Times New Roman" panose="02020603050405020304" pitchFamily="18" charset="0"/>
              </a:rPr>
              <a:t>Fig 2:LSTM and SVM</a:t>
            </a:r>
            <a:endParaRPr lang="en-IN" sz="2090" b="1"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DAA8F74-00C4-C9FB-F508-3E317A3B2C68}"/>
              </a:ext>
            </a:extLst>
          </p:cNvPr>
          <p:cNvGrpSpPr/>
          <p:nvPr/>
        </p:nvGrpSpPr>
        <p:grpSpPr>
          <a:xfrm>
            <a:off x="732144" y="9998491"/>
            <a:ext cx="20086671" cy="5624600"/>
            <a:chOff x="952064" y="9998491"/>
            <a:chExt cx="20086671" cy="5624600"/>
          </a:xfrm>
        </p:grpSpPr>
        <p:grpSp>
          <p:nvGrpSpPr>
            <p:cNvPr id="14" name="Group 13">
              <a:extLst>
                <a:ext uri="{FF2B5EF4-FFF2-40B4-BE49-F238E27FC236}">
                  <a16:creationId xmlns:a16="http://schemas.microsoft.com/office/drawing/2014/main" id="{C5255A89-3D60-15EC-9DE8-9BAA5262DECA}"/>
                </a:ext>
              </a:extLst>
            </p:cNvPr>
            <p:cNvGrpSpPr/>
            <p:nvPr/>
          </p:nvGrpSpPr>
          <p:grpSpPr>
            <a:xfrm>
              <a:off x="952064" y="9998491"/>
              <a:ext cx="20086671" cy="5624600"/>
              <a:chOff x="952064" y="9998491"/>
              <a:chExt cx="20086671" cy="5624600"/>
            </a:xfrm>
          </p:grpSpPr>
          <p:grpSp>
            <p:nvGrpSpPr>
              <p:cNvPr id="29" name="Group 28">
                <a:extLst>
                  <a:ext uri="{FF2B5EF4-FFF2-40B4-BE49-F238E27FC236}">
                    <a16:creationId xmlns:a16="http://schemas.microsoft.com/office/drawing/2014/main" id="{A36DE7F5-A7C7-4D2E-9B73-FB75AAAD8529}"/>
                  </a:ext>
                </a:extLst>
              </p:cNvPr>
              <p:cNvGrpSpPr/>
              <p:nvPr/>
            </p:nvGrpSpPr>
            <p:grpSpPr>
              <a:xfrm>
                <a:off x="952064" y="9998491"/>
                <a:ext cx="20072914" cy="4066963"/>
                <a:chOff x="1280308" y="9646801"/>
                <a:chExt cx="20072914" cy="4066963"/>
              </a:xfrm>
            </p:grpSpPr>
            <p:grpSp>
              <p:nvGrpSpPr>
                <p:cNvPr id="33" name="Group 32">
                  <a:extLst>
                    <a:ext uri="{FF2B5EF4-FFF2-40B4-BE49-F238E27FC236}">
                      <a16:creationId xmlns:a16="http://schemas.microsoft.com/office/drawing/2014/main" id="{02CA169F-5A4A-FA53-CE6B-6FBC9C1C5E1A}"/>
                    </a:ext>
                  </a:extLst>
                </p:cNvPr>
                <p:cNvGrpSpPr/>
                <p:nvPr/>
              </p:nvGrpSpPr>
              <p:grpSpPr>
                <a:xfrm>
                  <a:off x="1280308" y="9774089"/>
                  <a:ext cx="9332792" cy="3939675"/>
                  <a:chOff x="9048025" y="11997620"/>
                  <a:chExt cx="9742129" cy="3925702"/>
                </a:xfrm>
              </p:grpSpPr>
              <p:sp>
                <p:nvSpPr>
                  <p:cNvPr id="40" name="Rectangle: Rounded Corners 39">
                    <a:extLst>
                      <a:ext uri="{FF2B5EF4-FFF2-40B4-BE49-F238E27FC236}">
                        <a16:creationId xmlns:a16="http://schemas.microsoft.com/office/drawing/2014/main" id="{90D5164C-77E5-36DF-D89D-A2D43721E184}"/>
                      </a:ext>
                    </a:extLst>
                  </p:cNvPr>
                  <p:cNvSpPr/>
                  <p:nvPr/>
                </p:nvSpPr>
                <p:spPr>
                  <a:xfrm>
                    <a:off x="9048025" y="13175991"/>
                    <a:ext cx="4271176" cy="27473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Collection: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collected on perpetrator attacks.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Preprocessing the data, including cleaning, transforming, and encoding</a:t>
                    </a:r>
                    <a:r>
                      <a:rPr lang="en-US" sz="2190" b="1" dirty="0">
                        <a:solidFill>
                          <a:schemeClr val="tx1"/>
                        </a:solidFill>
                      </a:rPr>
                      <a:t>.</a:t>
                    </a:r>
                    <a:endParaRPr lang="en-IN" sz="2190" b="1" dirty="0">
                      <a:solidFill>
                        <a:schemeClr val="tx1"/>
                      </a:solidFill>
                    </a:endParaRPr>
                  </a:p>
                </p:txBody>
              </p:sp>
              <p:sp>
                <p:nvSpPr>
                  <p:cNvPr id="41" name="Rectangle: Rounded Corners 40">
                    <a:extLst>
                      <a:ext uri="{FF2B5EF4-FFF2-40B4-BE49-F238E27FC236}">
                        <a16:creationId xmlns:a16="http://schemas.microsoft.com/office/drawing/2014/main" id="{063A3B93-D620-CCFE-0B85-427AE47D55E7}"/>
                      </a:ext>
                    </a:extLst>
                  </p:cNvPr>
                  <p:cNvSpPr/>
                  <p:nvPr/>
                </p:nvSpPr>
                <p:spPr>
                  <a:xfrm>
                    <a:off x="14518979" y="11997620"/>
                    <a:ext cx="4271175" cy="294411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b="1" u="sng" dirty="0">
                      <a:solidFill>
                        <a:schemeClr val="tx1"/>
                      </a:solidFill>
                      <a:latin typeface="Times New Roman" panose="02020603050405020304" pitchFamily="18" charset="0"/>
                      <a:cs typeface="Times New Roman" panose="02020603050405020304" pitchFamily="18" charset="0"/>
                    </a:endParaRPr>
                  </a:p>
                  <a:p>
                    <a:pPr algn="ctr"/>
                    <a:r>
                      <a:rPr lang="en-US" sz="2190" b="1" u="sng" dirty="0">
                        <a:solidFill>
                          <a:schemeClr val="tx1"/>
                        </a:solidFill>
                        <a:latin typeface="Times New Roman" panose="02020603050405020304" pitchFamily="18" charset="0"/>
                        <a:cs typeface="Times New Roman" panose="02020603050405020304" pitchFamily="18" charset="0"/>
                      </a:rPr>
                      <a:t>Data Cleaning: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Remove or correct any errors or inconsistencies in the collected data to ensure data quality.</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Depending on the dataset, search for duplicate rows using all or a subset of the columns.</a:t>
                    </a:r>
                  </a:p>
                  <a:p>
                    <a:pPr marL="285750" indent="-285750" algn="ctr">
                      <a:buFont typeface="Wingdings" panose="05000000000000000000" pitchFamily="2" charset="2"/>
                      <a:buChar char="§"/>
                    </a:pPr>
                    <a:endParaRPr lang="en-IN" sz="2190" b="1" dirty="0">
                      <a:solidFill>
                        <a:schemeClr val="tx1"/>
                      </a:solidFill>
                    </a:endParaRPr>
                  </a:p>
                </p:txBody>
              </p:sp>
            </p:grpSp>
            <p:sp>
              <p:nvSpPr>
                <p:cNvPr id="34" name="Rectangle: Rounded Corners 33">
                  <a:extLst>
                    <a:ext uri="{FF2B5EF4-FFF2-40B4-BE49-F238E27FC236}">
                      <a16:creationId xmlns:a16="http://schemas.microsoft.com/office/drawing/2014/main" id="{3EE92BBC-DB73-C1CD-E41F-25E6B01C4D70}"/>
                    </a:ext>
                  </a:extLst>
                </p:cNvPr>
                <p:cNvSpPr/>
                <p:nvPr/>
              </p:nvSpPr>
              <p:spPr>
                <a:xfrm>
                  <a:off x="11740690" y="9673624"/>
                  <a:ext cx="4303460" cy="2749823"/>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Preprocessing: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missing values: Impute missing values using mean, median, or mode.</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outliers: Identify and handle outliers using techniques like Z-score, IQR, or removing them.</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BA05BD59-EE0E-6C94-3629-9FA527C8DC78}"/>
                    </a:ext>
                  </a:extLst>
                </p:cNvPr>
                <p:cNvSpPr/>
                <p:nvPr/>
              </p:nvSpPr>
              <p:spPr>
                <a:xfrm>
                  <a:off x="17061250" y="9646801"/>
                  <a:ext cx="4291972" cy="29711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LSTM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logistic regression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accuracy, precision, recall, and F1 score to measure the model's effectiveness.</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30" name="Rectangle: Rounded Corners 29">
                <a:extLst>
                  <a:ext uri="{FF2B5EF4-FFF2-40B4-BE49-F238E27FC236}">
                    <a16:creationId xmlns:a16="http://schemas.microsoft.com/office/drawing/2014/main" id="{FFD72C61-C4A2-0F35-47B5-0F99C9AE0713}"/>
                  </a:ext>
                </a:extLst>
              </p:cNvPr>
              <p:cNvSpPr/>
              <p:nvPr/>
            </p:nvSpPr>
            <p:spPr>
              <a:xfrm>
                <a:off x="16635686" y="13098048"/>
                <a:ext cx="4403049" cy="2504758"/>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SVM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decision tree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performance metrics such as accuracy, precision, recall, and F1 score.</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F7AAFB92-B37D-5DA0-FD94-C2041BC0EE5B}"/>
                  </a:ext>
                </a:extLst>
              </p:cNvPr>
              <p:cNvSpPr/>
              <p:nvPr/>
            </p:nvSpPr>
            <p:spPr>
              <a:xfrm>
                <a:off x="11410177" y="13080374"/>
                <a:ext cx="4516165" cy="2542717"/>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Summarize the findings from the analysis.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 Conclude the effectiveness of Logistic Regression and Decision Tree algorithms in predicting perpetration attacks.</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A9DFBBD5-B776-EFE5-DE55-67C3FD312ADD}"/>
                  </a:ext>
                </a:extLst>
              </p:cNvPr>
              <p:cNvSpPr/>
              <p:nvPr/>
            </p:nvSpPr>
            <p:spPr>
              <a:xfrm>
                <a:off x="6162664" y="13181944"/>
                <a:ext cx="4260893" cy="242564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Results: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analyzed and used Logistic Regression in comparison with the Decision Tree Algorithm.</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Accuracy of 85 percent. </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17" name="Arrow: Right 16">
              <a:extLst>
                <a:ext uri="{FF2B5EF4-FFF2-40B4-BE49-F238E27FC236}">
                  <a16:creationId xmlns:a16="http://schemas.microsoft.com/office/drawing/2014/main" id="{A5E54D6F-B7A8-07BD-4B93-542607FB0362}"/>
                </a:ext>
              </a:extLst>
            </p:cNvPr>
            <p:cNvSpPr/>
            <p:nvPr/>
          </p:nvSpPr>
          <p:spPr>
            <a:xfrm rot="19292581">
              <a:off x="5184453" y="12121662"/>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18" name="Arrow: Right 17">
              <a:extLst>
                <a:ext uri="{FF2B5EF4-FFF2-40B4-BE49-F238E27FC236}">
                  <a16:creationId xmlns:a16="http://schemas.microsoft.com/office/drawing/2014/main" id="{BE575E96-0352-4064-CAF2-9F973CBF12FE}"/>
                </a:ext>
              </a:extLst>
            </p:cNvPr>
            <p:cNvSpPr/>
            <p:nvPr/>
          </p:nvSpPr>
          <p:spPr>
            <a:xfrm>
              <a:off x="10496142" y="11194505"/>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1" name="Arrow: Right 20">
              <a:extLst>
                <a:ext uri="{FF2B5EF4-FFF2-40B4-BE49-F238E27FC236}">
                  <a16:creationId xmlns:a16="http://schemas.microsoft.com/office/drawing/2014/main" id="{E154A924-0847-0373-58BD-DAEBCA8BEFF1}"/>
                </a:ext>
              </a:extLst>
            </p:cNvPr>
            <p:cNvSpPr/>
            <p:nvPr/>
          </p:nvSpPr>
          <p:spPr>
            <a:xfrm>
              <a:off x="15947374" y="11181611"/>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7" name="Arrow: Right 26">
              <a:extLst>
                <a:ext uri="{FF2B5EF4-FFF2-40B4-BE49-F238E27FC236}">
                  <a16:creationId xmlns:a16="http://schemas.microsoft.com/office/drawing/2014/main" id="{A4CB8292-C4F2-428E-9D27-FB3D84A736AC}"/>
                </a:ext>
              </a:extLst>
            </p:cNvPr>
            <p:cNvSpPr/>
            <p:nvPr/>
          </p:nvSpPr>
          <p:spPr>
            <a:xfrm rot="10800000">
              <a:off x="15880300" y="14047667"/>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8" name="Arrow: Right 27">
              <a:extLst>
                <a:ext uri="{FF2B5EF4-FFF2-40B4-BE49-F238E27FC236}">
                  <a16:creationId xmlns:a16="http://schemas.microsoft.com/office/drawing/2014/main" id="{94F82ED5-391F-ADF7-7703-96702A305208}"/>
                </a:ext>
              </a:extLst>
            </p:cNvPr>
            <p:cNvSpPr/>
            <p:nvPr/>
          </p:nvSpPr>
          <p:spPr>
            <a:xfrm rot="10800000">
              <a:off x="10536624" y="14064114"/>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grpSp>
      <p:sp>
        <p:nvSpPr>
          <p:cNvPr id="62" name="TextBox 61">
            <a:extLst>
              <a:ext uri="{FF2B5EF4-FFF2-40B4-BE49-F238E27FC236}">
                <a16:creationId xmlns:a16="http://schemas.microsoft.com/office/drawing/2014/main" id="{74F32A9A-2E21-A7FC-3546-6E844B40A4E4}"/>
              </a:ext>
            </a:extLst>
          </p:cNvPr>
          <p:cNvSpPr txBox="1"/>
          <p:nvPr/>
        </p:nvSpPr>
        <p:spPr>
          <a:xfrm>
            <a:off x="1099554" y="14639778"/>
            <a:ext cx="4403757"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Stock Market Prediction</a:t>
            </a:r>
          </a:p>
        </p:txBody>
      </p:sp>
      <p:graphicFrame>
        <p:nvGraphicFramePr>
          <p:cNvPr id="42" name="Table 41">
            <a:extLst>
              <a:ext uri="{FF2B5EF4-FFF2-40B4-BE49-F238E27FC236}">
                <a16:creationId xmlns:a16="http://schemas.microsoft.com/office/drawing/2014/main" id="{DD5D55E3-AEF1-76DE-80B7-088ACBC8BD27}"/>
              </a:ext>
            </a:extLst>
          </p:cNvPr>
          <p:cNvGraphicFramePr>
            <a:graphicFrameLocks noGrp="1"/>
          </p:cNvGraphicFramePr>
          <p:nvPr>
            <p:extLst>
              <p:ext uri="{D42A27DB-BD31-4B8C-83A1-F6EECF244321}">
                <p14:modId xmlns:p14="http://schemas.microsoft.com/office/powerpoint/2010/main" val="3309549667"/>
              </p:ext>
            </p:extLst>
          </p:nvPr>
        </p:nvGraphicFramePr>
        <p:xfrm>
          <a:off x="9545878" y="16572999"/>
          <a:ext cx="11297751" cy="4806653"/>
        </p:xfrm>
        <a:graphic>
          <a:graphicData uri="http://schemas.openxmlformats.org/drawingml/2006/table">
            <a:tbl>
              <a:tblPr firstRow="1" bandRow="1">
                <a:tableStyleId>{21E4AEA4-8DFA-4A89-87EB-49C32662AFE0}</a:tableStyleId>
              </a:tblPr>
              <a:tblGrid>
                <a:gridCol w="2045868">
                  <a:extLst>
                    <a:ext uri="{9D8B030D-6E8A-4147-A177-3AD203B41FA5}">
                      <a16:colId xmlns:a16="http://schemas.microsoft.com/office/drawing/2014/main" val="3139554694"/>
                    </a:ext>
                  </a:extLst>
                </a:gridCol>
                <a:gridCol w="883496">
                  <a:extLst>
                    <a:ext uri="{9D8B030D-6E8A-4147-A177-3AD203B41FA5}">
                      <a16:colId xmlns:a16="http://schemas.microsoft.com/office/drawing/2014/main" val="659047338"/>
                    </a:ext>
                  </a:extLst>
                </a:gridCol>
                <a:gridCol w="802890">
                  <a:extLst>
                    <a:ext uri="{9D8B030D-6E8A-4147-A177-3AD203B41FA5}">
                      <a16:colId xmlns:a16="http://schemas.microsoft.com/office/drawing/2014/main" val="1536666529"/>
                    </a:ext>
                  </a:extLst>
                </a:gridCol>
                <a:gridCol w="846281">
                  <a:extLst>
                    <a:ext uri="{9D8B030D-6E8A-4147-A177-3AD203B41FA5}">
                      <a16:colId xmlns:a16="http://schemas.microsoft.com/office/drawing/2014/main" val="1073940890"/>
                    </a:ext>
                  </a:extLst>
                </a:gridCol>
                <a:gridCol w="600842">
                  <a:extLst>
                    <a:ext uri="{9D8B030D-6E8A-4147-A177-3AD203B41FA5}">
                      <a16:colId xmlns:a16="http://schemas.microsoft.com/office/drawing/2014/main" val="1176686318"/>
                    </a:ext>
                  </a:extLst>
                </a:gridCol>
                <a:gridCol w="911574">
                  <a:extLst>
                    <a:ext uri="{9D8B030D-6E8A-4147-A177-3AD203B41FA5}">
                      <a16:colId xmlns:a16="http://schemas.microsoft.com/office/drawing/2014/main" val="1424198160"/>
                    </a:ext>
                  </a:extLst>
                </a:gridCol>
                <a:gridCol w="1209458">
                  <a:extLst>
                    <a:ext uri="{9D8B030D-6E8A-4147-A177-3AD203B41FA5}">
                      <a16:colId xmlns:a16="http://schemas.microsoft.com/office/drawing/2014/main" val="4147596615"/>
                    </a:ext>
                  </a:extLst>
                </a:gridCol>
                <a:gridCol w="1169313">
                  <a:extLst>
                    <a:ext uri="{9D8B030D-6E8A-4147-A177-3AD203B41FA5}">
                      <a16:colId xmlns:a16="http://schemas.microsoft.com/office/drawing/2014/main" val="2323943229"/>
                    </a:ext>
                  </a:extLst>
                </a:gridCol>
                <a:gridCol w="1345660">
                  <a:extLst>
                    <a:ext uri="{9D8B030D-6E8A-4147-A177-3AD203B41FA5}">
                      <a16:colId xmlns:a16="http://schemas.microsoft.com/office/drawing/2014/main" val="2321481982"/>
                    </a:ext>
                  </a:extLst>
                </a:gridCol>
                <a:gridCol w="1482369">
                  <a:extLst>
                    <a:ext uri="{9D8B030D-6E8A-4147-A177-3AD203B41FA5}">
                      <a16:colId xmlns:a16="http://schemas.microsoft.com/office/drawing/2014/main" val="1971259608"/>
                    </a:ext>
                  </a:extLst>
                </a:gridCol>
              </a:tblGrid>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2190" dirty="0" err="1">
                          <a:latin typeface="Times New Roman" panose="02020603050405020304" pitchFamily="18" charset="0"/>
                          <a:cs typeface="Times New Roman" panose="02020603050405020304" pitchFamily="18" charset="0"/>
                        </a:rPr>
                        <a:t>Levene’s</a:t>
                      </a:r>
                      <a:r>
                        <a:rPr lang="en-US" sz="2190" dirty="0">
                          <a:latin typeface="Times New Roman" panose="02020603050405020304" pitchFamily="18" charset="0"/>
                          <a:cs typeface="Times New Roman" panose="02020603050405020304" pitchFamily="18" charset="0"/>
                        </a:rPr>
                        <a:t> Test  for equality of  variance </a:t>
                      </a:r>
                      <a:endParaRPr lang="en-IN" sz="219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l" defTabSz="2159996" rtl="0" eaLnBrk="1" latinLnBrk="0" hangingPunct="1"/>
                      <a:endParaRPr lang="en-IN" sz="2190" b="1" kern="1200" dirty="0">
                        <a:solidFill>
                          <a:schemeClr val="lt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3">
                  <a:txBody>
                    <a:bodyPr/>
                    <a:lstStyle/>
                    <a:p>
                      <a:pPr algn="ctr"/>
                      <a:r>
                        <a:rPr lang="en-US" sz="2190" b="1" dirty="0">
                          <a:latin typeface="Times New Roman" panose="02020603050405020304" pitchFamily="18" charset="0"/>
                          <a:cs typeface="Times New Roman" panose="02020603050405020304" pitchFamily="18" charset="0"/>
                        </a:rPr>
                        <a:t>T- test for equality of means</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2">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2492694"/>
                  </a:ext>
                </a:extLst>
              </a:tr>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T</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DF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Mean</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STD.</a:t>
                      </a:r>
                    </a:p>
                    <a:p>
                      <a:pPr algn="ctr"/>
                      <a:r>
                        <a:rPr lang="en-US" sz="2190" b="1" dirty="0">
                          <a:latin typeface="Times New Roman" panose="02020603050405020304" pitchFamily="18" charset="0"/>
                          <a:cs typeface="Times New Roman" panose="02020603050405020304" pitchFamily="18" charset="0"/>
                        </a:rPr>
                        <a:t>Error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Lower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Upper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188437"/>
                  </a:ext>
                </a:extLst>
              </a:tr>
              <a:tr h="1211380">
                <a:tc>
                  <a:txBody>
                    <a:bodyPr/>
                    <a:lstStyle/>
                    <a:p>
                      <a:pPr algn="ctr"/>
                      <a:r>
                        <a:rPr lang="en-US" sz="2190" b="1" dirty="0">
                          <a:latin typeface="Times New Roman" panose="02020603050405020304" pitchFamily="18" charset="0"/>
                          <a:cs typeface="Times New Roman" panose="02020603050405020304" pitchFamily="18" charset="0"/>
                        </a:rPr>
                        <a:t>Equal variance</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.787</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.361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18</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.05039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926128"/>
                  </a:ext>
                </a:extLst>
              </a:tr>
              <a:tr h="1581383">
                <a:tc>
                  <a:txBody>
                    <a:bodyPr/>
                    <a:lstStyle/>
                    <a:p>
                      <a:pPr algn="ctr"/>
                      <a:r>
                        <a:rPr lang="en-US" sz="2190" b="1" dirty="0">
                          <a:latin typeface="Times New Roman" panose="02020603050405020304" pitchFamily="18" charset="0"/>
                          <a:cs typeface="Times New Roman" panose="02020603050405020304" pitchFamily="18" charset="0"/>
                        </a:rPr>
                        <a:t>Equal variance not  </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.05025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.10975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713907"/>
                  </a:ext>
                </a:extLst>
              </a:tr>
            </a:tbl>
          </a:graphicData>
        </a:graphic>
      </p:graphicFrame>
      <p:sp>
        <p:nvSpPr>
          <p:cNvPr id="44" name="TextBox 43">
            <a:extLst>
              <a:ext uri="{FF2B5EF4-FFF2-40B4-BE49-F238E27FC236}">
                <a16:creationId xmlns:a16="http://schemas.microsoft.com/office/drawing/2014/main" id="{4850E930-72CD-8C8C-CE25-3A1DFB9CB3D1}"/>
              </a:ext>
            </a:extLst>
          </p:cNvPr>
          <p:cNvSpPr txBox="1"/>
          <p:nvPr/>
        </p:nvSpPr>
        <p:spPr>
          <a:xfrm>
            <a:off x="13201715" y="21406432"/>
            <a:ext cx="4825873"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Table 1: Independent Sample Test</a:t>
            </a:r>
            <a:endParaRPr lang="en-IN" sz="2190" b="1" dirty="0">
              <a:latin typeface="Times New Roman" panose="02020603050405020304" pitchFamily="18" charset="0"/>
              <a:cs typeface="Times New Roman" panose="02020603050405020304" pitchFamily="18" charset="0"/>
            </a:endParaRPr>
          </a:p>
        </p:txBody>
      </p:sp>
      <p:sp>
        <p:nvSpPr>
          <p:cNvPr id="15" name="Arrow: Curved Left 14">
            <a:extLst>
              <a:ext uri="{FF2B5EF4-FFF2-40B4-BE49-F238E27FC236}">
                <a16:creationId xmlns:a16="http://schemas.microsoft.com/office/drawing/2014/main" id="{94CD06DE-BB9B-A5EA-F247-830E268B0A47}"/>
              </a:ext>
            </a:extLst>
          </p:cNvPr>
          <p:cNvSpPr/>
          <p:nvPr/>
        </p:nvSpPr>
        <p:spPr>
          <a:xfrm>
            <a:off x="20810938" y="11740134"/>
            <a:ext cx="560652" cy="1642217"/>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solidFill>
                <a:schemeClr val="tx1"/>
              </a:solidFill>
            </a:endParaRPr>
          </a:p>
        </p:txBody>
      </p:sp>
      <p:pic>
        <p:nvPicPr>
          <p:cNvPr id="47" name="Google Shape;112;p13">
            <a:extLst>
              <a:ext uri="{FF2B5EF4-FFF2-40B4-BE49-F238E27FC236}">
                <a16:creationId xmlns:a16="http://schemas.microsoft.com/office/drawing/2014/main" id="{9C4E83A0-8CB5-5838-DA33-4581CD950D9C}"/>
              </a:ext>
            </a:extLst>
          </p:cNvPr>
          <p:cNvPicPr>
            <a:picLocks/>
          </p:cNvPicPr>
          <p:nvPr/>
        </p:nvPicPr>
        <p:blipFill>
          <a:blip r:embed="rId3">
            <a:alphaModFix/>
          </a:blip>
          <a:stretch>
            <a:fillRect/>
          </a:stretch>
        </p:blipFill>
        <p:spPr>
          <a:xfrm>
            <a:off x="268564" y="16500521"/>
            <a:ext cx="8704249" cy="4958472"/>
          </a:xfrm>
          <a:prstGeom prst="rect">
            <a:avLst/>
          </a:prstGeom>
          <a:noFill/>
          <a:ln>
            <a:noFill/>
          </a:ln>
        </p:spPr>
      </p:pic>
      <p:pic>
        <p:nvPicPr>
          <p:cNvPr id="1032" name="Picture 8" descr="Predicting Stock Prices using Machine Learning | by Kunal Chhablani | Medium">
            <a:extLst>
              <a:ext uri="{FF2B5EF4-FFF2-40B4-BE49-F238E27FC236}">
                <a16:creationId xmlns:a16="http://schemas.microsoft.com/office/drawing/2014/main" id="{3A44EEC3-6EEA-FA9C-EA56-7B6A8C52C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1823" y="4777539"/>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542</TotalTime>
  <Words>885</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Dhanush Kumar</cp:lastModifiedBy>
  <cp:revision>76</cp:revision>
  <dcterms:created xsi:type="dcterms:W3CDTF">2023-04-19T08:35:00Z</dcterms:created>
  <dcterms:modified xsi:type="dcterms:W3CDTF">2024-04-17T14:34:20Z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