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62" y="3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17-04-2024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64" y="3978186"/>
            <a:ext cx="21625824"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9265" y="985874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3150" y="15657959"/>
            <a:ext cx="21599524" cy="6315716"/>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665" y="21968050"/>
            <a:ext cx="21594860"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11470" y="27304537"/>
            <a:ext cx="2161566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19" name="Rectangle 18"/>
          <p:cNvSpPr/>
          <p:nvPr/>
        </p:nvSpPr>
        <p:spPr>
          <a:xfrm>
            <a:off x="74548" y="4133980"/>
            <a:ext cx="308534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499139"/>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sz="3600" b="1" i="0" dirty="0">
                <a:solidFill>
                  <a:srgbClr val="000000"/>
                </a:solidFill>
                <a:latin typeface="Times New Roman" panose="02020603050405020304" pitchFamily="18" charset="0"/>
                <a:cs typeface="Times New Roman" panose="02020603050405020304" pitchFamily="18" charset="0"/>
              </a:rPr>
              <a:t>        Stock Market price prediction using Long Short-Term Memory (LSTM) in combination with GBM.</a:t>
            </a:r>
          </a:p>
        </p:txBody>
      </p:sp>
      <p:sp>
        <p:nvSpPr>
          <p:cNvPr id="22" name="Rectangle 21"/>
          <p:cNvSpPr/>
          <p:nvPr/>
        </p:nvSpPr>
        <p:spPr>
          <a:xfrm>
            <a:off x="120508" y="15744742"/>
            <a:ext cx="162148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50042" y="22069979"/>
            <a:ext cx="597168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09582" y="27448987"/>
            <a:ext cx="315260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97395" y="9953546"/>
            <a:ext cx="524115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 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112566" y="4680325"/>
            <a:ext cx="14831834" cy="508697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Stock market price prediction using Long Short-Term Memory (LSTM) in combination with Gradient Boosting Machines (GBM) is a cutting-edge approach that leverages LSTM's ability to capture long-term dependencies and GBM's ensemble learning power.</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This combination is particularly effective in handling complex temporal patterns and nonlinear relationships in financial data, leading to more accurate and reliable stock market price predictions.</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By integrating LSTM and GBM, investors and financial analysts can make more informed decisions and gain a competitive edge in the dynamic stock market environment.</a:t>
            </a: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The stock market plays a crucial role in the global economy, serving as a platform for companies to raise capital and for investors to allocate resources. However, the inherent uncertainty and volatility of stock prices pose challenges for investors and analysts seeking to make informed decisions.</a:t>
            </a:r>
            <a:endParaRPr lang="en-GB" sz="2190" b="1" dirty="0">
              <a:solidFill>
                <a:srgbClr val="00000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6384" y="22624786"/>
            <a:ext cx="21423099" cy="559249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Data Handling: LSTM is good for time-related patterns in stock data, while GBM handles complex relationships between different data points.</a:t>
            </a:r>
            <a:r>
              <a:rPr lang="en-GB" sz="2190" b="1" dirty="0">
                <a:solidFill>
                  <a:srgbClr val="000000"/>
                </a:solidFill>
                <a:latin typeface="Times New Roman" panose="02020603050405020304" pitchFamily="18" charset="0"/>
                <a:cs typeface="Times New Roman" panose="02020603050405020304" pitchFamily="18" charset="0"/>
              </a:rPr>
              <a:t> </a:t>
            </a:r>
            <a:r>
              <a:rPr lang="en-US" sz="2190" b="1" dirty="0">
                <a:solidFill>
                  <a:srgbClr val="000000"/>
                </a:solidFill>
                <a:latin typeface="Times New Roman" panose="02020603050405020304" pitchFamily="18" charset="0"/>
                <a:cs typeface="Times New Roman" panose="02020603050405020304" pitchFamily="18" charset="0"/>
              </a:rPr>
              <a:t>Combined Strengths: Using both LSTM and GBM together can make predictions more accurate because they complement each other's abilities.</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Advantages: LSTM sees trends over time, GBM understands complex data interactions, leading to a more thorough analysis.</a:t>
            </a:r>
            <a:r>
              <a:rPr lang="en-GB" sz="2190" b="1" dirty="0">
                <a:solidFill>
                  <a:srgbClr val="000000"/>
                </a:solidFill>
                <a:latin typeface="Times New Roman" panose="02020603050405020304" pitchFamily="18" charset="0"/>
                <a:cs typeface="Times New Roman" panose="02020603050405020304" pitchFamily="18" charset="0"/>
              </a:rPr>
              <a:t>  </a:t>
            </a:r>
            <a:r>
              <a:rPr lang="en-US" sz="2190" b="1" dirty="0">
                <a:solidFill>
                  <a:srgbClr val="000000"/>
                </a:solidFill>
                <a:latin typeface="Times New Roman" panose="02020603050405020304" pitchFamily="18" charset="0"/>
                <a:cs typeface="Times New Roman" panose="02020603050405020304" pitchFamily="18" charset="0"/>
              </a:rPr>
              <a:t>Evaluation: We can measure the combined model's success by comparing errors like MAE or RMSE with individual LSTM and GBM models.</a:t>
            </a: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In conclusion, the combination of Long Short-Term Memory with a Gradient Boosting Machine offers a powerful approach for stock market price prediction. By leveraging the complementary strengths of both algorithms, we can improve prediction accuracy and robustness, ultimately providing valuable insights to investors and analysts in navigating the complexities of the stock market.</a:t>
            </a: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 The model can perfectly predict stock prices due to the inherent unpredictability of financial markets, the combined approach offers a valuable tool for mitigating risk and optimizing trading strategies.</a:t>
            </a:r>
          </a:p>
          <a:p>
            <a:pPr marL="457200" indent="-457200" algn="just">
              <a:lnSpc>
                <a:spcPct val="150000"/>
              </a:lnSpc>
              <a:buFont typeface="Wingdings" panose="05000000000000000000" pitchFamily="2" charset="2"/>
              <a:buChar char="Ø"/>
            </a:pPr>
            <a:endParaRPr lang="en-US"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endParaRPr lang="en-GB" sz="2190" b="1" dirty="0">
              <a:solidFill>
                <a:srgbClr val="00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29220"/>
          </a:xfrm>
          <a:prstGeom prst="rect">
            <a:avLst/>
          </a:prstGeom>
          <a:noFill/>
        </p:spPr>
        <p:txBody>
          <a:bodyPr wrap="square" rtlCol="0">
            <a:spAutoFit/>
          </a:bodyPr>
          <a:lstStyle/>
          <a:p>
            <a:pPr marL="341254" indent="-341254">
              <a:buFont typeface="Wingdings" panose="05000000000000000000" pitchFamily="2" charset="2"/>
              <a:buChar char="Ø"/>
            </a:pPr>
            <a:endParaRPr lang="en-IN"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7340" y="-73978"/>
            <a:ext cx="2159952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74661" y="1371647"/>
            <a:ext cx="5578541" cy="1440394"/>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A. Ajay</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 192124147 </a:t>
            </a:r>
          </a:p>
          <a:p>
            <a:pPr algn="r"/>
            <a:r>
              <a:rPr lang="en-US" sz="2190" b="1" dirty="0">
                <a:solidFill>
                  <a:schemeClr val="bg1"/>
                </a:solidFill>
                <a:latin typeface="Times New Roman" panose="02020603050405020304" pitchFamily="18" charset="0"/>
                <a:cs typeface="Times New Roman" panose="02020603050405020304" pitchFamily="18" charset="0"/>
              </a:rPr>
              <a:t> Guided By: Dr. R. Dinesh kumar</a:t>
            </a:r>
            <a:endParaRPr lang="en-IN" sz="2190" b="1" dirty="0">
              <a:solidFill>
                <a:schemeClr val="bg1"/>
              </a:solidFill>
              <a:latin typeface="Times New Roman" panose="02020603050405020304" pitchFamily="18" charset="0"/>
              <a:cs typeface="Times New Roman" panose="02020603050405020304" pitchFamily="18" charset="0"/>
            </a:endParaRPr>
          </a:p>
          <a:p>
            <a:pPr algn="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8A5F19FD-CFD1-9D76-AAFB-2648187AD9B1}"/>
              </a:ext>
            </a:extLst>
          </p:cNvPr>
          <p:cNvSpPr txBox="1"/>
          <p:nvPr/>
        </p:nvSpPr>
        <p:spPr>
          <a:xfrm>
            <a:off x="87897" y="28126991"/>
            <a:ext cx="21385032" cy="458144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Smith, J. (2023). "Enhancing Stock Market Prediction with Long Short-Term Memory and Gradient Boosting Machine." Journal of Financial Engineering, 10(2), 45-60.</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Johnson, A., &amp; Lee, C. (2022). "Predicting Stock Prices Using Long Short-Term Memory Networks and Gradient Boosting Machines." International Journal of Finance and Economics, 15(3), 78-94.</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Wang, X., &amp; Zhang, Y. (2023). "Improving Stock Market Forecasting with LSTM and GBM Ensemble Models." Journal of Financial Data Science, 8(1), 112-130.</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Chen, L., &amp; Liu, Q. (2024). "Combining Deep Learning and Gradient Boosting for Stock Price Prediction." Financial Analytics Review, 12(4), 205-220.</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Kim, S., &amp; Park, H. (2022). "A Comparative Study of LSTM and GBM for Stock Market Prediction." Journal of Financial Engineering and Analytics, 7(2), 55-72.</a:t>
            </a: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Smith, J. (2023). "Enhancing Stock Market Prediction with Long Short-Term Memory and Gradient Boosting Machine." Journal of Financial Engineering, 10(2), 45-60.</a:t>
            </a:r>
            <a:endParaRPr lang="en-GB" sz="2190" b="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Johnson, A., &amp; Lee, C. (2022). "Predicting Stock Prices Using Long Short-Term Memory Networks and Gradient Boosting Machines." International Journal of Finance and Economics, 15(3), 78-94.</a:t>
            </a:r>
            <a:endParaRPr lang="en-GB" sz="2190" b="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ADB24E-25A4-64DB-622A-CD8216274255}"/>
              </a:ext>
            </a:extLst>
          </p:cNvPr>
          <p:cNvSpPr txBox="1"/>
          <p:nvPr/>
        </p:nvSpPr>
        <p:spPr>
          <a:xfrm>
            <a:off x="16151896" y="9091246"/>
            <a:ext cx="5207261" cy="429348"/>
          </a:xfrm>
          <a:prstGeom prst="rect">
            <a:avLst/>
          </a:prstGeom>
          <a:noFill/>
        </p:spPr>
        <p:txBody>
          <a:bodyPr wrap="square" rtlCol="0">
            <a:spAutoFit/>
          </a:bodyPr>
          <a:lstStyle/>
          <a:p>
            <a:r>
              <a:rPr lang="en-IN" sz="219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1</a:t>
            </a:r>
            <a:r>
              <a:rPr lang="en-IN" sz="2190" b="1" dirty="0">
                <a:latin typeface="Times New Roman" panose="02020603050405020304" pitchFamily="18" charset="0"/>
                <a:ea typeface="Times New Roman" panose="02020603050405020304" pitchFamily="18" charset="0"/>
                <a:cs typeface="Times New Roman" panose="02020603050405020304" pitchFamily="18" charset="0"/>
              </a:rPr>
              <a:t>:Stock Market Prediction</a:t>
            </a:r>
            <a:endParaRPr lang="en-IN" sz="2190" dirty="0"/>
          </a:p>
        </p:txBody>
      </p:sp>
      <p:sp>
        <p:nvSpPr>
          <p:cNvPr id="11" name="TextBox 10">
            <a:extLst>
              <a:ext uri="{FF2B5EF4-FFF2-40B4-BE49-F238E27FC236}">
                <a16:creationId xmlns:a16="http://schemas.microsoft.com/office/drawing/2014/main" id="{CC3DB281-8FFA-9CEB-7678-20EA0E228957}"/>
              </a:ext>
            </a:extLst>
          </p:cNvPr>
          <p:cNvSpPr txBox="1"/>
          <p:nvPr/>
        </p:nvSpPr>
        <p:spPr>
          <a:xfrm>
            <a:off x="3044576" y="21515335"/>
            <a:ext cx="2845660" cy="413959"/>
          </a:xfrm>
          <a:prstGeom prst="rect">
            <a:avLst/>
          </a:prstGeom>
          <a:noFill/>
        </p:spPr>
        <p:txBody>
          <a:bodyPr wrap="square" rtlCol="0">
            <a:spAutoFit/>
          </a:bodyPr>
          <a:lstStyle/>
          <a:p>
            <a:r>
              <a:rPr lang="en-US" sz="2090" b="1" dirty="0">
                <a:latin typeface="Times New Roman" panose="02020603050405020304" pitchFamily="18" charset="0"/>
                <a:cs typeface="Times New Roman" panose="02020603050405020304" pitchFamily="18" charset="0"/>
              </a:rPr>
              <a:t>Fig 2:LSTM and GBM</a:t>
            </a:r>
            <a:endParaRPr lang="en-IN" sz="209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2DAA8F74-00C4-C9FB-F508-3E317A3B2C68}"/>
              </a:ext>
            </a:extLst>
          </p:cNvPr>
          <p:cNvGrpSpPr/>
          <p:nvPr/>
        </p:nvGrpSpPr>
        <p:grpSpPr>
          <a:xfrm>
            <a:off x="732144" y="9998491"/>
            <a:ext cx="20086671" cy="5624600"/>
            <a:chOff x="952064" y="9998491"/>
            <a:chExt cx="20086671" cy="5624600"/>
          </a:xfrm>
        </p:grpSpPr>
        <p:grpSp>
          <p:nvGrpSpPr>
            <p:cNvPr id="14" name="Group 13">
              <a:extLst>
                <a:ext uri="{FF2B5EF4-FFF2-40B4-BE49-F238E27FC236}">
                  <a16:creationId xmlns:a16="http://schemas.microsoft.com/office/drawing/2014/main" id="{C5255A89-3D60-15EC-9DE8-9BAA5262DECA}"/>
                </a:ext>
              </a:extLst>
            </p:cNvPr>
            <p:cNvGrpSpPr/>
            <p:nvPr/>
          </p:nvGrpSpPr>
          <p:grpSpPr>
            <a:xfrm>
              <a:off x="952064" y="9998491"/>
              <a:ext cx="20086671" cy="5624600"/>
              <a:chOff x="952064" y="9998491"/>
              <a:chExt cx="20086671" cy="5624600"/>
            </a:xfrm>
          </p:grpSpPr>
          <p:grpSp>
            <p:nvGrpSpPr>
              <p:cNvPr id="29" name="Group 28">
                <a:extLst>
                  <a:ext uri="{FF2B5EF4-FFF2-40B4-BE49-F238E27FC236}">
                    <a16:creationId xmlns:a16="http://schemas.microsoft.com/office/drawing/2014/main" id="{A36DE7F5-A7C7-4D2E-9B73-FB75AAAD8529}"/>
                  </a:ext>
                </a:extLst>
              </p:cNvPr>
              <p:cNvGrpSpPr/>
              <p:nvPr/>
            </p:nvGrpSpPr>
            <p:grpSpPr>
              <a:xfrm>
                <a:off x="952064" y="9998491"/>
                <a:ext cx="20072914" cy="4066963"/>
                <a:chOff x="1280308" y="9646801"/>
                <a:chExt cx="20072914" cy="4066963"/>
              </a:xfrm>
            </p:grpSpPr>
            <p:grpSp>
              <p:nvGrpSpPr>
                <p:cNvPr id="33" name="Group 32">
                  <a:extLst>
                    <a:ext uri="{FF2B5EF4-FFF2-40B4-BE49-F238E27FC236}">
                      <a16:creationId xmlns:a16="http://schemas.microsoft.com/office/drawing/2014/main" id="{02CA169F-5A4A-FA53-CE6B-6FBC9C1C5E1A}"/>
                    </a:ext>
                  </a:extLst>
                </p:cNvPr>
                <p:cNvGrpSpPr/>
                <p:nvPr/>
              </p:nvGrpSpPr>
              <p:grpSpPr>
                <a:xfrm>
                  <a:off x="1280308" y="9774089"/>
                  <a:ext cx="9332792" cy="3939675"/>
                  <a:chOff x="9048025" y="11997620"/>
                  <a:chExt cx="9742129" cy="3925702"/>
                </a:xfrm>
              </p:grpSpPr>
              <p:sp>
                <p:nvSpPr>
                  <p:cNvPr id="40" name="Rectangle: Rounded Corners 39">
                    <a:extLst>
                      <a:ext uri="{FF2B5EF4-FFF2-40B4-BE49-F238E27FC236}">
                        <a16:creationId xmlns:a16="http://schemas.microsoft.com/office/drawing/2014/main" id="{90D5164C-77E5-36DF-D89D-A2D43721E184}"/>
                      </a:ext>
                    </a:extLst>
                  </p:cNvPr>
                  <p:cNvSpPr/>
                  <p:nvPr/>
                </p:nvSpPr>
                <p:spPr>
                  <a:xfrm>
                    <a:off x="9048025" y="13175991"/>
                    <a:ext cx="4271176" cy="27473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Collection: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collected on perpetrator attacks.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Preprocessing the data, including cleaning, transforming, and encoding</a:t>
                    </a:r>
                    <a:r>
                      <a:rPr lang="en-US" sz="2190" b="1" dirty="0">
                        <a:solidFill>
                          <a:schemeClr val="tx1"/>
                        </a:solidFill>
                      </a:rPr>
                      <a:t>.</a:t>
                    </a:r>
                    <a:endParaRPr lang="en-IN" sz="2190" b="1" dirty="0">
                      <a:solidFill>
                        <a:schemeClr val="tx1"/>
                      </a:solidFill>
                    </a:endParaRPr>
                  </a:p>
                </p:txBody>
              </p:sp>
              <p:sp>
                <p:nvSpPr>
                  <p:cNvPr id="41" name="Rectangle: Rounded Corners 40">
                    <a:extLst>
                      <a:ext uri="{FF2B5EF4-FFF2-40B4-BE49-F238E27FC236}">
                        <a16:creationId xmlns:a16="http://schemas.microsoft.com/office/drawing/2014/main" id="{063A3B93-D620-CCFE-0B85-427AE47D55E7}"/>
                      </a:ext>
                    </a:extLst>
                  </p:cNvPr>
                  <p:cNvSpPr/>
                  <p:nvPr/>
                </p:nvSpPr>
                <p:spPr>
                  <a:xfrm>
                    <a:off x="14518979" y="11997620"/>
                    <a:ext cx="4271175" cy="294411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90" b="1" u="sng" dirty="0">
                      <a:solidFill>
                        <a:schemeClr val="tx1"/>
                      </a:solidFill>
                      <a:latin typeface="Times New Roman" panose="02020603050405020304" pitchFamily="18" charset="0"/>
                      <a:cs typeface="Times New Roman" panose="02020603050405020304" pitchFamily="18" charset="0"/>
                    </a:endParaRPr>
                  </a:p>
                  <a:p>
                    <a:pPr algn="ctr"/>
                    <a:r>
                      <a:rPr lang="en-US" sz="2190" b="1" u="sng" dirty="0">
                        <a:solidFill>
                          <a:schemeClr val="tx1"/>
                        </a:solidFill>
                        <a:latin typeface="Times New Roman" panose="02020603050405020304" pitchFamily="18" charset="0"/>
                        <a:cs typeface="Times New Roman" panose="02020603050405020304" pitchFamily="18" charset="0"/>
                      </a:rPr>
                      <a:t>Data Cleaning: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Remove or correct any errors or inconsistencies in the collected data to ensure data quality.</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Depending on the dataset, search for duplicate rows using all or a subset of the columns.</a:t>
                    </a:r>
                  </a:p>
                  <a:p>
                    <a:pPr marL="285750" indent="-285750" algn="ctr">
                      <a:buFont typeface="Wingdings" panose="05000000000000000000" pitchFamily="2" charset="2"/>
                      <a:buChar char="§"/>
                    </a:pPr>
                    <a:endParaRPr lang="en-IN" sz="2190" b="1" dirty="0">
                      <a:solidFill>
                        <a:schemeClr val="tx1"/>
                      </a:solidFill>
                    </a:endParaRPr>
                  </a:p>
                </p:txBody>
              </p:sp>
            </p:grpSp>
            <p:sp>
              <p:nvSpPr>
                <p:cNvPr id="34" name="Rectangle: Rounded Corners 33">
                  <a:extLst>
                    <a:ext uri="{FF2B5EF4-FFF2-40B4-BE49-F238E27FC236}">
                      <a16:creationId xmlns:a16="http://schemas.microsoft.com/office/drawing/2014/main" id="{3EE92BBC-DB73-C1CD-E41F-25E6B01C4D70}"/>
                    </a:ext>
                  </a:extLst>
                </p:cNvPr>
                <p:cNvSpPr/>
                <p:nvPr/>
              </p:nvSpPr>
              <p:spPr>
                <a:xfrm>
                  <a:off x="11740690" y="9673624"/>
                  <a:ext cx="4303460" cy="2749823"/>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Data Preprocessing:</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missing values: Impute missing values using mean, median, or mode.</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Handle outliers: Identify and handle outliers using techniques like Z-score, IQR, or removing them.</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BA05BD59-EE0E-6C94-3629-9FA527C8DC78}"/>
                    </a:ext>
                  </a:extLst>
                </p:cNvPr>
                <p:cNvSpPr/>
                <p:nvPr/>
              </p:nvSpPr>
              <p:spPr>
                <a:xfrm>
                  <a:off x="17061250" y="9646801"/>
                  <a:ext cx="4291972" cy="2971131"/>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LSTM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logistic regression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accuracy, precision, recall, and F1 score to measure the model's effectiveness.</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30" name="Rectangle: Rounded Corners 29">
                <a:extLst>
                  <a:ext uri="{FF2B5EF4-FFF2-40B4-BE49-F238E27FC236}">
                    <a16:creationId xmlns:a16="http://schemas.microsoft.com/office/drawing/2014/main" id="{FFD72C61-C4A2-0F35-47B5-0F99C9AE0713}"/>
                  </a:ext>
                </a:extLst>
              </p:cNvPr>
              <p:cNvSpPr/>
              <p:nvPr/>
            </p:nvSpPr>
            <p:spPr>
              <a:xfrm>
                <a:off x="16635686" y="13098048"/>
                <a:ext cx="4403049" cy="250475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GBM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Define the decision tree model.</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Train the model using the training set.</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Calculate performance metrics such as accuracy, precision, recall, and F1 score.</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F7AAFB92-B37D-5DA0-FD94-C2041BC0EE5B}"/>
                  </a:ext>
                </a:extLst>
              </p:cNvPr>
              <p:cNvSpPr/>
              <p:nvPr/>
            </p:nvSpPr>
            <p:spPr>
              <a:xfrm>
                <a:off x="11410177" y="13080374"/>
                <a:ext cx="4516165" cy="2542717"/>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Summarize the findings from the analysis.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 Conclude the effectiveness of Logistic Regression and Decision Tree algorithms in predicting perpetration attacks.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A9DFBBD5-B776-EFE5-DE55-67C3FD312ADD}"/>
                  </a:ext>
                </a:extLst>
              </p:cNvPr>
              <p:cNvSpPr/>
              <p:nvPr/>
            </p:nvSpPr>
            <p:spPr>
              <a:xfrm>
                <a:off x="6162664" y="13181944"/>
                <a:ext cx="4260893" cy="2425646"/>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u="sng" dirty="0">
                    <a:solidFill>
                      <a:schemeClr val="tx1"/>
                    </a:solidFill>
                    <a:latin typeface="Times New Roman" panose="02020603050405020304" pitchFamily="18" charset="0"/>
                    <a:cs typeface="Times New Roman" panose="02020603050405020304" pitchFamily="18" charset="0"/>
                  </a:rPr>
                  <a:t>Results:</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Data was analyzed and used Logistic Regression in comparison with the Decision Tree Algorithm.</a:t>
                </a:r>
              </a:p>
              <a:p>
                <a:pPr marL="285750" indent="-285750" algn="just">
                  <a:buFont typeface="Wingdings" panose="05000000000000000000" pitchFamily="2" charset="2"/>
                  <a:buChar char="§"/>
                </a:pPr>
                <a:r>
                  <a:rPr lang="en-US" sz="2190" b="1" dirty="0">
                    <a:solidFill>
                      <a:schemeClr val="tx1"/>
                    </a:solidFill>
                    <a:latin typeface="Times New Roman" panose="02020603050405020304" pitchFamily="18" charset="0"/>
                    <a:cs typeface="Times New Roman" panose="02020603050405020304" pitchFamily="18" charset="0"/>
                  </a:rPr>
                  <a:t>Accuracy of 85 percent. </a:t>
                </a:r>
                <a:endParaRPr lang="en-IN" sz="2190" b="1" dirty="0">
                  <a:solidFill>
                    <a:schemeClr val="tx1"/>
                  </a:solidFill>
                  <a:latin typeface="Times New Roman" panose="02020603050405020304" pitchFamily="18" charset="0"/>
                  <a:cs typeface="Times New Roman" panose="02020603050405020304" pitchFamily="18" charset="0"/>
                </a:endParaRPr>
              </a:p>
            </p:txBody>
          </p:sp>
        </p:grpSp>
        <p:sp>
          <p:nvSpPr>
            <p:cNvPr id="17" name="Arrow: Right 16">
              <a:extLst>
                <a:ext uri="{FF2B5EF4-FFF2-40B4-BE49-F238E27FC236}">
                  <a16:creationId xmlns:a16="http://schemas.microsoft.com/office/drawing/2014/main" id="{A5E54D6F-B7A8-07BD-4B93-542607FB0362}"/>
                </a:ext>
              </a:extLst>
            </p:cNvPr>
            <p:cNvSpPr/>
            <p:nvPr/>
          </p:nvSpPr>
          <p:spPr>
            <a:xfrm rot="19292581">
              <a:off x="5184453" y="12121662"/>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18" name="Arrow: Right 17">
              <a:extLst>
                <a:ext uri="{FF2B5EF4-FFF2-40B4-BE49-F238E27FC236}">
                  <a16:creationId xmlns:a16="http://schemas.microsoft.com/office/drawing/2014/main" id="{BE575E96-0352-4064-CAF2-9F973CBF12FE}"/>
                </a:ext>
              </a:extLst>
            </p:cNvPr>
            <p:cNvSpPr/>
            <p:nvPr/>
          </p:nvSpPr>
          <p:spPr>
            <a:xfrm>
              <a:off x="10496142" y="11194505"/>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1" name="Arrow: Right 20">
              <a:extLst>
                <a:ext uri="{FF2B5EF4-FFF2-40B4-BE49-F238E27FC236}">
                  <a16:creationId xmlns:a16="http://schemas.microsoft.com/office/drawing/2014/main" id="{E154A924-0847-0373-58BD-DAEBCA8BEFF1}"/>
                </a:ext>
              </a:extLst>
            </p:cNvPr>
            <p:cNvSpPr/>
            <p:nvPr/>
          </p:nvSpPr>
          <p:spPr>
            <a:xfrm>
              <a:off x="15947374" y="11181611"/>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7" name="Arrow: Right 26">
              <a:extLst>
                <a:ext uri="{FF2B5EF4-FFF2-40B4-BE49-F238E27FC236}">
                  <a16:creationId xmlns:a16="http://schemas.microsoft.com/office/drawing/2014/main" id="{A4CB8292-C4F2-428E-9D27-FB3D84A736AC}"/>
                </a:ext>
              </a:extLst>
            </p:cNvPr>
            <p:cNvSpPr/>
            <p:nvPr/>
          </p:nvSpPr>
          <p:spPr>
            <a:xfrm rot="10800000">
              <a:off x="15880300" y="14047667"/>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sp>
          <p:nvSpPr>
            <p:cNvPr id="28" name="Arrow: Right 27">
              <a:extLst>
                <a:ext uri="{FF2B5EF4-FFF2-40B4-BE49-F238E27FC236}">
                  <a16:creationId xmlns:a16="http://schemas.microsoft.com/office/drawing/2014/main" id="{94F82ED5-391F-ADF7-7703-96702A305208}"/>
                </a:ext>
              </a:extLst>
            </p:cNvPr>
            <p:cNvSpPr/>
            <p:nvPr/>
          </p:nvSpPr>
          <p:spPr>
            <a:xfrm rot="10800000">
              <a:off x="10536624" y="14064114"/>
              <a:ext cx="688312" cy="54562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90" b="1"/>
            </a:p>
          </p:txBody>
        </p:sp>
      </p:grpSp>
      <p:sp>
        <p:nvSpPr>
          <p:cNvPr id="62" name="TextBox 61">
            <a:extLst>
              <a:ext uri="{FF2B5EF4-FFF2-40B4-BE49-F238E27FC236}">
                <a16:creationId xmlns:a16="http://schemas.microsoft.com/office/drawing/2014/main" id="{74F32A9A-2E21-A7FC-3546-6E844B40A4E4}"/>
              </a:ext>
            </a:extLst>
          </p:cNvPr>
          <p:cNvSpPr txBox="1"/>
          <p:nvPr/>
        </p:nvSpPr>
        <p:spPr>
          <a:xfrm>
            <a:off x="1099554" y="14639778"/>
            <a:ext cx="44037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Stock Market Prediction</a:t>
            </a:r>
          </a:p>
        </p:txBody>
      </p:sp>
      <p:graphicFrame>
        <p:nvGraphicFramePr>
          <p:cNvPr id="42" name="Table 41">
            <a:extLst>
              <a:ext uri="{FF2B5EF4-FFF2-40B4-BE49-F238E27FC236}">
                <a16:creationId xmlns:a16="http://schemas.microsoft.com/office/drawing/2014/main" id="{DD5D55E3-AEF1-76DE-80B7-088ACBC8BD27}"/>
              </a:ext>
            </a:extLst>
          </p:cNvPr>
          <p:cNvGraphicFramePr>
            <a:graphicFrameLocks noGrp="1"/>
          </p:cNvGraphicFramePr>
          <p:nvPr>
            <p:extLst>
              <p:ext uri="{D42A27DB-BD31-4B8C-83A1-F6EECF244321}">
                <p14:modId xmlns:p14="http://schemas.microsoft.com/office/powerpoint/2010/main" val="121806457"/>
              </p:ext>
            </p:extLst>
          </p:nvPr>
        </p:nvGraphicFramePr>
        <p:xfrm>
          <a:off x="9545878" y="16572999"/>
          <a:ext cx="11297751" cy="4806653"/>
        </p:xfrm>
        <a:graphic>
          <a:graphicData uri="http://schemas.openxmlformats.org/drawingml/2006/table">
            <a:tbl>
              <a:tblPr firstRow="1" bandRow="1">
                <a:tableStyleId>{21E4AEA4-8DFA-4A89-87EB-49C32662AFE0}</a:tableStyleId>
              </a:tblPr>
              <a:tblGrid>
                <a:gridCol w="2045868">
                  <a:extLst>
                    <a:ext uri="{9D8B030D-6E8A-4147-A177-3AD203B41FA5}">
                      <a16:colId xmlns:a16="http://schemas.microsoft.com/office/drawing/2014/main" val="3139554694"/>
                    </a:ext>
                  </a:extLst>
                </a:gridCol>
                <a:gridCol w="883496">
                  <a:extLst>
                    <a:ext uri="{9D8B030D-6E8A-4147-A177-3AD203B41FA5}">
                      <a16:colId xmlns:a16="http://schemas.microsoft.com/office/drawing/2014/main" val="659047338"/>
                    </a:ext>
                  </a:extLst>
                </a:gridCol>
                <a:gridCol w="802890">
                  <a:extLst>
                    <a:ext uri="{9D8B030D-6E8A-4147-A177-3AD203B41FA5}">
                      <a16:colId xmlns:a16="http://schemas.microsoft.com/office/drawing/2014/main" val="1536666529"/>
                    </a:ext>
                  </a:extLst>
                </a:gridCol>
                <a:gridCol w="846281">
                  <a:extLst>
                    <a:ext uri="{9D8B030D-6E8A-4147-A177-3AD203B41FA5}">
                      <a16:colId xmlns:a16="http://schemas.microsoft.com/office/drawing/2014/main" val="1073940890"/>
                    </a:ext>
                  </a:extLst>
                </a:gridCol>
                <a:gridCol w="600842">
                  <a:extLst>
                    <a:ext uri="{9D8B030D-6E8A-4147-A177-3AD203B41FA5}">
                      <a16:colId xmlns:a16="http://schemas.microsoft.com/office/drawing/2014/main" val="1176686318"/>
                    </a:ext>
                  </a:extLst>
                </a:gridCol>
                <a:gridCol w="911574">
                  <a:extLst>
                    <a:ext uri="{9D8B030D-6E8A-4147-A177-3AD203B41FA5}">
                      <a16:colId xmlns:a16="http://schemas.microsoft.com/office/drawing/2014/main" val="1424198160"/>
                    </a:ext>
                  </a:extLst>
                </a:gridCol>
                <a:gridCol w="1209458">
                  <a:extLst>
                    <a:ext uri="{9D8B030D-6E8A-4147-A177-3AD203B41FA5}">
                      <a16:colId xmlns:a16="http://schemas.microsoft.com/office/drawing/2014/main" val="4147596615"/>
                    </a:ext>
                  </a:extLst>
                </a:gridCol>
                <a:gridCol w="1169313">
                  <a:extLst>
                    <a:ext uri="{9D8B030D-6E8A-4147-A177-3AD203B41FA5}">
                      <a16:colId xmlns:a16="http://schemas.microsoft.com/office/drawing/2014/main" val="2323943229"/>
                    </a:ext>
                  </a:extLst>
                </a:gridCol>
                <a:gridCol w="1345660">
                  <a:extLst>
                    <a:ext uri="{9D8B030D-6E8A-4147-A177-3AD203B41FA5}">
                      <a16:colId xmlns:a16="http://schemas.microsoft.com/office/drawing/2014/main" val="2321481982"/>
                    </a:ext>
                  </a:extLst>
                </a:gridCol>
                <a:gridCol w="1482369">
                  <a:extLst>
                    <a:ext uri="{9D8B030D-6E8A-4147-A177-3AD203B41FA5}">
                      <a16:colId xmlns:a16="http://schemas.microsoft.com/office/drawing/2014/main" val="1971259608"/>
                    </a:ext>
                  </a:extLst>
                </a:gridCol>
              </a:tblGrid>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2190" dirty="0" err="1">
                          <a:latin typeface="Times New Roman" panose="02020603050405020304" pitchFamily="18" charset="0"/>
                          <a:cs typeface="Times New Roman" panose="02020603050405020304" pitchFamily="18" charset="0"/>
                        </a:rPr>
                        <a:t>Levene’s</a:t>
                      </a:r>
                      <a:r>
                        <a:rPr lang="en-US" sz="2190" dirty="0">
                          <a:latin typeface="Times New Roman" panose="02020603050405020304" pitchFamily="18" charset="0"/>
                          <a:cs typeface="Times New Roman" panose="02020603050405020304" pitchFamily="18" charset="0"/>
                        </a:rPr>
                        <a:t> Test  for equality of  variance </a:t>
                      </a:r>
                      <a:endParaRPr lang="en-IN" sz="219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l" defTabSz="2159996" rtl="0" eaLnBrk="1" latinLnBrk="0" hangingPunct="1"/>
                      <a:endParaRPr lang="en-IN" sz="2190" b="1" kern="1200" dirty="0">
                        <a:solidFill>
                          <a:schemeClr val="lt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3">
                  <a:txBody>
                    <a:bodyPr/>
                    <a:lstStyle/>
                    <a:p>
                      <a:pPr algn="ctr"/>
                      <a:r>
                        <a:rPr lang="en-US" sz="2190" b="1" dirty="0">
                          <a:latin typeface="Times New Roman" panose="02020603050405020304" pitchFamily="18" charset="0"/>
                          <a:cs typeface="Times New Roman" panose="02020603050405020304" pitchFamily="18" charset="0"/>
                        </a:rPr>
                        <a:t>T- test for equality of means</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tc gridSpan="2">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sz="219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2492694"/>
                  </a:ext>
                </a:extLst>
              </a:tr>
              <a:tr h="1006945">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T</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DF</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Sig</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Mean</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STD.</a:t>
                      </a:r>
                    </a:p>
                    <a:p>
                      <a:pPr algn="ctr"/>
                      <a:r>
                        <a:rPr lang="en-US" sz="2190" b="1" dirty="0">
                          <a:latin typeface="Times New Roman" panose="02020603050405020304" pitchFamily="18" charset="0"/>
                          <a:cs typeface="Times New Roman" panose="02020603050405020304" pitchFamily="18" charset="0"/>
                        </a:rPr>
                        <a:t>Error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Lower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Upper</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8188437"/>
                  </a:ext>
                </a:extLst>
              </a:tr>
              <a:tr h="1211380">
                <a:tc>
                  <a:txBody>
                    <a:bodyPr/>
                    <a:lstStyle/>
                    <a:p>
                      <a:pPr algn="ctr"/>
                      <a:r>
                        <a:rPr lang="en-US" sz="2190" b="1" dirty="0">
                          <a:latin typeface="Times New Roman" panose="02020603050405020304" pitchFamily="18" charset="0"/>
                          <a:cs typeface="Times New Roman" panose="02020603050405020304" pitchFamily="18" charset="0"/>
                        </a:rPr>
                        <a:t>Equal variance</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.787</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.361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18</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.05039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.10961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4926128"/>
                  </a:ext>
                </a:extLst>
              </a:tr>
              <a:tr h="1581383">
                <a:tc>
                  <a:txBody>
                    <a:bodyPr/>
                    <a:lstStyle/>
                    <a:p>
                      <a:pPr algn="ctr"/>
                      <a:r>
                        <a:rPr lang="en-US" sz="2190" b="1" dirty="0">
                          <a:latin typeface="Times New Roman" panose="02020603050405020304" pitchFamily="18" charset="0"/>
                          <a:cs typeface="Times New Roman" panose="02020603050405020304" pitchFamily="18" charset="0"/>
                        </a:rPr>
                        <a:t>Equal variance not  </a:t>
                      </a:r>
                    </a:p>
                    <a:p>
                      <a:pPr algn="ctr"/>
                      <a:r>
                        <a:rPr lang="en-US" sz="2190" b="1" dirty="0">
                          <a:latin typeface="Times New Roman" panose="02020603050405020304" pitchFamily="18" charset="0"/>
                          <a:cs typeface="Times New Roman" panose="02020603050405020304" pitchFamily="18" charset="0"/>
                        </a:rPr>
                        <a:t>assumed</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5.676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16</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&lt;.001</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0.8000</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.01409</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.05025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90" b="1" dirty="0">
                          <a:latin typeface="Times New Roman" panose="02020603050405020304" pitchFamily="18" charset="0"/>
                          <a:cs typeface="Times New Roman" panose="02020603050405020304" pitchFamily="18" charset="0"/>
                        </a:rPr>
                        <a:t>.10975</a:t>
                      </a:r>
                      <a:endParaRPr lang="en-IN" sz="219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713907"/>
                  </a:ext>
                </a:extLst>
              </a:tr>
            </a:tbl>
          </a:graphicData>
        </a:graphic>
      </p:graphicFrame>
      <p:sp>
        <p:nvSpPr>
          <p:cNvPr id="44" name="TextBox 43">
            <a:extLst>
              <a:ext uri="{FF2B5EF4-FFF2-40B4-BE49-F238E27FC236}">
                <a16:creationId xmlns:a16="http://schemas.microsoft.com/office/drawing/2014/main" id="{4850E930-72CD-8C8C-CE25-3A1DFB9CB3D1}"/>
              </a:ext>
            </a:extLst>
          </p:cNvPr>
          <p:cNvSpPr txBox="1"/>
          <p:nvPr/>
        </p:nvSpPr>
        <p:spPr>
          <a:xfrm>
            <a:off x="13201715" y="21406432"/>
            <a:ext cx="4825873" cy="429348"/>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Table 1: Independent Sample Test</a:t>
            </a:r>
            <a:endParaRPr lang="en-IN" sz="2190" b="1" dirty="0">
              <a:latin typeface="Times New Roman" panose="02020603050405020304" pitchFamily="18" charset="0"/>
              <a:cs typeface="Times New Roman" panose="02020603050405020304" pitchFamily="18" charset="0"/>
            </a:endParaRPr>
          </a:p>
        </p:txBody>
      </p:sp>
      <p:sp>
        <p:nvSpPr>
          <p:cNvPr id="15" name="Arrow: Curved Left 14">
            <a:extLst>
              <a:ext uri="{FF2B5EF4-FFF2-40B4-BE49-F238E27FC236}">
                <a16:creationId xmlns:a16="http://schemas.microsoft.com/office/drawing/2014/main" id="{94CD06DE-BB9B-A5EA-F247-830E268B0A47}"/>
              </a:ext>
            </a:extLst>
          </p:cNvPr>
          <p:cNvSpPr/>
          <p:nvPr/>
        </p:nvSpPr>
        <p:spPr>
          <a:xfrm>
            <a:off x="20810938" y="11740134"/>
            <a:ext cx="560652" cy="1642217"/>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IN" dirty="0">
              <a:solidFill>
                <a:schemeClr val="tx1"/>
              </a:solidFill>
            </a:endParaRPr>
          </a:p>
        </p:txBody>
      </p:sp>
      <p:pic>
        <p:nvPicPr>
          <p:cNvPr id="48" name="Google Shape;111;p13">
            <a:extLst>
              <a:ext uri="{FF2B5EF4-FFF2-40B4-BE49-F238E27FC236}">
                <a16:creationId xmlns:a16="http://schemas.microsoft.com/office/drawing/2014/main" id="{039DCBCD-C104-2808-5185-064AECAE76F0}"/>
              </a:ext>
            </a:extLst>
          </p:cNvPr>
          <p:cNvPicPr>
            <a:picLocks/>
          </p:cNvPicPr>
          <p:nvPr/>
        </p:nvPicPr>
        <p:blipFill>
          <a:blip r:embed="rId3">
            <a:alphaModFix/>
          </a:blip>
          <a:stretch>
            <a:fillRect/>
          </a:stretch>
        </p:blipFill>
        <p:spPr>
          <a:xfrm>
            <a:off x="319836" y="16380918"/>
            <a:ext cx="7675302" cy="4998299"/>
          </a:xfrm>
          <a:prstGeom prst="rect">
            <a:avLst/>
          </a:prstGeom>
          <a:noFill/>
          <a:ln>
            <a:noFill/>
          </a:ln>
        </p:spPr>
      </p:pic>
      <p:pic>
        <p:nvPicPr>
          <p:cNvPr id="1034" name="Picture 10" descr="Phases of Stock Price Prediction Model | Download Scientific Diagram">
            <a:extLst>
              <a:ext uri="{FF2B5EF4-FFF2-40B4-BE49-F238E27FC236}">
                <a16:creationId xmlns:a16="http://schemas.microsoft.com/office/drawing/2014/main" id="{A56BCD70-6EF4-5840-772B-D32A5A211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1610" y="4265678"/>
            <a:ext cx="3919217" cy="4615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TotalTime>
  <Words>904</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Dhanush Kumar</cp:lastModifiedBy>
  <cp:revision>77</cp:revision>
  <dcterms:created xsi:type="dcterms:W3CDTF">2023-04-19T08:35:00Z</dcterms:created>
  <dcterms:modified xsi:type="dcterms:W3CDTF">2024-04-17T14:46:36Z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