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3" r:id="rId9"/>
    <p:sldId id="268" r:id="rId10"/>
    <p:sldId id="264" r:id="rId11"/>
    <p:sldId id="265" r:id="rId12"/>
    <p:sldId id="269" r:id="rId13"/>
    <p:sldId id="270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59" autoAdjust="0"/>
    <p:restoredTop sz="95124"/>
  </p:normalViewPr>
  <p:slideViewPr>
    <p:cSldViewPr snapToGrid="0">
      <p:cViewPr varScale="1">
        <p:scale>
          <a:sx n="93" d="100"/>
          <a:sy n="93" d="100"/>
        </p:scale>
        <p:origin x="240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C7F53C-5A59-2E42-96D2-07BF9F9D3C00}" type="datetimeFigureOut">
              <a:rPr lang="it-IT" smtClean="0"/>
              <a:t>09/03/23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94895-DCB4-DF4B-9E51-BE8212ECEF5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0410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Show countries </a:t>
            </a:r>
            <a:r>
              <a:rPr lang="it-IT" dirty="0" err="1"/>
              <a:t>emissions</a:t>
            </a:r>
            <a:r>
              <a:rPr lang="it-IT" dirty="0"/>
              <a:t> for the </a:t>
            </a:r>
            <a:r>
              <a:rPr lang="it-IT" dirty="0" err="1"/>
              <a:t>main</a:t>
            </a:r>
            <a:r>
              <a:rPr lang="it-IT" dirty="0"/>
              <a:t> </a:t>
            </a:r>
            <a:r>
              <a:rPr lang="it-IT" dirty="0" err="1"/>
              <a:t>ones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94895-DCB4-DF4B-9E51-BE8212ECEF55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28748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3/9/23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4" descr="A person holding a globe">
            <a:extLst>
              <a:ext uri="{FF2B5EF4-FFF2-40B4-BE49-F238E27FC236}">
                <a16:creationId xmlns:a16="http://schemas.microsoft.com/office/drawing/2014/main" id="{DE65368E-B1CC-D152-097E-8B91283D26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46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4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slide1">
            <a:extLst>
              <a:ext uri="{FF2B5EF4-FFF2-40B4-BE49-F238E27FC236}">
                <a16:creationId xmlns:a16="http://schemas.microsoft.com/office/drawing/2014/main" id="{B086A1BD-FC89-4C38-8E32-3E530B76C4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it-IT" sz="40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Predict</a:t>
            </a:r>
            <a:r>
              <a:rPr lang="it-IT" sz="4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the future of </a:t>
            </a:r>
            <a:r>
              <a:rPr lang="it-IT" sz="40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our</a:t>
            </a:r>
            <a:r>
              <a:rPr lang="it-IT" sz="4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world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2693AAED-9718-48B5-B6E2-0450251AB2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it-IT" sz="2000" dirty="0">
                <a:latin typeface="Kaiti SC" panose="02010600040101010101" pitchFamily="2" charset="-122"/>
                <a:ea typeface="Kaiti SC" panose="02010600040101010101" pitchFamily="2" charset="-122"/>
                <a:cs typeface="Katari" pitchFamily="2" charset="0"/>
              </a:rPr>
              <a:t>A ML-</a:t>
            </a:r>
            <a:r>
              <a:rPr lang="it-IT" sz="2000" dirty="0" err="1">
                <a:latin typeface="Kaiti SC" panose="02010600040101010101" pitchFamily="2" charset="-122"/>
                <a:ea typeface="Kaiti SC" panose="02010600040101010101" pitchFamily="2" charset="-122"/>
                <a:cs typeface="Katari" pitchFamily="2" charset="0"/>
              </a:rPr>
              <a:t>based</a:t>
            </a:r>
            <a:r>
              <a:rPr lang="it-IT" sz="2000" dirty="0">
                <a:latin typeface="Kaiti SC" panose="02010600040101010101" pitchFamily="2" charset="-122"/>
                <a:ea typeface="Kaiti SC" panose="02010600040101010101" pitchFamily="2" charset="-122"/>
                <a:cs typeface="Katari" pitchFamily="2" charset="0"/>
              </a:rPr>
              <a:t> time </a:t>
            </a:r>
            <a:r>
              <a:rPr lang="it-IT" sz="2000" dirty="0" err="1">
                <a:latin typeface="Kaiti SC" panose="02010600040101010101" pitchFamily="2" charset="-122"/>
                <a:ea typeface="Kaiti SC" panose="02010600040101010101" pitchFamily="2" charset="-122"/>
                <a:cs typeface="Katari" pitchFamily="2" charset="0"/>
              </a:rPr>
              <a:t>series</a:t>
            </a:r>
            <a:r>
              <a:rPr lang="it-IT" sz="2000" dirty="0">
                <a:latin typeface="Kaiti SC" panose="02010600040101010101" pitchFamily="2" charset="-122"/>
                <a:ea typeface="Kaiti SC" panose="02010600040101010101" pitchFamily="2" charset="-122"/>
                <a:cs typeface="Katari" pitchFamily="2" charset="0"/>
              </a:rPr>
              <a:t> forecasting for carbon </a:t>
            </a:r>
            <a:r>
              <a:rPr lang="it-IT" sz="2000" dirty="0" err="1">
                <a:latin typeface="Kaiti SC" panose="02010600040101010101" pitchFamily="2" charset="-122"/>
                <a:ea typeface="Kaiti SC" panose="02010600040101010101" pitchFamily="2" charset="-122"/>
                <a:cs typeface="Katari" pitchFamily="2" charset="0"/>
              </a:rPr>
              <a:t>emissions</a:t>
            </a:r>
            <a:endParaRPr lang="it-IT" sz="2000" dirty="0">
              <a:latin typeface="Kaiti SC" panose="02010600040101010101" pitchFamily="2" charset="-122"/>
              <a:ea typeface="Kaiti SC" panose="02010600040101010101" pitchFamily="2" charset="-122"/>
              <a:cs typeface="Katari" pitchFamily="2" charset="0"/>
            </a:endParaRPr>
          </a:p>
        </p:txBody>
      </p:sp>
      <p:cxnSp>
        <p:nvCxnSpPr>
          <p:cNvPr id="15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1">
            <a:extLst>
              <a:ext uri="{FF2B5EF4-FFF2-40B4-BE49-F238E27FC236}">
                <a16:creationId xmlns:a16="http://schemas.microsoft.com/office/drawing/2014/main" id="{5D8D5081-F13E-F398-B063-777A5CFAE527}"/>
              </a:ext>
            </a:extLst>
          </p:cNvPr>
          <p:cNvSpPr txBox="1">
            <a:spLocks/>
          </p:cNvSpPr>
          <p:nvPr/>
        </p:nvSpPr>
        <p:spPr>
          <a:xfrm>
            <a:off x="7782910" y="6174706"/>
            <a:ext cx="4330262" cy="6832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200" dirty="0">
                <a:latin typeface="Kaiti SC" panose="02010600040101010101" pitchFamily="2" charset="-122"/>
                <a:ea typeface="Kaiti SC" panose="02010600040101010101" pitchFamily="2" charset="-122"/>
                <a:cs typeface="Katari" pitchFamily="2" charset="0"/>
              </a:rPr>
              <a:t>Danilo </a:t>
            </a:r>
            <a:r>
              <a:rPr lang="it-IT" sz="1200" dirty="0" err="1">
                <a:latin typeface="Kaiti SC" panose="02010600040101010101" pitchFamily="2" charset="-122"/>
                <a:ea typeface="Kaiti SC" panose="02010600040101010101" pitchFamily="2" charset="-122"/>
                <a:cs typeface="Katari" pitchFamily="2" charset="0"/>
              </a:rPr>
              <a:t>Giarlini</a:t>
            </a:r>
            <a:r>
              <a:rPr lang="it-IT" sz="1200" dirty="0">
                <a:latin typeface="Kaiti SC" panose="02010600040101010101" pitchFamily="2" charset="-122"/>
                <a:ea typeface="Kaiti SC" panose="02010600040101010101" pitchFamily="2" charset="-122"/>
                <a:cs typeface="Katari" pitchFamily="2" charset="0"/>
              </a:rPr>
              <a:t> &amp; </a:t>
            </a:r>
            <a:r>
              <a:rPr lang="it-IT" sz="1200" dirty="0" err="1">
                <a:latin typeface="Kaiti SC" panose="02010600040101010101" pitchFamily="2" charset="-122"/>
                <a:ea typeface="Kaiti SC" panose="02010600040101010101" pitchFamily="2" charset="-122"/>
                <a:cs typeface="Katari" pitchFamily="2" charset="0"/>
              </a:rPr>
              <a:t>Ajay</a:t>
            </a:r>
            <a:r>
              <a:rPr lang="it-IT" sz="1200" dirty="0">
                <a:latin typeface="Kaiti SC" panose="02010600040101010101" pitchFamily="2" charset="-122"/>
                <a:ea typeface="Kaiti SC" panose="02010600040101010101" pitchFamily="2" charset="-122"/>
                <a:cs typeface="Katari" pitchFamily="2" charset="0"/>
              </a:rPr>
              <a:t> Krishna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3C67F3F-CA73-5B02-1BB3-0B0BCCF756C4}"/>
              </a:ext>
            </a:extLst>
          </p:cNvPr>
          <p:cNvSpPr txBox="1"/>
          <p:nvPr/>
        </p:nvSpPr>
        <p:spPr>
          <a:xfrm>
            <a:off x="1670670" y="-91976"/>
            <a:ext cx="6012305" cy="1098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dirty="0">
                <a:latin typeface="Futura Medium" panose="020B0602020204020303" pitchFamily="34" charset="-79"/>
                <a:ea typeface="+mj-ea"/>
                <a:cs typeface="Futura Medium" panose="020B0602020204020303" pitchFamily="34" charset="-79"/>
              </a:rPr>
              <a:t>Japan</a:t>
            </a:r>
            <a:r>
              <a:rPr lang="en-US" sz="3200" kern="1200" dirty="0">
                <a:solidFill>
                  <a:schemeClr val="tx1"/>
                </a:solidFill>
                <a:latin typeface="Futura Medium" panose="020B0602020204020303" pitchFamily="34" charset="-79"/>
                <a:ea typeface="+mj-ea"/>
                <a:cs typeface="Futura Medium" panose="020B0602020204020303" pitchFamily="34" charset="-79"/>
              </a:rPr>
              <a:t> emissions forecasting</a:t>
            </a:r>
          </a:p>
        </p:txBody>
      </p:sp>
      <p:pic>
        <p:nvPicPr>
          <p:cNvPr id="7" name="slide4" descr="Japan">
            <a:extLst>
              <a:ext uri="{FF2B5EF4-FFF2-40B4-BE49-F238E27FC236}">
                <a16:creationId xmlns:a16="http://schemas.microsoft.com/office/drawing/2014/main" id="{7C3C724C-93AA-2517-CE2F-0C3993ED62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73" b="6808"/>
          <a:stretch/>
        </p:blipFill>
        <p:spPr>
          <a:xfrm>
            <a:off x="1139040" y="889307"/>
            <a:ext cx="10063057" cy="5563836"/>
          </a:xfrm>
          <a:prstGeom prst="rect">
            <a:avLst/>
          </a:prstGeom>
        </p:spPr>
      </p:pic>
      <p:grpSp>
        <p:nvGrpSpPr>
          <p:cNvPr id="8" name="Gruppo 7">
            <a:extLst>
              <a:ext uri="{FF2B5EF4-FFF2-40B4-BE49-F238E27FC236}">
                <a16:creationId xmlns:a16="http://schemas.microsoft.com/office/drawing/2014/main" id="{316E23D8-6A1F-E9EB-4033-E119138C2EC4}"/>
              </a:ext>
            </a:extLst>
          </p:cNvPr>
          <p:cNvGrpSpPr/>
          <p:nvPr/>
        </p:nvGrpSpPr>
        <p:grpSpPr>
          <a:xfrm>
            <a:off x="9435169" y="1801571"/>
            <a:ext cx="1422658" cy="771360"/>
            <a:chOff x="9435169" y="1801571"/>
            <a:chExt cx="1422658" cy="771360"/>
          </a:xfrm>
        </p:grpSpPr>
        <p:sp>
          <p:nvSpPr>
            <p:cNvPr id="3" name="CasellaDiTesto 2">
              <a:extLst>
                <a:ext uri="{FF2B5EF4-FFF2-40B4-BE49-F238E27FC236}">
                  <a16:creationId xmlns:a16="http://schemas.microsoft.com/office/drawing/2014/main" id="{DBAC3798-CE81-D6CE-BA0F-B4BE28D3C1C3}"/>
                </a:ext>
              </a:extLst>
            </p:cNvPr>
            <p:cNvSpPr txBox="1"/>
            <p:nvPr/>
          </p:nvSpPr>
          <p:spPr>
            <a:xfrm>
              <a:off x="9695992" y="2002585"/>
              <a:ext cx="11618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>
                  <a:latin typeface="Kaiti SC" panose="02010600040101010101" pitchFamily="2" charset="-122"/>
                  <a:ea typeface="Kaiti SC" panose="02010600040101010101" pitchFamily="2" charset="-122"/>
                </a:rPr>
                <a:t>43 % </a:t>
              </a:r>
            </a:p>
          </p:txBody>
        </p:sp>
        <p:sp>
          <p:nvSpPr>
            <p:cNvPr id="5" name="Freccia su 4">
              <a:extLst>
                <a:ext uri="{FF2B5EF4-FFF2-40B4-BE49-F238E27FC236}">
                  <a16:creationId xmlns:a16="http://schemas.microsoft.com/office/drawing/2014/main" id="{F521E0B8-6922-C4A9-C964-C78B982E1EF7}"/>
                </a:ext>
              </a:extLst>
            </p:cNvPr>
            <p:cNvSpPr/>
            <p:nvPr/>
          </p:nvSpPr>
          <p:spPr>
            <a:xfrm>
              <a:off x="9435169" y="1801571"/>
              <a:ext cx="272750" cy="771360"/>
            </a:xfrm>
            <a:prstGeom prst="up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</p:spTree>
    <p:extLst>
      <p:ext uri="{BB962C8B-B14F-4D97-AF65-F5344CB8AC3E}">
        <p14:creationId xmlns:p14="http://schemas.microsoft.com/office/powerpoint/2010/main" val="3449172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07F9EB7-B24D-B184-A2E9-422BE2506315}"/>
              </a:ext>
            </a:extLst>
          </p:cNvPr>
          <p:cNvSpPr txBox="1"/>
          <p:nvPr/>
        </p:nvSpPr>
        <p:spPr>
          <a:xfrm>
            <a:off x="1670670" y="-91976"/>
            <a:ext cx="6012305" cy="1098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dirty="0">
                <a:latin typeface="Futura Medium" panose="020B0602020204020303" pitchFamily="34" charset="-79"/>
                <a:ea typeface="+mj-ea"/>
                <a:cs typeface="Futura Medium" panose="020B0602020204020303" pitchFamily="34" charset="-79"/>
              </a:rPr>
              <a:t>Senegal</a:t>
            </a:r>
            <a:r>
              <a:rPr lang="en-US" sz="3200" kern="1200" dirty="0">
                <a:solidFill>
                  <a:schemeClr val="tx1"/>
                </a:solidFill>
                <a:latin typeface="Futura Medium" panose="020B0602020204020303" pitchFamily="34" charset="-79"/>
                <a:ea typeface="+mj-ea"/>
                <a:cs typeface="Futura Medium" panose="020B0602020204020303" pitchFamily="34" charset="-79"/>
              </a:rPr>
              <a:t> emissions forecasting</a:t>
            </a:r>
          </a:p>
        </p:txBody>
      </p:sp>
      <p:pic>
        <p:nvPicPr>
          <p:cNvPr id="7" name="slide5" descr="Senegal">
            <a:extLst>
              <a:ext uri="{FF2B5EF4-FFF2-40B4-BE49-F238E27FC236}">
                <a16:creationId xmlns:a16="http://schemas.microsoft.com/office/drawing/2014/main" id="{0552C540-4BF0-B270-E565-5E5BD3453A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67" b="7285"/>
          <a:stretch/>
        </p:blipFill>
        <p:spPr>
          <a:xfrm>
            <a:off x="1162050" y="743373"/>
            <a:ext cx="10221616" cy="5601868"/>
          </a:xfrm>
          <a:prstGeom prst="rect">
            <a:avLst/>
          </a:prstGeom>
        </p:spPr>
      </p:pic>
      <p:grpSp>
        <p:nvGrpSpPr>
          <p:cNvPr id="8" name="Gruppo 7">
            <a:extLst>
              <a:ext uri="{FF2B5EF4-FFF2-40B4-BE49-F238E27FC236}">
                <a16:creationId xmlns:a16="http://schemas.microsoft.com/office/drawing/2014/main" id="{5298BB3D-EE8C-DF91-9E35-12EE12C2CEB0}"/>
              </a:ext>
            </a:extLst>
          </p:cNvPr>
          <p:cNvGrpSpPr/>
          <p:nvPr/>
        </p:nvGrpSpPr>
        <p:grpSpPr>
          <a:xfrm>
            <a:off x="9485283" y="1992460"/>
            <a:ext cx="1422658" cy="771360"/>
            <a:chOff x="9485283" y="1992460"/>
            <a:chExt cx="1422658" cy="771360"/>
          </a:xfrm>
        </p:grpSpPr>
        <p:sp>
          <p:nvSpPr>
            <p:cNvPr id="2" name="CasellaDiTesto 1">
              <a:extLst>
                <a:ext uri="{FF2B5EF4-FFF2-40B4-BE49-F238E27FC236}">
                  <a16:creationId xmlns:a16="http://schemas.microsoft.com/office/drawing/2014/main" id="{F110F0ED-C61D-F3C9-CB45-30212E60EB59}"/>
                </a:ext>
              </a:extLst>
            </p:cNvPr>
            <p:cNvSpPr txBox="1"/>
            <p:nvPr/>
          </p:nvSpPr>
          <p:spPr>
            <a:xfrm>
              <a:off x="9746106" y="2193474"/>
              <a:ext cx="11618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>
                  <a:latin typeface="Kaiti SC" panose="02010600040101010101" pitchFamily="2" charset="-122"/>
                  <a:ea typeface="Kaiti SC" panose="02010600040101010101" pitchFamily="2" charset="-122"/>
                </a:rPr>
                <a:t>174 % </a:t>
              </a:r>
            </a:p>
          </p:txBody>
        </p:sp>
        <p:sp>
          <p:nvSpPr>
            <p:cNvPr id="4" name="Freccia su 3">
              <a:extLst>
                <a:ext uri="{FF2B5EF4-FFF2-40B4-BE49-F238E27FC236}">
                  <a16:creationId xmlns:a16="http://schemas.microsoft.com/office/drawing/2014/main" id="{FED7DC56-85E5-DC22-BF21-750AEBEBB1C3}"/>
                </a:ext>
              </a:extLst>
            </p:cNvPr>
            <p:cNvSpPr/>
            <p:nvPr/>
          </p:nvSpPr>
          <p:spPr>
            <a:xfrm>
              <a:off x="9485283" y="1992460"/>
              <a:ext cx="272750" cy="771360"/>
            </a:xfrm>
            <a:prstGeom prst="up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</p:spTree>
    <p:extLst>
      <p:ext uri="{BB962C8B-B14F-4D97-AF65-F5344CB8AC3E}">
        <p14:creationId xmlns:p14="http://schemas.microsoft.com/office/powerpoint/2010/main" val="1246908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F8477F1-3DC6-D810-68FC-CF7F3F437BEC}"/>
              </a:ext>
            </a:extLst>
          </p:cNvPr>
          <p:cNvSpPr txBox="1"/>
          <p:nvPr/>
        </p:nvSpPr>
        <p:spPr>
          <a:xfrm>
            <a:off x="1670670" y="-91976"/>
            <a:ext cx="6012305" cy="1098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dirty="0">
                <a:latin typeface="Futura Medium" panose="020B0602020204020303" pitchFamily="34" charset="-79"/>
                <a:ea typeface="+mj-ea"/>
                <a:cs typeface="Futura Medium" panose="020B0602020204020303" pitchFamily="34" charset="-79"/>
              </a:rPr>
              <a:t>India</a:t>
            </a:r>
            <a:r>
              <a:rPr lang="en-US" sz="3200" kern="1200" dirty="0">
                <a:solidFill>
                  <a:schemeClr val="tx1"/>
                </a:solidFill>
                <a:latin typeface="Futura Medium" panose="020B0602020204020303" pitchFamily="34" charset="-79"/>
                <a:ea typeface="+mj-ea"/>
                <a:cs typeface="Futura Medium" panose="020B0602020204020303" pitchFamily="34" charset="-79"/>
              </a:rPr>
              <a:t> emissions forecasting</a:t>
            </a:r>
          </a:p>
        </p:txBody>
      </p:sp>
      <p:pic>
        <p:nvPicPr>
          <p:cNvPr id="3" name="slide3" descr="India">
            <a:extLst>
              <a:ext uri="{FF2B5EF4-FFF2-40B4-BE49-F238E27FC236}">
                <a16:creationId xmlns:a16="http://schemas.microsoft.com/office/drawing/2014/main" id="{648F013E-BD6B-5115-6BAE-F7EDE93F07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30" b="5409"/>
          <a:stretch/>
        </p:blipFill>
        <p:spPr>
          <a:xfrm>
            <a:off x="1162050" y="706581"/>
            <a:ext cx="10317936" cy="5746561"/>
          </a:xfrm>
          <a:prstGeom prst="rect">
            <a:avLst/>
          </a:prstGeom>
        </p:spPr>
      </p:pic>
      <p:grpSp>
        <p:nvGrpSpPr>
          <p:cNvPr id="9" name="Gruppo 8">
            <a:extLst>
              <a:ext uri="{FF2B5EF4-FFF2-40B4-BE49-F238E27FC236}">
                <a16:creationId xmlns:a16="http://schemas.microsoft.com/office/drawing/2014/main" id="{6EA5741B-D411-4FB3-959C-89CC5EEC7B07}"/>
              </a:ext>
            </a:extLst>
          </p:cNvPr>
          <p:cNvGrpSpPr/>
          <p:nvPr/>
        </p:nvGrpSpPr>
        <p:grpSpPr>
          <a:xfrm>
            <a:off x="9690879" y="1674659"/>
            <a:ext cx="1392678" cy="771360"/>
            <a:chOff x="9963558" y="1793340"/>
            <a:chExt cx="1392678" cy="771360"/>
          </a:xfrm>
        </p:grpSpPr>
        <p:sp>
          <p:nvSpPr>
            <p:cNvPr id="4" name="CasellaDiTesto 3">
              <a:extLst>
                <a:ext uri="{FF2B5EF4-FFF2-40B4-BE49-F238E27FC236}">
                  <a16:creationId xmlns:a16="http://schemas.microsoft.com/office/drawing/2014/main" id="{9B359D5C-E3BE-7BFC-7A8B-6AA83CC2FD0C}"/>
                </a:ext>
              </a:extLst>
            </p:cNvPr>
            <p:cNvSpPr txBox="1"/>
            <p:nvPr/>
          </p:nvSpPr>
          <p:spPr>
            <a:xfrm>
              <a:off x="10194401" y="1994354"/>
              <a:ext cx="11618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>
                  <a:latin typeface="Kaiti SC" panose="02010600040101010101" pitchFamily="2" charset="-122"/>
                  <a:ea typeface="Kaiti SC" panose="02010600040101010101" pitchFamily="2" charset="-122"/>
                </a:rPr>
                <a:t>10 % </a:t>
              </a:r>
            </a:p>
          </p:txBody>
        </p:sp>
        <p:sp>
          <p:nvSpPr>
            <p:cNvPr id="5" name="Freccia su 4">
              <a:extLst>
                <a:ext uri="{FF2B5EF4-FFF2-40B4-BE49-F238E27FC236}">
                  <a16:creationId xmlns:a16="http://schemas.microsoft.com/office/drawing/2014/main" id="{BF5F0617-D60B-9232-C0E7-2F73E6AE4B20}"/>
                </a:ext>
              </a:extLst>
            </p:cNvPr>
            <p:cNvSpPr/>
            <p:nvPr/>
          </p:nvSpPr>
          <p:spPr>
            <a:xfrm>
              <a:off x="9963558" y="1793340"/>
              <a:ext cx="272750" cy="771360"/>
            </a:xfrm>
            <a:prstGeom prst="up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>
                <a:latin typeface="Kaiti SC" panose="02010600040101010101" pitchFamily="2" charset="-122"/>
                <a:ea typeface="Kaiti SC" panose="020106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510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lide2" descr="Global">
            <a:extLst>
              <a:ext uri="{FF2B5EF4-FFF2-40B4-BE49-F238E27FC236}">
                <a16:creationId xmlns:a16="http://schemas.microsoft.com/office/drawing/2014/main" id="{261B1B29-B383-5D13-4466-2BF772C507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64" b="3191"/>
          <a:stretch/>
        </p:blipFill>
        <p:spPr>
          <a:xfrm>
            <a:off x="1194069" y="884419"/>
            <a:ext cx="10093524" cy="5620597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4FCC3706-1022-AE9E-C28E-AAD7C4543866}"/>
              </a:ext>
            </a:extLst>
          </p:cNvPr>
          <p:cNvSpPr txBox="1"/>
          <p:nvPr/>
        </p:nvSpPr>
        <p:spPr>
          <a:xfrm>
            <a:off x="1670670" y="-91976"/>
            <a:ext cx="6012305" cy="1098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 dirty="0">
                <a:solidFill>
                  <a:schemeClr val="tx1"/>
                </a:solidFill>
                <a:latin typeface="Futura Medium" panose="020B0602020204020303" pitchFamily="34" charset="-79"/>
                <a:ea typeface="+mj-ea"/>
                <a:cs typeface="Futura Medium" panose="020B0602020204020303" pitchFamily="34" charset="-79"/>
              </a:rPr>
              <a:t>Global emissions forecasting</a:t>
            </a:r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3628AC7F-045D-CAB8-D7C0-B012A7F74BFF}"/>
              </a:ext>
            </a:extLst>
          </p:cNvPr>
          <p:cNvGrpSpPr/>
          <p:nvPr/>
        </p:nvGrpSpPr>
        <p:grpSpPr>
          <a:xfrm>
            <a:off x="9470857" y="2076772"/>
            <a:ext cx="1392678" cy="771360"/>
            <a:chOff x="9470857" y="2076772"/>
            <a:chExt cx="1392678" cy="771360"/>
          </a:xfrm>
        </p:grpSpPr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ECEAFE1B-E5CA-002D-C1FC-093257FADADB}"/>
                </a:ext>
              </a:extLst>
            </p:cNvPr>
            <p:cNvSpPr txBox="1"/>
            <p:nvPr/>
          </p:nvSpPr>
          <p:spPr>
            <a:xfrm>
              <a:off x="9701700" y="2277786"/>
              <a:ext cx="11618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>
                  <a:latin typeface="Kaiti SC" panose="02010600040101010101" pitchFamily="2" charset="-122"/>
                  <a:ea typeface="Kaiti SC" panose="02010600040101010101" pitchFamily="2" charset="-122"/>
                </a:rPr>
                <a:t>113 % </a:t>
              </a:r>
            </a:p>
          </p:txBody>
        </p:sp>
        <p:sp>
          <p:nvSpPr>
            <p:cNvPr id="8" name="Freccia su 7">
              <a:extLst>
                <a:ext uri="{FF2B5EF4-FFF2-40B4-BE49-F238E27FC236}">
                  <a16:creationId xmlns:a16="http://schemas.microsoft.com/office/drawing/2014/main" id="{F32A7528-F87C-E3F3-19B6-B09B11CD3352}"/>
                </a:ext>
              </a:extLst>
            </p:cNvPr>
            <p:cNvSpPr/>
            <p:nvPr/>
          </p:nvSpPr>
          <p:spPr>
            <a:xfrm>
              <a:off x="9470857" y="2076772"/>
              <a:ext cx="272750" cy="771360"/>
            </a:xfrm>
            <a:prstGeom prst="up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>
                <a:latin typeface="Kaiti SC" panose="02010600040101010101" pitchFamily="2" charset="-122"/>
                <a:ea typeface="Kaiti SC" panose="020106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8530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1" name="Rectangle 120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0" name="Picture 99" descr="Small plant growing on soil">
            <a:extLst>
              <a:ext uri="{FF2B5EF4-FFF2-40B4-BE49-F238E27FC236}">
                <a16:creationId xmlns:a16="http://schemas.microsoft.com/office/drawing/2014/main" id="{B459A3F8-DC6A-C929-8179-DF9349F920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23289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23" name="Rectangle 122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971B44E-5771-F378-29D3-84053516F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SO WHAT?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8" name="CasellaDiTesto 4">
            <a:extLst>
              <a:ext uri="{FF2B5EF4-FFF2-40B4-BE49-F238E27FC236}">
                <a16:creationId xmlns:a16="http://schemas.microsoft.com/office/drawing/2014/main" id="{83F2252F-2CBD-2797-519C-15D50075F85E}"/>
              </a:ext>
            </a:extLst>
          </p:cNvPr>
          <p:cNvSpPr txBox="1"/>
          <p:nvPr/>
        </p:nvSpPr>
        <p:spPr>
          <a:xfrm>
            <a:off x="371094" y="2718054"/>
            <a:ext cx="3438906" cy="32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0" i="0" dirty="0">
                <a:effectLst/>
                <a:latin typeface="Kaiti SC" panose="02010600040101010101" pitchFamily="2" charset="-122"/>
                <a:ea typeface="Kaiti SC" panose="02010600040101010101" pitchFamily="2" charset="-122"/>
              </a:rPr>
              <a:t>Collective and holistic action plan?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0" i="0" dirty="0">
                <a:effectLst/>
                <a:latin typeface="Kaiti SC" panose="02010600040101010101" pitchFamily="2" charset="-122"/>
                <a:ea typeface="Kaiti SC" panose="02010600040101010101" pitchFamily="2" charset="-122"/>
              </a:rPr>
              <a:t>Control our consumption?</a:t>
            </a:r>
            <a:endParaRPr lang="en-US" sz="1700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latin typeface="Kaiti SC" panose="02010600040101010101" pitchFamily="2" charset="-122"/>
                <a:ea typeface="Kaiti SC" panose="02010600040101010101" pitchFamily="2" charset="-122"/>
              </a:rPr>
              <a:t>E</a:t>
            </a:r>
            <a:r>
              <a:rPr lang="en-US" sz="1700" b="0" i="0" dirty="0">
                <a:effectLst/>
                <a:latin typeface="Kaiti SC" panose="02010600040101010101" pitchFamily="2" charset="-122"/>
                <a:ea typeface="Kaiti SC" panose="02010600040101010101" pitchFamily="2" charset="-122"/>
              </a:rPr>
              <a:t>co-friendly methods for transportation and energy?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 dirty="0">
                <a:latin typeface="Kaiti SC" panose="02010600040101010101" pitchFamily="2" charset="-122"/>
                <a:ea typeface="Kaiti SC" panose="02010600040101010101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723364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749EA5-47E2-6913-5EBD-D723B4407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it-IT" sz="28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Carbon </a:t>
            </a:r>
            <a:r>
              <a:rPr lang="it-IT" sz="28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emissions</a:t>
            </a:r>
            <a:endParaRPr lang="it-IT" sz="280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1EFF75C-A4DD-5749-8B7F-DEA1D7E80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3412219" cy="3560251"/>
          </a:xfrm>
        </p:spPr>
        <p:txBody>
          <a:bodyPr>
            <a:normAutofit/>
          </a:bodyPr>
          <a:lstStyle/>
          <a:p>
            <a:r>
              <a:rPr lang="it-IT" sz="1700" dirty="0">
                <a:latin typeface="Kaiti SC" panose="02010600040101010101" pitchFamily="2" charset="-122"/>
                <a:ea typeface="Kaiti SC" panose="02010600040101010101" pitchFamily="2" charset="-122"/>
                <a:cs typeface="Big Caslon Medium" panose="02000603090000020003" pitchFamily="2" charset="-79"/>
              </a:rPr>
              <a:t>CO2 and CO in the </a:t>
            </a:r>
            <a:r>
              <a:rPr lang="it-IT" sz="1700" dirty="0" err="1">
                <a:latin typeface="Kaiti SC" panose="02010600040101010101" pitchFamily="2" charset="-122"/>
                <a:ea typeface="Kaiti SC" panose="02010600040101010101" pitchFamily="2" charset="-122"/>
                <a:cs typeface="Big Caslon Medium" panose="02000603090000020003" pitchFamily="2" charset="-79"/>
              </a:rPr>
              <a:t>atmosphere</a:t>
            </a:r>
            <a:r>
              <a:rPr lang="it-IT" sz="1700" dirty="0">
                <a:latin typeface="Kaiti SC" panose="02010600040101010101" pitchFamily="2" charset="-122"/>
                <a:ea typeface="Kaiti SC" panose="02010600040101010101" pitchFamily="2" charset="-122"/>
                <a:cs typeface="Big Caslon Medium" panose="02000603090000020003" pitchFamily="2" charset="-79"/>
              </a:rPr>
              <a:t>, </a:t>
            </a:r>
            <a:r>
              <a:rPr lang="it-IT" sz="1700" dirty="0" err="1">
                <a:latin typeface="Kaiti SC" panose="02010600040101010101" pitchFamily="2" charset="-122"/>
                <a:ea typeface="Kaiti SC" panose="02010600040101010101" pitchFamily="2" charset="-122"/>
                <a:cs typeface="Big Caslon Medium" panose="02000603090000020003" pitchFamily="2" charset="-79"/>
              </a:rPr>
              <a:t>produced</a:t>
            </a:r>
            <a:r>
              <a:rPr lang="it-IT" sz="1700" dirty="0">
                <a:latin typeface="Kaiti SC" panose="02010600040101010101" pitchFamily="2" charset="-122"/>
                <a:ea typeface="Kaiti SC" panose="02010600040101010101" pitchFamily="2" charset="-122"/>
                <a:cs typeface="Big Caslon Medium" panose="02000603090000020003" pitchFamily="2" charset="-79"/>
              </a:rPr>
              <a:t> by</a:t>
            </a:r>
            <a:br>
              <a:rPr lang="it-IT" sz="1700" dirty="0">
                <a:latin typeface="Kaiti SC" panose="02010600040101010101" pitchFamily="2" charset="-122"/>
                <a:ea typeface="Kaiti SC" panose="02010600040101010101" pitchFamily="2" charset="-122"/>
                <a:cs typeface="Big Caslon Medium" panose="02000603090000020003" pitchFamily="2" charset="-79"/>
              </a:rPr>
            </a:br>
            <a:r>
              <a:rPr lang="it-IT" sz="1700" dirty="0" err="1">
                <a:latin typeface="Kaiti SC" panose="02010600040101010101" pitchFamily="2" charset="-122"/>
                <a:ea typeface="Kaiti SC" panose="02010600040101010101" pitchFamily="2" charset="-122"/>
                <a:cs typeface="Big Caslon Medium" panose="02000603090000020003" pitchFamily="2" charset="-79"/>
              </a:rPr>
              <a:t>vehicles</a:t>
            </a:r>
            <a:r>
              <a:rPr lang="it-IT" sz="1700" dirty="0">
                <a:latin typeface="Kaiti SC" panose="02010600040101010101" pitchFamily="2" charset="-122"/>
                <a:ea typeface="Kaiti SC" panose="02010600040101010101" pitchFamily="2" charset="-122"/>
                <a:cs typeface="Big Caslon Medium" panose="02000603090000020003" pitchFamily="2" charset="-79"/>
              </a:rPr>
              <a:t> and industrial </a:t>
            </a:r>
            <a:r>
              <a:rPr lang="it-IT" sz="1700" dirty="0" err="1">
                <a:latin typeface="Kaiti SC" panose="02010600040101010101" pitchFamily="2" charset="-122"/>
                <a:ea typeface="Kaiti SC" panose="02010600040101010101" pitchFamily="2" charset="-122"/>
                <a:cs typeface="Big Caslon Medium" panose="02000603090000020003" pitchFamily="2" charset="-79"/>
              </a:rPr>
              <a:t>processes</a:t>
            </a:r>
            <a:r>
              <a:rPr lang="it-IT" sz="1700" dirty="0">
                <a:latin typeface="Kaiti SC" panose="02010600040101010101" pitchFamily="2" charset="-122"/>
                <a:ea typeface="Kaiti SC" panose="02010600040101010101" pitchFamily="2" charset="-122"/>
                <a:cs typeface="Big Caslon Medium" panose="02000603090000020003" pitchFamily="2" charset="-79"/>
              </a:rPr>
              <a:t> </a:t>
            </a:r>
          </a:p>
          <a:p>
            <a:r>
              <a:rPr lang="it-IT" sz="1700" dirty="0" err="1">
                <a:latin typeface="Kaiti SC" panose="02010600040101010101" pitchFamily="2" charset="-122"/>
                <a:ea typeface="Kaiti SC" panose="02010600040101010101" pitchFamily="2" charset="-122"/>
                <a:cs typeface="Big Caslon Medium" panose="02000603090000020003" pitchFamily="2" charset="-79"/>
              </a:rPr>
              <a:t>measured</a:t>
            </a:r>
            <a:r>
              <a:rPr lang="it-IT" sz="1700" dirty="0">
                <a:latin typeface="Kaiti SC" panose="02010600040101010101" pitchFamily="2" charset="-122"/>
                <a:ea typeface="Kaiti SC" panose="02010600040101010101" pitchFamily="2" charset="-122"/>
                <a:cs typeface="Big Caslon Medium" panose="02000603090000020003" pitchFamily="2" charset="-79"/>
              </a:rPr>
              <a:t> in </a:t>
            </a:r>
            <a:r>
              <a:rPr lang="it-IT" sz="1700" dirty="0" err="1">
                <a:latin typeface="Kaiti SC" panose="02010600040101010101" pitchFamily="2" charset="-122"/>
                <a:ea typeface="Kaiti SC" panose="02010600040101010101" pitchFamily="2" charset="-122"/>
                <a:cs typeface="Big Caslon Medium" panose="02000603090000020003" pitchFamily="2" charset="-79"/>
              </a:rPr>
              <a:t>metric</a:t>
            </a:r>
            <a:r>
              <a:rPr lang="it-IT" sz="1700" dirty="0">
                <a:latin typeface="Kaiti SC" panose="02010600040101010101" pitchFamily="2" charset="-122"/>
                <a:ea typeface="Kaiti SC" panose="02010600040101010101" pitchFamily="2" charset="-122"/>
                <a:cs typeface="Big Caslon Medium" panose="02000603090000020003" pitchFamily="2" charset="-79"/>
              </a:rPr>
              <a:t> tons</a:t>
            </a:r>
          </a:p>
          <a:p>
            <a:pPr marL="0" indent="0">
              <a:buNone/>
            </a:pPr>
            <a:endParaRPr lang="it-IT" sz="1700" dirty="0">
              <a:latin typeface="Kaiti SC" panose="02010600040101010101" pitchFamily="2" charset="-122"/>
              <a:ea typeface="Kaiti SC" panose="02010600040101010101" pitchFamily="2" charset="-122"/>
              <a:cs typeface="Big Caslon Medium" panose="02000603090000020003" pitchFamily="2" charset="-79"/>
            </a:endParaRPr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64D23B16-419D-1F44-A7FB-A8D96AF86C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640" y="2039021"/>
            <a:ext cx="6656832" cy="2679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053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53B78EF-7AE9-777F-0CC9-5D20FDBC0008}"/>
              </a:ext>
            </a:extLst>
          </p:cNvPr>
          <p:cNvSpPr txBox="1"/>
          <p:nvPr/>
        </p:nvSpPr>
        <p:spPr>
          <a:xfrm>
            <a:off x="477981" y="1122363"/>
            <a:ext cx="402336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latin typeface="Futura Medium" panose="020B0602020204020303" pitchFamily="34" charset="-79"/>
                <a:ea typeface="+mj-ea"/>
                <a:cs typeface="Futura Medium" panose="020B0602020204020303" pitchFamily="34" charset="-79"/>
              </a:rPr>
              <a:t>Top 10 c</a:t>
            </a:r>
            <a:r>
              <a:rPr lang="en-US" sz="3600" kern="1200" dirty="0">
                <a:solidFill>
                  <a:schemeClr val="tx1"/>
                </a:solidFill>
                <a:latin typeface="Futura Medium" panose="020B0602020204020303" pitchFamily="34" charset="-79"/>
                <a:ea typeface="+mj-ea"/>
                <a:cs typeface="Futura Medium" panose="020B0602020204020303" pitchFamily="34" charset="-79"/>
              </a:rPr>
              <a:t>ontributors to global carbon emissions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slide2" descr="Major contibutors">
            <a:extLst>
              <a:ext uri="{FF2B5EF4-FFF2-40B4-BE49-F238E27FC236}">
                <a16:creationId xmlns:a16="http://schemas.microsoft.com/office/drawing/2014/main" id="{D375DF4C-1C8A-4077-4AF9-E94B04549A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81" b="5691"/>
          <a:stretch/>
        </p:blipFill>
        <p:spPr>
          <a:xfrm>
            <a:off x="4864608" y="1166070"/>
            <a:ext cx="6846363" cy="4379053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B0F1D99F-9C5A-A1F1-A589-8B5BF6655CEB}"/>
              </a:ext>
            </a:extLst>
          </p:cNvPr>
          <p:cNvSpPr txBox="1"/>
          <p:nvPr/>
        </p:nvSpPr>
        <p:spPr>
          <a:xfrm>
            <a:off x="7805373" y="2578127"/>
            <a:ext cx="2457564" cy="3214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600" dirty="0">
                <a:latin typeface="Kaiti SC" panose="02010600040101010101" pitchFamily="2" charset="-122"/>
                <a:ea typeface="Kaiti SC" panose="02010600040101010101" pitchFamily="2" charset="-122"/>
                <a:cs typeface="Futura Medium" panose="020B0602020204020303" pitchFamily="34" charset="-79"/>
              </a:rPr>
              <a:t>Last 200 years</a:t>
            </a:r>
            <a:endParaRPr lang="en-US" sz="1600" kern="1200" dirty="0">
              <a:solidFill>
                <a:schemeClr val="tx1"/>
              </a:solidFill>
              <a:latin typeface="Kaiti SC" panose="02010600040101010101" pitchFamily="2" charset="-122"/>
              <a:ea typeface="Kaiti SC" panose="02010600040101010101" pitchFamily="2" charset="-122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3" descr="Map">
            <a:extLst>
              <a:ext uri="{FF2B5EF4-FFF2-40B4-BE49-F238E27FC236}">
                <a16:creationId xmlns:a16="http://schemas.microsoft.com/office/drawing/2014/main" id="{8F743E4D-ED75-02DF-F2D1-11CB0193B64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34" b="5531"/>
          <a:stretch/>
        </p:blipFill>
        <p:spPr>
          <a:xfrm>
            <a:off x="1157287" y="777615"/>
            <a:ext cx="9877425" cy="5906125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1D917E3E-272D-247A-1616-3F8AADEECEBF}"/>
              </a:ext>
            </a:extLst>
          </p:cNvPr>
          <p:cNvSpPr txBox="1"/>
          <p:nvPr/>
        </p:nvSpPr>
        <p:spPr>
          <a:xfrm>
            <a:off x="187792" y="174260"/>
            <a:ext cx="7501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Carbon </a:t>
            </a:r>
            <a:r>
              <a:rPr lang="it-IT" sz="24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emissions</a:t>
            </a:r>
            <a:r>
              <a:rPr lang="it-IT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in 2021: a global </a:t>
            </a:r>
            <a:r>
              <a:rPr lang="it-IT" sz="24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heatmap</a:t>
            </a:r>
            <a:endParaRPr lang="it-IT" sz="240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slide4" descr="Total emission/Germany">
            <a:extLst>
              <a:ext uri="{FF2B5EF4-FFF2-40B4-BE49-F238E27FC236}">
                <a16:creationId xmlns:a16="http://schemas.microsoft.com/office/drawing/2014/main" id="{A950A2E8-3B00-45F4-B88D-1858545BE6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19" b="2811"/>
          <a:stretch/>
        </p:blipFill>
        <p:spPr>
          <a:xfrm>
            <a:off x="1393406" y="643467"/>
            <a:ext cx="9329418" cy="5571065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248B5D25-4FBF-EE2B-0608-A7C90B23F109}"/>
              </a:ext>
            </a:extLst>
          </p:cNvPr>
          <p:cNvSpPr txBox="1"/>
          <p:nvPr/>
        </p:nvSpPr>
        <p:spPr>
          <a:xfrm>
            <a:off x="2325640" y="1569673"/>
            <a:ext cx="2833916" cy="904542"/>
          </a:xfrm>
          <a:prstGeom prst="rect">
            <a:avLst/>
          </a:prstGeom>
          <a:noFill/>
        </p:spPr>
        <p:txBody>
          <a:bodyPr wrap="square" rtlCol="0">
            <a:normAutofit fontScale="925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it-IT" sz="28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Carbon </a:t>
            </a:r>
            <a:r>
              <a:rPr lang="it-IT" sz="28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emissions</a:t>
            </a:r>
            <a:r>
              <a:rPr lang="it-IT" sz="28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for Germany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slide2" descr="Total emission/China">
            <a:extLst>
              <a:ext uri="{FF2B5EF4-FFF2-40B4-BE49-F238E27FC236}">
                <a16:creationId xmlns:a16="http://schemas.microsoft.com/office/drawing/2014/main" id="{6E79741A-461A-3EEF-E6A3-89B171A830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30" b="3710"/>
          <a:stretch/>
        </p:blipFill>
        <p:spPr>
          <a:xfrm>
            <a:off x="1005435" y="660107"/>
            <a:ext cx="9867900" cy="5826643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1BC10E1E-6F31-22B4-CA3A-A7A201F90200}"/>
              </a:ext>
            </a:extLst>
          </p:cNvPr>
          <p:cNvSpPr txBox="1"/>
          <p:nvPr/>
        </p:nvSpPr>
        <p:spPr>
          <a:xfrm>
            <a:off x="2425700" y="1675166"/>
            <a:ext cx="2933700" cy="25472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kern="1200" dirty="0">
                <a:latin typeface="Futura Medium" panose="020B0602020204020303" pitchFamily="34" charset="-79"/>
                <a:ea typeface="+mj-ea"/>
                <a:cs typeface="Futura Medium" panose="020B0602020204020303" pitchFamily="34" charset="-79"/>
              </a:rPr>
              <a:t>Carbon emissions for China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slide6" descr="Total emission/Countries">
            <a:extLst>
              <a:ext uri="{FF2B5EF4-FFF2-40B4-BE49-F238E27FC236}">
                <a16:creationId xmlns:a16="http://schemas.microsoft.com/office/drawing/2014/main" id="{7D8A9A44-4FD4-674F-FC5E-AA6E5C869D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4" b="2894"/>
          <a:stretch/>
        </p:blipFill>
        <p:spPr>
          <a:xfrm>
            <a:off x="906421" y="629131"/>
            <a:ext cx="9867900" cy="5940384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F9DBB351-A316-3F7F-DEC2-053F769125B3}"/>
              </a:ext>
            </a:extLst>
          </p:cNvPr>
          <p:cNvSpPr txBox="1"/>
          <p:nvPr/>
        </p:nvSpPr>
        <p:spPr>
          <a:xfrm>
            <a:off x="2578100" y="1510066"/>
            <a:ext cx="2628900" cy="25472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kern="1200" dirty="0">
                <a:latin typeface="Futura Medium" panose="020B0602020204020303" pitchFamily="34" charset="-79"/>
                <a:ea typeface="+mj-ea"/>
                <a:cs typeface="Futura Medium" panose="020B0602020204020303" pitchFamily="34" charset="-79"/>
              </a:rPr>
              <a:t>Carbon emissions: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dirty="0">
                <a:latin typeface="Futura Medium" panose="020B0602020204020303" pitchFamily="34" charset="-79"/>
                <a:ea typeface="+mj-ea"/>
                <a:cs typeface="Futura Medium" panose="020B0602020204020303" pitchFamily="34" charset="-79"/>
              </a:rPr>
              <a:t>a comparison</a:t>
            </a:r>
            <a:endParaRPr lang="en-US" sz="2400" kern="1200" dirty="0">
              <a:latin typeface="Futura Medium" panose="020B0602020204020303" pitchFamily="34" charset="-79"/>
              <a:ea typeface="+mj-ea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slide3" descr="Germany">
            <a:extLst>
              <a:ext uri="{FF2B5EF4-FFF2-40B4-BE49-F238E27FC236}">
                <a16:creationId xmlns:a16="http://schemas.microsoft.com/office/drawing/2014/main" id="{9634AD09-12D6-6058-DA4F-027CD33ED9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76" b="6227"/>
          <a:stretch/>
        </p:blipFill>
        <p:spPr>
          <a:xfrm>
            <a:off x="1005176" y="818695"/>
            <a:ext cx="10181648" cy="5634448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F8451174-E22B-D344-4FF5-1932EFF3DAC1}"/>
              </a:ext>
            </a:extLst>
          </p:cNvPr>
          <p:cNvSpPr txBox="1"/>
          <p:nvPr/>
        </p:nvSpPr>
        <p:spPr>
          <a:xfrm>
            <a:off x="1670670" y="-91976"/>
            <a:ext cx="6012305" cy="1098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 dirty="0">
                <a:solidFill>
                  <a:schemeClr val="tx1"/>
                </a:solidFill>
                <a:latin typeface="Futura Medium" panose="020B0602020204020303" pitchFamily="34" charset="-79"/>
                <a:ea typeface="+mj-ea"/>
                <a:cs typeface="Futura Medium" panose="020B0602020204020303" pitchFamily="34" charset="-79"/>
              </a:rPr>
              <a:t>Germany emissions forecasting</a:t>
            </a:r>
          </a:p>
        </p:txBody>
      </p: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09DF712B-2962-7E58-26A3-75B71726EF7C}"/>
              </a:ext>
            </a:extLst>
          </p:cNvPr>
          <p:cNvGrpSpPr/>
          <p:nvPr/>
        </p:nvGrpSpPr>
        <p:grpSpPr>
          <a:xfrm>
            <a:off x="9645084" y="2281114"/>
            <a:ext cx="1478991" cy="771360"/>
            <a:chOff x="9645084" y="2281114"/>
            <a:chExt cx="1478991" cy="771360"/>
          </a:xfrm>
        </p:grpSpPr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FF939633-CA37-EB84-119A-C6F84A6235C4}"/>
                </a:ext>
              </a:extLst>
            </p:cNvPr>
            <p:cNvSpPr txBox="1"/>
            <p:nvPr/>
          </p:nvSpPr>
          <p:spPr>
            <a:xfrm>
              <a:off x="9962240" y="2482127"/>
              <a:ext cx="11618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>
                  <a:latin typeface="Kaiti SC" panose="02010600040101010101" pitchFamily="2" charset="-122"/>
                  <a:ea typeface="Kaiti SC" panose="02010600040101010101" pitchFamily="2" charset="-122"/>
                </a:rPr>
                <a:t>6 % </a:t>
              </a:r>
            </a:p>
          </p:txBody>
        </p:sp>
        <p:sp>
          <p:nvSpPr>
            <p:cNvPr id="7" name="Freccia su 6">
              <a:extLst>
                <a:ext uri="{FF2B5EF4-FFF2-40B4-BE49-F238E27FC236}">
                  <a16:creationId xmlns:a16="http://schemas.microsoft.com/office/drawing/2014/main" id="{148C7219-DC3A-AC1E-E6E4-2D43C7B0CBAD}"/>
                </a:ext>
              </a:extLst>
            </p:cNvPr>
            <p:cNvSpPr/>
            <p:nvPr/>
          </p:nvSpPr>
          <p:spPr>
            <a:xfrm rot="10800000">
              <a:off x="9645084" y="2281114"/>
              <a:ext cx="272750" cy="771360"/>
            </a:xfrm>
            <a:prstGeom prst="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>
                <a:latin typeface="Kaiti SC" panose="02010600040101010101" pitchFamily="2" charset="-122"/>
                <a:ea typeface="Kaiti SC" panose="020106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803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BE4C520-C056-5387-C81B-E80D899E224B}"/>
              </a:ext>
            </a:extLst>
          </p:cNvPr>
          <p:cNvSpPr txBox="1"/>
          <p:nvPr/>
        </p:nvSpPr>
        <p:spPr>
          <a:xfrm>
            <a:off x="1670670" y="-91976"/>
            <a:ext cx="6012305" cy="1098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dirty="0">
                <a:latin typeface="Futura Medium" panose="020B0602020204020303" pitchFamily="34" charset="-79"/>
                <a:ea typeface="+mj-ea"/>
                <a:cs typeface="Futura Medium" panose="020B0602020204020303" pitchFamily="34" charset="-79"/>
              </a:rPr>
              <a:t>China</a:t>
            </a:r>
            <a:r>
              <a:rPr lang="en-US" sz="3200" kern="1200" dirty="0">
                <a:solidFill>
                  <a:schemeClr val="tx1"/>
                </a:solidFill>
                <a:latin typeface="Futura Medium" panose="020B0602020204020303" pitchFamily="34" charset="-79"/>
                <a:ea typeface="+mj-ea"/>
                <a:cs typeface="Futura Medium" panose="020B0602020204020303" pitchFamily="34" charset="-79"/>
              </a:rPr>
              <a:t> emissions forecasting</a:t>
            </a:r>
          </a:p>
        </p:txBody>
      </p:sp>
      <p:pic>
        <p:nvPicPr>
          <p:cNvPr id="3" name="slide2" descr="China">
            <a:extLst>
              <a:ext uri="{FF2B5EF4-FFF2-40B4-BE49-F238E27FC236}">
                <a16:creationId xmlns:a16="http://schemas.microsoft.com/office/drawing/2014/main" id="{6965CBF8-5148-A200-3D97-7EC59D2776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08" b="5409"/>
          <a:stretch/>
        </p:blipFill>
        <p:spPr>
          <a:xfrm>
            <a:off x="1233137" y="897386"/>
            <a:ext cx="10158684" cy="5672129"/>
          </a:xfrm>
          <a:prstGeom prst="rect">
            <a:avLst/>
          </a:prstGeom>
        </p:spPr>
      </p:pic>
      <p:grpSp>
        <p:nvGrpSpPr>
          <p:cNvPr id="10" name="Gruppo 9">
            <a:extLst>
              <a:ext uri="{FF2B5EF4-FFF2-40B4-BE49-F238E27FC236}">
                <a16:creationId xmlns:a16="http://schemas.microsoft.com/office/drawing/2014/main" id="{7B76AF2C-C390-8F4D-D0DB-74168A7F7B68}"/>
              </a:ext>
            </a:extLst>
          </p:cNvPr>
          <p:cNvGrpSpPr/>
          <p:nvPr/>
        </p:nvGrpSpPr>
        <p:grpSpPr>
          <a:xfrm>
            <a:off x="9592693" y="1732609"/>
            <a:ext cx="1392678" cy="771360"/>
            <a:chOff x="9743870" y="1793340"/>
            <a:chExt cx="1392678" cy="771360"/>
          </a:xfrm>
        </p:grpSpPr>
        <p:sp>
          <p:nvSpPr>
            <p:cNvPr id="4" name="CasellaDiTesto 3">
              <a:extLst>
                <a:ext uri="{FF2B5EF4-FFF2-40B4-BE49-F238E27FC236}">
                  <a16:creationId xmlns:a16="http://schemas.microsoft.com/office/drawing/2014/main" id="{4B59FC53-0984-F0B5-4C9A-45628B18D7EA}"/>
                </a:ext>
              </a:extLst>
            </p:cNvPr>
            <p:cNvSpPr txBox="1"/>
            <p:nvPr/>
          </p:nvSpPr>
          <p:spPr>
            <a:xfrm>
              <a:off x="9974713" y="1994354"/>
              <a:ext cx="11618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>
                  <a:latin typeface="Kaiti SC" panose="02010600040101010101" pitchFamily="2" charset="-122"/>
                  <a:ea typeface="Kaiti SC" panose="02010600040101010101" pitchFamily="2" charset="-122"/>
                </a:rPr>
                <a:t>39 %</a:t>
              </a:r>
            </a:p>
          </p:txBody>
        </p:sp>
        <p:sp>
          <p:nvSpPr>
            <p:cNvPr id="5" name="Freccia su 4">
              <a:extLst>
                <a:ext uri="{FF2B5EF4-FFF2-40B4-BE49-F238E27FC236}">
                  <a16:creationId xmlns:a16="http://schemas.microsoft.com/office/drawing/2014/main" id="{F1415895-9CB5-9DDA-4382-764A351F0546}"/>
                </a:ext>
              </a:extLst>
            </p:cNvPr>
            <p:cNvSpPr/>
            <p:nvPr/>
          </p:nvSpPr>
          <p:spPr>
            <a:xfrm>
              <a:off x="9743870" y="1793340"/>
              <a:ext cx="272750" cy="771360"/>
            </a:xfrm>
            <a:prstGeom prst="up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>
                <a:latin typeface="Kaiti SC" panose="02010600040101010101" pitchFamily="2" charset="-122"/>
                <a:ea typeface="Kaiti SC" panose="020106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2301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680</TotalTime>
  <Words>129</Words>
  <Application>Microsoft Macintosh PowerPoint</Application>
  <PresentationFormat>Widescreen</PresentationFormat>
  <Paragraphs>36</Paragraphs>
  <Slides>14</Slides>
  <Notes>1</Notes>
  <HiddenSlides>2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20" baseType="lpstr">
      <vt:lpstr>Kaiti SC</vt:lpstr>
      <vt:lpstr>Arial</vt:lpstr>
      <vt:lpstr>Calibri</vt:lpstr>
      <vt:lpstr>Calibri Light</vt:lpstr>
      <vt:lpstr>Futura Medium</vt:lpstr>
      <vt:lpstr>Office Theme</vt:lpstr>
      <vt:lpstr>Predict the future of our world</vt:lpstr>
      <vt:lpstr>Carbon emissions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SO WHAT?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GlobalCO2Emission</dc:title>
  <dc:creator/>
  <cp:lastModifiedBy>Danilo Giarlini</cp:lastModifiedBy>
  <cp:revision>18</cp:revision>
  <dcterms:created xsi:type="dcterms:W3CDTF">2023-03-06T10:40:16Z</dcterms:created>
  <dcterms:modified xsi:type="dcterms:W3CDTF">2023-03-09T16:58:17Z</dcterms:modified>
</cp:coreProperties>
</file>